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3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Develop </a:t>
            </a:r>
            <a:r>
              <a:rPr lang="en-US" dirty="0"/>
              <a:t>a complete test plan for </a:t>
            </a:r>
            <a:r>
              <a:rPr lang="en-US" dirty="0" smtClean="0"/>
              <a:t>assigned </a:t>
            </a:r>
            <a:r>
              <a:rPr lang="en-US" dirty="0"/>
              <a:t>pattern/scope</a:t>
            </a:r>
          </a:p>
          <a:p>
            <a:r>
              <a:rPr lang="en-US" dirty="0" smtClean="0"/>
              <a:t> Significantly </a:t>
            </a:r>
            <a:r>
              <a:rPr lang="en-US" dirty="0"/>
              <a:t>reduce the number of formulas </a:t>
            </a:r>
            <a:r>
              <a:rPr lang="en-US" dirty="0" smtClean="0"/>
              <a:t>to test</a:t>
            </a:r>
            <a:endParaRPr lang="en-US" dirty="0"/>
          </a:p>
          <a:p>
            <a:r>
              <a:rPr lang="en-US" dirty="0" smtClean="0"/>
              <a:t> Describe </a:t>
            </a:r>
            <a:r>
              <a:rPr lang="en-US" dirty="0"/>
              <a:t>a systematic approach to test the </a:t>
            </a:r>
            <a:r>
              <a:rPr lang="en-US" dirty="0" smtClean="0"/>
              <a:t>new set </a:t>
            </a:r>
            <a:r>
              <a:rPr lang="en-US" dirty="0"/>
              <a:t>of </a:t>
            </a:r>
            <a:r>
              <a:rPr lang="en-US" dirty="0" smtClean="0"/>
              <a:t>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Response between L &amp; R</a:t>
            </a:r>
          </a:p>
          <a:p>
            <a:pPr lvl="1"/>
            <a:r>
              <a:rPr lang="en-US" dirty="0" smtClean="0"/>
              <a:t>Global: </a:t>
            </a:r>
            <a:r>
              <a:rPr lang="en-US" i="1" dirty="0" smtClean="0">
                <a:latin typeface="Calibri" panose="020F0502020204030204" pitchFamily="34" charset="0"/>
              </a:rPr>
              <a:t>□</a:t>
            </a:r>
            <a:r>
              <a:rPr lang="en-US" i="1" dirty="0" smtClean="0"/>
              <a:t>(</a:t>
            </a:r>
            <a:r>
              <a:rPr lang="en-US" i="1" dirty="0"/>
              <a:t>P </a:t>
            </a:r>
            <a:r>
              <a:rPr lang="en-US" i="1" dirty="0">
                <a:latin typeface="Calibri" panose="020F0502020204030204" pitchFamily="34" charset="0"/>
              </a:rPr>
              <a:t>→ ◊Q)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Between </a:t>
            </a:r>
            <a:r>
              <a:rPr lang="en-US" i="1" dirty="0" smtClean="0"/>
              <a:t>L</a:t>
            </a:r>
            <a:r>
              <a:rPr lang="en-US" dirty="0" smtClean="0"/>
              <a:t> &amp; </a:t>
            </a:r>
            <a:r>
              <a:rPr lang="en-US" i="1" dirty="0" smtClean="0"/>
              <a:t>R</a:t>
            </a:r>
            <a:r>
              <a:rPr lang="en-US" dirty="0" smtClean="0"/>
              <a:t>: </a:t>
            </a:r>
          </a:p>
          <a:p>
            <a:pPr marL="128016" lvl="1" indent="0" algn="ctr">
              <a:buNone/>
            </a:pPr>
            <a:r>
              <a:rPr lang="en-US" sz="2400" i="1" dirty="0" smtClean="0">
                <a:latin typeface="Calibri" panose="020F0502020204030204" pitchFamily="34" charset="0"/>
              </a:rPr>
              <a:t>□((L˄¬(R)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</a:rPr>
              <a:t>˄</a:t>
            </a:r>
            <a:r>
              <a:rPr lang="en-US" sz="2400" i="1" dirty="0">
                <a:latin typeface="Calibri" panose="020F0502020204030204" pitchFamily="34" charset="0"/>
              </a:rPr>
              <a:t> </a:t>
            </a:r>
            <a:r>
              <a:rPr lang="en-US" sz="2400" i="1" dirty="0" smtClean="0">
                <a:latin typeface="Calibri" panose="020F0502020204030204" pitchFamily="34" charset="0"/>
              </a:rPr>
              <a:t>◊R) → (P → (</a:t>
            </a:r>
            <a:r>
              <a:rPr lang="en-US" sz="2400" i="1" dirty="0">
                <a:latin typeface="Calibri" panose="020F0502020204030204" pitchFamily="34" charset="0"/>
              </a:rPr>
              <a:t>¬(</a:t>
            </a:r>
            <a:r>
              <a:rPr lang="en-US" sz="2400" i="1" dirty="0" smtClean="0">
                <a:latin typeface="Calibri" panose="020F0502020204030204" pitchFamily="34" charset="0"/>
              </a:rPr>
              <a:t>R)U(Q ˄ </a:t>
            </a:r>
            <a:r>
              <a:rPr lang="en-US" sz="2400" i="1" dirty="0">
                <a:latin typeface="Calibri" panose="020F0502020204030204" pitchFamily="34" charset="0"/>
              </a:rPr>
              <a:t>¬(R</a:t>
            </a:r>
            <a:r>
              <a:rPr lang="en-US" sz="2400" i="1" dirty="0" smtClean="0">
                <a:latin typeface="Calibri" panose="020F0502020204030204" pitchFamily="34" charset="0"/>
              </a:rPr>
              <a:t>))))UR)	</a:t>
            </a:r>
            <a:r>
              <a:rPr lang="en-US" sz="2400" dirty="0" smtClean="0">
                <a:latin typeface="Calibri" panose="020F0502020204030204" pitchFamily="34" charset="0"/>
              </a:rPr>
              <a:t>(1)</a:t>
            </a:r>
            <a:endParaRPr lang="en-US" dirty="0" smtClean="0"/>
          </a:p>
          <a:p>
            <a:pPr lvl="1"/>
            <a:r>
              <a:rPr lang="en-US" dirty="0" smtClean="0"/>
              <a:t>To have valid limits, L and R should not hold at the same state, but if L holds then R should eventually hold in a different state</a:t>
            </a:r>
          </a:p>
          <a:p>
            <a:pPr lvl="1"/>
            <a:r>
              <a:rPr lang="en-US" dirty="0" smtClean="0"/>
              <a:t>If the limits exist, then we check if P holds.</a:t>
            </a:r>
          </a:p>
          <a:p>
            <a:pPr lvl="1"/>
            <a:r>
              <a:rPr lang="en-US" dirty="0" smtClean="0"/>
              <a:t>If P holds, the Q must hold before R holds.</a:t>
            </a:r>
          </a:p>
          <a:p>
            <a:pPr lvl="1"/>
            <a:r>
              <a:rPr lang="en-US" dirty="0" smtClean="0"/>
              <a:t>After R holds, we don’t care.</a:t>
            </a:r>
          </a:p>
          <a:p>
            <a:r>
              <a:rPr lang="en-US" dirty="0" smtClean="0"/>
              <a:t>Task: Test all different combinations using Composite Propositions (CPs) or atomic values for L, R, P and 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L, R, P and Q from Equation 1 can be atomic or one of the 8 different CPs</a:t>
            </a:r>
          </a:p>
          <a:p>
            <a:pPr lvl="1"/>
            <a:r>
              <a:rPr lang="en-US" dirty="0" err="1" smtClean="0"/>
              <a:t>AtLeastOne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 lvl="1"/>
            <a:r>
              <a:rPr lang="en-US" dirty="0" err="1" smtClean="0"/>
              <a:t>AtLeastOne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pPr lvl="1"/>
            <a:r>
              <a:rPr lang="en-US" dirty="0" err="1" smtClean="0"/>
              <a:t>Parallel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Parallel</a:t>
            </a:r>
            <a:r>
              <a:rPr lang="en-US" baseline="-25000" dirty="0" err="1"/>
              <a:t>E</a:t>
            </a:r>
            <a:endParaRPr lang="en-US" dirty="0" smtClean="0"/>
          </a:p>
          <a:p>
            <a:pPr lvl="1"/>
            <a:r>
              <a:rPr lang="en-US" dirty="0" err="1" smtClean="0"/>
              <a:t>Consecutive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Consecutive</a:t>
            </a:r>
            <a:r>
              <a:rPr lang="en-US" baseline="-25000" dirty="0" err="1"/>
              <a:t>E</a:t>
            </a:r>
            <a:endParaRPr lang="en-US" dirty="0" smtClean="0"/>
          </a:p>
          <a:p>
            <a:pPr lvl="1"/>
            <a:r>
              <a:rPr lang="en-US" dirty="0" err="1" smtClean="0"/>
              <a:t>Eventually</a:t>
            </a:r>
            <a:r>
              <a:rPr lang="en-US" baseline="-25000" dirty="0" err="1"/>
              <a:t>C</a:t>
            </a:r>
            <a:endParaRPr lang="en-US" dirty="0" smtClean="0"/>
          </a:p>
          <a:p>
            <a:pPr lvl="1"/>
            <a:r>
              <a:rPr lang="en-US" dirty="0" err="1" smtClean="0"/>
              <a:t>Eventually</a:t>
            </a:r>
            <a:r>
              <a:rPr lang="en-US" baseline="-25000" dirty="0" err="1"/>
              <a:t>E</a:t>
            </a:r>
            <a:endParaRPr lang="en-US" dirty="0"/>
          </a:p>
          <a:p>
            <a:r>
              <a:rPr lang="en-US" dirty="0" smtClean="0"/>
              <a:t> We have 9</a:t>
            </a:r>
            <a:r>
              <a:rPr lang="en-US" baseline="30000" dirty="0" smtClean="0"/>
              <a:t>4</a:t>
            </a:r>
            <a:r>
              <a:rPr lang="en-US" dirty="0" smtClean="0"/>
              <a:t> combinations: 6,561 formulas to test</a:t>
            </a:r>
          </a:p>
          <a:p>
            <a:r>
              <a:rPr lang="en-US" dirty="0" smtClean="0"/>
              <a:t> We reduce the number of formulas to test to 98 using </a:t>
            </a:r>
            <a:r>
              <a:rPr lang="en-US" dirty="0"/>
              <a:t>p</a:t>
            </a:r>
            <a:r>
              <a:rPr lang="en-US" dirty="0" smtClean="0"/>
              <a:t>airwise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 FOR ATOMIC PROPOSITIONS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8" idx="0"/>
          </p:cNvCxnSpPr>
          <p:nvPr/>
        </p:nvCxnSpPr>
        <p:spPr>
          <a:xfrm flipH="1">
            <a:off x="3325988" y="2719472"/>
            <a:ext cx="1092533" cy="3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631282" y="3898039"/>
            <a:ext cx="2747329" cy="1071846"/>
            <a:chOff x="1610914" y="3900981"/>
            <a:chExt cx="2747329" cy="1071846"/>
          </a:xfrm>
        </p:grpSpPr>
        <p:sp>
          <p:nvSpPr>
            <p:cNvPr id="24" name="Rectangle 23"/>
            <p:cNvSpPr/>
            <p:nvPr/>
          </p:nvSpPr>
          <p:spPr>
            <a:xfrm>
              <a:off x="1610914" y="3900981"/>
              <a:ext cx="1387436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 does not hold at or after L and before R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02142" y="3900981"/>
              <a:ext cx="1356101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 holds at or after L and before 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637225" y="2191406"/>
            <a:ext cx="2342405" cy="528066"/>
            <a:chOff x="2140530" y="2084504"/>
            <a:chExt cx="2342405" cy="528066"/>
          </a:xfrm>
        </p:grpSpPr>
        <p:sp>
          <p:nvSpPr>
            <p:cNvPr id="4" name="Rectangle 3"/>
            <p:cNvSpPr/>
            <p:nvPr/>
          </p:nvSpPr>
          <p:spPr>
            <a:xfrm>
              <a:off x="3360717" y="2084831"/>
              <a:ext cx="1122218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holds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530" y="2084504"/>
              <a:ext cx="1208312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never holds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31282" y="5295625"/>
            <a:ext cx="6121721" cy="1116283"/>
            <a:chOff x="406725" y="5311934"/>
            <a:chExt cx="6121721" cy="1116283"/>
          </a:xfrm>
        </p:grpSpPr>
        <p:sp>
          <p:nvSpPr>
            <p:cNvPr id="19" name="Rectangle 18"/>
            <p:cNvSpPr/>
            <p:nvPr/>
          </p:nvSpPr>
          <p:spPr>
            <a:xfrm>
              <a:off x="1775359" y="5311937"/>
              <a:ext cx="1401291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dirty="0" smtClean="0"/>
                <a:t> holds at same time than P before 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76650" y="5311936"/>
              <a:ext cx="1368634" cy="11162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before P holds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725" y="5311937"/>
              <a:ext cx="1368634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after P and before 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5284" y="5311935"/>
              <a:ext cx="991581" cy="1116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never holds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36865" y="5311934"/>
              <a:ext cx="991581" cy="1116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 holds at R</a:t>
              </a:r>
              <a:endParaRPr lang="en-US" dirty="0"/>
            </a:p>
          </p:txBody>
        </p:sp>
      </p:grpSp>
      <p:cxnSp>
        <p:nvCxnSpPr>
          <p:cNvPr id="48" name="Straight Arrow Connector 47"/>
          <p:cNvCxnSpPr>
            <a:stCxn id="30" idx="2"/>
            <a:endCxn id="21" idx="0"/>
          </p:cNvCxnSpPr>
          <p:nvPr/>
        </p:nvCxnSpPr>
        <p:spPr>
          <a:xfrm flipH="1">
            <a:off x="3315599" y="4969885"/>
            <a:ext cx="1384962" cy="3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19" idx="0"/>
          </p:cNvCxnSpPr>
          <p:nvPr/>
        </p:nvCxnSpPr>
        <p:spPr>
          <a:xfrm>
            <a:off x="4700561" y="4969885"/>
            <a:ext cx="1" cy="3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20" idx="0"/>
          </p:cNvCxnSpPr>
          <p:nvPr/>
        </p:nvCxnSpPr>
        <p:spPr>
          <a:xfrm>
            <a:off x="4700561" y="4969885"/>
            <a:ext cx="1384963" cy="3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2"/>
            <a:endCxn id="35" idx="0"/>
          </p:cNvCxnSpPr>
          <p:nvPr/>
        </p:nvCxnSpPr>
        <p:spPr>
          <a:xfrm>
            <a:off x="4700561" y="4969885"/>
            <a:ext cx="2565071" cy="32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36" idx="0"/>
          </p:cNvCxnSpPr>
          <p:nvPr/>
        </p:nvCxnSpPr>
        <p:spPr>
          <a:xfrm>
            <a:off x="4700561" y="4969885"/>
            <a:ext cx="3556652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4418521" y="2719472"/>
            <a:ext cx="145468" cy="32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90691" y="2270609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3440" y="3044558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31282" y="3044558"/>
            <a:ext cx="4897676" cy="527741"/>
            <a:chOff x="2155371" y="2909400"/>
            <a:chExt cx="4897676" cy="527741"/>
          </a:xfrm>
        </p:grpSpPr>
        <p:grpSp>
          <p:nvGrpSpPr>
            <p:cNvPr id="39" name="Group 38"/>
            <p:cNvGrpSpPr/>
            <p:nvPr/>
          </p:nvGrpSpPr>
          <p:grpSpPr>
            <a:xfrm>
              <a:off x="2155371" y="2909401"/>
              <a:ext cx="2476002" cy="527740"/>
              <a:chOff x="2481944" y="3025592"/>
              <a:chExt cx="2476002" cy="5277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1944" y="3025593"/>
                <a:ext cx="1389412" cy="527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holds after L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71356" y="3025592"/>
                <a:ext cx="1086590" cy="52773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does not hold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631373" y="2909401"/>
              <a:ext cx="1454731" cy="527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 and R hold at same state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86104" y="2909400"/>
              <a:ext cx="966943" cy="527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before L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77065" y="3898039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24" idx="0"/>
          </p:cNvCxnSpPr>
          <p:nvPr/>
        </p:nvCxnSpPr>
        <p:spPr>
          <a:xfrm flipH="1">
            <a:off x="3325000" y="3572299"/>
            <a:ext cx="988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30" idx="0"/>
          </p:cNvCxnSpPr>
          <p:nvPr/>
        </p:nvCxnSpPr>
        <p:spPr>
          <a:xfrm>
            <a:off x="3325988" y="3572299"/>
            <a:ext cx="1374573" cy="3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3439" y="529562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09150" y="185378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               L2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019048" y="2706832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1                 R2                 R3               R4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71448" y="4973043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                </a:t>
            </a:r>
            <a:r>
              <a:rPr lang="en-US" dirty="0"/>
              <a:t>Q</a:t>
            </a:r>
            <a:r>
              <a:rPr lang="en-US" dirty="0" smtClean="0"/>
              <a:t>2                 Q3             Q4           Q5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78425" y="354997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P1                  P2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18521" y="2719145"/>
            <a:ext cx="1447889" cy="32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18521" y="2718818"/>
            <a:ext cx="2559135" cy="31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Using ONLY ECs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8421"/>
              </p:ext>
            </p:extLst>
          </p:nvPr>
        </p:nvGraphicFramePr>
        <p:xfrm>
          <a:off x="1986031" y="1966079"/>
          <a:ext cx="86006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958"/>
                <a:gridCol w="1765618"/>
                <a:gridCol w="1583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L never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---R---Q--P--QQ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P does not hold between L and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---L---R--Q--PPP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L2, R1, P1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1" indent="0"/>
                      <a:r>
                        <a:rPr lang="en-US" dirty="0" smtClean="0"/>
                        <a:t>P holds between L and R and Q holds before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-L---PP--QQQR-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L2,</a:t>
                      </a:r>
                      <a:r>
                        <a:rPr lang="en-US" baseline="0" dirty="0" smtClean="0"/>
                        <a:t> R1, P2, Q1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holds at same time than Q at or after L and before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-L---(PQ)--R--PQ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L2, R1, P2, Q2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16557"/>
              </p:ext>
            </p:extLst>
          </p:nvPr>
        </p:nvGraphicFramePr>
        <p:xfrm>
          <a:off x="3724851" y="4021002"/>
          <a:ext cx="5025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730"/>
                <a:gridCol w="1776730"/>
                <a:gridCol w="5829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-----L---P--Q----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 and R hold at same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-----(LPQR)------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 then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---R----L----P--Q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holds before P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----L---Q--P--R--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never 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-L----P------R----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 holds at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-------LP----(QR)-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3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testing for atomic propositions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81664"/>
              </p:ext>
            </p:extLst>
          </p:nvPr>
        </p:nvGraphicFramePr>
        <p:xfrm>
          <a:off x="845809" y="2084832"/>
          <a:ext cx="50443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027"/>
                <a:gridCol w="27313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----L--------R-----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---(PQ)L---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---P(LQ)---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---Q(LP)---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---(LPQ)---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---(LP)Q--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---(LQ)P--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---L(PQ)--</a:t>
                      </a:r>
                      <a:r>
                        <a:rPr lang="en-US" baseline="0" dirty="0" smtClean="0"/>
                        <a:t>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---LPQ--</a:t>
                      </a:r>
                      <a:r>
                        <a:rPr lang="en-US" baseline="0" dirty="0" smtClean="0"/>
                        <a:t>----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---LQP--</a:t>
                      </a:r>
                      <a:r>
                        <a:rPr lang="en-US" baseline="0" dirty="0" smtClean="0"/>
                        <a:t>----</a:t>
                      </a:r>
                      <a:r>
                        <a:rPr lang="en-US" dirty="0" smtClean="0"/>
                        <a:t>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06010"/>
              </p:ext>
            </p:extLst>
          </p:nvPr>
        </p:nvGraphicFramePr>
        <p:xfrm>
          <a:off x="6341424" y="2084832"/>
          <a:ext cx="50232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82"/>
                <a:gridCol w="2521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----L-----PQR-----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----L-----QPR-----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-(PQ)R-----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-P(QR)-----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-Q(PR)-----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-(PQR)-----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----L--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-(PR)Q-----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-(QR)P-----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-R(PQ)-----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-RPQ-------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----L--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-RQP-------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8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partitioning FOR </a:t>
            </a:r>
            <a:r>
              <a:rPr lang="en-US" dirty="0" err="1" smtClean="0"/>
              <a:t>Atleastone</a:t>
            </a:r>
            <a:r>
              <a:rPr lang="en-US" dirty="0" smtClean="0"/>
              <a:t>(E) </a:t>
            </a:r>
            <a:r>
              <a:rPr lang="en-US" dirty="0" smtClean="0"/>
              <a:t>PROPOSITIONS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8" idx="0"/>
          </p:cNvCxnSpPr>
          <p:nvPr/>
        </p:nvCxnSpPr>
        <p:spPr>
          <a:xfrm flipH="1">
            <a:off x="2620204" y="2820959"/>
            <a:ext cx="751726" cy="25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42206" y="3731211"/>
            <a:ext cx="1890322" cy="827828"/>
            <a:chOff x="1610914" y="3900981"/>
            <a:chExt cx="2747329" cy="1071846"/>
          </a:xfrm>
        </p:grpSpPr>
        <p:sp>
          <p:nvSpPr>
            <p:cNvPr id="24" name="Rectangle 23"/>
            <p:cNvSpPr/>
            <p:nvPr/>
          </p:nvSpPr>
          <p:spPr>
            <a:xfrm>
              <a:off x="1610914" y="3900981"/>
              <a:ext cx="1387436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 does not hold at or after L and before R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02142" y="3900981"/>
              <a:ext cx="1356101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 holds at or after L and before R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46295" y="2413113"/>
            <a:ext cx="1611710" cy="407846"/>
            <a:chOff x="2140530" y="2084504"/>
            <a:chExt cx="2342405" cy="528066"/>
          </a:xfrm>
        </p:grpSpPr>
        <p:sp>
          <p:nvSpPr>
            <p:cNvPr id="4" name="Rectangle 3"/>
            <p:cNvSpPr/>
            <p:nvPr/>
          </p:nvSpPr>
          <p:spPr>
            <a:xfrm>
              <a:off x="3360717" y="2084831"/>
              <a:ext cx="1122218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 holds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530" y="2084504"/>
              <a:ext cx="1208312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 never holds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42206" y="4810620"/>
            <a:ext cx="4212099" cy="862148"/>
            <a:chOff x="406725" y="5311934"/>
            <a:chExt cx="6121721" cy="1116283"/>
          </a:xfrm>
        </p:grpSpPr>
        <p:sp>
          <p:nvSpPr>
            <p:cNvPr id="19" name="Rectangle 18"/>
            <p:cNvSpPr/>
            <p:nvPr/>
          </p:nvSpPr>
          <p:spPr>
            <a:xfrm>
              <a:off x="1775359" y="5311937"/>
              <a:ext cx="1401291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</a:t>
              </a:r>
              <a:r>
                <a:rPr lang="en-US" sz="1200" dirty="0" smtClean="0"/>
                <a:t> holds at same time than P before R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76650" y="5311936"/>
              <a:ext cx="1368634" cy="11162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 holds before P holds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725" y="5311937"/>
              <a:ext cx="1368634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 holds after P and before R</a:t>
              </a:r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5284" y="5311935"/>
              <a:ext cx="991581" cy="1116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 never holds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36865" y="5311934"/>
              <a:ext cx="991581" cy="1116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 holds at R</a:t>
              </a:r>
              <a:endParaRPr lang="en-US" sz="1200" dirty="0"/>
            </a:p>
          </p:txBody>
        </p:sp>
      </p:grpSp>
      <p:cxnSp>
        <p:nvCxnSpPr>
          <p:cNvPr id="48" name="Straight Arrow Connector 47"/>
          <p:cNvCxnSpPr>
            <a:stCxn id="30" idx="2"/>
            <a:endCxn id="21" idx="0"/>
          </p:cNvCxnSpPr>
          <p:nvPr/>
        </p:nvCxnSpPr>
        <p:spPr>
          <a:xfrm flipH="1">
            <a:off x="2613056" y="4559039"/>
            <a:ext cx="952934" cy="25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19" idx="0"/>
          </p:cNvCxnSpPr>
          <p:nvPr/>
        </p:nvCxnSpPr>
        <p:spPr>
          <a:xfrm>
            <a:off x="3565990" y="4559039"/>
            <a:ext cx="1" cy="25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20" idx="0"/>
          </p:cNvCxnSpPr>
          <p:nvPr/>
        </p:nvCxnSpPr>
        <p:spPr>
          <a:xfrm>
            <a:off x="3565990" y="4559039"/>
            <a:ext cx="952935" cy="25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2"/>
            <a:endCxn id="35" idx="0"/>
          </p:cNvCxnSpPr>
          <p:nvPr/>
        </p:nvCxnSpPr>
        <p:spPr>
          <a:xfrm>
            <a:off x="3565990" y="4559039"/>
            <a:ext cx="1764918" cy="25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2"/>
            <a:endCxn id="36" idx="0"/>
          </p:cNvCxnSpPr>
          <p:nvPr/>
        </p:nvCxnSpPr>
        <p:spPr>
          <a:xfrm>
            <a:off x="3565990" y="4559039"/>
            <a:ext cx="2447183" cy="25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371930" y="2820959"/>
            <a:ext cx="100090" cy="2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2190" y="2474285"/>
            <a:ext cx="676467" cy="28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3440" y="3072035"/>
            <a:ext cx="695217" cy="28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R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42206" y="3072035"/>
            <a:ext cx="3443254" cy="407595"/>
            <a:chOff x="2155371" y="2909400"/>
            <a:chExt cx="5004308" cy="527741"/>
          </a:xfrm>
        </p:grpSpPr>
        <p:grpSp>
          <p:nvGrpSpPr>
            <p:cNvPr id="39" name="Group 38"/>
            <p:cNvGrpSpPr/>
            <p:nvPr/>
          </p:nvGrpSpPr>
          <p:grpSpPr>
            <a:xfrm>
              <a:off x="2155371" y="2909401"/>
              <a:ext cx="2476002" cy="527740"/>
              <a:chOff x="2481944" y="3025592"/>
              <a:chExt cx="2476002" cy="5277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81944" y="3025593"/>
                <a:ext cx="1389412" cy="527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 holds after L</a:t>
                </a:r>
                <a:endParaRPr lang="en-US" sz="12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71356" y="3025592"/>
                <a:ext cx="1086590" cy="52773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R does not hold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631373" y="2909401"/>
              <a:ext cx="1454731" cy="527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 and R hold at same state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86104" y="2909400"/>
              <a:ext cx="1073575" cy="5277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 before L</a:t>
              </a:r>
              <a:endParaRPr lang="en-US" sz="12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72814" y="3731211"/>
            <a:ext cx="695217" cy="28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24" idx="0"/>
          </p:cNvCxnSpPr>
          <p:nvPr/>
        </p:nvCxnSpPr>
        <p:spPr>
          <a:xfrm flipH="1">
            <a:off x="2619524" y="3479629"/>
            <a:ext cx="680" cy="25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30" idx="0"/>
          </p:cNvCxnSpPr>
          <p:nvPr/>
        </p:nvCxnSpPr>
        <p:spPr>
          <a:xfrm>
            <a:off x="2620204" y="3479629"/>
            <a:ext cx="945786" cy="25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3439" y="4810620"/>
            <a:ext cx="738233" cy="28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ECs for Q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71930" y="2820706"/>
            <a:ext cx="996232" cy="25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371930" y="2820453"/>
            <a:ext cx="1760833" cy="24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101" y="185570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31259" y="129451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245855" y="1782666"/>
            <a:ext cx="2860045" cy="407846"/>
            <a:chOff x="2140530" y="2084504"/>
            <a:chExt cx="4156693" cy="528066"/>
          </a:xfrm>
        </p:grpSpPr>
        <p:sp>
          <p:nvSpPr>
            <p:cNvPr id="57" name="Rectangle 56"/>
            <p:cNvSpPr/>
            <p:nvPr/>
          </p:nvSpPr>
          <p:spPr>
            <a:xfrm>
              <a:off x="3360717" y="2084832"/>
              <a:ext cx="2936506" cy="52773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 CPs of L and then at least one holds</a:t>
              </a:r>
              <a:endParaRPr lang="en-US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40530" y="2084504"/>
              <a:ext cx="1208312" cy="5277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 CPs of L hold</a:t>
              </a:r>
              <a:endParaRPr lang="en-US" sz="12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 flipH="1">
            <a:off x="2880360" y="2133114"/>
            <a:ext cx="210006" cy="2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90366" y="2133114"/>
            <a:ext cx="100090" cy="2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981214" y="1545027"/>
            <a:ext cx="219772" cy="23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200986" y="1545027"/>
            <a:ext cx="100090" cy="2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" idx="2"/>
          </p:cNvCxnSpPr>
          <p:nvPr/>
        </p:nvCxnSpPr>
        <p:spPr>
          <a:xfrm flipH="1">
            <a:off x="3371930" y="2207899"/>
            <a:ext cx="4250768" cy="6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629" y="232976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748427" y="2576907"/>
            <a:ext cx="1182418" cy="25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930845" y="2576907"/>
            <a:ext cx="303344" cy="25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839736" y="2827980"/>
            <a:ext cx="5018764" cy="407596"/>
            <a:chOff x="903464" y="2909400"/>
            <a:chExt cx="7294100" cy="527743"/>
          </a:xfrm>
        </p:grpSpPr>
        <p:grpSp>
          <p:nvGrpSpPr>
            <p:cNvPr id="67" name="Group 66"/>
            <p:cNvGrpSpPr/>
            <p:nvPr/>
          </p:nvGrpSpPr>
          <p:grpSpPr>
            <a:xfrm>
              <a:off x="903464" y="2909401"/>
              <a:ext cx="4318712" cy="527742"/>
              <a:chOff x="1230037" y="3025592"/>
              <a:chExt cx="4318712" cy="52774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230037" y="3025595"/>
                <a:ext cx="2641318" cy="52773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No CPs of R hold and then at least one </a:t>
                </a:r>
                <a:r>
                  <a:rPr lang="en-US" sz="1200" dirty="0" smtClean="0"/>
                  <a:t>holds </a:t>
                </a:r>
                <a:r>
                  <a:rPr lang="en-US" sz="1200" dirty="0" smtClean="0"/>
                  <a:t>after </a:t>
                </a:r>
                <a:r>
                  <a:rPr lang="en-US" sz="1200" dirty="0" smtClean="0"/>
                  <a:t>L</a:t>
                </a:r>
                <a:endParaRPr lang="en-US" sz="12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871356" y="3025592"/>
                <a:ext cx="1677393" cy="52773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At least a CP of R hold always</a:t>
                </a:r>
                <a:endParaRPr lang="en-US" sz="1200" dirty="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5222175" y="2909401"/>
              <a:ext cx="1723954" cy="5277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 and R hold at same state</a:t>
              </a:r>
              <a:endParaRPr lang="en-US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846457" y="2909400"/>
              <a:ext cx="1351107" cy="5277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 before L</a:t>
              </a:r>
              <a:endParaRPr lang="en-US" sz="12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7930845" y="2576654"/>
            <a:ext cx="996232" cy="25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30845" y="2576401"/>
            <a:ext cx="1760833" cy="24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657116" y="2207899"/>
            <a:ext cx="273729" cy="368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394845" y="224757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0858500" y="2828949"/>
            <a:ext cx="1154144" cy="4075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CPs of R hold</a:t>
            </a:r>
            <a:endParaRPr lang="en-US" sz="1200" dirty="0"/>
          </a:p>
        </p:txBody>
      </p:sp>
      <p:cxnSp>
        <p:nvCxnSpPr>
          <p:cNvPr id="82" name="Straight Arrow Connector 81"/>
          <p:cNvCxnSpPr>
            <a:endCxn id="69" idx="0"/>
          </p:cNvCxnSpPr>
          <p:nvPr/>
        </p:nvCxnSpPr>
        <p:spPr>
          <a:xfrm>
            <a:off x="7930845" y="2576401"/>
            <a:ext cx="2462835" cy="25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930845" y="2576401"/>
            <a:ext cx="3343251" cy="2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530340" y="3236542"/>
            <a:ext cx="0" cy="494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" idx="2"/>
          </p:cNvCxnSpPr>
          <p:nvPr/>
        </p:nvCxnSpPr>
        <p:spPr>
          <a:xfrm flipH="1" flipV="1">
            <a:off x="2620204" y="3479630"/>
            <a:ext cx="3910136" cy="25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87754" y="348928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7701497" y="3520481"/>
            <a:ext cx="2958882" cy="827828"/>
            <a:chOff x="1610914" y="3900981"/>
            <a:chExt cx="4300337" cy="1071846"/>
          </a:xfrm>
        </p:grpSpPr>
        <p:sp>
          <p:nvSpPr>
            <p:cNvPr id="99" name="Rectangle 98"/>
            <p:cNvSpPr/>
            <p:nvPr/>
          </p:nvSpPr>
          <p:spPr>
            <a:xfrm>
              <a:off x="1610914" y="3900981"/>
              <a:ext cx="1387436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No CPs of P hold at </a:t>
              </a:r>
              <a:r>
                <a:rPr lang="en-US" sz="1200" dirty="0" smtClean="0"/>
                <a:t>or after L and before R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002141" y="3900981"/>
              <a:ext cx="2909110" cy="10718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CPs of </a:t>
              </a:r>
              <a:r>
                <a:rPr lang="en-US" sz="1200" dirty="0" smtClean="0"/>
                <a:t>P </a:t>
              </a:r>
              <a:r>
                <a:rPr lang="en-US" sz="1200" dirty="0"/>
                <a:t>hold and then at least one holds at </a:t>
              </a:r>
              <a:r>
                <a:rPr lang="en-US" sz="1200" dirty="0" smtClean="0"/>
                <a:t>or after L and before R</a:t>
              </a:r>
              <a:endParaRPr lang="en-US" sz="1200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6530340" y="3275833"/>
            <a:ext cx="1898621" cy="8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8082517" y="3357284"/>
            <a:ext cx="346444" cy="16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428961" y="3357284"/>
            <a:ext cx="562639" cy="16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077243" y="32355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748427" y="3520481"/>
            <a:ext cx="954637" cy="82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 least a CP of P hold always </a:t>
            </a:r>
            <a:r>
              <a:rPr lang="en-US" sz="1200" dirty="0" smtClean="0"/>
              <a:t>at or after L and before R</a:t>
            </a:r>
            <a:endParaRPr lang="en-US" sz="1200" dirty="0"/>
          </a:p>
        </p:txBody>
      </p:sp>
      <p:cxnSp>
        <p:nvCxnSpPr>
          <p:cNvPr id="112" name="Straight Arrow Connector 111"/>
          <p:cNvCxnSpPr>
            <a:endCxn id="30" idx="2"/>
          </p:cNvCxnSpPr>
          <p:nvPr/>
        </p:nvCxnSpPr>
        <p:spPr>
          <a:xfrm flipH="1">
            <a:off x="3565990" y="4364390"/>
            <a:ext cx="5872532" cy="19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85459" y="41897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474107" y="4797659"/>
            <a:ext cx="5054953" cy="862148"/>
            <a:chOff x="-91304" y="5311934"/>
            <a:chExt cx="7346697" cy="1116283"/>
          </a:xfrm>
        </p:grpSpPr>
        <p:sp>
          <p:nvSpPr>
            <p:cNvPr id="116" name="Rectangle 115"/>
            <p:cNvSpPr/>
            <p:nvPr/>
          </p:nvSpPr>
          <p:spPr>
            <a:xfrm>
              <a:off x="1775358" y="5311937"/>
              <a:ext cx="1772140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CPs of </a:t>
              </a:r>
              <a:r>
                <a:rPr lang="en-US" sz="1200" dirty="0" smtClean="0"/>
                <a:t>Q hold </a:t>
              </a:r>
              <a:r>
                <a:rPr lang="en-US" sz="1200" dirty="0"/>
                <a:t>and then at least one holds at </a:t>
              </a:r>
              <a:r>
                <a:rPr lang="en-US" sz="1200" dirty="0" smtClean="0"/>
                <a:t>same time than P before R</a:t>
              </a:r>
              <a:endParaRPr lang="en-US" sz="1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547497" y="5311937"/>
              <a:ext cx="1493578" cy="1116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CPs of </a:t>
              </a:r>
              <a:r>
                <a:rPr lang="en-US" sz="1200" dirty="0" smtClean="0"/>
                <a:t>Q hold </a:t>
              </a:r>
              <a:r>
                <a:rPr lang="en-US" sz="1200" dirty="0"/>
                <a:t>and then at least one holds before </a:t>
              </a:r>
              <a:r>
                <a:rPr lang="en-US" sz="1200" dirty="0" smtClean="0"/>
                <a:t>P holds</a:t>
              </a:r>
              <a:endParaRPr lang="en-US" sz="12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-91304" y="5311937"/>
              <a:ext cx="1866664" cy="11162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CPs of </a:t>
              </a:r>
              <a:r>
                <a:rPr lang="en-US" sz="1200" dirty="0" smtClean="0"/>
                <a:t>Q hold </a:t>
              </a:r>
              <a:r>
                <a:rPr lang="en-US" sz="1200" dirty="0"/>
                <a:t>and then at least one holds after </a:t>
              </a:r>
              <a:r>
                <a:rPr lang="en-US" sz="1200" dirty="0" smtClean="0"/>
                <a:t>P and before R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041074" y="5311935"/>
              <a:ext cx="991582" cy="11162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 least a CP of </a:t>
              </a:r>
              <a:r>
                <a:rPr lang="en-US" sz="1200" dirty="0" smtClean="0"/>
                <a:t>Q hold </a:t>
              </a:r>
              <a:r>
                <a:rPr lang="en-US" sz="1200" dirty="0"/>
                <a:t>always</a:t>
              </a:r>
              <a:endParaRPr lang="en-US" sz="12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032654" y="5311934"/>
              <a:ext cx="1222739" cy="11162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CPs of P hold and then at least one holds at </a:t>
              </a:r>
              <a:r>
                <a:rPr lang="en-US" sz="1200" dirty="0" smtClean="0"/>
                <a:t>R</a:t>
              </a:r>
              <a:endParaRPr lang="en-US" sz="1200" dirty="0"/>
            </a:p>
          </p:txBody>
        </p:sp>
      </p:grpSp>
      <p:cxnSp>
        <p:nvCxnSpPr>
          <p:cNvPr id="121" name="Straight Arrow Connector 120"/>
          <p:cNvCxnSpPr>
            <a:endCxn id="118" idx="0"/>
          </p:cNvCxnSpPr>
          <p:nvPr/>
        </p:nvCxnSpPr>
        <p:spPr>
          <a:xfrm flipH="1">
            <a:off x="7116294" y="4546078"/>
            <a:ext cx="1124270" cy="25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6" idx="0"/>
          </p:cNvCxnSpPr>
          <p:nvPr/>
        </p:nvCxnSpPr>
        <p:spPr>
          <a:xfrm>
            <a:off x="8240564" y="4546078"/>
            <a:ext cx="127583" cy="25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17" idx="0"/>
          </p:cNvCxnSpPr>
          <p:nvPr/>
        </p:nvCxnSpPr>
        <p:spPr>
          <a:xfrm>
            <a:off x="8240564" y="4546078"/>
            <a:ext cx="1251083" cy="25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19" idx="0"/>
          </p:cNvCxnSpPr>
          <p:nvPr/>
        </p:nvCxnSpPr>
        <p:spPr>
          <a:xfrm>
            <a:off x="8240564" y="4546078"/>
            <a:ext cx="2106050" cy="25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0"/>
          </p:cNvCxnSpPr>
          <p:nvPr/>
        </p:nvCxnSpPr>
        <p:spPr>
          <a:xfrm>
            <a:off x="8240564" y="4546078"/>
            <a:ext cx="2867839" cy="25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304355" y="4364390"/>
            <a:ext cx="1099995" cy="18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9252134" y="431549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11529060" y="4790283"/>
            <a:ext cx="682266" cy="8621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CPs of Q hold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464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Obtain ECs for atomic propositions</a:t>
            </a:r>
          </a:p>
          <a:p>
            <a:r>
              <a:rPr lang="en-US" dirty="0" smtClean="0"/>
              <a:t> Obtain boundaries for atomic propositions</a:t>
            </a:r>
          </a:p>
          <a:p>
            <a:r>
              <a:rPr lang="en-US" dirty="0"/>
              <a:t> </a:t>
            </a:r>
            <a:r>
              <a:rPr lang="en-US" dirty="0" smtClean="0"/>
              <a:t>Create test cases for atomic propositions</a:t>
            </a:r>
          </a:p>
          <a:p>
            <a:r>
              <a:rPr lang="en-US" dirty="0" smtClean="0"/>
              <a:t> Obtain ECs for CPs</a:t>
            </a:r>
          </a:p>
          <a:p>
            <a:pPr lvl="1"/>
            <a:r>
              <a:rPr lang="en-US" dirty="0" smtClean="0"/>
              <a:t>Same for </a:t>
            </a:r>
            <a:r>
              <a:rPr lang="en-US" dirty="0" err="1" smtClean="0"/>
              <a:t>AtLeastOne</a:t>
            </a:r>
            <a:r>
              <a:rPr lang="en-US" baseline="-25000" dirty="0" err="1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Parallel</a:t>
            </a:r>
            <a:r>
              <a:rPr lang="en-US" baseline="-25000" dirty="0" err="1"/>
              <a:t>C</a:t>
            </a:r>
            <a:endParaRPr lang="en-US" dirty="0" smtClean="0"/>
          </a:p>
          <a:p>
            <a:r>
              <a:rPr lang="en-US" dirty="0" smtClean="0"/>
              <a:t> Obtain boundaries for CPs</a:t>
            </a:r>
          </a:p>
          <a:p>
            <a:pPr lvl="1"/>
            <a:r>
              <a:rPr lang="en-US" dirty="0" smtClean="0"/>
              <a:t>Same for </a:t>
            </a:r>
            <a:r>
              <a:rPr lang="en-US" dirty="0" err="1" smtClean="0"/>
              <a:t>AtLeastOne</a:t>
            </a:r>
            <a:r>
              <a:rPr lang="en-US" baseline="-25000" dirty="0" err="1" smtClean="0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Parallel</a:t>
            </a:r>
            <a:r>
              <a:rPr lang="en-US" baseline="-25000" dirty="0" err="1" smtClean="0"/>
              <a:t>C</a:t>
            </a:r>
            <a:endParaRPr lang="en-US" dirty="0" smtClean="0"/>
          </a:p>
          <a:p>
            <a:r>
              <a:rPr lang="en-US" dirty="0" smtClean="0"/>
              <a:t> Reduce </a:t>
            </a:r>
            <a:r>
              <a:rPr lang="en-US" dirty="0"/>
              <a:t>formulas to test using Pairwise </a:t>
            </a:r>
            <a:r>
              <a:rPr lang="en-US" dirty="0" smtClean="0"/>
              <a:t>testing </a:t>
            </a:r>
          </a:p>
          <a:p>
            <a:r>
              <a:rPr lang="en-US" dirty="0" smtClean="0"/>
              <a:t> Obtain </a:t>
            </a:r>
            <a:r>
              <a:rPr lang="en-US" dirty="0"/>
              <a:t>new formulas when replacing CPs on original </a:t>
            </a:r>
            <a:r>
              <a:rPr lang="en-US" dirty="0" smtClean="0"/>
              <a:t>formula</a:t>
            </a:r>
          </a:p>
          <a:p>
            <a:r>
              <a:rPr lang="en-US" dirty="0"/>
              <a:t> Create test cases for </a:t>
            </a:r>
            <a:r>
              <a:rPr lang="en-US" dirty="0" smtClean="0"/>
              <a:t>CPs</a:t>
            </a:r>
          </a:p>
          <a:p>
            <a:r>
              <a:rPr lang="en-US" dirty="0" smtClean="0"/>
              <a:t> Create state machine that can simulate each formula with different input sequences</a:t>
            </a:r>
          </a:p>
          <a:p>
            <a:r>
              <a:rPr lang="en-US" dirty="0" smtClean="0"/>
              <a:t> Verify that results are equal to expected results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13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1836</TotalTime>
  <Words>896</Words>
  <Application>Microsoft Office PowerPoint</Application>
  <PresentationFormat>Custom</PresentationFormat>
  <Paragraphs>189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Semester Project</vt:lpstr>
      <vt:lpstr>TaskS</vt:lpstr>
      <vt:lpstr>Pattern Assigned</vt:lpstr>
      <vt:lpstr>Possible Combinations</vt:lpstr>
      <vt:lpstr>Equivalence partitioning FOR ATOMIC PROPOSITIONS</vt:lpstr>
      <vt:lpstr>test cases Using ONLY ECs</vt:lpstr>
      <vt:lpstr>Boundary testing for atomic propositions</vt:lpstr>
      <vt:lpstr>Equivalence partitioning FOR Atleastone(E) PROPOSITIONS</vt:lpstr>
      <vt:lpstr>Test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Roberto Camacho</dc:creator>
  <cp:lastModifiedBy>Arih Carrera</cp:lastModifiedBy>
  <cp:revision>24</cp:revision>
  <dcterms:created xsi:type="dcterms:W3CDTF">2015-03-31T18:17:52Z</dcterms:created>
  <dcterms:modified xsi:type="dcterms:W3CDTF">2015-04-02T05:07:45Z</dcterms:modified>
</cp:coreProperties>
</file>