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Develop </a:t>
            </a:r>
            <a:r>
              <a:rPr lang="en-US" dirty="0"/>
              <a:t>a complete test plan for </a:t>
            </a:r>
            <a:r>
              <a:rPr lang="en-US" dirty="0" smtClean="0"/>
              <a:t>assigned </a:t>
            </a:r>
            <a:r>
              <a:rPr lang="en-US" dirty="0"/>
              <a:t>pattern/scope</a:t>
            </a:r>
          </a:p>
          <a:p>
            <a:r>
              <a:rPr lang="en-US" dirty="0" smtClean="0"/>
              <a:t> Significantly </a:t>
            </a:r>
            <a:r>
              <a:rPr lang="en-US" dirty="0"/>
              <a:t>reduce the number of formulas </a:t>
            </a:r>
            <a:r>
              <a:rPr lang="en-US" dirty="0" smtClean="0"/>
              <a:t>to test</a:t>
            </a:r>
            <a:endParaRPr lang="en-US" dirty="0"/>
          </a:p>
          <a:p>
            <a:r>
              <a:rPr lang="en-US" dirty="0" smtClean="0"/>
              <a:t> Describe </a:t>
            </a:r>
            <a:r>
              <a:rPr lang="en-US" dirty="0"/>
              <a:t>a systematic approach to test the </a:t>
            </a:r>
            <a:r>
              <a:rPr lang="en-US" dirty="0" smtClean="0"/>
              <a:t>new set </a:t>
            </a:r>
            <a:r>
              <a:rPr lang="en-US" dirty="0"/>
              <a:t>of </a:t>
            </a:r>
            <a:r>
              <a:rPr lang="en-US" dirty="0" smtClean="0"/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Response between L &amp; R</a:t>
            </a:r>
          </a:p>
          <a:p>
            <a:pPr lvl="1"/>
            <a:r>
              <a:rPr lang="en-US" dirty="0" smtClean="0"/>
              <a:t>Global: </a:t>
            </a:r>
            <a:r>
              <a:rPr lang="en-US" i="1" dirty="0" smtClean="0">
                <a:latin typeface="Calibri" panose="020F0502020204030204" pitchFamily="34" charset="0"/>
              </a:rPr>
              <a:t>□</a:t>
            </a:r>
            <a:r>
              <a:rPr lang="en-US" i="1" dirty="0" smtClean="0"/>
              <a:t>(</a:t>
            </a:r>
            <a:r>
              <a:rPr lang="en-US" i="1" dirty="0"/>
              <a:t>P </a:t>
            </a:r>
            <a:r>
              <a:rPr lang="en-US" i="1" dirty="0">
                <a:latin typeface="Calibri" panose="020F0502020204030204" pitchFamily="34" charset="0"/>
              </a:rPr>
              <a:t>→ ◊Q)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Between </a:t>
            </a:r>
            <a:r>
              <a:rPr lang="en-US" i="1" dirty="0" smtClean="0"/>
              <a:t>L</a:t>
            </a:r>
            <a:r>
              <a:rPr lang="en-US" dirty="0" smtClean="0"/>
              <a:t> &amp; </a:t>
            </a:r>
            <a:r>
              <a:rPr lang="en-US" i="1" dirty="0" smtClean="0"/>
              <a:t>R</a:t>
            </a:r>
            <a:r>
              <a:rPr lang="en-US" dirty="0" smtClean="0"/>
              <a:t>: </a:t>
            </a:r>
          </a:p>
          <a:p>
            <a:pPr marL="128016" lvl="1" indent="0" algn="ctr">
              <a:buNone/>
            </a:pPr>
            <a:r>
              <a:rPr lang="en-US" sz="2400" i="1" dirty="0" smtClean="0">
                <a:latin typeface="Calibri" panose="020F0502020204030204" pitchFamily="34" charset="0"/>
              </a:rPr>
              <a:t>□((L˄¬(R)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</a:rPr>
              <a:t>˄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</a:rPr>
              <a:t>◊R) → (P → (</a:t>
            </a:r>
            <a:r>
              <a:rPr lang="en-US" sz="2400" i="1" dirty="0">
                <a:latin typeface="Calibri" panose="020F0502020204030204" pitchFamily="34" charset="0"/>
              </a:rPr>
              <a:t>¬(</a:t>
            </a:r>
            <a:r>
              <a:rPr lang="en-US" sz="2400" i="1" dirty="0" smtClean="0">
                <a:latin typeface="Calibri" panose="020F0502020204030204" pitchFamily="34" charset="0"/>
              </a:rPr>
              <a:t>R)U(Q ˄ </a:t>
            </a:r>
            <a:r>
              <a:rPr lang="en-US" sz="2400" i="1" dirty="0">
                <a:latin typeface="Calibri" panose="020F0502020204030204" pitchFamily="34" charset="0"/>
              </a:rPr>
              <a:t>¬(R</a:t>
            </a:r>
            <a:r>
              <a:rPr lang="en-US" sz="2400" i="1" dirty="0" smtClean="0">
                <a:latin typeface="Calibri" panose="020F0502020204030204" pitchFamily="34" charset="0"/>
              </a:rPr>
              <a:t>))))UR)	</a:t>
            </a:r>
            <a:r>
              <a:rPr lang="en-US" sz="2400" dirty="0" smtClean="0">
                <a:latin typeface="Calibri" panose="020F0502020204030204" pitchFamily="34" charset="0"/>
              </a:rPr>
              <a:t>(1)</a:t>
            </a:r>
            <a:endParaRPr lang="en-US" dirty="0" smtClean="0"/>
          </a:p>
          <a:p>
            <a:pPr lvl="1"/>
            <a:r>
              <a:rPr lang="en-US" dirty="0" smtClean="0"/>
              <a:t>To have valid limits, L and R should not hold at the same state, but if L holds then R should eventually hold in a different state</a:t>
            </a:r>
          </a:p>
          <a:p>
            <a:pPr lvl="1"/>
            <a:r>
              <a:rPr lang="en-US" dirty="0" smtClean="0"/>
              <a:t>If the limits exist, then we check if P holds.</a:t>
            </a:r>
          </a:p>
          <a:p>
            <a:pPr lvl="1"/>
            <a:r>
              <a:rPr lang="en-US" dirty="0" smtClean="0"/>
              <a:t>If P holds, the Q must hold before R holds.</a:t>
            </a:r>
          </a:p>
          <a:p>
            <a:pPr lvl="1"/>
            <a:r>
              <a:rPr lang="en-US" dirty="0" smtClean="0"/>
              <a:t>After R holds, we don’t care.</a:t>
            </a:r>
          </a:p>
          <a:p>
            <a:r>
              <a:rPr lang="en-US" dirty="0" smtClean="0"/>
              <a:t>Task: Test all different combinations using Composite Propositions (CPs) or atomic values for L, R, P and 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L, R, P and Q from Equation 1 can be atomic or one of the 8 different CPs</a:t>
            </a:r>
          </a:p>
          <a:p>
            <a:pPr lvl="1"/>
            <a:r>
              <a:rPr lang="en-US" dirty="0" err="1" smtClean="0"/>
              <a:t>AtLeastOne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lvl="1"/>
            <a:r>
              <a:rPr lang="en-US" dirty="0" err="1" smtClean="0"/>
              <a:t>AtLeastOne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pPr lvl="1"/>
            <a:r>
              <a:rPr lang="en-US" dirty="0" err="1" smtClean="0"/>
              <a:t>Parallel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err="1" smtClean="0"/>
              <a:t>Parallel</a:t>
            </a:r>
            <a:r>
              <a:rPr lang="en-US" baseline="-25000" dirty="0" err="1"/>
              <a:t>E</a:t>
            </a:r>
            <a:endParaRPr lang="en-US" dirty="0" smtClean="0"/>
          </a:p>
          <a:p>
            <a:pPr lvl="1"/>
            <a:r>
              <a:rPr lang="en-US" dirty="0" err="1" smtClean="0"/>
              <a:t>Consecutive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err="1" smtClean="0"/>
              <a:t>Consecutive</a:t>
            </a:r>
            <a:r>
              <a:rPr lang="en-US" baseline="-25000" dirty="0" err="1"/>
              <a:t>E</a:t>
            </a:r>
            <a:endParaRPr lang="en-US" dirty="0" smtClean="0"/>
          </a:p>
          <a:p>
            <a:pPr lvl="1"/>
            <a:r>
              <a:rPr lang="en-US" dirty="0" err="1" smtClean="0"/>
              <a:t>Eventually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err="1" smtClean="0"/>
              <a:t>Eventually</a:t>
            </a:r>
            <a:r>
              <a:rPr lang="en-US" baseline="-25000" dirty="0" err="1"/>
              <a:t>E</a:t>
            </a:r>
            <a:endParaRPr lang="en-US" dirty="0"/>
          </a:p>
          <a:p>
            <a:r>
              <a:rPr lang="en-US" dirty="0" smtClean="0"/>
              <a:t> We have 9</a:t>
            </a:r>
            <a:r>
              <a:rPr lang="en-US" baseline="30000" dirty="0" smtClean="0"/>
              <a:t>4</a:t>
            </a:r>
            <a:r>
              <a:rPr lang="en-US" dirty="0" smtClean="0"/>
              <a:t> combinations: 6,561 formulas to test</a:t>
            </a:r>
          </a:p>
          <a:p>
            <a:r>
              <a:rPr lang="en-US" dirty="0" smtClean="0"/>
              <a:t> We reduce the number of formulas to test to 98 using </a:t>
            </a:r>
            <a:r>
              <a:rPr lang="en-US" dirty="0"/>
              <a:t>p</a:t>
            </a:r>
            <a:r>
              <a:rPr lang="en-US" dirty="0" smtClean="0"/>
              <a:t>airwise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partitioning FOR ATOMIC PROPOSITIONS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8" idx="0"/>
          </p:cNvCxnSpPr>
          <p:nvPr/>
        </p:nvCxnSpPr>
        <p:spPr>
          <a:xfrm flipH="1">
            <a:off x="3325988" y="2719472"/>
            <a:ext cx="1092533" cy="3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631282" y="3898039"/>
            <a:ext cx="2747329" cy="1071846"/>
            <a:chOff x="1610914" y="3900981"/>
            <a:chExt cx="2747329" cy="1071846"/>
          </a:xfrm>
        </p:grpSpPr>
        <p:sp>
          <p:nvSpPr>
            <p:cNvPr id="24" name="Rectangle 23"/>
            <p:cNvSpPr/>
            <p:nvPr/>
          </p:nvSpPr>
          <p:spPr>
            <a:xfrm>
              <a:off x="1610914" y="3900981"/>
              <a:ext cx="1387436" cy="10718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 does not hold at or after L and before 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02142" y="3900981"/>
              <a:ext cx="1356101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 holds at or after L and before 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37225" y="2191406"/>
            <a:ext cx="2342405" cy="528066"/>
            <a:chOff x="2140530" y="2084504"/>
            <a:chExt cx="2342405" cy="528066"/>
          </a:xfrm>
        </p:grpSpPr>
        <p:sp>
          <p:nvSpPr>
            <p:cNvPr id="4" name="Rectangle 3"/>
            <p:cNvSpPr/>
            <p:nvPr/>
          </p:nvSpPr>
          <p:spPr>
            <a:xfrm>
              <a:off x="3360717" y="2084831"/>
              <a:ext cx="1122218" cy="527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 holds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0530" y="2084504"/>
              <a:ext cx="1208312" cy="527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 never holds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631282" y="5295625"/>
            <a:ext cx="6121721" cy="1116283"/>
            <a:chOff x="406725" y="5311934"/>
            <a:chExt cx="6121721" cy="1116283"/>
          </a:xfrm>
        </p:grpSpPr>
        <p:sp>
          <p:nvSpPr>
            <p:cNvPr id="19" name="Rectangle 18"/>
            <p:cNvSpPr/>
            <p:nvPr/>
          </p:nvSpPr>
          <p:spPr>
            <a:xfrm>
              <a:off x="1775359" y="5311937"/>
              <a:ext cx="1401291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dirty="0" smtClean="0"/>
                <a:t> holds at same time than P before 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76650" y="5311936"/>
              <a:ext cx="1368634" cy="11162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holds before P holds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725" y="5311937"/>
              <a:ext cx="1368634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holds after P and before 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5284" y="5311935"/>
              <a:ext cx="991581" cy="11162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never holds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36865" y="5311934"/>
              <a:ext cx="991581" cy="1116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holds at R</a:t>
              </a:r>
              <a:endParaRPr lang="en-US" dirty="0"/>
            </a:p>
          </p:txBody>
        </p:sp>
      </p:grpSp>
      <p:cxnSp>
        <p:nvCxnSpPr>
          <p:cNvPr id="48" name="Straight Arrow Connector 47"/>
          <p:cNvCxnSpPr>
            <a:stCxn id="30" idx="2"/>
            <a:endCxn id="21" idx="0"/>
          </p:cNvCxnSpPr>
          <p:nvPr/>
        </p:nvCxnSpPr>
        <p:spPr>
          <a:xfrm flipH="1">
            <a:off x="3315599" y="4969885"/>
            <a:ext cx="1384962" cy="3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19" idx="0"/>
          </p:cNvCxnSpPr>
          <p:nvPr/>
        </p:nvCxnSpPr>
        <p:spPr>
          <a:xfrm>
            <a:off x="4700561" y="4969885"/>
            <a:ext cx="1" cy="3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20" idx="0"/>
          </p:cNvCxnSpPr>
          <p:nvPr/>
        </p:nvCxnSpPr>
        <p:spPr>
          <a:xfrm>
            <a:off x="4700561" y="4969885"/>
            <a:ext cx="1384963" cy="3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2"/>
            <a:endCxn id="35" idx="0"/>
          </p:cNvCxnSpPr>
          <p:nvPr/>
        </p:nvCxnSpPr>
        <p:spPr>
          <a:xfrm>
            <a:off x="4700561" y="4969885"/>
            <a:ext cx="2565071" cy="32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36" idx="0"/>
          </p:cNvCxnSpPr>
          <p:nvPr/>
        </p:nvCxnSpPr>
        <p:spPr>
          <a:xfrm>
            <a:off x="4700561" y="4969885"/>
            <a:ext cx="3556652" cy="3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4418521" y="2719472"/>
            <a:ext cx="145468" cy="32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0691" y="2270609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3440" y="3044558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31282" y="3044557"/>
            <a:ext cx="4908973" cy="527742"/>
            <a:chOff x="2155371" y="2909399"/>
            <a:chExt cx="4908973" cy="527742"/>
          </a:xfrm>
        </p:grpSpPr>
        <p:grpSp>
          <p:nvGrpSpPr>
            <p:cNvPr id="39" name="Group 38"/>
            <p:cNvGrpSpPr/>
            <p:nvPr/>
          </p:nvGrpSpPr>
          <p:grpSpPr>
            <a:xfrm>
              <a:off x="2155371" y="2909401"/>
              <a:ext cx="2476002" cy="527740"/>
              <a:chOff x="2481944" y="3025592"/>
              <a:chExt cx="2476002" cy="5277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1944" y="3025593"/>
                <a:ext cx="1389412" cy="527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holds after L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71356" y="3025592"/>
                <a:ext cx="1086590" cy="5277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does not hold</a:t>
                </a:r>
                <a:endParaRPr lang="en-US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5609613" y="2909399"/>
              <a:ext cx="1454731" cy="527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 and R hold at same state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31373" y="2909400"/>
              <a:ext cx="966943" cy="527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 before L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77065" y="3898039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24" idx="0"/>
          </p:cNvCxnSpPr>
          <p:nvPr/>
        </p:nvCxnSpPr>
        <p:spPr>
          <a:xfrm flipH="1">
            <a:off x="3325000" y="3572299"/>
            <a:ext cx="988" cy="3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30" idx="0"/>
          </p:cNvCxnSpPr>
          <p:nvPr/>
        </p:nvCxnSpPr>
        <p:spPr>
          <a:xfrm>
            <a:off x="3325988" y="3572299"/>
            <a:ext cx="1374573" cy="3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3439" y="529562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9150" y="18537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               L2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19048" y="2706832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1                 R2                 R3               R4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71448" y="4973043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                </a:t>
            </a:r>
            <a:r>
              <a:rPr lang="en-US" dirty="0"/>
              <a:t>Q</a:t>
            </a:r>
            <a:r>
              <a:rPr lang="en-US" dirty="0" smtClean="0"/>
              <a:t>2                 Q3             Q4           Q5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78425" y="354997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P1                  P2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8521" y="2719145"/>
            <a:ext cx="1172234" cy="31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18521" y="2718818"/>
            <a:ext cx="2559135" cy="31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316902" y="1761961"/>
            <a:ext cx="285008" cy="2842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054" y="1442429"/>
            <a:ext cx="280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true but does not represent Response between L and 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62054" y="2465144"/>
            <a:ext cx="280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true for Response between L and 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58092" y="3210860"/>
            <a:ext cx="280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false for Response between L and 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316902" y="2646176"/>
            <a:ext cx="285008" cy="284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21181" y="3403651"/>
            <a:ext cx="285008" cy="2842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Using ONLY ECs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93393"/>
              </p:ext>
            </p:extLst>
          </p:nvPr>
        </p:nvGraphicFramePr>
        <p:xfrm>
          <a:off x="1924038" y="1725856"/>
          <a:ext cx="860063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958"/>
                <a:gridCol w="1765618"/>
                <a:gridCol w="1583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L never 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---R---Q--P--QQ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P does not hold between L and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---L---R--Q--PPP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 R1, P1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P holds between L and R and Q holds before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-L---PP--QQQR-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L2,</a:t>
                      </a:r>
                      <a:r>
                        <a:rPr lang="en-US" baseline="0" dirty="0" smtClean="0"/>
                        <a:t> R1, P2, Q1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holds at same time than Q at or after L and before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-L---(PQ)--R--PQ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L2, R1, P2, Q2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-----L---P--Q----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R then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---R----L----P--Q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 R3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 and R hold at same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-----(LPQR)------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63760"/>
              </p:ext>
            </p:extLst>
          </p:nvPr>
        </p:nvGraphicFramePr>
        <p:xfrm>
          <a:off x="3744578" y="5043085"/>
          <a:ext cx="5025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730"/>
                <a:gridCol w="1776730"/>
                <a:gridCol w="582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holds before P 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----L---Q--P--R--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never 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-L----P------R----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holds at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-------LP----(QR)-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3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testing for atomic propositions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081664"/>
              </p:ext>
            </p:extLst>
          </p:nvPr>
        </p:nvGraphicFramePr>
        <p:xfrm>
          <a:off x="845809" y="2084832"/>
          <a:ext cx="50443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027"/>
                <a:gridCol w="27313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----L--------R-----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---(PQ)L---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---P(LQ)---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---Q(LP)---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---(LPQ)---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---(LP)Q--</a:t>
                      </a:r>
                      <a:r>
                        <a:rPr lang="en-US" baseline="0" dirty="0" smtClean="0"/>
                        <a:t>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---(LQ)P--</a:t>
                      </a:r>
                      <a:r>
                        <a:rPr lang="en-US" baseline="0" dirty="0" smtClean="0"/>
                        <a:t>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---L(PQ)--</a:t>
                      </a:r>
                      <a:r>
                        <a:rPr lang="en-US" baseline="0" dirty="0" smtClean="0"/>
                        <a:t>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---LPQ--</a:t>
                      </a:r>
                      <a:r>
                        <a:rPr lang="en-US" baseline="0" dirty="0" smtClean="0"/>
                        <a:t>----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---LQP--</a:t>
                      </a:r>
                      <a:r>
                        <a:rPr lang="en-US" baseline="0" dirty="0" smtClean="0"/>
                        <a:t>----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06010"/>
              </p:ext>
            </p:extLst>
          </p:nvPr>
        </p:nvGraphicFramePr>
        <p:xfrm>
          <a:off x="6341424" y="2084832"/>
          <a:ext cx="50232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82"/>
                <a:gridCol w="2521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----L-----PQR-----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----L-----QPR-----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-(PQ)R-----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-P(QR)-----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----L--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-Q(PR)-----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----L--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-(PQR)-----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----L--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-(PR)Q-----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-(QR)P-----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-R(PQ)-----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-RPQ-------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-RQP-------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8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Reduce </a:t>
            </a:r>
            <a:r>
              <a:rPr lang="en-US"/>
              <a:t>formulas to test using Pairwise testing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Equivalence Classes and Boundary testing to create test cases</a:t>
            </a:r>
          </a:p>
          <a:p>
            <a:pPr lvl="1"/>
            <a:r>
              <a:rPr lang="en-US" dirty="0" smtClean="0"/>
              <a:t> Obtain ECs for atomic propositions</a:t>
            </a:r>
          </a:p>
          <a:p>
            <a:pPr lvl="1"/>
            <a:r>
              <a:rPr lang="en-US" dirty="0" smtClean="0"/>
              <a:t> Obtain boundaries for atomic propositions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Create test cases for atomic propositions</a:t>
            </a:r>
          </a:p>
          <a:p>
            <a:pPr lvl="1"/>
            <a:r>
              <a:rPr lang="en-US" dirty="0" smtClean="0"/>
              <a:t> Obtain ECs for CPs</a:t>
            </a:r>
          </a:p>
          <a:p>
            <a:pPr lvl="2"/>
            <a:r>
              <a:rPr lang="en-US" dirty="0" smtClean="0"/>
              <a:t>Same for </a:t>
            </a:r>
            <a:r>
              <a:rPr lang="en-US" dirty="0" err="1" smtClean="0"/>
              <a:t>AtLeastOne</a:t>
            </a:r>
            <a:r>
              <a:rPr lang="en-US" baseline="-25000" dirty="0" err="1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Parallel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smtClean="0"/>
              <a:t> Obtain boundaries for CPs</a:t>
            </a:r>
          </a:p>
          <a:p>
            <a:pPr lvl="2"/>
            <a:r>
              <a:rPr lang="en-US" dirty="0" smtClean="0"/>
              <a:t>Same for </a:t>
            </a:r>
            <a:r>
              <a:rPr lang="en-US" dirty="0" err="1" smtClean="0"/>
              <a:t>AtLeastOne</a:t>
            </a:r>
            <a:r>
              <a:rPr lang="en-US" baseline="-25000" dirty="0" err="1" smtClean="0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Parallel</a:t>
            </a:r>
            <a:r>
              <a:rPr lang="en-US" baseline="-25000" dirty="0" err="1" smtClean="0"/>
              <a:t>C</a:t>
            </a:r>
            <a:endParaRPr lang="en-US" dirty="0" smtClean="0"/>
          </a:p>
          <a:p>
            <a:r>
              <a:rPr lang="en-US" dirty="0" smtClean="0"/>
              <a:t>Obtain </a:t>
            </a:r>
            <a:r>
              <a:rPr lang="en-US" dirty="0"/>
              <a:t>new formulas </a:t>
            </a:r>
            <a:r>
              <a:rPr lang="en-US" dirty="0" smtClean="0"/>
              <a:t>replacing Before R and Global formulas on Between L and R formula</a:t>
            </a:r>
          </a:p>
          <a:p>
            <a:pPr lvl="1"/>
            <a:r>
              <a:rPr lang="en-US" dirty="0" smtClean="0"/>
              <a:t>Automatically?</a:t>
            </a:r>
          </a:p>
          <a:p>
            <a:r>
              <a:rPr lang="en-US" dirty="0" smtClean="0"/>
              <a:t> Create </a:t>
            </a:r>
            <a:r>
              <a:rPr lang="en-US" dirty="0"/>
              <a:t>test cases for </a:t>
            </a:r>
            <a:r>
              <a:rPr lang="en-US" dirty="0" smtClean="0"/>
              <a:t>CPs</a:t>
            </a:r>
          </a:p>
          <a:p>
            <a:r>
              <a:rPr lang="en-US" dirty="0" smtClean="0"/>
              <a:t> Use Model-Checking based testing to verify all formulas automatically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1831</TotalTime>
  <Words>666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Semester Project</vt:lpstr>
      <vt:lpstr>TaskS</vt:lpstr>
      <vt:lpstr>Pattern Assigned</vt:lpstr>
      <vt:lpstr>Possible Combinations</vt:lpstr>
      <vt:lpstr>Equivalence partitioning FOR ATOMIC PROPOSITIONS</vt:lpstr>
      <vt:lpstr>test cases Using ONLY ECs</vt:lpstr>
      <vt:lpstr>Boundary testing for atomic propositions</vt:lpstr>
      <vt:lpstr>Test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dc:creator>Roberto Camacho</dc:creator>
  <cp:lastModifiedBy>Fierro Roberto</cp:lastModifiedBy>
  <cp:revision>24</cp:revision>
  <dcterms:created xsi:type="dcterms:W3CDTF">2015-03-31T18:17:52Z</dcterms:created>
  <dcterms:modified xsi:type="dcterms:W3CDTF">2015-04-02T22:14:45Z</dcterms:modified>
</cp:coreProperties>
</file>