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65" r:id="rId12"/>
    <p:sldId id="266" r:id="rId13"/>
    <p:sldId id="274" r:id="rId14"/>
    <p:sldId id="270" r:id="rId15"/>
    <p:sldId id="267" r:id="rId16"/>
    <p:sldId id="271" r:id="rId17"/>
    <p:sldId id="268" r:id="rId18"/>
    <p:sldId id="269" r:id="rId19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976" autoAdjust="0"/>
  </p:normalViewPr>
  <p:slideViewPr>
    <p:cSldViewPr>
      <p:cViewPr varScale="1">
        <p:scale>
          <a:sx n="75" d="100"/>
          <a:sy n="75" d="100"/>
        </p:scale>
        <p:origin x="-26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1662F-66B8-4FE8-A88D-5F906C59C0BE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451EC3-FA09-4C9B-8F17-906E50CA8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74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computing power of modern GPUs is sufficient to simulate high-resolution meshes in real-time, many games choose to spend the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majority of their GPU budgets on rendering. In the future we can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expect more powerful hardware, however, light-weight solutions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 always be important for the increasingly popular, low-power,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mobile devices.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51EC3-FA09-4C9B-8F17-906E50CA82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63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Bullet:</a:t>
            </a:r>
            <a:r>
              <a:rPr lang="en-US" baseline="0" dirty="0" smtClean="0"/>
              <a:t> single thread, CPU, 30ms on skirt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51EC3-FA09-4C9B-8F17-906E50CA82D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17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limitation can be addressed by constructing a new operator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dance animation, see Figure 10 (right). An interesting extension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 be to learn multiple versions of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blend between them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run-time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51EC3-FA09-4C9B-8F17-906E50CA82D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89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51EC3-FA09-4C9B-8F17-906E50CA82D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96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trade-off is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justified because in games interaction possibilities are often limited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design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(e.g., the flag will not be removed from the pole and a skirt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 always be attached at the waist). At the same time, we allow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rich interactivity in the chosen subspace (e.g., changing wind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velocity or applying unexpected motions).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51EC3-FA09-4C9B-8F17-906E50CA82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00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visualize them we use a flat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rectangular mesh.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example, one of the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 functions of a Loop subdivision matrix is shown in Figure 3a.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51EC3-FA09-4C9B-8F17-906E50CA82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95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even with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enough training data so that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numerically well conditioned (i.e.,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overconstrained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problem), this approach often results in shape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functions that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overfit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as can be seen in Figure 3b. While optimally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reconstructing the input data, even a small perturbation away from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training frames can lead to very non-smooth results.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is too complex and the data is not enough.</a:t>
            </a:r>
          </a:p>
          <a:p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Training data has noise, so that training data and testing data has different distribution</a:t>
            </a:r>
          </a:p>
          <a:p>
            <a:endParaRPr lang="en-US" sz="120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Solution: restrict the learning </a:t>
            </a:r>
            <a:r>
              <a:rPr lang="en-US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machine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51EC3-FA09-4C9B-8F17-906E50CA82D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29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also experimented with a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1-norm of the regularization term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(sum of absolute values) instead of the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Frobenius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norm.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absolute values metric produces sparse, but, unfortunately, not very smooth shape functions. Also, the required optimization routines are much more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complex. </a:t>
            </a:r>
          </a:p>
          <a:p>
            <a:endParaRPr lang="en-US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small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α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 noisy high frequencies are not damped enough,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larger values of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α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quickly begin to suppress the desirable low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frequencies.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51EC3-FA09-4C9B-8F17-906E50CA82D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35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is prohibitively expensive for user tuning with different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training datasets and regularization parameters (note that the system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matrix depends on both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 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α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51EC3-FA09-4C9B-8F17-906E50CA82D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73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singular values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corresponding to low-order harmonics are very small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therefore these modes are not regularized enough.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51EC3-FA09-4C9B-8F17-906E50CA82D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232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 with carefully selected mesh independent simulation parameters, the two simulations will behave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differently because the finer one can represent higher frequencies;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small differences (along with numerical errors) accumulate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 time and can cause the two simulations to bifurcate to different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states.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51EC3-FA09-4C9B-8F17-906E50CA82D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802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51EC3-FA09-4C9B-8F17-906E50CA82D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974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094E-101D-46A6-804D-38CC87AA9052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A042-BADE-4493-B5D8-BFC81A10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094E-101D-46A6-804D-38CC87AA9052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A042-BADE-4493-B5D8-BFC81A10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4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094E-101D-46A6-804D-38CC87AA9052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A042-BADE-4493-B5D8-BFC81A10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96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094E-101D-46A6-804D-38CC87AA9052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A042-BADE-4493-B5D8-BFC81A10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1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094E-101D-46A6-804D-38CC87AA9052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A042-BADE-4493-B5D8-BFC81A10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90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094E-101D-46A6-804D-38CC87AA9052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A042-BADE-4493-B5D8-BFC81A10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72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094E-101D-46A6-804D-38CC87AA9052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A042-BADE-4493-B5D8-BFC81A10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5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094E-101D-46A6-804D-38CC87AA9052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A042-BADE-4493-B5D8-BFC81A10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5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094E-101D-46A6-804D-38CC87AA9052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A042-BADE-4493-B5D8-BFC81A10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5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094E-101D-46A6-804D-38CC87AA9052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A042-BADE-4493-B5D8-BFC81A10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21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094E-101D-46A6-804D-38CC87AA9052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A042-BADE-4493-B5D8-BFC81A10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82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F094E-101D-46A6-804D-38CC87AA9052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EA042-BADE-4493-B5D8-BFC81A10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81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Physics-Inspired </a:t>
            </a:r>
            <a:r>
              <a:rPr lang="en-US" dirty="0" err="1" smtClean="0"/>
              <a:t>Upsampling</a:t>
            </a:r>
            <a:r>
              <a:rPr lang="en-US" dirty="0" smtClean="0"/>
              <a:t> for Cloth Simulation in Games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Jiong</a:t>
            </a:r>
            <a:r>
              <a:rPr lang="en-US" dirty="0" smtClean="0">
                <a:solidFill>
                  <a:schemeClr val="tx1"/>
                </a:solidFill>
              </a:rPr>
              <a:t> Chen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November 18, 2015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11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Harmonic Regularization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Low frequency harmonics </a:t>
                </a:r>
                <a:r>
                  <a:rPr lang="en-US" dirty="0" smtClean="0">
                    <a:sym typeface="Wingdings" pitchFamily="2" charset="2"/>
                  </a:rPr>
                  <a:t> small eigenvalue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𝛼</m:t>
                    </m:r>
                    <m:r>
                      <a:rPr lang="en-US" b="1" i="0" smtClean="0">
                        <a:latin typeface="Cambria Math"/>
                      </a:rPr>
                      <m:t>𝚲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1" i="0" smtClean="0">
                        <a:latin typeface="Cambria Math"/>
                      </a:rPr>
                      <m:t>𝚪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with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=1,…,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and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≥0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2022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055660"/>
            <a:ext cx="432435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99145" y="4780226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</a:t>
            </a:r>
            <a:r>
              <a:rPr lang="en-US" sz="3200" i="1" dirty="0" smtClean="0">
                <a:solidFill>
                  <a:srgbClr val="00B050"/>
                </a:solidFill>
              </a:rPr>
              <a:t>a</a:t>
            </a:r>
            <a:r>
              <a:rPr lang="en-US" sz="3200" dirty="0" smtClean="0">
                <a:solidFill>
                  <a:srgbClr val="00B050"/>
                </a:solidFill>
              </a:rPr>
              <a:t>=0.8, </a:t>
            </a:r>
            <a:r>
              <a:rPr lang="en-US" sz="3200" i="1" dirty="0" smtClean="0">
                <a:solidFill>
                  <a:srgbClr val="00B050"/>
                </a:solidFill>
              </a:rPr>
              <a:t>b</a:t>
            </a:r>
            <a:r>
              <a:rPr lang="en-US" sz="3200" dirty="0" smtClean="0">
                <a:solidFill>
                  <a:srgbClr val="00B050"/>
                </a:solidFill>
              </a:rPr>
              <a:t>=10, </a:t>
            </a:r>
            <a:r>
              <a:rPr lang="en-US" sz="3200" i="1" dirty="0" smtClean="0">
                <a:solidFill>
                  <a:srgbClr val="00B050"/>
                </a:solidFill>
              </a:rPr>
              <a:t>c</a:t>
            </a:r>
            <a:r>
              <a:rPr lang="en-US" sz="3200" dirty="0" smtClean="0">
                <a:solidFill>
                  <a:srgbClr val="00B050"/>
                </a:solidFill>
              </a:rPr>
              <a:t>=4</a:t>
            </a:r>
            <a:endParaRPr lang="en-US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06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Tracking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Good training data is crucial,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/>
                          </a:rPr>
                          <m:t>𝐩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/>
                          </a:rPr>
                          <m:t>𝐩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Need 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tracking constraints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/>
                  <a:t>for alignment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𝐓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/>
                            </a:rPr>
                            <m:t>𝐩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1" i="0" smtClean="0">
                          <a:latin typeface="Cambria Math"/>
                        </a:rPr>
                        <m:t>𝐓𝐁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/>
                            </a:rPr>
                            <m:t>𝐩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r>
                  <a:rPr lang="en-US" b="1" dirty="0" smtClean="0"/>
                  <a:t>B</a:t>
                </a:r>
                <a:r>
                  <a:rPr lang="en-US" dirty="0" smtClean="0"/>
                  <a:t>: </a:t>
                </a:r>
                <a:r>
                  <a:rPr lang="en-US" dirty="0" err="1" smtClean="0"/>
                  <a:t>barycentric</a:t>
                </a:r>
                <a:r>
                  <a:rPr lang="en-US" dirty="0" smtClean="0"/>
                  <a:t> interpolation operator 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en-US" b="1" dirty="0" smtClean="0"/>
                  <a:t>    T</a:t>
                </a:r>
                <a:r>
                  <a:rPr lang="en-US" dirty="0" smtClean="0"/>
                  <a:t>: test function. Spatial? </a:t>
                </a:r>
                <a:r>
                  <a:rPr lang="en-US" dirty="0" err="1" smtClean="0"/>
                  <a:t>Freqency</a:t>
                </a:r>
                <a:r>
                  <a:rPr lang="en-US" dirty="0" smtClean="0"/>
                  <a:t>?</a:t>
                </a:r>
              </a:p>
              <a:p>
                <a:r>
                  <a:rPr lang="en-US" b="1" dirty="0" smtClean="0"/>
                  <a:t>T</a:t>
                </a:r>
                <a:r>
                  <a:rPr lang="en-US" dirty="0" smtClean="0"/>
                  <a:t> as 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low-pass filter </a:t>
                </a:r>
                <a:r>
                  <a:rPr lang="en-US" dirty="0" smtClean="0"/>
                  <a:t>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    </m:t>
                      </m:r>
                      <m:r>
                        <a:rPr lang="en-US" b="1" i="0" smtClean="0">
                          <a:latin typeface="Cambria Math"/>
                        </a:rPr>
                        <m:t>    </m:t>
                      </m:r>
                      <m:r>
                        <a:rPr lang="en-US" b="1" i="0" smtClean="0">
                          <a:latin typeface="Cambria Math"/>
                        </a:rPr>
                        <m:t>𝐓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0" smtClean="0">
                                      <a:latin typeface="Cambria Math"/>
                                    </a:rPr>
                                    <m:t>𝐪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i="1" smtClean="0"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0" smtClean="0">
                                      <a:latin typeface="Cambria Math"/>
                                    </a:rPr>
                                    <m:t>𝐪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481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圆角矩形标注 3"/>
          <p:cNvSpPr/>
          <p:nvPr/>
        </p:nvSpPr>
        <p:spPr>
          <a:xfrm>
            <a:off x="6934200" y="2514600"/>
            <a:ext cx="1828800" cy="1965930"/>
          </a:xfrm>
          <a:prstGeom prst="wedgeRoundRectCallout">
            <a:avLst>
              <a:gd name="adj1" fmla="val -113187"/>
              <a:gd name="adj2" fmla="val -30869"/>
              <a:gd name="adj3" fmla="val 16667"/>
            </a:avLst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22721" y="2712735"/>
            <a:ext cx="16513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Compare similarity in the row space of T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19399" y="4617660"/>
            <a:ext cx="5484305" cy="1844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62382" y="63500"/>
            <a:ext cx="4764664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24200" y="5413482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[</a:t>
            </a:r>
            <a:r>
              <a:rPr lang="en-US" dirty="0" err="1" smtClean="0">
                <a:solidFill>
                  <a:schemeClr val="bg1"/>
                </a:solidFill>
              </a:rPr>
              <a:t>Bergou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et al. 2007]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44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Adding Oscillatory Modes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1" dirty="0" smtClean="0"/>
                  <a:t>U</a:t>
                </a:r>
                <a:r>
                  <a:rPr lang="en-US" dirty="0" smtClean="0"/>
                  <a:t> fails to capture the high frequency details</a:t>
                </a:r>
              </a:p>
              <a:p>
                <a:r>
                  <a:rPr lang="en-US" dirty="0" smtClean="0"/>
                  <a:t>E.g. flags in strong and persistent wind</a:t>
                </a:r>
              </a:p>
              <a:p>
                <a:r>
                  <a:rPr lang="en-US" dirty="0" smtClean="0"/>
                  <a:t>Synthesis </a:t>
                </a:r>
                <a:r>
                  <a:rPr lang="en-US" i="1" dirty="0" smtClean="0"/>
                  <a:t>traveling wave</a:t>
                </a:r>
              </a:p>
              <a:p>
                <a:pPr marL="0" indent="0">
                  <a:buNone/>
                </a:pPr>
                <a:r>
                  <a:rPr lang="en-US" b="0" dirty="0" smtClean="0"/>
                  <a:t>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0" smtClean="0">
                            <a:latin typeface="Cambria Math"/>
                          </a:rPr>
                          <m:t>𝐩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0" smtClean="0">
                            <a:latin typeface="Cambria Math"/>
                          </a:rPr>
                          <m:t>𝐩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r>
                      <a:rPr lang="en-US" sz="2400" b="1" i="0" smtClean="0">
                        <a:latin typeface="Cambria Math"/>
                      </a:rPr>
                      <m:t>𝐔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0" smtClean="0">
                            <a:latin typeface="Cambria Math"/>
                          </a:rPr>
                          <m:t>𝐩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endParaRPr lang="en-US" sz="2400" b="0" i="1" dirty="0" smtClean="0"/>
              </a:p>
              <a:p>
                <a:pPr marL="0" indent="0">
                  <a:buNone/>
                </a:pPr>
                <a:r>
                  <a:rPr lang="en-US" sz="2400" b="1" dirty="0" smtClean="0"/>
                  <a:t>	      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/>
                      </a:rPr>
                      <m:t>𝐝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400" b="1" i="0" smtClean="0">
                                <a:latin typeface="Cambria Math"/>
                              </a:rPr>
                              <m:t>𝐩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𝑟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0" smtClean="0">
                                <a:latin typeface="Cambria Math"/>
                              </a:rPr>
                              <m:t>𝐧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/>
                      </a:rPr>
                      <m:t>,</m:t>
                    </m:r>
                  </m:oMath>
                </a14:m>
                <a:endParaRPr lang="en-US" sz="2400" i="1" dirty="0" smtClean="0"/>
              </a:p>
              <a:p>
                <a:pPr marL="0" indent="0">
                  <a:buNone/>
                </a:pPr>
                <a:r>
                  <a:rPr lang="en-US" sz="2400" b="1" dirty="0" smtClean="0"/>
                  <a:t>	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/>
                      </a:rPr>
                      <m:t>       </m:t>
                    </m:r>
                    <m:r>
                      <a:rPr lang="en-US" sz="2400" b="1" i="0" smtClean="0">
                        <a:latin typeface="Cambria Math"/>
                      </a:rPr>
                      <m:t>𝐃</m:t>
                    </m:r>
                    <m:r>
                      <a:rPr lang="en-US" sz="2400" b="0" i="1" smtClean="0">
                        <a:latin typeface="Cambria Math"/>
                      </a:rPr>
                      <m:t>=[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0" smtClean="0">
                            <a:latin typeface="Cambria Math"/>
                          </a:rPr>
                          <m:t>𝐝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0" smtClean="0">
                            <a:latin typeface="Cambria Math"/>
                          </a:rPr>
                          <m:t>𝐝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𝐹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]</m:t>
                    </m:r>
                  </m:oMath>
                </a14:m>
                <a:endParaRPr lang="en-US" sz="2400" i="1" dirty="0" smtClean="0"/>
              </a:p>
              <a:p>
                <a:pPr marL="0" indent="0">
                  <a:buNone/>
                </a:pPr>
                <a:endParaRPr lang="en-US" sz="2200" b="0" i="0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b="0" i="0" smtClean="0">
                          <a:latin typeface="Cambria Math"/>
                        </a:rPr>
                        <m:t>argmi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/>
                            </a:rPr>
                            <m:t>n</m:t>
                          </m:r>
                        </m:e>
                        <m:sub>
                          <m:r>
                            <a:rPr lang="en-US" sz="2200" b="1" i="0" smtClean="0">
                              <a:latin typeface="Cambria Math"/>
                            </a:rPr>
                            <m:t>𝐄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𝜃</m:t>
                          </m:r>
                        </m:sub>
                      </m:sSub>
                      <m:r>
                        <m:rPr>
                          <m:lit/>
                        </m:rPr>
                        <a:rPr lang="en-US" sz="2200" b="0" i="1" smtClean="0">
                          <a:latin typeface="Cambria Math"/>
                        </a:rPr>
                        <m:t>||</m:t>
                      </m:r>
                      <m:r>
                        <a:rPr lang="en-US" sz="2200" b="1" i="0" smtClean="0">
                          <a:latin typeface="Cambria Math"/>
                        </a:rPr>
                        <m:t>𝐃</m:t>
                      </m:r>
                      <m:r>
                        <a:rPr lang="en-US" sz="2200" b="0" i="1" smtClean="0">
                          <a:latin typeface="Cambria Math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sz="2200" b="0" i="1" smtClean="0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sz="2200" b="0" i="0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 sz="2200" b="0" i="0" smtClean="0">
                                        <a:latin typeface="Cambria Math"/>
                                      </a:rPr>
                                      <m:t>cos</m:t>
                                    </m:r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⁡(</m:t>
                                    </m:r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e>
                                    <m:r>
                                      <a:rPr lang="en-US" sz="2200" i="1" smtClean="0">
                                        <a:latin typeface="Cambria Math"/>
                                      </a:rPr>
                                      <m:t>⋮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sz="2200" b="0" i="1" smtClean="0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 sz="2200" b="0" i="0" smtClean="0">
                                        <a:latin typeface="Cambria Math"/>
                                      </a:rPr>
                                      <m:t>sin</m:t>
                                    </m:r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⁡(</m:t>
                                    </m:r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e>
                                    <m:r>
                                      <a:rPr lang="en-US" sz="2200" i="1" smtClean="0">
                                        <a:latin typeface="Cambria Math"/>
                                      </a:rPr>
                                      <m:t>⋮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latin typeface="Cambria Math"/>
                                  </a:rPr>
                                  <m:t>cos</m:t>
                                </m:r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latin typeface="Cambria Math"/>
                                  </a:rPr>
                                  <m:t>sin</m:t>
                                </m:r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200" b="0" i="0" smtClean="0">
                                    <a:latin typeface="Cambria Math"/>
                                  </a:rPr>
                                  <m:t>s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latin typeface="Cambria Math"/>
                                  </a:rPr>
                                  <m:t>in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200" b="0" i="1" smtClean="0">
                                    <a:latin typeface="Cambria Math"/>
                                  </a:rPr>
                                  <m:t>⁡</m:t>
                                </m:r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200" b="0" i="1" smtClean="0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  <m:r>
                                  <a:rPr lang="en-US" sz="2200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latin typeface="Cambria Math"/>
                                  </a:rPr>
                                  <m:t>sin</m:t>
                                </m:r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𝐹</m:t>
                                </m:r>
                                <m:r>
                                  <a:rPr lang="en-US" sz="2200" b="0" i="1" smtClean="0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  <m:r>
                                  <a:rPr lang="en-US" sz="2200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latin typeface="Cambria Math"/>
                                  </a:rPr>
                                  <m:t>cos</m:t>
                                </m:r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a:rPr lang="en-US" sz="2200" b="0" i="1" smtClean="0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  <m:r>
                                  <a:rPr lang="en-US" sz="2200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latin typeface="Cambria Math"/>
                                  </a:rPr>
                                  <m:t>cos</m:t>
                                </m:r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𝐹</m:t>
                                </m:r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𝜃</m:t>
                                </m:r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lit/>
                        </m:rPr>
                        <a:rPr lang="en-US" sz="2200" b="0" i="1" smtClean="0">
                          <a:latin typeface="Cambria Math"/>
                        </a:rPr>
                        <m:t>||</m:t>
                      </m:r>
                    </m:oMath>
                  </m:oMathPara>
                </a14:m>
                <a:endParaRPr lang="en-US" sz="2200" i="1" dirty="0" smtClean="0"/>
              </a:p>
              <a:p>
                <a:pPr marL="0" indent="0">
                  <a:buNone/>
                </a:pPr>
                <a:endParaRPr lang="en-US" sz="2200" i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873500" y="5219699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77000" y="5257800"/>
            <a:ext cx="901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>
                <a:solidFill>
                  <a:srgbClr val="FF0000"/>
                </a:solidFill>
              </a:rPr>
              <a:t>Ω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l-GR" sz="2400" dirty="0" smtClean="0">
                <a:solidFill>
                  <a:srgbClr val="FF0000"/>
                </a:solidFill>
              </a:rPr>
              <a:t>ϴ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43000" y="5816600"/>
                <a:ext cx="6781800" cy="805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Runtime: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0" smtClean="0">
                            <a:latin typeface="Cambria Math"/>
                          </a:rPr>
                          <m:t>𝐔𝐩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diag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/>
                          </a:rPr>
                          <m:t>𝐄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func>
                                    <m:funcPr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  <m:brk m:alnAt="7"/>
                                        </m:rPr>
                                        <a:rPr lang="en-US" sz="2400" b="0" i="0" smtClean="0">
                                          <a:latin typeface="Cambria Math"/>
                                        </a:rPr>
                                        <m:t>s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/>
                                        </a:rPr>
                                        <m:t>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b="0" i="1" smtClean="0"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mr>
                              <m:mr>
                                <m:e>
                                  <m:func>
                                    <m:funcPr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US" sz="2400" b="1" i="0" smtClean="0">
                        <a:latin typeface="Cambria Math"/>
                      </a:rPr>
                      <m:t>𝐧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816600"/>
                <a:ext cx="6781800" cy="8056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70400" y="3200400"/>
            <a:ext cx="4221216" cy="164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燕尾形箭头 6"/>
          <p:cNvSpPr/>
          <p:nvPr/>
        </p:nvSpPr>
        <p:spPr>
          <a:xfrm rot="17677779">
            <a:off x="6392592" y="5209834"/>
            <a:ext cx="1763766" cy="275352"/>
          </a:xfrm>
          <a:prstGeom prst="notchedRightArrow">
            <a:avLst/>
          </a:prstGeom>
          <a:solidFill>
            <a:srgbClr val="FF00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1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62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0"/>
            <a:ext cx="79248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971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Results: Performance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66" y="1600200"/>
            <a:ext cx="7439025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3651173" y="5181599"/>
            <a:ext cx="4572000" cy="10763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圆角矩形 5"/>
          <p:cNvSpPr/>
          <p:nvPr/>
        </p:nvSpPr>
        <p:spPr>
          <a:xfrm>
            <a:off x="3733800" y="3581400"/>
            <a:ext cx="1066800" cy="1524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2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Results: Generalization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upsampling</a:t>
            </a:r>
            <a:r>
              <a:rPr lang="en-US" dirty="0" smtClean="0"/>
              <a:t> operators can be applied to motions quite different from the training data</a:t>
            </a:r>
          </a:p>
          <a:p>
            <a:r>
              <a:rPr lang="en-US" dirty="0" smtClean="0"/>
              <a:t>Limitations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012" y="3200401"/>
            <a:ext cx="5739788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椭圆 5"/>
          <p:cNvSpPr/>
          <p:nvPr/>
        </p:nvSpPr>
        <p:spPr>
          <a:xfrm>
            <a:off x="2209800" y="4549967"/>
            <a:ext cx="990600" cy="7840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57400" y="5943600"/>
            <a:ext cx="1514819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Upsampled</a:t>
            </a:r>
            <a:r>
              <a:rPr lang="en-US" dirty="0" smtClean="0">
                <a:solidFill>
                  <a:schemeClr val="bg1"/>
                </a:solidFill>
              </a:rPr>
              <a:t> by walking 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75023" y="5950948"/>
            <a:ext cx="152400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Dancing simulation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4043878" y="4549967"/>
            <a:ext cx="990600" cy="7840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943600" y="5950948"/>
            <a:ext cx="152400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Retrained result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57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Fitting a nonlinear map using a linear one.</a:t>
            </a:r>
          </a:p>
          <a:p>
            <a:r>
              <a:rPr lang="en-US" dirty="0" smtClean="0"/>
              <a:t>Non-physical subdivision &amp; non-linear deformers.</a:t>
            </a:r>
          </a:p>
          <a:p>
            <a:r>
              <a:rPr lang="en-US" dirty="0" smtClean="0"/>
              <a:t>Compress and </a:t>
            </a:r>
            <a:r>
              <a:rPr lang="en-US" dirty="0" err="1"/>
              <a:t>s</a:t>
            </a:r>
            <a:r>
              <a:rPr lang="en-US" dirty="0" err="1" smtClean="0"/>
              <a:t>parsify</a:t>
            </a:r>
            <a:r>
              <a:rPr lang="en-US" dirty="0" smtClean="0"/>
              <a:t> the </a:t>
            </a:r>
            <a:r>
              <a:rPr lang="en-US" dirty="0" err="1" smtClean="0"/>
              <a:t>upsampling</a:t>
            </a:r>
            <a:r>
              <a:rPr lang="en-US" dirty="0" smtClean="0"/>
              <a:t> operators.</a:t>
            </a:r>
          </a:p>
          <a:p>
            <a:r>
              <a:rPr lang="en-US" dirty="0" smtClean="0"/>
              <a:t>Add previous states of the coarse mesh to the regression.</a:t>
            </a:r>
          </a:p>
          <a:p>
            <a:endParaRPr lang="en-US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04800"/>
            <a:ext cx="41433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83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5300" dirty="0" smtClean="0"/>
              <a:t>Thanks!</a:t>
            </a:r>
            <a:endParaRPr lang="en-US" sz="5300" dirty="0"/>
          </a:p>
        </p:txBody>
      </p:sp>
    </p:spTree>
    <p:extLst>
      <p:ext uri="{BB962C8B-B14F-4D97-AF65-F5344CB8AC3E}">
        <p14:creationId xmlns:p14="http://schemas.microsoft.com/office/powerpoint/2010/main" val="79346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games are complex pieces of software</a:t>
            </a:r>
          </a:p>
          <a:p>
            <a:r>
              <a:rPr lang="en-US" dirty="0" smtClean="0"/>
              <a:t>Rendering, animation, AI, gameplay, HCI, networking…</a:t>
            </a:r>
          </a:p>
          <a:p>
            <a:r>
              <a:rPr lang="en-US" dirty="0" smtClean="0"/>
              <a:t>Time budget for cloth: </a:t>
            </a:r>
            <a:r>
              <a:rPr lang="en-US" dirty="0" smtClean="0">
                <a:solidFill>
                  <a:srgbClr val="FF0000"/>
                </a:solidFill>
              </a:rPr>
              <a:t>1ms -&gt; Coarse Meshes</a:t>
            </a:r>
          </a:p>
          <a:p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956538"/>
            <a:ext cx="80010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8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Wrinkle Synthesis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high-resolution detail to coarse simulations</a:t>
            </a:r>
          </a:p>
          <a:p>
            <a:pPr lvl="1"/>
            <a:r>
              <a:rPr lang="en-US" dirty="0" smtClean="0"/>
              <a:t>Advanced nonlinear operators [</a:t>
            </a:r>
            <a:r>
              <a:rPr lang="en-US" dirty="0" err="1" smtClean="0"/>
              <a:t>Feng</a:t>
            </a:r>
            <a:r>
              <a:rPr lang="en-US" dirty="0" smtClean="0"/>
              <a:t> et al. 2010; Rohmer et al.2010]</a:t>
            </a:r>
          </a:p>
          <a:p>
            <a:pPr lvl="1"/>
            <a:r>
              <a:rPr lang="en-US" dirty="0" smtClean="0"/>
              <a:t>Simplified fine-scale physics [Müller and </a:t>
            </a:r>
            <a:r>
              <a:rPr lang="en-US" dirty="0" err="1" smtClean="0"/>
              <a:t>Chentanez</a:t>
            </a:r>
            <a:r>
              <a:rPr lang="en-US" dirty="0" smtClean="0"/>
              <a:t> 2010]</a:t>
            </a:r>
          </a:p>
          <a:p>
            <a:pPr lvl="1"/>
            <a:r>
              <a:rPr lang="en-US" dirty="0" smtClean="0"/>
              <a:t>Comprehensive databases of example shapes [Wang et al. 2010]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546" y="76200"/>
            <a:ext cx="3352800" cy="176507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546" y="5052066"/>
            <a:ext cx="4495800" cy="159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7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Key Words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driven</a:t>
            </a:r>
          </a:p>
          <a:p>
            <a:r>
              <a:rPr lang="en-US" dirty="0" smtClean="0"/>
              <a:t>Linear </a:t>
            </a:r>
            <a:r>
              <a:rPr lang="en-US" dirty="0" err="1" smtClean="0"/>
              <a:t>upsampling</a:t>
            </a:r>
            <a:r>
              <a:rPr lang="en-US" dirty="0" smtClean="0"/>
              <a:t> operators</a:t>
            </a:r>
          </a:p>
          <a:p>
            <a:r>
              <a:rPr lang="en-US" dirty="0" smtClean="0"/>
              <a:t>Dense</a:t>
            </a:r>
            <a:r>
              <a:rPr lang="en-US" dirty="0"/>
              <a:t> </a:t>
            </a:r>
            <a:r>
              <a:rPr lang="en-US" dirty="0" err="1" smtClean="0"/>
              <a:t>upsampling</a:t>
            </a:r>
            <a:r>
              <a:rPr lang="en-US" dirty="0" smtClean="0"/>
              <a:t> matrices</a:t>
            </a:r>
          </a:p>
          <a:p>
            <a:r>
              <a:rPr lang="en-US" dirty="0" smtClean="0"/>
              <a:t>Context specific</a:t>
            </a:r>
          </a:p>
          <a:p>
            <a:r>
              <a:rPr lang="en-US" dirty="0" smtClean="0"/>
              <a:t>Mid-scale details</a:t>
            </a:r>
          </a:p>
          <a:p>
            <a:r>
              <a:rPr lang="en-US" dirty="0" smtClean="0"/>
              <a:t>Limited generality but rich interactivity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28600"/>
            <a:ext cx="4953000" cy="191808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344737"/>
            <a:ext cx="2143125" cy="2143125"/>
          </a:xfrm>
          <a:prstGeom prst="rect">
            <a:avLst/>
          </a:prstGeom>
        </p:spPr>
      </p:pic>
      <p:sp>
        <p:nvSpPr>
          <p:cNvPr id="6" name="乘号 5"/>
          <p:cNvSpPr/>
          <p:nvPr/>
        </p:nvSpPr>
        <p:spPr>
          <a:xfrm>
            <a:off x="6541293" y="2959098"/>
            <a:ext cx="1100138" cy="914402"/>
          </a:xfrm>
          <a:prstGeom prst="mathMultiply">
            <a:avLst>
              <a:gd name="adj1" fmla="val 1379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9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Learning </a:t>
            </a:r>
            <a:r>
              <a:rPr lang="en-US" dirty="0" err="1" smtClean="0"/>
              <a:t>Upsampling</a:t>
            </a:r>
            <a:r>
              <a:rPr lang="en-US" dirty="0" smtClean="0"/>
              <a:t> Operators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 smtClean="0"/>
                  <a:t>Upsampling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                           </m:t>
                          </m:r>
                          <m:r>
                            <a:rPr lang="en-US" b="1" i="0" smtClean="0">
                              <a:latin typeface="Cambria Math"/>
                            </a:rPr>
                            <m:t>𝐩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1" i="0" smtClean="0">
                          <a:latin typeface="Cambria Math"/>
                        </a:rPr>
                        <m:t>𝐔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/>
                            </a:rPr>
                            <m:t>𝐩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M is around 100-200, N 5k-10k</a:t>
                </a:r>
              </a:p>
              <a:p>
                <a:r>
                  <a:rPr lang="en-US" dirty="0" smtClean="0"/>
                  <a:t>To guarantee affine invariance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        </m:t>
                      </m:r>
                      <m:r>
                        <a:rPr lang="en-US" b="1" i="0" smtClean="0">
                          <a:latin typeface="Cambria Math"/>
                        </a:rPr>
                        <m:t>𝐔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∈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{</m:t>
                      </m:r>
                      <m:r>
                        <a:rPr lang="en-US" b="1" i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𝐗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𝐑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𝑁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𝑀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: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=1, ∀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=1,⋯, 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𝑁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}. 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6318633" y="1676400"/>
            <a:ext cx="3810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6934200" y="1676400"/>
            <a:ext cx="1051560" cy="2362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8229600" y="1673512"/>
            <a:ext cx="384048" cy="1047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18633" y="130418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51894" y="2535969"/>
            <a:ext cx="25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64156" y="13070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41305" y="2535969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01299" y="196238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69480" y="13070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16757" y="2535969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72999" y="1940970"/>
            <a:ext cx="25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264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Learning </a:t>
            </a:r>
            <a:r>
              <a:rPr lang="en-US" dirty="0" err="1" smtClean="0"/>
              <a:t>Upsampling</a:t>
            </a:r>
            <a:r>
              <a:rPr lang="en-US" dirty="0"/>
              <a:t> </a:t>
            </a:r>
            <a:r>
              <a:rPr lang="en-US" dirty="0" smtClean="0"/>
              <a:t>Operators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Spatial smoothness of the columns of </a:t>
                </a:r>
                <a:r>
                  <a:rPr lang="en-US" b="1" dirty="0" smtClean="0"/>
                  <a:t>U </a:t>
                </a:r>
                <a:r>
                  <a:rPr lang="en-US" dirty="0" smtClean="0"/>
                  <a:t>is critical for a smooth result</a:t>
                </a:r>
              </a:p>
              <a:p>
                <a:r>
                  <a:rPr lang="en-US" b="1" dirty="0" smtClean="0"/>
                  <a:t>U</a:t>
                </a:r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11</m:t>
                                </m:r>
                              </m:sub>
                            </m:sSub>
                          </m:e>
                          <m:e>
                            <m:r>
                              <a:rPr lang="en-US" i="1" smtClean="0">
                                <a:latin typeface="Cambria Math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eqArr>
                        <m:eqArr>
                          <m:eqArr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…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⋱</m:t>
                            </m:r>
                          </m:e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…</m:t>
                            </m:r>
                          </m:e>
                        </m:eqArr>
                        <m:eqArr>
                          <m:eqArr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𝑛𝑛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b="1" dirty="0" smtClean="0"/>
                  <a:t>            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Shape function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1519161" y="2757985"/>
            <a:ext cx="706844" cy="1600200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右箭头 6"/>
          <p:cNvSpPr/>
          <p:nvPr/>
        </p:nvSpPr>
        <p:spPr>
          <a:xfrm>
            <a:off x="2226005" y="3558085"/>
            <a:ext cx="2269795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95675" y="4114800"/>
            <a:ext cx="4810125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32931" y="5305425"/>
            <a:ext cx="3038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Loop subdivision</a:t>
            </a:r>
            <a:endParaRPr lang="en-US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89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Data Term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Aligned training pairs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/>
                          </a:rPr>
                          <m:t>𝐩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/>
                          </a:rPr>
                          <m:t>𝐩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:r>
                  <a:rPr lang="en-US" i="1" dirty="0" err="1" smtClean="0"/>
                  <a:t>i</a:t>
                </a:r>
                <a:r>
                  <a:rPr lang="en-US" dirty="0" smtClean="0"/>
                  <a:t>=</a:t>
                </a:r>
                <a:r>
                  <a:rPr lang="en-US" i="1" dirty="0" smtClean="0"/>
                  <a:t>1</a:t>
                </a:r>
                <a:r>
                  <a:rPr lang="en-US" dirty="0" smtClean="0"/>
                  <a:t>,…,</a:t>
                </a:r>
                <a:r>
                  <a:rPr lang="en-US" i="1" dirty="0" smtClean="0"/>
                  <a:t>F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/>
                          </a:rPr>
                          <m:t>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/>
                          </a:rPr>
                          <m:t>𝐩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  <m:r>
                          <a:rPr lang="en-US" b="0" i="1" smtClean="0">
                            <a:latin typeface="Cambria Math"/>
                          </a:rPr>
                          <m:t>,1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/>
                          </a:rPr>
                          <m:t>𝐩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and</a:t>
                </a:r>
                <a:r>
                  <a:rPr lang="en-US" i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0" dirty="0" smtClean="0">
                            <a:latin typeface="Cambria Math"/>
                          </a:rPr>
                          <m:t>𝐏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0" dirty="0" smtClean="0">
                            <a:latin typeface="Cambria Math"/>
                          </a:rPr>
                          <m:t>𝐩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𝑓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0" dirty="0" smtClean="0">
                            <a:latin typeface="Cambria Math"/>
                          </a:rPr>
                          <m:t>𝐩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𝑓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𝐹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i="1" dirty="0" smtClean="0"/>
              </a:p>
              <a:p>
                <a:r>
                  <a:rPr lang="en-US" dirty="0" smtClean="0"/>
                  <a:t>Regression problem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argmin</m:t>
                        </m:r>
                      </m:e>
                      <m:sub>
                        <m:r>
                          <a:rPr lang="en-US" b="1" i="0" smtClean="0">
                            <a:latin typeface="Cambria Math"/>
                          </a:rPr>
                          <m:t>𝐔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m:rPr>
                        <m:lit/>
                      </m:rPr>
                      <a:rPr lang="en-US" b="0" i="1" smtClean="0">
                        <a:latin typeface="Cambria Math"/>
                      </a:rPr>
                      <m:t>||</m:t>
                    </m:r>
                    <m:r>
                      <a:rPr lang="en-US" b="1" i="0" smtClean="0">
                        <a:latin typeface="Cambria Math"/>
                      </a:rPr>
                      <m:t>𝐔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/>
                          </a:rPr>
                          <m:t>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/>
                          </a:rPr>
                          <m:t>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m:rPr>
                        <m:lit/>
                      </m:rPr>
                      <a:rPr lang="en-US" b="0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/>
                          </a:rPr>
                          <m:t>|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err="1" smtClean="0"/>
                  <a:t>Overfitting</a:t>
                </a:r>
                <a:r>
                  <a:rPr lang="en-US" dirty="0" smtClean="0"/>
                  <a:t> </a:t>
                </a:r>
                <a:r>
                  <a:rPr lang="en-US" dirty="0" smtClean="0"/>
                  <a:t>problem, variance and bias.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76600" y="4536743"/>
            <a:ext cx="5257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682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Harmonic Regularization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To obtain smooth </a:t>
                </a:r>
                <a:r>
                  <a:rPr lang="en-US" dirty="0" err="1" smtClean="0"/>
                  <a:t>upsampling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argmin</m:t>
                          </m:r>
                        </m:e>
                        <m:sub>
                          <m:r>
                            <a:rPr lang="en-US" b="1">
                              <a:latin typeface="Cambria Math"/>
                            </a:rPr>
                            <m:t>𝐔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m:rPr>
                          <m:lit/>
                        </m:rPr>
                        <a:rPr lang="en-US" i="1">
                          <a:latin typeface="Cambria Math"/>
                        </a:rPr>
                        <m:t>||</m:t>
                      </m:r>
                      <m:r>
                        <a:rPr lang="en-US" b="1">
                          <a:latin typeface="Cambria Math"/>
                        </a:rPr>
                        <m:t>𝐔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/>
                            </a:rPr>
                            <m:t>𝐏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/>
                            </a:rPr>
                            <m:t>𝐏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||</m:t>
                      </m:r>
                      <m:r>
                        <a:rPr lang="en-US" b="1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𝐑𝐔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|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The simplest choice, </a:t>
                </a:r>
                <a:r>
                  <a:rPr lang="en-US" b="1" dirty="0" smtClean="0"/>
                  <a:t>R</a:t>
                </a:r>
                <a:r>
                  <a:rPr lang="en-US" dirty="0" smtClean="0"/>
                  <a:t> := </a:t>
                </a:r>
                <a:r>
                  <a:rPr lang="el-GR" dirty="0" smtClean="0"/>
                  <a:t>α</a:t>
                </a:r>
                <a:r>
                  <a:rPr lang="en-US" b="1" dirty="0" smtClean="0"/>
                  <a:t>I</a:t>
                </a:r>
                <a:r>
                  <a:rPr lang="en-US" dirty="0" smtClean="0"/>
                  <a:t>, </a:t>
                </a:r>
                <a:r>
                  <a:rPr lang="el-GR" dirty="0" smtClean="0"/>
                  <a:t>α</a:t>
                </a:r>
                <a:r>
                  <a:rPr lang="en-US" dirty="0" smtClean="0"/>
                  <a:t> ≥ 0 </a:t>
                </a:r>
              </a:p>
              <a:p>
                <a:r>
                  <a:rPr lang="en-US" dirty="0" smtClean="0"/>
                  <a:t>The solve for each row of </a:t>
                </a:r>
                <a:r>
                  <a:rPr lang="en-US" b="1" dirty="0" smtClean="0"/>
                  <a:t>U</a:t>
                </a:r>
                <a:r>
                  <a:rPr lang="en-US" dirty="0" smtClean="0"/>
                  <a:t> is independent</a:t>
                </a:r>
              </a:p>
              <a:p>
                <a:r>
                  <a:rPr lang="en-US" dirty="0" smtClean="0"/>
                  <a:t>Problem: No optimal choice of </a:t>
                </a:r>
                <a:r>
                  <a:rPr lang="el-GR" dirty="0" smtClean="0"/>
                  <a:t>α</a:t>
                </a:r>
                <a:r>
                  <a:rPr lang="en-US" dirty="0" smtClean="0"/>
                  <a:t>, hard to tune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752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76" y="4495800"/>
            <a:ext cx="681990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26693" y="5531698"/>
            <a:ext cx="838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</a:t>
            </a:r>
            <a:r>
              <a:rPr lang="el-GR" sz="2800" dirty="0" smtClean="0"/>
              <a:t>α</a:t>
            </a:r>
            <a:r>
              <a:rPr lang="en-US" sz="2800" dirty="0" smtClean="0"/>
              <a:t>=1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263487" y="5808697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</a:t>
            </a:r>
            <a:r>
              <a:rPr lang="el-GR" sz="2800" dirty="0" smtClean="0"/>
              <a:t>α</a:t>
            </a:r>
            <a:r>
              <a:rPr lang="en-US" sz="2800" dirty="0" smtClean="0"/>
              <a:t>=2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250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Harmonic Regularization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Another choice, </a:t>
                </a:r>
                <a:r>
                  <a:rPr lang="en-US" b="1" dirty="0" smtClean="0"/>
                  <a:t>R</a:t>
                </a:r>
                <a:r>
                  <a:rPr lang="en-US" dirty="0" smtClean="0"/>
                  <a:t> = </a:t>
                </a:r>
                <a:r>
                  <a:rPr lang="el-GR" dirty="0" smtClean="0"/>
                  <a:t>α</a:t>
                </a:r>
                <a:r>
                  <a:rPr lang="en-US" b="1" dirty="0" smtClean="0"/>
                  <a:t>L</a:t>
                </a:r>
                <a:r>
                  <a:rPr lang="en-US" dirty="0" smtClean="0"/>
                  <a:t>, </a:t>
                </a:r>
                <a:r>
                  <a:rPr lang="en-US" b="1" dirty="0" smtClean="0"/>
                  <a:t>L </a:t>
                </a:r>
                <a:r>
                  <a:rPr lang="en-US" dirty="0" smtClean="0"/>
                  <a:t>:=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𝐕</m:t>
                            </m:r>
                          </m:e>
                        </m:ra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b="1" dirty="0" smtClean="0"/>
                  <a:t>C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0">
                                <a:latin typeface="Cambria Math"/>
                              </a:rPr>
                              <m:t>𝐕</m:t>
                            </m:r>
                          </m:e>
                        </m:rad>
                      </m:e>
                      <m:sup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Spatial dependencies, </a:t>
                </a:r>
                <a:r>
                  <a:rPr lang="en-US" i="1" dirty="0" smtClean="0"/>
                  <a:t>N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en-US" i="1" dirty="0" smtClean="0"/>
                  <a:t>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unkowns</a:t>
                </a:r>
                <a:r>
                  <a:rPr lang="en-US" dirty="0" smtClean="0"/>
                  <a:t>, not sparse</a:t>
                </a:r>
              </a:p>
              <a:p>
                <a:pPr lvl="1"/>
                <a:r>
                  <a:rPr lang="en-US" dirty="0" smtClean="0"/>
                  <a:t>Not prevent </a:t>
                </a:r>
                <a:r>
                  <a:rPr lang="en-US" dirty="0" err="1" smtClean="0"/>
                  <a:t>overfitting</a:t>
                </a:r>
                <a:r>
                  <a:rPr lang="en-US" dirty="0" smtClean="0"/>
                  <a:t> in low frequencies</a:t>
                </a:r>
              </a:p>
              <a:p>
                <a:pPr marL="514350" indent="-457200"/>
                <a:r>
                  <a:rPr lang="en-US" dirty="0" smtClean="0">
                    <a:solidFill>
                      <a:srgbClr val="FF0000"/>
                    </a:solidFill>
                  </a:rPr>
                  <a:t>Harmonic regularization: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/>
                      </a:rPr>
                      <m:t>𝐋</m:t>
                    </m:r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/>
                      </a:rPr>
                      <m:t>𝐐</m:t>
                    </m:r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/>
                      </a:rPr>
                      <m:t>𝚲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𝐐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en-US" b="1" dirty="0" smtClean="0">
                  <a:solidFill>
                    <a:srgbClr val="FF0000"/>
                  </a:solidFill>
                  <a:latin typeface="Cambria Math"/>
                </a:endParaRPr>
              </a:p>
              <a:p>
                <a:pPr marL="57150" indent="0">
                  <a:lnSpc>
                    <a:spcPct val="16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     </m:t>
                      </m:r>
                      <m:r>
                        <m:rPr>
                          <m:lit/>
                        </m:rPr>
                        <a:rPr lang="en-US" sz="2800" b="0" i="1" smtClean="0">
                          <a:latin typeface="Cambria Math"/>
                        </a:rPr>
                        <m:t>||</m:t>
                      </m:r>
                      <m:r>
                        <a:rPr lang="en-US" sz="2800" b="0" i="1" smtClean="0">
                          <a:latin typeface="Cambria Math"/>
                        </a:rPr>
                        <m:t>𝛼</m:t>
                      </m:r>
                      <m:r>
                        <a:rPr lang="en-US" sz="2800" b="1" i="0" smtClean="0">
                          <a:latin typeface="Cambria Math"/>
                        </a:rPr>
                        <m:t>𝐋𝐔</m:t>
                      </m:r>
                      <m:r>
                        <m:rPr>
                          <m:lit/>
                        </m:rPr>
                        <a:rPr lang="en-US" sz="2800" b="0" i="1" smtClean="0">
                          <a:latin typeface="Cambria Math"/>
                        </a:rPr>
                        <m:t>||</m:t>
                      </m:r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𝛼</m:t>
                      </m:r>
                      <m:r>
                        <m:rPr>
                          <m:lit/>
                        </m:rPr>
                        <a:rPr lang="en-US" sz="2800" b="0" i="1" smtClean="0">
                          <a:latin typeface="Cambria Math"/>
                        </a:rPr>
                        <m:t>||</m:t>
                      </m:r>
                      <m:r>
                        <a:rPr lang="en-US" sz="2800" b="1" i="0" smtClean="0">
                          <a:latin typeface="Cambria Math"/>
                        </a:rPr>
                        <m:t>𝐋𝐔</m:t>
                      </m:r>
                      <m:r>
                        <m:rPr>
                          <m:lit/>
                        </m:rPr>
                        <a:rPr lang="en-US" sz="2800" b="0" i="1" smtClean="0">
                          <a:latin typeface="Cambria Math"/>
                        </a:rPr>
                        <m:t>||</m:t>
                      </m:r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𝛼</m:t>
                      </m:r>
                      <m:r>
                        <m:rPr>
                          <m:lit/>
                        </m:rPr>
                        <a:rPr lang="en-US" sz="2800" b="0" i="1" smtClean="0">
                          <a:latin typeface="Cambria Math"/>
                        </a:rPr>
                        <m:t>||</m:t>
                      </m:r>
                      <m:r>
                        <a:rPr lang="en-US" sz="2800" b="1" i="0" smtClean="0">
                          <a:latin typeface="Cambria Math"/>
                        </a:rPr>
                        <m:t>𝐐</m:t>
                      </m:r>
                      <m:r>
                        <a:rPr lang="en-US" sz="2800" b="1" i="0" smtClean="0">
                          <a:latin typeface="Cambria Math"/>
                        </a:rPr>
                        <m:t>𝚲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1" i="0" smtClean="0">
                              <a:latin typeface="Cambria Math"/>
                            </a:rPr>
                            <m:t>𝐐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sz="2800" b="1" i="0" smtClean="0">
                          <a:latin typeface="Cambria Math"/>
                        </a:rPr>
                        <m:t>𝐔</m:t>
                      </m:r>
                      <m:r>
                        <m:rPr>
                          <m:lit/>
                        </m:rPr>
                        <a:rPr lang="en-US" sz="2800" b="0" i="1" smtClean="0">
                          <a:latin typeface="Cambria Math"/>
                        </a:rPr>
                        <m:t>||</m:t>
                      </m:r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𝛼</m:t>
                      </m:r>
                      <m:r>
                        <m:rPr>
                          <m:lit/>
                        </m:rPr>
                        <a:rPr lang="en-US" sz="2800" b="0" i="1" smtClean="0">
                          <a:latin typeface="Cambria Math"/>
                        </a:rPr>
                        <m:t>||</m:t>
                      </m:r>
                      <m:r>
                        <a:rPr lang="en-US" sz="2800" b="1" i="0" smtClean="0">
                          <a:latin typeface="Cambria Math"/>
                        </a:rPr>
                        <m:t>𝚲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1" i="0" smtClean="0">
                              <a:latin typeface="Cambria Math"/>
                            </a:rPr>
                            <m:t>𝐐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sz="2800" b="1" i="0" smtClean="0">
                          <a:latin typeface="Cambria Math"/>
                        </a:rPr>
                        <m:t>𝐔</m:t>
                      </m:r>
                      <m:r>
                        <m:rPr>
                          <m:lit/>
                        </m:rPr>
                        <a:rPr lang="en-US" sz="2800" b="0" i="1" smtClean="0">
                          <a:latin typeface="Cambria Math"/>
                        </a:rPr>
                        <m:t>||</m:t>
                      </m:r>
                    </m:oMath>
                  </m:oMathPara>
                </a14:m>
                <a:endParaRPr lang="en-US" sz="2800" dirty="0" smtClean="0"/>
              </a:p>
              <a:p>
                <a:pPr marL="57150" indent="0">
                  <a:lnSpc>
                    <a:spcPct val="16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                                 </m:t>
                      </m:r>
                      <m:r>
                        <m:rPr>
                          <m:lit/>
                        </m:rPr>
                        <a:rPr lang="en-US" sz="2800" b="0" i="1" smtClean="0">
                          <a:latin typeface="Cambria Math"/>
                        </a:rPr>
                        <m:t>||</m:t>
                      </m:r>
                      <m:r>
                        <a:rPr lang="en-US" sz="2800" b="1" i="0" smtClean="0">
                          <a:latin typeface="Cambria Math"/>
                        </a:rPr>
                        <m:t>𝐔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0" smtClean="0">
                              <a:latin typeface="Cambria Math"/>
                            </a:rPr>
                            <m:t>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0" smtClean="0">
                              <a:latin typeface="Cambria Math"/>
                            </a:rPr>
                            <m:t>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𝑓</m:t>
                          </m:r>
                        </m:sub>
                      </m:sSub>
                      <m:r>
                        <m:rPr>
                          <m:lit/>
                        </m:rPr>
                        <a:rPr lang="en-US" sz="2800" b="0" i="1" smtClean="0">
                          <a:latin typeface="Cambria Math"/>
                        </a:rPr>
                        <m:t>||</m:t>
                      </m:r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m:rPr>
                          <m:lit/>
                        </m:rPr>
                        <a:rPr lang="en-US" sz="2800" b="0" i="1" smtClean="0">
                          <a:latin typeface="Cambria Math"/>
                        </a:rPr>
                        <m:t>||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1" i="0" smtClean="0">
                              <a:latin typeface="Cambria Math"/>
                            </a:rPr>
                            <m:t>𝐐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sz="2800" b="1" i="0" smtClean="0">
                          <a:latin typeface="Cambria Math"/>
                        </a:rPr>
                        <m:t>𝐔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0" smtClean="0">
                              <a:latin typeface="Cambria Math"/>
                            </a:rPr>
                            <m:t>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1" i="0" smtClean="0">
                              <a:latin typeface="Cambria Math"/>
                            </a:rPr>
                            <m:t>𝐐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0" smtClean="0">
                              <a:latin typeface="Cambria Math"/>
                            </a:rPr>
                            <m:t>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𝑓</m:t>
                          </m:r>
                        </m:sub>
                      </m:sSub>
                      <m:r>
                        <m:rPr>
                          <m:lit/>
                        </m:rPr>
                        <a:rPr lang="en-US" sz="2800" b="0" i="1" smtClean="0">
                          <a:latin typeface="Cambria Math"/>
                        </a:rPr>
                        <m:t>||</m:t>
                      </m:r>
                    </m:oMath>
                  </m:oMathPara>
                </a14:m>
                <a:endParaRPr lang="en-US" sz="2800" dirty="0" smtClean="0"/>
              </a:p>
              <a:p>
                <a:pPr marL="57150" indent="0">
                  <a:lnSpc>
                    <a:spcPct val="160000"/>
                  </a:lnSpc>
                  <a:buNone/>
                </a:pPr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/>
                      </a:rPr>
                      <m:t>                             </m:t>
                    </m:r>
                    <m:r>
                      <a:rPr lang="en-US" sz="2800" b="0" i="1" smtClean="0">
                        <a:latin typeface="Cambria Math"/>
                      </a:rPr>
                      <m:t>        </m:t>
                    </m:r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800" b="1" i="0" smtClean="0">
                            <a:latin typeface="Cambria Math"/>
                          </a:rPr>
                          <m:t>𝐔</m:t>
                        </m:r>
                      </m:e>
                    </m:acc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1" i="0" smtClean="0">
                            <a:latin typeface="Cambria Math"/>
                          </a:rPr>
                          <m:t>𝐐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sz="2800" b="1" i="0" smtClean="0">
                        <a:latin typeface="Cambria Math"/>
                      </a:rPr>
                      <m:t>𝐔</m:t>
                    </m:r>
                  </m:oMath>
                </a14:m>
                <a:endParaRPr lang="en-US" sz="2800" b="1" dirty="0" smtClean="0"/>
              </a:p>
              <a:p>
                <a:pPr marL="57150" indent="0">
                  <a:lnSpc>
                    <a:spcPct val="16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0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/>
                        </a:rPr>
                        <m:t>                        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rgbClr val="00B0F0"/>
                          </a:solidFill>
                          <a:latin typeface="Cambria Math"/>
                        </a:rPr>
                        <m:t>argmi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n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800" i="1" smtClean="0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b="1" i="0" smtClean="0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𝐔</m:t>
                              </m:r>
                            </m:e>
                          </m:acc>
                          <m:r>
                            <a:rPr lang="en-US" sz="2800" b="0" i="0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2800" i="1" smtClean="0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1" i="0" smtClean="0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𝐐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800" b="0" i="0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800" b="0" i="0" smtClean="0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0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)</m:t>
                          </m:r>
                        </m:sub>
                      </m:sSub>
                      <m:r>
                        <m:rPr>
                          <m:lit/>
                        </m:rPr>
                        <a:rPr lang="en-US" sz="2800" b="1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||</m:t>
                      </m:r>
                      <m:acc>
                        <m:accPr>
                          <m:chr m:val="̂"/>
                          <m:ctrlP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800" b="1" i="0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𝐔</m:t>
                          </m:r>
                        </m:e>
                      </m:acc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0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𝐏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𝒄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1" i="0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𝐐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0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𝐏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  <m:r>
                        <m:rPr>
                          <m:lit/>
                        </m:rPr>
                        <a:rPr lang="en-US" sz="2800" b="1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||</m:t>
                      </m:r>
                      <m:r>
                        <a:rPr lang="en-US" sz="2800" b="1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𝛼</m:t>
                      </m:r>
                      <m:r>
                        <m:rPr>
                          <m:lit/>
                        </m:rPr>
                        <a:rPr lang="en-US" sz="2800" b="1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||</m:t>
                      </m:r>
                      <m:r>
                        <a:rPr lang="en-US" sz="2800" b="1" i="0" smtClean="0">
                          <a:solidFill>
                            <a:srgbClr val="00B0F0"/>
                          </a:solidFill>
                          <a:latin typeface="Cambria Math"/>
                        </a:rPr>
                        <m:t>𝚲</m:t>
                      </m:r>
                      <m:acc>
                        <m:accPr>
                          <m:chr m:val="̂"/>
                          <m:ctrlP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800" b="1" i="0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𝐔</m:t>
                          </m:r>
                        </m:e>
                      </m:acc>
                      <m:r>
                        <m:rPr>
                          <m:lit/>
                        </m:rPr>
                        <a:rPr lang="en-US" sz="2800" b="1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||</m:t>
                      </m:r>
                    </m:oMath>
                  </m:oMathPara>
                </a14:m>
                <a:endParaRPr lang="en-US" sz="2800" b="1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  <a:p>
                <a:pPr marL="57150" indent="0">
                  <a:lnSpc>
                    <a:spcPct val="16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0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/>
                        </a:rPr>
                        <m:t>                                </m:t>
                      </m:r>
                      <m:r>
                        <a:rPr lang="en-US" sz="2800" b="1" i="0" smtClean="0">
                          <a:solidFill>
                            <a:schemeClr val="bg1"/>
                          </a:solidFill>
                          <a:latin typeface="Cambria Math"/>
                        </a:rPr>
                        <m:t>      </m:t>
                      </m:r>
                      <m:r>
                        <a:rPr lang="en-US" sz="28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              </m:t>
                      </m:r>
                      <m:r>
                        <a:rPr lang="en-US" sz="28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𝐔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𝐐</m:t>
                      </m:r>
                      <m:acc>
                        <m:accPr>
                          <m:chr m:val="̂"/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8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𝐔</m:t>
                          </m:r>
                        </m:e>
                      </m:acc>
                    </m:oMath>
                  </m:oMathPara>
                </a14:m>
                <a:endParaRPr lang="en-US" sz="2800" b="1" dirty="0" smtClean="0">
                  <a:solidFill>
                    <a:schemeClr val="bg1"/>
                  </a:solidFill>
                </a:endParaRPr>
              </a:p>
              <a:p>
                <a:pPr marL="457200" lvl="1" indent="0">
                  <a:lnSpc>
                    <a:spcPct val="16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037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左大括号 3"/>
          <p:cNvSpPr/>
          <p:nvPr/>
        </p:nvSpPr>
        <p:spPr>
          <a:xfrm>
            <a:off x="1600200" y="3365194"/>
            <a:ext cx="228600" cy="8382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下箭头 4"/>
          <p:cNvSpPr/>
          <p:nvPr/>
        </p:nvSpPr>
        <p:spPr>
          <a:xfrm>
            <a:off x="3068657" y="4359008"/>
            <a:ext cx="3048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3523562" y="4359008"/>
            <a:ext cx="1676400" cy="457200"/>
          </a:xfrm>
          <a:prstGeom prst="rect">
            <a:avLst/>
          </a:prstGeom>
          <a:solidFill>
            <a:schemeClr val="accent1">
              <a:alpha val="3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3535497" y="5531615"/>
            <a:ext cx="16764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2772579" y="5565125"/>
            <a:ext cx="60501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200400"/>
            <a:ext cx="8839200" cy="185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椭圆 8"/>
          <p:cNvSpPr/>
          <p:nvPr/>
        </p:nvSpPr>
        <p:spPr>
          <a:xfrm>
            <a:off x="4864865" y="2743200"/>
            <a:ext cx="335097" cy="381000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0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JERRY@8JOWVTAZZFCJRQRR" val="5794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1107</Words>
  <Application>Microsoft Office PowerPoint</Application>
  <PresentationFormat>全屏显示(4:3)</PresentationFormat>
  <Paragraphs>131</Paragraphs>
  <Slides>18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主题​​</vt:lpstr>
      <vt:lpstr>Physics-Inspired Upsampling for Cloth Simulation in Games</vt:lpstr>
      <vt:lpstr>Overview</vt:lpstr>
      <vt:lpstr>Wrinkle Synthesis</vt:lpstr>
      <vt:lpstr>Key Words</vt:lpstr>
      <vt:lpstr>Learning Upsampling Operators</vt:lpstr>
      <vt:lpstr>Learning Upsampling Operators</vt:lpstr>
      <vt:lpstr>Data Term</vt:lpstr>
      <vt:lpstr>Harmonic Regularization</vt:lpstr>
      <vt:lpstr>Harmonic Regularization</vt:lpstr>
      <vt:lpstr>Harmonic Regularization</vt:lpstr>
      <vt:lpstr>Tracking</vt:lpstr>
      <vt:lpstr>Adding Oscillatory Modes</vt:lpstr>
      <vt:lpstr> Results</vt:lpstr>
      <vt:lpstr>PowerPoint 演示文稿</vt:lpstr>
      <vt:lpstr>Results: Performance</vt:lpstr>
      <vt:lpstr>Results: Generalization</vt:lpstr>
      <vt:lpstr>Conclusion</vt:lpstr>
      <vt:lpstr> 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Physics-Inspired Upsampling for Cloth Simulation in Games</dc:title>
  <dc:creator>jerry</dc:creator>
  <cp:lastModifiedBy>jerry</cp:lastModifiedBy>
  <cp:revision>120</cp:revision>
  <dcterms:created xsi:type="dcterms:W3CDTF">2015-11-12T15:03:06Z</dcterms:created>
  <dcterms:modified xsi:type="dcterms:W3CDTF">2015-11-18T11:12:11Z</dcterms:modified>
</cp:coreProperties>
</file>