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9" r:id="rId3"/>
    <p:sldId id="267" r:id="rId4"/>
    <p:sldId id="279" r:id="rId5"/>
    <p:sldId id="288" r:id="rId6"/>
    <p:sldId id="283" r:id="rId7"/>
    <p:sldId id="284" r:id="rId8"/>
    <p:sldId id="285" r:id="rId9"/>
    <p:sldId id="282" r:id="rId10"/>
    <p:sldId id="268" r:id="rId11"/>
    <p:sldId id="264" r:id="rId12"/>
    <p:sldId id="280" r:id="rId13"/>
    <p:sldId id="286" r:id="rId14"/>
    <p:sldId id="287" r:id="rId15"/>
    <p:sldId id="269" r:id="rId16"/>
    <p:sldId id="270" r:id="rId17"/>
    <p:sldId id="260" r:id="rId18"/>
    <p:sldId id="271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906732079"/>
          <c:y val="5.9776731554230321E-2"/>
          <c:w val="0.62003079161375996"/>
          <c:h val="0.9103462775060238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3115650" y="4602284"/>
            <a:ext cx="4678532" cy="5681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도시락 구독 서비스 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EOSP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7983661" y="4602284"/>
            <a:ext cx="568234" cy="568171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8147058" y="4779423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8338607" y="4934245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 descr="텍스트, 식탁용기구, 접시, 플레이트이(가) 표시된 사진&#10;&#10;자동 생성된 설명">
            <a:extLst>
              <a:ext uri="{FF2B5EF4-FFF2-40B4-BE49-F238E27FC236}">
                <a16:creationId xmlns:a16="http://schemas.microsoft.com/office/drawing/2014/main" id="{23D7F4D3-9785-40CD-9A91-15C28426D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0" y="1212417"/>
            <a:ext cx="7225397" cy="28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2864498" y="1447162"/>
            <a:ext cx="6456784" cy="4861563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301D269-E3A2-4A2D-80EB-B9F3D73E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98" y="1222310"/>
            <a:ext cx="6456784" cy="545840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LRC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84094-BDE7-47CC-8C00-52043E4E5176}"/>
              </a:ext>
            </a:extLst>
          </p:cNvPr>
          <p:cNvSpPr txBox="1"/>
          <p:nvPr/>
        </p:nvSpPr>
        <p:spPr>
          <a:xfrm>
            <a:off x="458604" y="-61456"/>
            <a:ext cx="16718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수행 방법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2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AA3C09B-E11D-4BCC-945E-B031452166A0}"/>
              </a:ext>
            </a:extLst>
          </p:cNvPr>
          <p:cNvSpPr/>
          <p:nvPr/>
        </p:nvSpPr>
        <p:spPr>
          <a:xfrm>
            <a:off x="588883" y="1442599"/>
            <a:ext cx="10603724" cy="5066191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err="1">
                <a:solidFill>
                  <a:srgbClr val="9AA6C0"/>
                </a:solidFill>
              </a:rPr>
              <a:t>간트차트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9CF9FC71-D66E-47B9-89F5-E064154B2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890666"/>
              </p:ext>
            </p:extLst>
          </p:nvPr>
        </p:nvGraphicFramePr>
        <p:xfrm>
          <a:off x="2652656" y="3861354"/>
          <a:ext cx="5950021" cy="377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DFC4D8C6-C6F6-4C83-9263-134FD3D79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53" y="1557614"/>
            <a:ext cx="21512764" cy="75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11CDE-5BF3-439C-AF26-843D423C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4" y="1311500"/>
            <a:ext cx="10603724" cy="5197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A6079-DF69-4FD7-9104-7DBCEC28DF3B}"/>
              </a:ext>
            </a:extLst>
          </p:cNvPr>
          <p:cNvSpPr txBox="1"/>
          <p:nvPr/>
        </p:nvSpPr>
        <p:spPr>
          <a:xfrm>
            <a:off x="458604" y="-61456"/>
            <a:ext cx="16718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수행 방법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9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srgbClr val="9AA6C0"/>
                </a:solidFill>
              </a:rPr>
              <a:t>usecase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명세서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60B0C8-98BD-4268-B748-05A2E3DC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3" y="1491577"/>
            <a:ext cx="4364971" cy="4438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B60767-42A9-4719-BB95-D63BDB27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" t="3011" r="972"/>
          <a:stretch/>
        </p:blipFill>
        <p:spPr>
          <a:xfrm>
            <a:off x="5267415" y="1491577"/>
            <a:ext cx="4829175" cy="2199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680689-44E0-4A0D-8FE5-2562524A72C7}"/>
              </a:ext>
            </a:extLst>
          </p:cNvPr>
          <p:cNvSpPr txBox="1"/>
          <p:nvPr/>
        </p:nvSpPr>
        <p:spPr>
          <a:xfrm>
            <a:off x="458604" y="-61456"/>
            <a:ext cx="23034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>
                <a:solidFill>
                  <a:prstClr val="white">
                    <a:lumMod val="50000"/>
                  </a:prstClr>
                </a:solidFill>
              </a:rPr>
              <a:t>4.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요구사항 명세서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5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srgbClr val="9AA6C0"/>
                </a:solidFill>
              </a:rPr>
              <a:t>usecase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명세서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601122-95AE-4A69-BF8B-1D83BF2D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8" y="2088022"/>
            <a:ext cx="6013520" cy="26819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961AF0-A820-4676-B070-C80A2E33A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84" y="392836"/>
            <a:ext cx="4249817" cy="6433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1C2B1F-8A9C-4B66-84A8-09F13B926B77}"/>
              </a:ext>
            </a:extLst>
          </p:cNvPr>
          <p:cNvSpPr txBox="1"/>
          <p:nvPr/>
        </p:nvSpPr>
        <p:spPr>
          <a:xfrm>
            <a:off x="458604" y="-61456"/>
            <a:ext cx="23034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>
                <a:solidFill>
                  <a:prstClr val="white">
                    <a:lumMod val="50000"/>
                  </a:prstClr>
                </a:solidFill>
              </a:rPr>
              <a:t>4.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요구사항 명세서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9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srgbClr val="9AA6C0"/>
                </a:solidFill>
              </a:rPr>
              <a:t>usecase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명세서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A9A329-2FDD-4482-86B2-074D8CF7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0" y="2243416"/>
            <a:ext cx="7387956" cy="3422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E1D5D6-22FB-4F59-9326-AA00F0A6574F}"/>
              </a:ext>
            </a:extLst>
          </p:cNvPr>
          <p:cNvSpPr txBox="1"/>
          <p:nvPr/>
        </p:nvSpPr>
        <p:spPr>
          <a:xfrm>
            <a:off x="458604" y="-61456"/>
            <a:ext cx="23034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>
                <a:solidFill>
                  <a:prstClr val="white">
                    <a:lumMod val="50000"/>
                  </a:prstClr>
                </a:solidFill>
              </a:rPr>
              <a:t>4.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요구사항 명세서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srgbClr val="9AA6C0"/>
                </a:solidFill>
              </a:rPr>
              <a:t>Usecase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diagram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8BBA0B-7C83-4DFB-8E28-F6765E77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1" y="1268118"/>
            <a:ext cx="10917317" cy="5196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BC28DC-AAFA-4CE6-A6FD-DE132BF08E9C}"/>
              </a:ext>
            </a:extLst>
          </p:cNvPr>
          <p:cNvSpPr txBox="1"/>
          <p:nvPr/>
        </p:nvSpPr>
        <p:spPr>
          <a:xfrm>
            <a:off x="458604" y="-61456"/>
            <a:ext cx="23034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>
                <a:solidFill>
                  <a:prstClr val="white">
                    <a:lumMod val="50000"/>
                  </a:prstClr>
                </a:solidFill>
              </a:rPr>
              <a:t>4.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요구사항 명세서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3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Activity diagram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66B60E-DAFF-467D-9A19-5B530648C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77898"/>
            <a:ext cx="13465795" cy="62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40023960">
            <a:extLst>
              <a:ext uri="{FF2B5EF4-FFF2-40B4-BE49-F238E27FC236}">
                <a16:creationId xmlns:a16="http://schemas.microsoft.com/office/drawing/2014/main" id="{D501A8BC-98AF-4306-BB23-E6D08AB64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435099"/>
            <a:ext cx="3830215" cy="486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0591025F-00C3-43B5-9A8F-6CF5CFDD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816" y="20034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60874544">
            <a:extLst>
              <a:ext uri="{FF2B5EF4-FFF2-40B4-BE49-F238E27FC236}">
                <a16:creationId xmlns:a16="http://schemas.microsoft.com/office/drawing/2014/main" id="{98A1C9D5-C475-4261-BB8E-13FDFDC3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016" y="1435097"/>
            <a:ext cx="3240088" cy="484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E5787CE7-8D5C-4A7C-AD7A-CDF475304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50" y="961007"/>
            <a:ext cx="106689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340027960">
            <a:extLst>
              <a:ext uri="{FF2B5EF4-FFF2-40B4-BE49-F238E27FC236}">
                <a16:creationId xmlns:a16="http://schemas.microsoft.com/office/drawing/2014/main" id="{8EEDC3F9-50B1-4555-BCC0-066E9F78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104" y="1435097"/>
            <a:ext cx="3976690" cy="484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75505F-6438-41E4-8320-C8AD1942C18B}"/>
              </a:ext>
            </a:extLst>
          </p:cNvPr>
          <p:cNvSpPr txBox="1"/>
          <p:nvPr/>
        </p:nvSpPr>
        <p:spPr>
          <a:xfrm>
            <a:off x="458604" y="-61456"/>
            <a:ext cx="23034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>
                <a:solidFill>
                  <a:prstClr val="white">
                    <a:lumMod val="50000"/>
                  </a:prstClr>
                </a:solidFill>
              </a:rPr>
              <a:t>4.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요구사항 명세서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0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Class diagram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3557495" y="1269137"/>
            <a:ext cx="4942693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3B18A7-1660-46EF-8D45-6158B7E4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95" y="1268118"/>
            <a:ext cx="5077010" cy="5197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A35B58-FEBE-4BEA-9EB1-7CCB0C668B83}"/>
              </a:ext>
            </a:extLst>
          </p:cNvPr>
          <p:cNvSpPr txBox="1"/>
          <p:nvPr/>
        </p:nvSpPr>
        <p:spPr>
          <a:xfrm>
            <a:off x="458604" y="-61456"/>
            <a:ext cx="23034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>
                <a:solidFill>
                  <a:prstClr val="white">
                    <a:lumMod val="50000"/>
                  </a:prstClr>
                </a:solidFill>
              </a:rPr>
              <a:t>4.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요구사항 명세서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6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err="1">
                <a:solidFill>
                  <a:srgbClr val="9AA6C0"/>
                </a:solidFill>
              </a:rPr>
              <a:t>메인화면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1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4EF6F-21B1-493C-961C-6B0C2E3C42AF}"/>
              </a:ext>
            </a:extLst>
          </p:cNvPr>
          <p:cNvSpPr txBox="1"/>
          <p:nvPr/>
        </p:nvSpPr>
        <p:spPr>
          <a:xfrm>
            <a:off x="522893" y="-61456"/>
            <a:ext cx="150828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5.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실행 화면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5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F2AA-F029-4DC1-B655-2F1AA1ED5020}"/>
              </a:ext>
            </a:extLst>
          </p:cNvPr>
          <p:cNvSpPr txBox="1"/>
          <p:nvPr/>
        </p:nvSpPr>
        <p:spPr>
          <a:xfrm>
            <a:off x="838963" y="2555049"/>
            <a:ext cx="4235957" cy="2999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j-cs"/>
              </a:rPr>
              <a:t>감사합니다</a:t>
            </a:r>
            <a:r>
              <a:rPr lang="en-US" altLang="ko-KR" sz="7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j-cs"/>
              </a:rPr>
              <a:t>. 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7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j-cs"/>
              </a:rPr>
              <a:t>(</a:t>
            </a:r>
            <a:r>
              <a:rPr lang="ko-KR" altLang="en-US" sz="7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j-cs"/>
              </a:rPr>
              <a:t>꾸벅</a:t>
            </a:r>
            <a:r>
              <a:rPr lang="en-US" altLang="ko-KR" sz="7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j-cs"/>
              </a:rPr>
              <a:t>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DFC5DC-63E0-494A-B7A6-298F5658D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309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22E202-50C5-4503-820E-38D87EA7E9A6}"/>
              </a:ext>
            </a:extLst>
          </p:cNvPr>
          <p:cNvSpPr/>
          <p:nvPr/>
        </p:nvSpPr>
        <p:spPr>
          <a:xfrm>
            <a:off x="978498" y="1447165"/>
            <a:ext cx="9626798" cy="4861560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INDEX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53CA5B-906D-4801-BAC5-504DE6A94DD4}"/>
              </a:ext>
            </a:extLst>
          </p:cNvPr>
          <p:cNvGrpSpPr/>
          <p:nvPr/>
        </p:nvGrpSpPr>
        <p:grpSpPr>
          <a:xfrm>
            <a:off x="3067790" y="2536037"/>
            <a:ext cx="5142108" cy="2524362"/>
            <a:chOff x="740289" y="2327684"/>
            <a:chExt cx="7090137" cy="3480689"/>
          </a:xfrm>
        </p:grpSpPr>
        <p:sp>
          <p:nvSpPr>
            <p:cNvPr id="2" name="자유형 40">
              <a:extLst>
                <a:ext uri="{FF2B5EF4-FFF2-40B4-BE49-F238E27FC236}">
                  <a16:creationId xmlns:a16="http://schemas.microsoft.com/office/drawing/2014/main" id="{8DB0ED1D-4FF2-4205-8115-E9DDFD111BFA}"/>
                </a:ext>
              </a:extLst>
            </p:cNvPr>
            <p:cNvSpPr/>
            <p:nvPr/>
          </p:nvSpPr>
          <p:spPr>
            <a:xfrm rot="3600000" flipH="1" flipV="1">
              <a:off x="1639081" y="3240761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6C0">
                    <a:shade val="30000"/>
                    <a:satMod val="115000"/>
                  </a:srgbClr>
                </a:gs>
                <a:gs pos="50000">
                  <a:srgbClr val="9AA6C0">
                    <a:shade val="67500"/>
                    <a:satMod val="115000"/>
                  </a:srgbClr>
                </a:gs>
                <a:gs pos="100000">
                  <a:srgbClr val="9AA6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 41">
              <a:extLst>
                <a:ext uri="{FF2B5EF4-FFF2-40B4-BE49-F238E27FC236}">
                  <a16:creationId xmlns:a16="http://schemas.microsoft.com/office/drawing/2014/main" id="{B9E23E8A-0747-40E1-B474-C73704C11406}"/>
                </a:ext>
              </a:extLst>
            </p:cNvPr>
            <p:cNvSpPr/>
            <p:nvPr/>
          </p:nvSpPr>
          <p:spPr>
            <a:xfrm rot="18000000" flipV="1">
              <a:off x="-172786" y="3240762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9AA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자유형 42">
              <a:extLst>
                <a:ext uri="{FF2B5EF4-FFF2-40B4-BE49-F238E27FC236}">
                  <a16:creationId xmlns:a16="http://schemas.microsoft.com/office/drawing/2014/main" id="{30DBFC9B-A165-424C-B5DD-232AEB5C8994}"/>
                </a:ext>
              </a:extLst>
            </p:cNvPr>
            <p:cNvSpPr/>
            <p:nvPr/>
          </p:nvSpPr>
          <p:spPr>
            <a:xfrm rot="3600000" flipH="1" flipV="1">
              <a:off x="5262815" y="3240759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43">
              <a:extLst>
                <a:ext uri="{FF2B5EF4-FFF2-40B4-BE49-F238E27FC236}">
                  <a16:creationId xmlns:a16="http://schemas.microsoft.com/office/drawing/2014/main" id="{39127AC2-784D-42C8-B407-DA0FF1C2EAF9}"/>
                </a:ext>
              </a:extLst>
            </p:cNvPr>
            <p:cNvSpPr/>
            <p:nvPr/>
          </p:nvSpPr>
          <p:spPr>
            <a:xfrm rot="18000000" flipV="1">
              <a:off x="3450948" y="3240760"/>
              <a:ext cx="3480686" cy="1654536"/>
            </a:xfrm>
            <a:custGeom>
              <a:avLst/>
              <a:gdLst>
                <a:gd name="connsiteX0" fmla="*/ 2881236 w 3480686"/>
                <a:gd name="connsiteY0" fmla="*/ 1044755 h 1654536"/>
                <a:gd name="connsiteX1" fmla="*/ 2878874 w 3480686"/>
                <a:gd name="connsiteY1" fmla="*/ 1041778 h 1654536"/>
                <a:gd name="connsiteX2" fmla="*/ 2773260 w 3480686"/>
                <a:gd name="connsiteY2" fmla="*/ 1224706 h 1654536"/>
                <a:gd name="connsiteX3" fmla="*/ 2752904 w 3480686"/>
                <a:gd name="connsiteY3" fmla="*/ 1249379 h 1654536"/>
                <a:gd name="connsiteX4" fmla="*/ 2368165 w 3480686"/>
                <a:gd name="connsiteY4" fmla="*/ 1408743 h 1654536"/>
                <a:gd name="connsiteX5" fmla="*/ 1406183 w 3480686"/>
                <a:gd name="connsiteY5" fmla="*/ 1408743 h 1654536"/>
                <a:gd name="connsiteX6" fmla="*/ 1405426 w 3480686"/>
                <a:gd name="connsiteY6" fmla="*/ 1410053 h 1654536"/>
                <a:gd name="connsiteX7" fmla="*/ 491347 w 3480686"/>
                <a:gd name="connsiteY7" fmla="*/ 1410052 h 1654536"/>
                <a:gd name="connsiteX8" fmla="*/ 55947 w 3480686"/>
                <a:gd name="connsiteY8" fmla="*/ 1590402 h 1654536"/>
                <a:gd name="connsiteX9" fmla="*/ 3031 w 3480686"/>
                <a:gd name="connsiteY9" fmla="*/ 1654536 h 1654536"/>
                <a:gd name="connsiteX10" fmla="*/ 0 w 3480686"/>
                <a:gd name="connsiteY10" fmla="*/ 1654536 h 1654536"/>
                <a:gd name="connsiteX11" fmla="*/ 599450 w 3480686"/>
                <a:gd name="connsiteY11" fmla="*/ 609781 h 1654536"/>
                <a:gd name="connsiteX12" fmla="*/ 601812 w 3480686"/>
                <a:gd name="connsiteY12" fmla="*/ 612758 h 1654536"/>
                <a:gd name="connsiteX13" fmla="*/ 707426 w 3480686"/>
                <a:gd name="connsiteY13" fmla="*/ 429830 h 1654536"/>
                <a:gd name="connsiteX14" fmla="*/ 727782 w 3480686"/>
                <a:gd name="connsiteY14" fmla="*/ 405157 h 1654536"/>
                <a:gd name="connsiteX15" fmla="*/ 1112521 w 3480686"/>
                <a:gd name="connsiteY15" fmla="*/ 245793 h 1654536"/>
                <a:gd name="connsiteX16" fmla="*/ 2074503 w 3480686"/>
                <a:gd name="connsiteY16" fmla="*/ 245793 h 1654536"/>
                <a:gd name="connsiteX17" fmla="*/ 2075260 w 3480686"/>
                <a:gd name="connsiteY17" fmla="*/ 244483 h 1654536"/>
                <a:gd name="connsiteX18" fmla="*/ 2989339 w 3480686"/>
                <a:gd name="connsiteY18" fmla="*/ 244484 h 1654536"/>
                <a:gd name="connsiteX19" fmla="*/ 3424739 w 3480686"/>
                <a:gd name="connsiteY19" fmla="*/ 64134 h 1654536"/>
                <a:gd name="connsiteX20" fmla="*/ 3477655 w 3480686"/>
                <a:gd name="connsiteY20" fmla="*/ 0 h 1654536"/>
                <a:gd name="connsiteX21" fmla="*/ 3480686 w 3480686"/>
                <a:gd name="connsiteY21" fmla="*/ 0 h 165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0686" h="1654536">
                  <a:moveTo>
                    <a:pt x="2881236" y="1044755"/>
                  </a:moveTo>
                  <a:lnTo>
                    <a:pt x="2878874" y="1041778"/>
                  </a:lnTo>
                  <a:lnTo>
                    <a:pt x="2773260" y="1224706"/>
                  </a:lnTo>
                  <a:lnTo>
                    <a:pt x="2752904" y="1249379"/>
                  </a:lnTo>
                  <a:cubicBezTo>
                    <a:pt x="2654441" y="1347842"/>
                    <a:pt x="2518415" y="1408742"/>
                    <a:pt x="2368165" y="1408743"/>
                  </a:cubicBezTo>
                  <a:lnTo>
                    <a:pt x="1406183" y="1408743"/>
                  </a:lnTo>
                  <a:lnTo>
                    <a:pt x="1405426" y="1410053"/>
                  </a:lnTo>
                  <a:lnTo>
                    <a:pt x="491347" y="1410052"/>
                  </a:lnTo>
                  <a:cubicBezTo>
                    <a:pt x="321313" y="1410052"/>
                    <a:pt x="167377" y="1478973"/>
                    <a:pt x="55947" y="1590402"/>
                  </a:cubicBezTo>
                  <a:lnTo>
                    <a:pt x="3031" y="1654536"/>
                  </a:lnTo>
                  <a:lnTo>
                    <a:pt x="0" y="1654536"/>
                  </a:lnTo>
                  <a:lnTo>
                    <a:pt x="599450" y="609781"/>
                  </a:lnTo>
                  <a:lnTo>
                    <a:pt x="601812" y="612758"/>
                  </a:lnTo>
                  <a:lnTo>
                    <a:pt x="707426" y="429830"/>
                  </a:lnTo>
                  <a:lnTo>
                    <a:pt x="727782" y="405157"/>
                  </a:lnTo>
                  <a:cubicBezTo>
                    <a:pt x="826245" y="306694"/>
                    <a:pt x="962271" y="245794"/>
                    <a:pt x="1112521" y="245793"/>
                  </a:cubicBezTo>
                  <a:lnTo>
                    <a:pt x="2074503" y="245793"/>
                  </a:lnTo>
                  <a:lnTo>
                    <a:pt x="2075260" y="244483"/>
                  </a:lnTo>
                  <a:lnTo>
                    <a:pt x="2989339" y="244484"/>
                  </a:lnTo>
                  <a:cubicBezTo>
                    <a:pt x="3159373" y="244484"/>
                    <a:pt x="3313309" y="175563"/>
                    <a:pt x="3424739" y="64134"/>
                  </a:cubicBezTo>
                  <a:lnTo>
                    <a:pt x="3477655" y="0"/>
                  </a:lnTo>
                  <a:lnTo>
                    <a:pt x="3480686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E7DEA7-6F28-4BFA-AE87-EF7AD873E690}"/>
              </a:ext>
            </a:extLst>
          </p:cNvPr>
          <p:cNvSpPr/>
          <p:nvPr/>
        </p:nvSpPr>
        <p:spPr>
          <a:xfrm>
            <a:off x="1803215" y="4599609"/>
            <a:ext cx="2557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팀원소개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8CA368-7262-4011-B3A7-01AAB1791750}"/>
              </a:ext>
            </a:extLst>
          </p:cNvPr>
          <p:cNvSpPr/>
          <p:nvPr/>
        </p:nvSpPr>
        <p:spPr>
          <a:xfrm>
            <a:off x="4360017" y="4600905"/>
            <a:ext cx="2557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수행 방법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BD944E9-CE71-4587-9947-8410A9713BBD}"/>
              </a:ext>
            </a:extLst>
          </p:cNvPr>
          <p:cNvSpPr/>
          <p:nvPr/>
        </p:nvSpPr>
        <p:spPr>
          <a:xfrm>
            <a:off x="3021534" y="2546632"/>
            <a:ext cx="2557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개요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721E0C-AEBB-4D9A-BAF6-53355167291A}"/>
              </a:ext>
            </a:extLst>
          </p:cNvPr>
          <p:cNvSpPr/>
          <p:nvPr/>
        </p:nvSpPr>
        <p:spPr>
          <a:xfrm>
            <a:off x="5705056" y="2540555"/>
            <a:ext cx="2557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4.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요구사항 명세서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4A6164-6877-4F53-AAC0-95EA95A03D3B}"/>
              </a:ext>
            </a:extLst>
          </p:cNvPr>
          <p:cNvSpPr/>
          <p:nvPr/>
        </p:nvSpPr>
        <p:spPr>
          <a:xfrm>
            <a:off x="6906482" y="4599609"/>
            <a:ext cx="2557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5. </a:t>
            </a:r>
            <a:r>
              <a:rPr lang="ko-KR" altLang="en-US" sz="1600" b="1" dirty="0">
                <a:solidFill>
                  <a:prstClr val="white">
                    <a:lumMod val="50000"/>
                  </a:prstClr>
                </a:solidFill>
              </a:rPr>
              <a:t>실행화면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37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팀원소개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1E21D1-6B8E-40C9-9693-10AE14B64C9B}"/>
              </a:ext>
            </a:extLst>
          </p:cNvPr>
          <p:cNvSpPr/>
          <p:nvPr/>
        </p:nvSpPr>
        <p:spPr>
          <a:xfrm>
            <a:off x="1565057" y="4528616"/>
            <a:ext cx="2851449" cy="152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002060"/>
                </a:solidFill>
              </a:rPr>
              <a:t>류도현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002060"/>
                </a:solidFill>
              </a:rPr>
              <a:t>소프트웨어공학과 </a:t>
            </a:r>
            <a:r>
              <a:rPr lang="en-US" altLang="ko-KR" sz="1000" b="1" dirty="0">
                <a:solidFill>
                  <a:srgbClr val="002060"/>
                </a:solidFill>
              </a:rPr>
              <a:t>201513833</a:t>
            </a: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2060"/>
                </a:solidFill>
              </a:rPr>
              <a:t>보고서 정리 및 산출물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78382FB-74D6-4BEA-9036-B4A12986A9E7}"/>
              </a:ext>
            </a:extLst>
          </p:cNvPr>
          <p:cNvSpPr/>
          <p:nvPr/>
        </p:nvSpPr>
        <p:spPr>
          <a:xfrm>
            <a:off x="4738169" y="4528616"/>
            <a:ext cx="2851449" cy="176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002060"/>
                </a:solidFill>
              </a:rPr>
              <a:t>박현준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002060"/>
                </a:solidFill>
              </a:rPr>
              <a:t>컴퓨터공학부 </a:t>
            </a:r>
            <a:r>
              <a:rPr lang="en-US" altLang="ko-KR" sz="1000" b="1" dirty="0">
                <a:solidFill>
                  <a:srgbClr val="002060"/>
                </a:solidFill>
              </a:rPr>
              <a:t>201514706</a:t>
            </a: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srgbClr val="002060"/>
                </a:solidFill>
              </a:rPr>
              <a:t>백엔드</a:t>
            </a:r>
            <a:r>
              <a:rPr lang="en-US" altLang="ko-KR" sz="1200" b="1" dirty="0">
                <a:solidFill>
                  <a:srgbClr val="002060"/>
                </a:solidFill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</a:rPr>
              <a:t>정</a:t>
            </a:r>
            <a:r>
              <a:rPr lang="en-US" altLang="ko-KR" sz="1200" b="1" dirty="0">
                <a:solidFill>
                  <a:srgbClr val="002060"/>
                </a:solidFill>
              </a:rPr>
              <a:t>), </a:t>
            </a:r>
            <a:r>
              <a:rPr lang="ko-KR" altLang="en-US" sz="1200" b="1" dirty="0">
                <a:solidFill>
                  <a:srgbClr val="002060"/>
                </a:solidFill>
              </a:rPr>
              <a:t>프론트</a:t>
            </a:r>
            <a:r>
              <a:rPr lang="en-US" altLang="ko-KR" sz="1200" b="1" dirty="0">
                <a:solidFill>
                  <a:srgbClr val="002060"/>
                </a:solidFill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</a:rPr>
              <a:t>부</a:t>
            </a:r>
            <a:r>
              <a:rPr lang="en-US" altLang="ko-KR" sz="1200" b="1" dirty="0">
                <a:solidFill>
                  <a:srgbClr val="002060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2060"/>
                </a:solidFill>
              </a:rPr>
              <a:t>디자인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7A5AF87-FFBE-4384-9EBD-D75E3C9406A5}"/>
              </a:ext>
            </a:extLst>
          </p:cNvPr>
          <p:cNvSpPr/>
          <p:nvPr/>
        </p:nvSpPr>
        <p:spPr>
          <a:xfrm>
            <a:off x="7911281" y="4528616"/>
            <a:ext cx="2851449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002060"/>
                </a:solidFill>
              </a:rPr>
              <a:t>이성주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002060"/>
                </a:solidFill>
              </a:rPr>
              <a:t>컴퓨터공학부 </a:t>
            </a:r>
            <a:r>
              <a:rPr lang="en-US" altLang="ko-KR" sz="1000" b="1" dirty="0">
                <a:solidFill>
                  <a:srgbClr val="002060"/>
                </a:solidFill>
              </a:rPr>
              <a:t>201514747</a:t>
            </a: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2060"/>
                </a:solidFill>
              </a:rPr>
              <a:t>프론트</a:t>
            </a:r>
            <a:r>
              <a:rPr lang="en-US" altLang="ko-KR" sz="1200" b="1" dirty="0">
                <a:solidFill>
                  <a:srgbClr val="002060"/>
                </a:solidFill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</a:rPr>
              <a:t>정</a:t>
            </a:r>
            <a:r>
              <a:rPr lang="en-US" altLang="ko-KR" sz="1200" b="1" dirty="0">
                <a:solidFill>
                  <a:srgbClr val="002060"/>
                </a:solidFill>
              </a:rPr>
              <a:t>), </a:t>
            </a:r>
            <a:r>
              <a:rPr lang="ko-KR" altLang="en-US" sz="1200" b="1" dirty="0" err="1">
                <a:solidFill>
                  <a:srgbClr val="002060"/>
                </a:solidFill>
              </a:rPr>
              <a:t>백엔드</a:t>
            </a:r>
            <a:r>
              <a:rPr lang="en-US" altLang="ko-KR" sz="1200" b="1" dirty="0">
                <a:solidFill>
                  <a:srgbClr val="002060"/>
                </a:solidFill>
              </a:rPr>
              <a:t>(</a:t>
            </a:r>
            <a:r>
              <a:rPr lang="ko-KR" altLang="en-US" sz="1200" b="1" dirty="0">
                <a:solidFill>
                  <a:srgbClr val="002060"/>
                </a:solidFill>
              </a:rPr>
              <a:t>부</a:t>
            </a:r>
            <a:r>
              <a:rPr lang="en-US" altLang="ko-KR" sz="1200" b="1" dirty="0">
                <a:solidFill>
                  <a:srgbClr val="002060"/>
                </a:solidFill>
              </a:rPr>
              <a:t>)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pic>
        <p:nvPicPr>
          <p:cNvPr id="3" name="그림 2" descr="사람, 하늘, 가장, 응시하는이(가) 표시된 사진&#10;&#10;자동 생성된 설명">
            <a:extLst>
              <a:ext uri="{FF2B5EF4-FFF2-40B4-BE49-F238E27FC236}">
                <a16:creationId xmlns:a16="http://schemas.microsoft.com/office/drawing/2014/main" id="{9F89EDA4-E3BC-470C-9C03-CD958248C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11" y="1489230"/>
            <a:ext cx="2279540" cy="3039386"/>
          </a:xfrm>
          <a:prstGeom prst="rect">
            <a:avLst/>
          </a:prstGeom>
        </p:spPr>
      </p:pic>
      <p:pic>
        <p:nvPicPr>
          <p:cNvPr id="6" name="그림 5" descr="사람, 음악이(가) 표시된 사진&#10;&#10;자동 생성된 설명">
            <a:extLst>
              <a:ext uri="{FF2B5EF4-FFF2-40B4-BE49-F238E27FC236}">
                <a16:creationId xmlns:a16="http://schemas.microsoft.com/office/drawing/2014/main" id="{E047D55F-F26A-4EFA-B70E-744FD7E67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18" y="1489230"/>
            <a:ext cx="2492117" cy="303938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DF6F704-9BCB-4F9E-BFD8-8B2EABCDA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48" y="1489231"/>
            <a:ext cx="2279539" cy="3039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50DA9F-5CB9-4C8F-9211-C721D26BABEC}"/>
              </a:ext>
            </a:extLst>
          </p:cNvPr>
          <p:cNvSpPr txBox="1"/>
          <p:nvPr/>
        </p:nvSpPr>
        <p:spPr>
          <a:xfrm>
            <a:off x="458605" y="-61456"/>
            <a:ext cx="139240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1.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팀원소개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6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‘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도시락 구독 서비스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’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의 필요성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B8BB7D-7245-4F98-8358-35586407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22" y="1268118"/>
            <a:ext cx="4531378" cy="3484636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79BAE18-262F-4AD1-BE58-6EAB061E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049" y="827227"/>
            <a:ext cx="13806883" cy="62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FEDB7-C1C0-4DE1-85BE-209022AB2EA0}"/>
              </a:ext>
            </a:extLst>
          </p:cNvPr>
          <p:cNvSpPr txBox="1"/>
          <p:nvPr/>
        </p:nvSpPr>
        <p:spPr>
          <a:xfrm>
            <a:off x="1564623" y="5059864"/>
            <a:ext cx="86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• </a:t>
            </a:r>
            <a:r>
              <a:rPr lang="ko-KR" altLang="en-US" dirty="0"/>
              <a:t>집에서 식사를 해결하고 싶은 사람들을 위한 서비스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B4AFD-B375-4B06-BA48-C9391E1692AE}"/>
              </a:ext>
            </a:extLst>
          </p:cNvPr>
          <p:cNvSpPr txBox="1"/>
          <p:nvPr/>
        </p:nvSpPr>
        <p:spPr>
          <a:xfrm>
            <a:off x="1564622" y="5591486"/>
            <a:ext cx="86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• </a:t>
            </a:r>
            <a:r>
              <a:rPr lang="ko-KR" altLang="en-US" dirty="0"/>
              <a:t>현재 코로나 상황과 관련해 소비자들에게 편의성과 안전성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968A6-92B6-4815-AE94-4A1DB5E552AD}"/>
              </a:ext>
            </a:extLst>
          </p:cNvPr>
          <p:cNvSpPr txBox="1"/>
          <p:nvPr/>
        </p:nvSpPr>
        <p:spPr>
          <a:xfrm>
            <a:off x="458605" y="-61456"/>
            <a:ext cx="139240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개요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2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‘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도시락 구독 서비스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’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의 필요성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91594-A10E-473C-A036-BB477F2607D8}"/>
              </a:ext>
            </a:extLst>
          </p:cNvPr>
          <p:cNvSpPr txBox="1"/>
          <p:nvPr/>
        </p:nvSpPr>
        <p:spPr>
          <a:xfrm>
            <a:off x="1312681" y="5624255"/>
            <a:ext cx="890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• </a:t>
            </a:r>
            <a:r>
              <a:rPr lang="ko-KR" altLang="en-US" dirty="0"/>
              <a:t>향후 개발될 수많은 소프트웨어들이 구독 형태로 제공될 수 있게끔 방향성을 제시</a:t>
            </a:r>
          </a:p>
        </p:txBody>
      </p:sp>
      <p:pic>
        <p:nvPicPr>
          <p:cNvPr id="10" name="_x623758256">
            <a:extLst>
              <a:ext uri="{FF2B5EF4-FFF2-40B4-BE49-F238E27FC236}">
                <a16:creationId xmlns:a16="http://schemas.microsoft.com/office/drawing/2014/main" id="{A2C1713E-F1F4-46BC-80A2-58787943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81" y="1111679"/>
            <a:ext cx="4783319" cy="43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D0665-699B-49B6-8924-20C25B9D3F71}"/>
              </a:ext>
            </a:extLst>
          </p:cNvPr>
          <p:cNvSpPr txBox="1"/>
          <p:nvPr/>
        </p:nvSpPr>
        <p:spPr>
          <a:xfrm>
            <a:off x="458605" y="-61456"/>
            <a:ext cx="139240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개요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8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사용된 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SW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D9CEA9-BC58-4E75-97E7-732CDFCB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69" y="1872867"/>
            <a:ext cx="2819355" cy="14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8E9E8C-9C73-4F4D-932B-F76029A71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08" y="3923644"/>
            <a:ext cx="3135069" cy="17454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E4D7FD-6D5B-4390-9089-6395700BF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6" y="4306480"/>
            <a:ext cx="2716505" cy="20373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F3E63C-5818-4BC8-9DD0-6ABBA5EFB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94" y="2077436"/>
            <a:ext cx="3120766" cy="15072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494D91-24C2-4456-B3F1-754639E0D2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369" y="2030674"/>
            <a:ext cx="3554338" cy="3554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A6CDC8-8DA4-48D3-B035-3ACE2868AA2F}"/>
              </a:ext>
            </a:extLst>
          </p:cNvPr>
          <p:cNvSpPr txBox="1"/>
          <p:nvPr/>
        </p:nvSpPr>
        <p:spPr>
          <a:xfrm>
            <a:off x="458605" y="-61456"/>
            <a:ext cx="139240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개요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5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9AA6C0"/>
                </a:solidFill>
              </a:rPr>
              <a:t>아이템 포지셔닝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555AE8-1730-4221-8B35-7709DD5A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1607415"/>
            <a:ext cx="7996518" cy="4485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786F68-D525-4EA2-ACC2-4C9F01A2E130}"/>
              </a:ext>
            </a:extLst>
          </p:cNvPr>
          <p:cNvSpPr txBox="1"/>
          <p:nvPr/>
        </p:nvSpPr>
        <p:spPr>
          <a:xfrm>
            <a:off x="458605" y="-61456"/>
            <a:ext cx="139240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개요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6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SW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개발 프로세스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27E3A0-2FCA-4309-84D2-7BC4DAA5C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44" y="1483992"/>
            <a:ext cx="6842312" cy="452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E2232C-E3EE-4F3F-ADDF-CAC40DE20510}"/>
              </a:ext>
            </a:extLst>
          </p:cNvPr>
          <p:cNvSpPr txBox="1"/>
          <p:nvPr/>
        </p:nvSpPr>
        <p:spPr>
          <a:xfrm>
            <a:off x="458604" y="-61456"/>
            <a:ext cx="16718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수행 방법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4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2864498" y="1447162"/>
            <a:ext cx="6456784" cy="4861563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WBS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BA6B06-9740-452B-87DB-23FF36FE0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97" y="1165367"/>
            <a:ext cx="7224386" cy="5692633"/>
          </a:xfrm>
          <a:prstGeom prst="rect">
            <a:avLst/>
          </a:prstGeom>
          <a:solidFill>
            <a:srgbClr val="DFE7F2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5DC81D-3BE3-43A4-A2BC-1AB593201D76}"/>
              </a:ext>
            </a:extLst>
          </p:cNvPr>
          <p:cNvSpPr txBox="1"/>
          <p:nvPr/>
        </p:nvSpPr>
        <p:spPr>
          <a:xfrm>
            <a:off x="458604" y="-61456"/>
            <a:ext cx="1671853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</a:rPr>
              <a:t>수행 방법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41651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 sz="140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</Words>
  <Application>Microsoft Office PowerPoint</Application>
  <PresentationFormat>와이드스크린</PresentationFormat>
  <Paragraphs>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배달의민족 한나체 Pro</vt:lpstr>
      <vt:lpstr>Arial</vt:lpstr>
      <vt:lpstr>Calibri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qkrguswns25@student.jbnu.ac.kr</dc:creator>
  <cp:lastModifiedBy>qkrguswns25@student.jbnu.ac.kr</cp:lastModifiedBy>
  <cp:revision>1</cp:revision>
  <dcterms:created xsi:type="dcterms:W3CDTF">2020-12-02T10:00:40Z</dcterms:created>
  <dcterms:modified xsi:type="dcterms:W3CDTF">2020-12-02T10:02:25Z</dcterms:modified>
</cp:coreProperties>
</file>