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3447" autoAdjust="0"/>
  </p:normalViewPr>
  <p:slideViewPr>
    <p:cSldViewPr>
      <p:cViewPr>
        <p:scale>
          <a:sx n="66" d="100"/>
          <a:sy n="66" d="100"/>
        </p:scale>
        <p:origin x="156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40FAE-A3BD-3D4E-A8E1-B913A42746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3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38CC35C-B785-6145-B8A6-33FE4DA8D726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564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43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3D1AC05-A422-324D-ADF5-63C4967F40E5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65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5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547C-1CA1-1647-A7CF-D4ED3AD87C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35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B3D54-D7C4-4A4A-AEF5-A6431B2E2E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D54EA-D6F2-194D-AF09-0296AEE212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2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8D465-0981-A64C-A18A-5D37DB98CF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CE5D7-0269-9642-8EDA-D5E0D47ABB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1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3CA73-44B3-EE42-896E-4FDA6951CA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5AE0B-7F57-B649-8B3D-932AED13E6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7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D4AD5-9203-734A-9D9F-7B56EBCC10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E71DD-4CA6-9046-9F21-77F32164C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3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FB9D1-46FB-3043-BF1D-86B1D882C1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70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B353A-CE10-3D42-9CE7-D6C31F19CF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9BE9B-5386-FA43-A816-FE2DF258D5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88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Times New Roman" charset="0"/>
              </a:defRPr>
            </a:lvl1pPr>
          </a:lstStyle>
          <a:p>
            <a:fld id="{A0AAEDB2-253E-BA4A-9A51-C9B23310BE1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13.xml"/><Relationship Id="rId7" Type="http://schemas.openxmlformats.org/officeDocument/2006/relationships/slide" Target="slide22.xml"/><Relationship Id="rId8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第３章  系统总线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  <a:hlinkClick r:id="rId3" action="ppaction://hlinksldjump"/>
              </a:rPr>
              <a:t>3.1 总线的基本概念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  <a:hlinkClick r:id="rId4" action="ppaction://hlinksldjump"/>
              </a:rPr>
              <a:t>3.2 总线的分类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  <a:hlinkClick r:id="rId5" action="ppaction://hlinksldjump"/>
              </a:rPr>
              <a:t>3.3 总线特性及性能指标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  <a:hlinkClick r:id="rId6" action="ppaction://hlinksldjump"/>
              </a:rPr>
              <a:t>3.4 总线结构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  <a:hlinkClick r:id="rId7" action="ppaction://hlinksldjump"/>
              </a:rPr>
              <a:t>3.5 总线控制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67592" name="AutoShape 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三、总线的性能指标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76813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1. 总线宽度</a:t>
              </a:r>
            </a:p>
          </p:txBody>
        </p:sp>
        <p:sp>
          <p:nvSpPr>
            <p:cNvPr id="76814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2. 标准传输率</a:t>
              </a:r>
            </a:p>
          </p:txBody>
        </p:sp>
        <p:sp>
          <p:nvSpPr>
            <p:cNvPr id="76815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3. 时钟同步/异步</a:t>
              </a:r>
            </a:p>
          </p:txBody>
        </p:sp>
        <p:sp>
          <p:nvSpPr>
            <p:cNvPr id="76816" name="Text Box 7"/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4. 总线复用</a:t>
              </a:r>
            </a:p>
          </p:txBody>
        </p:sp>
        <p:sp>
          <p:nvSpPr>
            <p:cNvPr id="76817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5. 信号线数</a:t>
              </a:r>
            </a:p>
          </p:txBody>
        </p:sp>
        <p:sp>
          <p:nvSpPr>
            <p:cNvPr id="76818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6. 总线控制方式</a:t>
              </a:r>
            </a:p>
          </p:txBody>
        </p:sp>
        <p:sp>
          <p:nvSpPr>
            <p:cNvPr id="76819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7. 其他指标</a:t>
              </a: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454400" y="1403350"/>
            <a:ext cx="416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数据线</a:t>
            </a:r>
            <a:r>
              <a:rPr lang="zh-CN" altLang="en-US" sz="2800">
                <a:latin typeface="Times New Roman" charset="0"/>
              </a:rPr>
              <a:t> 的根数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3454400" y="2184400"/>
            <a:ext cx="537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charset="0"/>
              </a:rPr>
              <a:t>MBps</a:t>
            </a:r>
            <a:r>
              <a:rPr lang="en-US" altLang="zh-CN" sz="2800">
                <a:latin typeface="Times New Roman" charset="0"/>
              </a:rPr>
              <a:t>）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454400" y="2900363"/>
            <a:ext cx="332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同步</a:t>
            </a:r>
            <a:r>
              <a:rPr lang="zh-CN" altLang="en-US" sz="2800">
                <a:latin typeface="Times New Roman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不同步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54400" y="3636963"/>
            <a:ext cx="462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地址线 </a:t>
            </a:r>
            <a:r>
              <a:rPr lang="zh-CN" altLang="en-US" sz="2800">
                <a:latin typeface="Times New Roman" charset="0"/>
              </a:rPr>
              <a:t>与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数据线 </a:t>
            </a:r>
            <a:r>
              <a:rPr lang="zh-CN" altLang="en-US" sz="2800">
                <a:latin typeface="Times New Roman" charset="0"/>
              </a:rPr>
              <a:t>复用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54400" y="4367213"/>
            <a:ext cx="599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54400" y="58435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负载能力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54400" y="5105400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并发、自动、仲裁、逻辑、计数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76812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361113" y="2060575"/>
            <a:ext cx="31956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ISA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EISA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VESA(LV-BUS)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PCI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AGP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RS-232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USB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2286000"/>
            <a:ext cx="1143000" cy="1143000"/>
            <a:chOff x="636" y="1440"/>
            <a:chExt cx="720" cy="720"/>
          </a:xfrm>
        </p:grpSpPr>
        <p:sp>
          <p:nvSpPr>
            <p:cNvPr id="77845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6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模块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08400" y="4191000"/>
            <a:ext cx="1143000" cy="1143000"/>
            <a:chOff x="2412" y="2640"/>
            <a:chExt cx="720" cy="720"/>
          </a:xfrm>
        </p:grpSpPr>
        <p:sp>
          <p:nvSpPr>
            <p:cNvPr id="77843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77844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系统</a:t>
              </a:r>
            </a:p>
          </p:txBody>
        </p:sp>
      </p:grpSp>
      <p:sp>
        <p:nvSpPr>
          <p:cNvPr id="166921" name="AutoShape 9"/>
          <p:cNvSpPr>
            <a:spLocks/>
          </p:cNvSpPr>
          <p:nvPr/>
        </p:nvSpPr>
        <p:spPr bwMode="auto">
          <a:xfrm>
            <a:off x="5980113" y="2371725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3200" b="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64163" y="2986088"/>
            <a:ext cx="5413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总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标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准</a:t>
            </a:r>
          </a:p>
        </p:txBody>
      </p:sp>
      <p:sp>
        <p:nvSpPr>
          <p:cNvPr id="77831" name="Text Box 11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 四、总线标准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3850" y="4343400"/>
            <a:ext cx="1676400" cy="914400"/>
            <a:chOff x="396" y="2736"/>
            <a:chExt cx="1056" cy="576"/>
          </a:xfrm>
        </p:grpSpPr>
        <p:sp>
          <p:nvSpPr>
            <p:cNvPr id="77841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2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系统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71850" y="2362200"/>
            <a:ext cx="1676400" cy="914400"/>
            <a:chOff x="288" y="3504"/>
            <a:chExt cx="1056" cy="576"/>
          </a:xfrm>
        </p:grpSpPr>
        <p:sp>
          <p:nvSpPr>
            <p:cNvPr id="77839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0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模块</a:t>
              </a: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152650" y="1981200"/>
            <a:ext cx="1066800" cy="3886200"/>
            <a:chOff x="1548" y="1248"/>
            <a:chExt cx="672" cy="2448"/>
          </a:xfrm>
        </p:grpSpPr>
        <p:sp>
          <p:nvSpPr>
            <p:cNvPr id="77837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8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charset="0"/>
                </a:rPr>
                <a:t>标 准 界 面</a:t>
              </a:r>
            </a:p>
          </p:txBody>
        </p:sp>
      </p:grpSp>
      <p:sp>
        <p:nvSpPr>
          <p:cNvPr id="77836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450"/>
        </p:xfrm>
        <a:graphic>
          <a:graphicData uri="http://schemas.openxmlformats.org/drawingml/2006/table">
            <a:tbl>
              <a:tblPr/>
              <a:tblGrid>
                <a:gridCol w="1798638"/>
                <a:gridCol w="1798637"/>
                <a:gridCol w="2268538"/>
                <a:gridCol w="2268537"/>
              </a:tblGrid>
              <a:tr h="503238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33 MBps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64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2"/>
                        </a:buClr>
                        <a:buSzPct val="8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78898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 四、总线标准</a:t>
            </a:r>
          </a:p>
        </p:txBody>
      </p:sp>
      <p:sp>
        <p:nvSpPr>
          <p:cNvPr id="78899" name="AutoShape 10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3.4  总线结构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一、单总线结构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79899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79900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79879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79897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 CPU</a:t>
                </a:r>
              </a:p>
            </p:txBody>
          </p:sp>
          <p:sp>
            <p:nvSpPr>
              <p:cNvPr id="79898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9880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79895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endParaRPr lang="en-US" altLang="zh-CN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 </a:t>
                </a:r>
                <a:r>
                  <a:rPr lang="zh-CN" altLang="en-US" sz="2800">
                    <a:latin typeface="Times New Roman" charset="0"/>
                  </a:rPr>
                  <a:t>主存</a:t>
                </a:r>
              </a:p>
            </p:txBody>
          </p:sp>
          <p:sp>
            <p:nvSpPr>
              <p:cNvPr id="79896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9881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9882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3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4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设备1</a:t>
              </a:r>
            </a:p>
          </p:txBody>
        </p:sp>
        <p:sp>
          <p:nvSpPr>
            <p:cNvPr id="79885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设备2</a:t>
              </a:r>
            </a:p>
          </p:txBody>
        </p:sp>
        <p:sp>
          <p:nvSpPr>
            <p:cNvPr id="79886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9887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8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9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79890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  <p:sp>
          <p:nvSpPr>
            <p:cNvPr id="79891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9892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93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94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</p:grpSp>
      <p:sp>
        <p:nvSpPr>
          <p:cNvPr id="79878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1. </a:t>
            </a:r>
            <a:r>
              <a:rPr kumimoji="0" lang="zh-CN" altLang="en-US" sz="3200">
                <a:latin typeface="Times New Roman" charset="0"/>
              </a:rPr>
              <a:t>双总线结构</a:t>
            </a: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395288" y="4581525"/>
            <a:ext cx="3246437" cy="777875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>
                <a:latin typeface="Times New Roman" charset="0"/>
              </a:rPr>
              <a:t>具有特殊功能的处理器，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>
                <a:latin typeface="Times New Roman" charset="0"/>
              </a:rPr>
              <a:t>由通道对</a:t>
            </a:r>
            <a:r>
              <a:rPr lang="en-US" altLang="zh-CN" sz="2000">
                <a:latin typeface="Times New Roman" charset="0"/>
              </a:rPr>
              <a:t>I/O</a:t>
            </a:r>
            <a:r>
              <a:rPr lang="zh-CN" altLang="en-US" sz="2000">
                <a:latin typeface="Times New Roman" charset="0"/>
              </a:rPr>
              <a:t>统一管理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80933" name="Rectangle 5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/>
                <a:t>通道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0934" name="Freeform 6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9"/>
                <a:gd name="T35" fmla="*/ 142 w 142"/>
                <a:gd name="T36" fmla="*/ 289 h 2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35" name="Freeform 7"/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310"/>
                <a:gd name="T35" fmla="*/ 142 w 142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36" name="Rectangle 8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80911" name="Group 10"/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80919" name="Freeform 11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0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1" name="Freeform 13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2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80923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 设备</a:t>
                </a:r>
                <a:r>
                  <a:rPr lang="en-US" altLang="zh-CN" sz="2400" i="1">
                    <a:latin typeface="Times New Roman" charset="0"/>
                  </a:rPr>
                  <a:t>n</a:t>
                </a:r>
                <a:r>
                  <a:rPr lang="en-US" altLang="zh-CN" sz="28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80924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80925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7" name="Freeform 19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8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29" name="Freeform 21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30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80931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设备</a:t>
                </a:r>
                <a:r>
                  <a:rPr lang="en-US" altLang="zh-CN" sz="2400">
                    <a:latin typeface="Times New Roman" charset="0"/>
                  </a:rPr>
                  <a:t>0</a:t>
                </a:r>
                <a:r>
                  <a:rPr lang="en-US" altLang="zh-CN" sz="28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80932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0912" name="Group 25"/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80913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CPU</a:t>
                </a:r>
              </a:p>
            </p:txBody>
          </p:sp>
          <p:sp>
            <p:nvSpPr>
              <p:cNvPr id="80914" name="Freeform 27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5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主存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0916" name="Freeform 29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6"/>
                  <a:gd name="T34" fmla="*/ 0 h 289"/>
                  <a:gd name="T35" fmla="*/ 146 w 146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80906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80907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08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总线</a:t>
              </a:r>
            </a:p>
          </p:txBody>
        </p:sp>
        <p:sp>
          <p:nvSpPr>
            <p:cNvPr id="80909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0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0903" name="Text Box 38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二、多总线结构</a:t>
            </a: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0905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zh-CN" altLang="en-US" sz="3600">
                <a:latin typeface="Times New Roman" charset="0"/>
              </a:rPr>
              <a:t>2. 三总线结构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33350" y="2209800"/>
            <a:ext cx="8848725" cy="2514600"/>
            <a:chOff x="84" y="1392"/>
            <a:chExt cx="5574" cy="1584"/>
          </a:xfrm>
        </p:grpSpPr>
        <p:grpSp>
          <p:nvGrpSpPr>
            <p:cNvPr id="81954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81961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81962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64 w 124"/>
                  <a:gd name="T1" fmla="*/ 0 h 362"/>
                  <a:gd name="T2" fmla="*/ 124 w 124"/>
                  <a:gd name="T3" fmla="*/ 71 h 362"/>
                  <a:gd name="T4" fmla="*/ 94 w 124"/>
                  <a:gd name="T5" fmla="*/ 71 h 362"/>
                  <a:gd name="T6" fmla="*/ 94 w 124"/>
                  <a:gd name="T7" fmla="*/ 291 h 362"/>
                  <a:gd name="T8" fmla="*/ 124 w 124"/>
                  <a:gd name="T9" fmla="*/ 291 h 362"/>
                  <a:gd name="T10" fmla="*/ 64 w 124"/>
                  <a:gd name="T11" fmla="*/ 362 h 362"/>
                  <a:gd name="T12" fmla="*/ 0 w 124"/>
                  <a:gd name="T13" fmla="*/ 291 h 362"/>
                  <a:gd name="T14" fmla="*/ 30 w 124"/>
                  <a:gd name="T15" fmla="*/ 291 h 362"/>
                  <a:gd name="T16" fmla="*/ 30 w 124"/>
                  <a:gd name="T17" fmla="*/ 71 h 362"/>
                  <a:gd name="T18" fmla="*/ 0 w 124"/>
                  <a:gd name="T19" fmla="*/ 71 h 362"/>
                  <a:gd name="T20" fmla="*/ 64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362"/>
                  <a:gd name="T35" fmla="*/ 124 w 124"/>
                  <a:gd name="T36" fmla="*/ 362 h 3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955" name="Group 46"/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81959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92 h 184"/>
                  <a:gd name="T2" fmla="*/ 86 w 424"/>
                  <a:gd name="T3" fmla="*/ 184 h 184"/>
                  <a:gd name="T4" fmla="*/ 86 w 424"/>
                  <a:gd name="T5" fmla="*/ 138 h 184"/>
                  <a:gd name="T6" fmla="*/ 338 w 424"/>
                  <a:gd name="T7" fmla="*/ 138 h 184"/>
                  <a:gd name="T8" fmla="*/ 338 w 424"/>
                  <a:gd name="T9" fmla="*/ 184 h 184"/>
                  <a:gd name="T10" fmla="*/ 424 w 424"/>
                  <a:gd name="T11" fmla="*/ 92 h 184"/>
                  <a:gd name="T12" fmla="*/ 338 w 424"/>
                  <a:gd name="T13" fmla="*/ 0 h 184"/>
                  <a:gd name="T14" fmla="*/ 338 w 424"/>
                  <a:gd name="T15" fmla="*/ 46 h 184"/>
                  <a:gd name="T16" fmla="*/ 86 w 424"/>
                  <a:gd name="T17" fmla="*/ 46 h 184"/>
                  <a:gd name="T18" fmla="*/ 86 w 424"/>
                  <a:gd name="T19" fmla="*/ 0 h 184"/>
                  <a:gd name="T20" fmla="*/ 0 w 424"/>
                  <a:gd name="T21" fmla="*/ 92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4"/>
                  <a:gd name="T34" fmla="*/ 0 h 184"/>
                  <a:gd name="T35" fmla="*/ 424 w 424"/>
                  <a:gd name="T36" fmla="*/ 184 h 1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60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81956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81957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charset="0"/>
                  </a:rPr>
                  <a:t>总线</a:t>
                </a:r>
              </a:p>
            </p:txBody>
          </p:sp>
          <p:sp>
            <p:nvSpPr>
              <p:cNvPr id="81958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81927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81950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51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CPU</a:t>
                </a:r>
              </a:p>
            </p:txBody>
          </p:sp>
          <p:sp>
            <p:nvSpPr>
              <p:cNvPr id="81952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53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charset="0"/>
                </a:endParaRPr>
              </a:p>
            </p:txBody>
          </p:sp>
        </p:grpSp>
        <p:grpSp>
          <p:nvGrpSpPr>
            <p:cNvPr id="81928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81929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0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81931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63 w 123"/>
                  <a:gd name="T1" fmla="*/ 0 h 485"/>
                  <a:gd name="T2" fmla="*/ 123 w 123"/>
                  <a:gd name="T3" fmla="*/ 97 h 485"/>
                  <a:gd name="T4" fmla="*/ 93 w 123"/>
                  <a:gd name="T5" fmla="*/ 97 h 485"/>
                  <a:gd name="T6" fmla="*/ 93 w 123"/>
                  <a:gd name="T7" fmla="*/ 388 h 485"/>
                  <a:gd name="T8" fmla="*/ 123 w 123"/>
                  <a:gd name="T9" fmla="*/ 388 h 485"/>
                  <a:gd name="T10" fmla="*/ 63 w 123"/>
                  <a:gd name="T11" fmla="*/ 485 h 485"/>
                  <a:gd name="T12" fmla="*/ 0 w 123"/>
                  <a:gd name="T13" fmla="*/ 388 h 485"/>
                  <a:gd name="T14" fmla="*/ 30 w 123"/>
                  <a:gd name="T15" fmla="*/ 388 h 485"/>
                  <a:gd name="T16" fmla="*/ 30 w 123"/>
                  <a:gd name="T17" fmla="*/ 97 h 485"/>
                  <a:gd name="T18" fmla="*/ 0 w 123"/>
                  <a:gd name="T19" fmla="*/ 97 h 485"/>
                  <a:gd name="T20" fmla="*/ 63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5"/>
                  <a:gd name="T35" fmla="*/ 123 w 123"/>
                  <a:gd name="T36" fmla="*/ 485 h 4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1932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81947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948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charset="0"/>
                    </a:rPr>
                    <a:t>n</a:t>
                  </a:r>
                  <a:endParaRPr lang="zh-CN" altLang="en-US" sz="2400" i="1">
                    <a:latin typeface="Times New Roman" charset="0"/>
                  </a:endParaRPr>
                </a:p>
              </p:txBody>
            </p:sp>
            <p:sp>
              <p:nvSpPr>
                <p:cNvPr id="81949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388 h 485"/>
                    <a:gd name="T8" fmla="*/ 124 w 124"/>
                    <a:gd name="T9" fmla="*/ 388 h 485"/>
                    <a:gd name="T10" fmla="*/ 64 w 124"/>
                    <a:gd name="T11" fmla="*/ 485 h 485"/>
                    <a:gd name="T12" fmla="*/ 0 w 124"/>
                    <a:gd name="T13" fmla="*/ 388 h 485"/>
                    <a:gd name="T14" fmla="*/ 30 w 124"/>
                    <a:gd name="T15" fmla="*/ 388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485"/>
                    <a:gd name="T35" fmla="*/ 124 w 124"/>
                    <a:gd name="T36" fmla="*/ 485 h 48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1933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4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高速外设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1935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6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7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38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81939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40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41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81942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43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944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81945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81946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1926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3. 三总线结构的又一形式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82950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/>
                <a:t>局域网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82954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113 h 224"/>
                <a:gd name="T2" fmla="*/ 149 w 4695"/>
                <a:gd name="T3" fmla="*/ 224 h 224"/>
                <a:gd name="T4" fmla="*/ 149 w 4695"/>
                <a:gd name="T5" fmla="*/ 178 h 224"/>
                <a:gd name="T6" fmla="*/ 4544 w 4695"/>
                <a:gd name="T7" fmla="*/ 178 h 224"/>
                <a:gd name="T8" fmla="*/ 4544 w 4695"/>
                <a:gd name="T9" fmla="*/ 224 h 224"/>
                <a:gd name="T10" fmla="*/ 4695 w 4695"/>
                <a:gd name="T11" fmla="*/ 113 h 224"/>
                <a:gd name="T12" fmla="*/ 4544 w 4695"/>
                <a:gd name="T13" fmla="*/ 0 h 224"/>
                <a:gd name="T14" fmla="*/ 4544 w 4695"/>
                <a:gd name="T15" fmla="*/ 46 h 224"/>
                <a:gd name="T16" fmla="*/ 149 w 4695"/>
                <a:gd name="T17" fmla="*/ 46 h 224"/>
                <a:gd name="T18" fmla="*/ 149 w 4695"/>
                <a:gd name="T19" fmla="*/ 0 h 224"/>
                <a:gd name="T20" fmla="*/ 0 w 4695"/>
                <a:gd name="T21" fmla="*/ 113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4"/>
                <a:gd name="T35" fmla="*/ 4695 w 469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5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6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CPU</a:t>
              </a:r>
            </a:p>
          </p:txBody>
        </p:sp>
        <p:sp>
          <p:nvSpPr>
            <p:cNvPr id="82957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8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Cache</a:t>
              </a:r>
            </a:p>
          </p:txBody>
        </p:sp>
        <p:sp>
          <p:nvSpPr>
            <p:cNvPr id="82959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0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82961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74 h 149"/>
                <a:gd name="T2" fmla="*/ 145 w 1409"/>
                <a:gd name="T3" fmla="*/ 149 h 149"/>
                <a:gd name="T4" fmla="*/ 145 w 1409"/>
                <a:gd name="T5" fmla="*/ 111 h 149"/>
                <a:gd name="T6" fmla="*/ 1264 w 1409"/>
                <a:gd name="T7" fmla="*/ 111 h 149"/>
                <a:gd name="T8" fmla="*/ 1264 w 1409"/>
                <a:gd name="T9" fmla="*/ 149 h 149"/>
                <a:gd name="T10" fmla="*/ 1409 w 1409"/>
                <a:gd name="T11" fmla="*/ 74 h 149"/>
                <a:gd name="T12" fmla="*/ 1264 w 1409"/>
                <a:gd name="T13" fmla="*/ 0 h 149"/>
                <a:gd name="T14" fmla="*/ 1264 w 1409"/>
                <a:gd name="T15" fmla="*/ 38 h 149"/>
                <a:gd name="T16" fmla="*/ 145 w 1409"/>
                <a:gd name="T17" fmla="*/ 38 h 149"/>
                <a:gd name="T18" fmla="*/ 145 w 1409"/>
                <a:gd name="T19" fmla="*/ 0 h 149"/>
                <a:gd name="T20" fmla="*/ 0 w 1409"/>
                <a:gd name="T21" fmla="*/ 74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09"/>
                <a:gd name="T34" fmla="*/ 0 h 149"/>
                <a:gd name="T35" fmla="*/ 1409 w 1409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2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3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/>
                <a:t>扩展总线接口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64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6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7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82968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111 h 222"/>
                <a:gd name="T2" fmla="*/ 149 w 4695"/>
                <a:gd name="T3" fmla="*/ 222 h 222"/>
                <a:gd name="T4" fmla="*/ 149 w 4695"/>
                <a:gd name="T5" fmla="*/ 178 h 222"/>
                <a:gd name="T6" fmla="*/ 4546 w 4695"/>
                <a:gd name="T7" fmla="*/ 178 h 222"/>
                <a:gd name="T8" fmla="*/ 4546 w 4695"/>
                <a:gd name="T9" fmla="*/ 222 h 222"/>
                <a:gd name="T10" fmla="*/ 4695 w 4695"/>
                <a:gd name="T11" fmla="*/ 111 h 222"/>
                <a:gd name="T12" fmla="*/ 4546 w 4695"/>
                <a:gd name="T13" fmla="*/ 0 h 222"/>
                <a:gd name="T14" fmla="*/ 4546 w 4695"/>
                <a:gd name="T15" fmla="*/ 44 h 222"/>
                <a:gd name="T16" fmla="*/ 149 w 4695"/>
                <a:gd name="T17" fmla="*/ 44 h 222"/>
                <a:gd name="T18" fmla="*/ 149 w 4695"/>
                <a:gd name="T19" fmla="*/ 0 h 222"/>
                <a:gd name="T20" fmla="*/ 0 w 4695"/>
                <a:gd name="T21" fmla="*/ 111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2"/>
                <a:gd name="T35" fmla="*/ 4695 w 4695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9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71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Modem</a:t>
              </a:r>
            </a:p>
          </p:txBody>
        </p:sp>
        <p:sp>
          <p:nvSpPr>
            <p:cNvPr id="82972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74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/>
                <a:t>串行接口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75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  <a:gd name="T6" fmla="*/ 0 w 1"/>
                <a:gd name="T7" fmla="*/ 0 h 403"/>
                <a:gd name="T8" fmla="*/ 1 w 1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76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77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SCSI</a:t>
              </a:r>
            </a:p>
          </p:txBody>
        </p:sp>
        <p:sp>
          <p:nvSpPr>
            <p:cNvPr id="82978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79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局部</a:t>
              </a: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控制器</a:t>
              </a:r>
            </a:p>
          </p:txBody>
        </p:sp>
        <p:sp>
          <p:nvSpPr>
            <p:cNvPr id="82980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81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/>
                <a:t>主存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2982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83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84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4. 四总线结构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grpSp>
          <p:nvGrpSpPr>
            <p:cNvPr id="83974" name="Group 49"/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84016" name="Rectangle 13"/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17" name="Rectangle 14"/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多媒体</a:t>
                </a:r>
                <a:endParaRPr lang="zh-CN" altLang="en-US" sz="2400">
                  <a:latin typeface="Times New Roman" charset="0"/>
                </a:endParaRPr>
              </a:p>
            </p:txBody>
          </p:sp>
        </p:grpSp>
        <p:grpSp>
          <p:nvGrpSpPr>
            <p:cNvPr id="83975" name="Group 48"/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84014" name="Rectangle 31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 Modem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4015" name="Rectangle 41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3976" name="Group 51"/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83977" name="Rectangle 4"/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3978" name="Rectangle 5"/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79" name="Rectangle 6"/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/>
                  <a:t>主存</a:t>
                </a:r>
                <a:endParaRPr lang="zh-CN" altLang="en-US" sz="2800">
                  <a:latin typeface="Times New Roman" charset="0"/>
                </a:endParaRPr>
              </a:p>
            </p:txBody>
          </p:sp>
          <p:sp>
            <p:nvSpPr>
              <p:cNvPr id="83980" name="Rectangle 7"/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1" name="Rectangle 8"/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5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3982" name="Rectangle 9"/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3" name="Rectangle 10"/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局域网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3984" name="Rectangle 11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5" name="Rectangle 12"/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SCSI</a:t>
                </a:r>
              </a:p>
            </p:txBody>
          </p:sp>
          <p:sp>
            <p:nvSpPr>
              <p:cNvPr id="83986" name="Freeform 15"/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435 h 435"/>
                  <a:gd name="T4" fmla="*/ 0 60000 65536"/>
                  <a:gd name="T5" fmla="*/ 0 60000 65536"/>
                  <a:gd name="T6" fmla="*/ 0 w 1"/>
                  <a:gd name="T7" fmla="*/ 0 h 435"/>
                  <a:gd name="T8" fmla="*/ 1 w 1"/>
                  <a:gd name="T9" fmla="*/ 435 h 4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7" name="Freeform 16"/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94 h 189"/>
                  <a:gd name="T2" fmla="*/ 125 w 5163"/>
                  <a:gd name="T3" fmla="*/ 189 h 189"/>
                  <a:gd name="T4" fmla="*/ 125 w 5163"/>
                  <a:gd name="T5" fmla="*/ 146 h 189"/>
                  <a:gd name="T6" fmla="*/ 5035 w 5163"/>
                  <a:gd name="T7" fmla="*/ 146 h 189"/>
                  <a:gd name="T8" fmla="*/ 5035 w 5163"/>
                  <a:gd name="T9" fmla="*/ 189 h 189"/>
                  <a:gd name="T10" fmla="*/ 5163 w 5163"/>
                  <a:gd name="T11" fmla="*/ 94 h 189"/>
                  <a:gd name="T12" fmla="*/ 5035 w 5163"/>
                  <a:gd name="T13" fmla="*/ 0 h 189"/>
                  <a:gd name="T14" fmla="*/ 5035 w 5163"/>
                  <a:gd name="T15" fmla="*/ 43 h 189"/>
                  <a:gd name="T16" fmla="*/ 125 w 5163"/>
                  <a:gd name="T17" fmla="*/ 43 h 189"/>
                  <a:gd name="T18" fmla="*/ 125 w 5163"/>
                  <a:gd name="T19" fmla="*/ 0 h 189"/>
                  <a:gd name="T20" fmla="*/ 0 w 5163"/>
                  <a:gd name="T21" fmla="*/ 94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3"/>
                  <a:gd name="T34" fmla="*/ 0 h 189"/>
                  <a:gd name="T35" fmla="*/ 5163 w 516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88" name="Line 17"/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9" name="Freeform 18"/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  <a:gd name="T4" fmla="*/ 0 60000 65536"/>
                  <a:gd name="T5" fmla="*/ 0 60000 65536"/>
                  <a:gd name="T6" fmla="*/ 0 w 1"/>
                  <a:gd name="T7" fmla="*/ 0 h 229"/>
                  <a:gd name="T8" fmla="*/ 1 w 1"/>
                  <a:gd name="T9" fmla="*/ 229 h 2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90" name="Line 19"/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1" name="Line 20"/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2" name="Line 21"/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3" name="Line 22"/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4" name="Line 23"/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5" name="Line 24"/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6" name="Freeform 25"/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  <a:gd name="T4" fmla="*/ 0 60000 65536"/>
                  <a:gd name="T5" fmla="*/ 0 60000 65536"/>
                  <a:gd name="T6" fmla="*/ 0 w 5"/>
                  <a:gd name="T7" fmla="*/ 0 h 246"/>
                  <a:gd name="T8" fmla="*/ 5 w 5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97" name="Freeform 26"/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  <a:gd name="T4" fmla="*/ 0 60000 65536"/>
                  <a:gd name="T5" fmla="*/ 0 60000 65536"/>
                  <a:gd name="T6" fmla="*/ 0 w 1"/>
                  <a:gd name="T7" fmla="*/ 0 h 576"/>
                  <a:gd name="T8" fmla="*/ 1 w 1"/>
                  <a:gd name="T9" fmla="*/ 576 h 5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98" name="Freeform 27"/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95 h 189"/>
                  <a:gd name="T2" fmla="*/ 127 w 2267"/>
                  <a:gd name="T3" fmla="*/ 189 h 189"/>
                  <a:gd name="T4" fmla="*/ 127 w 2267"/>
                  <a:gd name="T5" fmla="*/ 140 h 189"/>
                  <a:gd name="T6" fmla="*/ 2140 w 2267"/>
                  <a:gd name="T7" fmla="*/ 140 h 189"/>
                  <a:gd name="T8" fmla="*/ 2140 w 2267"/>
                  <a:gd name="T9" fmla="*/ 189 h 189"/>
                  <a:gd name="T10" fmla="*/ 2267 w 2267"/>
                  <a:gd name="T11" fmla="*/ 95 h 189"/>
                  <a:gd name="T12" fmla="*/ 2140 w 2267"/>
                  <a:gd name="T13" fmla="*/ 0 h 189"/>
                  <a:gd name="T14" fmla="*/ 2140 w 2267"/>
                  <a:gd name="T15" fmla="*/ 50 h 189"/>
                  <a:gd name="T16" fmla="*/ 127 w 2267"/>
                  <a:gd name="T17" fmla="*/ 50 h 189"/>
                  <a:gd name="T18" fmla="*/ 127 w 2267"/>
                  <a:gd name="T19" fmla="*/ 0 h 189"/>
                  <a:gd name="T20" fmla="*/ 0 w 2267"/>
                  <a:gd name="T21" fmla="*/ 95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67"/>
                  <a:gd name="T34" fmla="*/ 0 h 189"/>
                  <a:gd name="T35" fmla="*/ 2267 w 2267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999" name="Rectangle 2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00" name="Rectangle 29"/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CPU</a:t>
                </a:r>
              </a:p>
            </p:txBody>
          </p:sp>
          <p:sp>
            <p:nvSpPr>
              <p:cNvPr id="84001" name="Freeform 30"/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95 h 189"/>
                  <a:gd name="T2" fmla="*/ 127 w 5165"/>
                  <a:gd name="T3" fmla="*/ 189 h 189"/>
                  <a:gd name="T4" fmla="*/ 127 w 5165"/>
                  <a:gd name="T5" fmla="*/ 146 h 189"/>
                  <a:gd name="T6" fmla="*/ 5038 w 5165"/>
                  <a:gd name="T7" fmla="*/ 146 h 189"/>
                  <a:gd name="T8" fmla="*/ 5038 w 5165"/>
                  <a:gd name="T9" fmla="*/ 189 h 189"/>
                  <a:gd name="T10" fmla="*/ 5165 w 5165"/>
                  <a:gd name="T11" fmla="*/ 95 h 189"/>
                  <a:gd name="T12" fmla="*/ 5038 w 5165"/>
                  <a:gd name="T13" fmla="*/ 0 h 189"/>
                  <a:gd name="T14" fmla="*/ 5038 w 5165"/>
                  <a:gd name="T15" fmla="*/ 44 h 189"/>
                  <a:gd name="T16" fmla="*/ 127 w 5165"/>
                  <a:gd name="T17" fmla="*/ 44 h 189"/>
                  <a:gd name="T18" fmla="*/ 127 w 5165"/>
                  <a:gd name="T19" fmla="*/ 0 h 189"/>
                  <a:gd name="T20" fmla="*/ 0 w 5165"/>
                  <a:gd name="T21" fmla="*/ 95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5"/>
                  <a:gd name="T34" fmla="*/ 0 h 189"/>
                  <a:gd name="T35" fmla="*/ 5165 w 5165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02" name="Rectangle 32"/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串行接口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4003" name="Rectangle 33"/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04" name="Rectangle 34"/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FAX</a:t>
                </a:r>
              </a:p>
            </p:txBody>
          </p:sp>
          <p:sp>
            <p:nvSpPr>
              <p:cNvPr id="84005" name="Rectangle 35"/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84006" name="Rectangle 36"/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84007" name="Rectangle 37"/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84008" name="Rectangle 38"/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84009" name="Rectangle 39"/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8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/>
                  <a:t>图形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4010" name="Rectangle 40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11" name="Rectangle 42"/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012" name="Text Box 43"/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Cache/</a:t>
                </a:r>
                <a:r>
                  <a:rPr lang="zh-CN" altLang="en-US" sz="2400">
                    <a:latin typeface="Times New Roman" charset="0"/>
                  </a:rPr>
                  <a:t>桥</a:t>
                </a:r>
              </a:p>
            </p:txBody>
          </p:sp>
          <p:sp>
            <p:nvSpPr>
              <p:cNvPr id="84013" name="AutoShape 44"/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3973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1.  </a:t>
            </a:r>
            <a:r>
              <a:rPr kumimoji="0" lang="zh-CN" altLang="en-US" sz="3200">
                <a:latin typeface="Times New Roman" charset="0"/>
              </a:rPr>
              <a:t>传</a:t>
            </a:r>
            <a:r>
              <a:rPr lang="zh-CN" altLang="en-US" sz="3200">
                <a:latin typeface="Times New Roman" charset="0"/>
              </a:rPr>
              <a:t>统微型机总线结构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zh-CN" altLang="en-US" sz="3600">
                <a:latin typeface="Times New Roman" charset="0"/>
              </a:rPr>
              <a:t>三、总线结构举例</a:t>
            </a:r>
            <a:endParaRPr lang="zh-CN" altLang="en-US" sz="2400" b="0">
              <a:latin typeface="Times New Roman" charset="0"/>
            </a:endParaRP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4997" name="AutoShape 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grpSp>
          <p:nvGrpSpPr>
            <p:cNvPr id="84999" name="Group 46"/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85003" name="Group 45"/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85005" name="Freeform 5"/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>
                    <a:gd name="T0" fmla="*/ 0 w 276"/>
                    <a:gd name="T1" fmla="*/ 406 h 464"/>
                    <a:gd name="T2" fmla="*/ 51 w 276"/>
                    <a:gd name="T3" fmla="*/ 406 h 464"/>
                    <a:gd name="T4" fmla="*/ 51 w 276"/>
                    <a:gd name="T5" fmla="*/ 0 h 464"/>
                    <a:gd name="T6" fmla="*/ 225 w 276"/>
                    <a:gd name="T7" fmla="*/ 0 h 464"/>
                    <a:gd name="T8" fmla="*/ 225 w 276"/>
                    <a:gd name="T9" fmla="*/ 406 h 464"/>
                    <a:gd name="T10" fmla="*/ 276 w 276"/>
                    <a:gd name="T11" fmla="*/ 406 h 464"/>
                    <a:gd name="T12" fmla="*/ 138 w 276"/>
                    <a:gd name="T13" fmla="*/ 464 h 464"/>
                    <a:gd name="T14" fmla="*/ 0 w 276"/>
                    <a:gd name="T15" fmla="*/ 406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06" name="Rectangle 6"/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07" name="Rectangle 7"/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79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charset="0"/>
                  </a:endParaRPr>
                </a:p>
              </p:txBody>
            </p:sp>
            <p:sp>
              <p:nvSpPr>
                <p:cNvPr id="85008" name="Rectangle 8"/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09" name="Rectangle 9"/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69" cy="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SCSI </a:t>
                  </a:r>
                  <a:r>
                    <a:rPr lang="en-US" altLang="en-US" sz="2400">
                      <a:latin typeface="Times New Roman" charset="0"/>
                    </a:rPr>
                    <a:t>Ⅱ</a:t>
                  </a:r>
                  <a:endParaRPr lang="zh-CN" altLang="en-US" sz="2400">
                    <a:latin typeface="Times New Roman" charset="0"/>
                  </a:endParaRPr>
                </a:p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85010" name="Freeform 10"/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>
                    <a:gd name="T0" fmla="*/ 0 w 276"/>
                    <a:gd name="T1" fmla="*/ 406 h 464"/>
                    <a:gd name="T2" fmla="*/ 51 w 276"/>
                    <a:gd name="T3" fmla="*/ 406 h 464"/>
                    <a:gd name="T4" fmla="*/ 51 w 276"/>
                    <a:gd name="T5" fmla="*/ 0 h 464"/>
                    <a:gd name="T6" fmla="*/ 225 w 276"/>
                    <a:gd name="T7" fmla="*/ 0 h 464"/>
                    <a:gd name="T8" fmla="*/ 225 w 276"/>
                    <a:gd name="T9" fmla="*/ 406 h 464"/>
                    <a:gd name="T10" fmla="*/ 276 w 276"/>
                    <a:gd name="T11" fmla="*/ 406 h 464"/>
                    <a:gd name="T12" fmla="*/ 138 w 276"/>
                    <a:gd name="T13" fmla="*/ 464 h 464"/>
                    <a:gd name="T14" fmla="*/ 0 w 276"/>
                    <a:gd name="T15" fmla="*/ 406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6"/>
                    <a:gd name="T25" fmla="*/ 0 h 464"/>
                    <a:gd name="T26" fmla="*/ 276 w 276"/>
                    <a:gd name="T27" fmla="*/ 464 h 46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1" name="Freeform 11"/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>
                    <a:gd name="T0" fmla="*/ 0 w 3180"/>
                    <a:gd name="T1" fmla="*/ 182 h 365"/>
                    <a:gd name="T2" fmla="*/ 91 w 3180"/>
                    <a:gd name="T3" fmla="*/ 365 h 365"/>
                    <a:gd name="T4" fmla="*/ 91 w 3180"/>
                    <a:gd name="T5" fmla="*/ 282 h 365"/>
                    <a:gd name="T6" fmla="*/ 3089 w 3180"/>
                    <a:gd name="T7" fmla="*/ 282 h 365"/>
                    <a:gd name="T8" fmla="*/ 3089 w 3180"/>
                    <a:gd name="T9" fmla="*/ 365 h 365"/>
                    <a:gd name="T10" fmla="*/ 3180 w 3180"/>
                    <a:gd name="T11" fmla="*/ 182 h 365"/>
                    <a:gd name="T12" fmla="*/ 3089 w 3180"/>
                    <a:gd name="T13" fmla="*/ 0 h 365"/>
                    <a:gd name="T14" fmla="*/ 3089 w 3180"/>
                    <a:gd name="T15" fmla="*/ 83 h 365"/>
                    <a:gd name="T16" fmla="*/ 91 w 3180"/>
                    <a:gd name="T17" fmla="*/ 83 h 365"/>
                    <a:gd name="T18" fmla="*/ 91 w 3180"/>
                    <a:gd name="T19" fmla="*/ 0 h 365"/>
                    <a:gd name="T20" fmla="*/ 0 w 3180"/>
                    <a:gd name="T21" fmla="*/ 182 h 3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80"/>
                    <a:gd name="T34" fmla="*/ 0 h 365"/>
                    <a:gd name="T35" fmla="*/ 3180 w 3180"/>
                    <a:gd name="T36" fmla="*/ 365 h 36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2" name="Freeform 12"/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>
                    <a:gd name="T0" fmla="*/ 0 w 4114"/>
                    <a:gd name="T1" fmla="*/ 174 h 344"/>
                    <a:gd name="T2" fmla="*/ 87 w 4114"/>
                    <a:gd name="T3" fmla="*/ 344 h 344"/>
                    <a:gd name="T4" fmla="*/ 87 w 4114"/>
                    <a:gd name="T5" fmla="*/ 261 h 344"/>
                    <a:gd name="T6" fmla="*/ 4027 w 4114"/>
                    <a:gd name="T7" fmla="*/ 261 h 344"/>
                    <a:gd name="T8" fmla="*/ 4027 w 4114"/>
                    <a:gd name="T9" fmla="*/ 344 h 344"/>
                    <a:gd name="T10" fmla="*/ 4114 w 4114"/>
                    <a:gd name="T11" fmla="*/ 174 h 344"/>
                    <a:gd name="T12" fmla="*/ 4027 w 4114"/>
                    <a:gd name="T13" fmla="*/ 0 h 344"/>
                    <a:gd name="T14" fmla="*/ 4027 w 4114"/>
                    <a:gd name="T15" fmla="*/ 83 h 344"/>
                    <a:gd name="T16" fmla="*/ 87 w 4114"/>
                    <a:gd name="T17" fmla="*/ 83 h 344"/>
                    <a:gd name="T18" fmla="*/ 87 w 4114"/>
                    <a:gd name="T19" fmla="*/ 0 h 344"/>
                    <a:gd name="T20" fmla="*/ 0 w 4114"/>
                    <a:gd name="T21" fmla="*/ 174 h 3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114"/>
                    <a:gd name="T34" fmla="*/ 0 h 344"/>
                    <a:gd name="T35" fmla="*/ 4114 w 4114"/>
                    <a:gd name="T36" fmla="*/ 344 h 3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charset="0"/>
                  </a:endParaRPr>
                </a:p>
              </p:txBody>
            </p:sp>
            <p:sp>
              <p:nvSpPr>
                <p:cNvPr id="85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charset="0"/>
                    </a:rPr>
                    <a:t>EISA </a:t>
                  </a:r>
                </a:p>
              </p:txBody>
            </p:sp>
            <p:sp>
              <p:nvSpPr>
                <p:cNvPr id="8501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7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charset="0"/>
                    </a:rPr>
                    <a:t>8 MHz</a:t>
                  </a:r>
                  <a:r>
                    <a:rPr lang="zh-CN" altLang="en-US" sz="2000">
                      <a:latin typeface="Times New Roman" charset="0"/>
                    </a:rPr>
                    <a:t>的</a:t>
                  </a:r>
                  <a:r>
                    <a:rPr lang="en-US" altLang="zh-CN" sz="2000">
                      <a:latin typeface="Times New Roman" charset="0"/>
                    </a:rPr>
                    <a:t>1</a:t>
                  </a:r>
                  <a:r>
                    <a:rPr lang="zh-CN" altLang="en-US" sz="2000">
                      <a:latin typeface="Times New Roman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85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19" name="Rectangle 19"/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1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charset="0"/>
                  </a:endParaRPr>
                </a:p>
              </p:txBody>
            </p:sp>
            <p:sp>
              <p:nvSpPr>
                <p:cNvPr id="850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charset="0"/>
                    </a:rPr>
                    <a:t>33 MHz</a:t>
                  </a:r>
                  <a:r>
                    <a:rPr lang="zh-CN" altLang="en-US" sz="2000">
                      <a:latin typeface="Times New Roman" charset="0"/>
                    </a:rPr>
                    <a:t>的</a:t>
                  </a:r>
                  <a:r>
                    <a:rPr lang="en-US" altLang="zh-CN" sz="2000">
                      <a:latin typeface="Times New Roman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850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2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023" name="Freeform 23"/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>
                    <a:gd name="T0" fmla="*/ 77 w 159"/>
                    <a:gd name="T1" fmla="*/ 0 h 411"/>
                    <a:gd name="T2" fmla="*/ 159 w 159"/>
                    <a:gd name="T3" fmla="*/ 82 h 411"/>
                    <a:gd name="T4" fmla="*/ 120 w 159"/>
                    <a:gd name="T5" fmla="*/ 82 h 411"/>
                    <a:gd name="T6" fmla="*/ 120 w 159"/>
                    <a:gd name="T7" fmla="*/ 329 h 411"/>
                    <a:gd name="T8" fmla="*/ 159 w 159"/>
                    <a:gd name="T9" fmla="*/ 329 h 411"/>
                    <a:gd name="T10" fmla="*/ 77 w 159"/>
                    <a:gd name="T11" fmla="*/ 411 h 411"/>
                    <a:gd name="T12" fmla="*/ 0 w 159"/>
                    <a:gd name="T13" fmla="*/ 329 h 411"/>
                    <a:gd name="T14" fmla="*/ 39 w 159"/>
                    <a:gd name="T15" fmla="*/ 329 h 411"/>
                    <a:gd name="T16" fmla="*/ 39 w 159"/>
                    <a:gd name="T17" fmla="*/ 82 h 411"/>
                    <a:gd name="T18" fmla="*/ 0 w 159"/>
                    <a:gd name="T19" fmla="*/ 82 h 411"/>
                    <a:gd name="T20" fmla="*/ 77 w 159"/>
                    <a:gd name="T21" fmla="*/ 0 h 4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9"/>
                    <a:gd name="T34" fmla="*/ 0 h 411"/>
                    <a:gd name="T35" fmla="*/ 159 w 159"/>
                    <a:gd name="T36" fmla="*/ 411 h 4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24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2400">
                    <a:latin typeface="Times New Roman" charset="0"/>
                  </a:endParaRPr>
                </a:p>
              </p:txBody>
            </p:sp>
            <p:sp>
              <p:nvSpPr>
                <p:cNvPr id="85025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charset="0"/>
                    </a:rPr>
                    <a:t>多媒体</a:t>
                  </a:r>
                </a:p>
              </p:txBody>
            </p:sp>
            <p:sp>
              <p:nvSpPr>
                <p:cNvPr id="85026" name="Freeform 26"/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>
                    <a:gd name="T0" fmla="*/ 82 w 163"/>
                    <a:gd name="T1" fmla="*/ 0 h 396"/>
                    <a:gd name="T2" fmla="*/ 163 w 163"/>
                    <a:gd name="T3" fmla="*/ 78 h 396"/>
                    <a:gd name="T4" fmla="*/ 121 w 163"/>
                    <a:gd name="T5" fmla="*/ 78 h 396"/>
                    <a:gd name="T6" fmla="*/ 121 w 163"/>
                    <a:gd name="T7" fmla="*/ 318 h 396"/>
                    <a:gd name="T8" fmla="*/ 163 w 163"/>
                    <a:gd name="T9" fmla="*/ 318 h 396"/>
                    <a:gd name="T10" fmla="*/ 82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2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27" name="Freeform 27"/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>
                    <a:gd name="T0" fmla="*/ 81 w 163"/>
                    <a:gd name="T1" fmla="*/ 0 h 396"/>
                    <a:gd name="T2" fmla="*/ 163 w 163"/>
                    <a:gd name="T3" fmla="*/ 78 h 396"/>
                    <a:gd name="T4" fmla="*/ 120 w 163"/>
                    <a:gd name="T5" fmla="*/ 78 h 396"/>
                    <a:gd name="T6" fmla="*/ 120 w 163"/>
                    <a:gd name="T7" fmla="*/ 318 h 396"/>
                    <a:gd name="T8" fmla="*/ 163 w 163"/>
                    <a:gd name="T9" fmla="*/ 318 h 396"/>
                    <a:gd name="T10" fmla="*/ 81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1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3"/>
                    <a:gd name="T34" fmla="*/ 0 h 396"/>
                    <a:gd name="T35" fmla="*/ 163 w 163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28" name="Freeform 28"/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>
                    <a:gd name="T0" fmla="*/ 81 w 158"/>
                    <a:gd name="T1" fmla="*/ 0 h 396"/>
                    <a:gd name="T2" fmla="*/ 158 w 158"/>
                    <a:gd name="T3" fmla="*/ 78 h 396"/>
                    <a:gd name="T4" fmla="*/ 120 w 158"/>
                    <a:gd name="T5" fmla="*/ 78 h 396"/>
                    <a:gd name="T6" fmla="*/ 120 w 158"/>
                    <a:gd name="T7" fmla="*/ 318 h 396"/>
                    <a:gd name="T8" fmla="*/ 158 w 158"/>
                    <a:gd name="T9" fmla="*/ 318 h 396"/>
                    <a:gd name="T10" fmla="*/ 81 w 158"/>
                    <a:gd name="T11" fmla="*/ 396 h 396"/>
                    <a:gd name="T12" fmla="*/ 0 w 158"/>
                    <a:gd name="T13" fmla="*/ 318 h 396"/>
                    <a:gd name="T14" fmla="*/ 38 w 158"/>
                    <a:gd name="T15" fmla="*/ 318 h 396"/>
                    <a:gd name="T16" fmla="*/ 38 w 158"/>
                    <a:gd name="T17" fmla="*/ 78 h 396"/>
                    <a:gd name="T18" fmla="*/ 0 w 158"/>
                    <a:gd name="T19" fmla="*/ 78 h 396"/>
                    <a:gd name="T20" fmla="*/ 81 w 158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8"/>
                    <a:gd name="T34" fmla="*/ 0 h 396"/>
                    <a:gd name="T35" fmla="*/ 158 w 158"/>
                    <a:gd name="T36" fmla="*/ 396 h 3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029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charset="0"/>
                    </a:rPr>
                    <a:t>高速局域网</a:t>
                  </a:r>
                </a:p>
              </p:txBody>
            </p:sp>
            <p:sp>
              <p:nvSpPr>
                <p:cNvPr id="85030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charset="0"/>
                    </a:rPr>
                    <a:t>高性能图形</a:t>
                  </a:r>
                </a:p>
              </p:txBody>
            </p:sp>
            <p:sp>
              <p:nvSpPr>
                <p:cNvPr id="85031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charset="0"/>
                    </a:rPr>
                    <a:t> CPU</a:t>
                  </a:r>
                </a:p>
              </p:txBody>
            </p:sp>
            <p:sp>
              <p:nvSpPr>
                <p:cNvPr id="8503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85004" name="Text Box 36"/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85000" name="Group 41"/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85001" name="Rectangle 42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 Modem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5002" name="Rectangle 43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746125" y="273050"/>
            <a:ext cx="506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600">
                <a:latin typeface="Times New Roman" charset="0"/>
              </a:rPr>
              <a:t>2. VL-BUS</a:t>
            </a:r>
            <a:r>
              <a:rPr lang="zh-CN" altLang="en-US" sz="3600">
                <a:latin typeface="Times New Roman" charset="0"/>
              </a:rPr>
              <a:t>局部总线结构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6020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3825" y="1265238"/>
            <a:ext cx="8791575" cy="4997450"/>
            <a:chOff x="78" y="797"/>
            <a:chExt cx="5538" cy="3148"/>
          </a:xfrm>
        </p:grpSpPr>
        <p:sp>
          <p:nvSpPr>
            <p:cNvPr id="86022" name="Rectangle 4"/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latin typeface="Times New Roman" charset="0"/>
                </a:rPr>
                <a:t>33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charset="0"/>
                </a:rPr>
                <a:t>32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86023" name="Rectangle 5"/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86024" name="Rectangle 6"/>
            <p:cNvSpPr>
              <a:spLocks noChangeArrowheads="1"/>
            </p:cNvSpPr>
            <p:nvPr/>
          </p:nvSpPr>
          <p:spPr bwMode="auto">
            <a:xfrm>
              <a:off x="672" y="2869"/>
              <a:ext cx="12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ISA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、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EISA</a:t>
              </a:r>
            </a:p>
          </p:txBody>
        </p:sp>
        <p:sp>
          <p:nvSpPr>
            <p:cNvPr id="86025" name="Freeform 7"/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87 h 440"/>
                <a:gd name="T4" fmla="*/ 114 w 150"/>
                <a:gd name="T5" fmla="*/ 87 h 440"/>
                <a:gd name="T6" fmla="*/ 114 w 150"/>
                <a:gd name="T7" fmla="*/ 352 h 440"/>
                <a:gd name="T8" fmla="*/ 150 w 150"/>
                <a:gd name="T9" fmla="*/ 352 h 440"/>
                <a:gd name="T10" fmla="*/ 76 w 150"/>
                <a:gd name="T11" fmla="*/ 440 h 440"/>
                <a:gd name="T12" fmla="*/ 0 w 150"/>
                <a:gd name="T13" fmla="*/ 352 h 440"/>
                <a:gd name="T14" fmla="*/ 38 w 150"/>
                <a:gd name="T15" fmla="*/ 352 h 440"/>
                <a:gd name="T16" fmla="*/ 38 w 150"/>
                <a:gd name="T17" fmla="*/ 87 h 440"/>
                <a:gd name="T18" fmla="*/ 0 w 150"/>
                <a:gd name="T19" fmla="*/ 87 h 440"/>
                <a:gd name="T20" fmla="*/ 76 w 150"/>
                <a:gd name="T21" fmla="*/ 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440"/>
                <a:gd name="T35" fmla="*/ 150 w 150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6" name="Rectangle 8"/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多媒体</a:t>
              </a:r>
            </a:p>
          </p:txBody>
        </p:sp>
        <p:sp>
          <p:nvSpPr>
            <p:cNvPr id="86027" name="Freeform 9"/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8" name="Rectangle 10"/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高速局域网</a:t>
              </a:r>
            </a:p>
          </p:txBody>
        </p:sp>
        <p:sp>
          <p:nvSpPr>
            <p:cNvPr id="86029" name="Rectangle 11"/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高性能图形</a:t>
              </a:r>
            </a:p>
          </p:txBody>
        </p:sp>
        <p:sp>
          <p:nvSpPr>
            <p:cNvPr id="86030" name="Freeform 12"/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1" name="Freeform 13"/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411"/>
                <a:gd name="T35" fmla="*/ 159 w 159"/>
                <a:gd name="T36" fmla="*/ 411 h 4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2" name="Rectangle 14"/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6033" name="Rectangle 15"/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图文传真</a:t>
              </a:r>
            </a:p>
          </p:txBody>
        </p:sp>
        <p:sp>
          <p:nvSpPr>
            <p:cNvPr id="86034" name="Text Box 16"/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latin typeface="Times New Roman" charset="0"/>
                </a:rPr>
                <a:t>8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charset="0"/>
                </a:rPr>
                <a:t>16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86035" name="Rectangle 17"/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6036" name="Text Box 18"/>
            <p:cNvSpPr txBox="1">
              <a:spLocks noChangeArrowheads="1"/>
            </p:cNvSpPr>
            <p:nvPr/>
          </p:nvSpPr>
          <p:spPr bwMode="auto">
            <a:xfrm>
              <a:off x="144" y="2242"/>
              <a:ext cx="8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标准总线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控制器</a:t>
              </a:r>
            </a:p>
          </p:txBody>
        </p:sp>
        <p:sp>
          <p:nvSpPr>
            <p:cNvPr id="86037" name="Rectangle 19"/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6038" name="Text Box 20"/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CPU</a:t>
              </a:r>
            </a:p>
          </p:txBody>
        </p:sp>
        <p:sp>
          <p:nvSpPr>
            <p:cNvPr id="86039" name="Rectangle 21"/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800">
                <a:latin typeface="Times New Roman" charset="0"/>
              </a:endParaRPr>
            </a:p>
          </p:txBody>
        </p:sp>
        <p:sp>
          <p:nvSpPr>
            <p:cNvPr id="86040" name="Text Box 22"/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主存控制器</a:t>
              </a:r>
            </a:p>
          </p:txBody>
        </p:sp>
        <p:sp>
          <p:nvSpPr>
            <p:cNvPr id="86041" name="Text Box 23"/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存储器</a:t>
              </a:r>
            </a:p>
          </p:txBody>
        </p:sp>
        <p:sp>
          <p:nvSpPr>
            <p:cNvPr id="86042" name="Rectangle 24"/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800">
                <a:latin typeface="Times New Roman" charset="0"/>
              </a:endParaRPr>
            </a:p>
          </p:txBody>
        </p:sp>
        <p:sp>
          <p:nvSpPr>
            <p:cNvPr id="86043" name="Text Box 25"/>
            <p:cNvSpPr txBox="1">
              <a:spLocks noChangeArrowheads="1"/>
            </p:cNvSpPr>
            <p:nvPr/>
          </p:nvSpPr>
          <p:spPr bwMode="auto">
            <a:xfrm>
              <a:off x="4620" y="1594"/>
              <a:ext cx="8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局部总线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控制器</a:t>
              </a:r>
            </a:p>
          </p:txBody>
        </p:sp>
        <p:sp>
          <p:nvSpPr>
            <p:cNvPr id="86044" name="Rectangle 26"/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86045" name="Text Box 27"/>
            <p:cNvSpPr txBox="1">
              <a:spLocks noChangeArrowheads="1"/>
            </p:cNvSpPr>
            <p:nvPr/>
          </p:nvSpPr>
          <p:spPr bwMode="auto">
            <a:xfrm>
              <a:off x="4848" y="2213"/>
              <a:ext cx="73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SCSIⅡ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控制器</a:t>
              </a:r>
            </a:p>
          </p:txBody>
        </p:sp>
        <p:sp>
          <p:nvSpPr>
            <p:cNvPr id="86046" name="Rectangle 28"/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800">
                <a:latin typeface="Times New Roman" charset="0"/>
              </a:endParaRPr>
            </a:p>
          </p:txBody>
        </p:sp>
        <p:sp>
          <p:nvSpPr>
            <p:cNvPr id="86047" name="Text Box 30"/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VL   BUS</a:t>
              </a:r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49" name="AutoShape 33"/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51" name="AutoShape 35"/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52" name="AutoShape 36"/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53" name="Text Box 37"/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86054" name="Text Box 38"/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86055" name="Freeform 39"/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56" name="Freeform 40"/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96"/>
                <a:gd name="T35" fmla="*/ 163 w 163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6057" name="Group 45"/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86059" name="Rectangle 46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 Modem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6060" name="Rectangle 47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6058" name="Line 52"/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一、为什么要用总线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二、什么是总线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三、总线上信息的传送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68718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总线是连接各个部件的信息传输线，</a:t>
              </a:r>
            </a:p>
          </p:txBody>
        </p:sp>
        <p:sp>
          <p:nvSpPr>
            <p:cNvPr id="68719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是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各个部件共享的传输介质</a:t>
              </a:r>
            </a:p>
          </p:txBody>
        </p:sp>
      </p:grp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串行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68710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1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2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3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4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5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6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17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68702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3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4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5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6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7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8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9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68694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5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6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7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8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9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0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701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68686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7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8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9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0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1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2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93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68678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9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0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1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2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3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4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5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68670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1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2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3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4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5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6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7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68662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3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4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5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6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7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8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9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68654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5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6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7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8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9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0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1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68646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7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8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9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0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1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2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3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68638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39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0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1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2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3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4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5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并行</a:t>
            </a:r>
          </a:p>
        </p:txBody>
      </p:sp>
      <p:sp>
        <p:nvSpPr>
          <p:cNvPr id="68637" name="AutoShape 1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utoUpdateAnimBg="0"/>
      <p:bldP spid="1567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600">
                <a:latin typeface="Times New Roman" charset="0"/>
              </a:rPr>
              <a:t>3. PCI </a:t>
            </a:r>
            <a:r>
              <a:rPr lang="zh-CN" altLang="en-US" sz="3600">
                <a:latin typeface="Times New Roman" charset="0"/>
              </a:rPr>
              <a:t>总线结构</a:t>
            </a: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7044" name="AutoShape 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grpSp>
          <p:nvGrpSpPr>
            <p:cNvPr id="87046" name="Group 52"/>
            <p:cNvGrpSpPr>
              <a:grpSpLocks/>
            </p:cNvGrpSpPr>
            <p:nvPr/>
          </p:nvGrpSpPr>
          <p:grpSpPr bwMode="auto">
            <a:xfrm>
              <a:off x="96" y="912"/>
              <a:ext cx="5537" cy="3005"/>
              <a:chOff x="96" y="912"/>
              <a:chExt cx="5537" cy="3005"/>
            </a:xfrm>
          </p:grpSpPr>
          <p:sp>
            <p:nvSpPr>
              <p:cNvPr id="87050" name="Rectangle 4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CPU</a:t>
                </a:r>
              </a:p>
            </p:txBody>
          </p:sp>
          <p:sp>
            <p:nvSpPr>
              <p:cNvPr id="87051" name="Rectangle 5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多媒体</a:t>
                </a:r>
              </a:p>
            </p:txBody>
          </p:sp>
          <p:sp>
            <p:nvSpPr>
              <p:cNvPr id="87052" name="Rectangle 6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PCI </a:t>
                </a:r>
                <a:r>
                  <a:rPr lang="zh-CN" altLang="en-US" sz="2800">
                    <a:latin typeface="Times New Roman" charset="0"/>
                  </a:rPr>
                  <a:t>桥</a:t>
                </a:r>
              </a:p>
            </p:txBody>
          </p:sp>
          <p:sp>
            <p:nvSpPr>
              <p:cNvPr id="87053" name="Freeform 7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78 h 396"/>
                  <a:gd name="T4" fmla="*/ 121 w 163"/>
                  <a:gd name="T5" fmla="*/ 78 h 396"/>
                  <a:gd name="T6" fmla="*/ 121 w 163"/>
                  <a:gd name="T7" fmla="*/ 318 h 396"/>
                  <a:gd name="T8" fmla="*/ 163 w 163"/>
                  <a:gd name="T9" fmla="*/ 318 h 396"/>
                  <a:gd name="T10" fmla="*/ 82 w 163"/>
                  <a:gd name="T11" fmla="*/ 396 h 396"/>
                  <a:gd name="T12" fmla="*/ 0 w 163"/>
                  <a:gd name="T13" fmla="*/ 318 h 396"/>
                  <a:gd name="T14" fmla="*/ 43 w 163"/>
                  <a:gd name="T15" fmla="*/ 318 h 396"/>
                  <a:gd name="T16" fmla="*/ 43 w 163"/>
                  <a:gd name="T17" fmla="*/ 78 h 396"/>
                  <a:gd name="T18" fmla="*/ 0 w 163"/>
                  <a:gd name="T19" fmla="*/ 78 h 396"/>
                  <a:gd name="T20" fmla="*/ 82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4" name="Freeform 8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78 h 396"/>
                  <a:gd name="T4" fmla="*/ 120 w 163"/>
                  <a:gd name="T5" fmla="*/ 78 h 396"/>
                  <a:gd name="T6" fmla="*/ 120 w 163"/>
                  <a:gd name="T7" fmla="*/ 318 h 396"/>
                  <a:gd name="T8" fmla="*/ 163 w 163"/>
                  <a:gd name="T9" fmla="*/ 318 h 396"/>
                  <a:gd name="T10" fmla="*/ 81 w 163"/>
                  <a:gd name="T11" fmla="*/ 396 h 396"/>
                  <a:gd name="T12" fmla="*/ 0 w 163"/>
                  <a:gd name="T13" fmla="*/ 318 h 396"/>
                  <a:gd name="T14" fmla="*/ 43 w 163"/>
                  <a:gd name="T15" fmla="*/ 318 h 396"/>
                  <a:gd name="T16" fmla="*/ 43 w 163"/>
                  <a:gd name="T17" fmla="*/ 78 h 396"/>
                  <a:gd name="T18" fmla="*/ 0 w 163"/>
                  <a:gd name="T19" fmla="*/ 78 h 396"/>
                  <a:gd name="T20" fmla="*/ 81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3"/>
                  <a:gd name="T34" fmla="*/ 0 h 396"/>
                  <a:gd name="T35" fmla="*/ 163 w 16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5" name="Freeform 9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78 h 396"/>
                  <a:gd name="T4" fmla="*/ 120 w 158"/>
                  <a:gd name="T5" fmla="*/ 78 h 396"/>
                  <a:gd name="T6" fmla="*/ 120 w 158"/>
                  <a:gd name="T7" fmla="*/ 318 h 396"/>
                  <a:gd name="T8" fmla="*/ 158 w 158"/>
                  <a:gd name="T9" fmla="*/ 318 h 396"/>
                  <a:gd name="T10" fmla="*/ 81 w 158"/>
                  <a:gd name="T11" fmla="*/ 396 h 396"/>
                  <a:gd name="T12" fmla="*/ 0 w 158"/>
                  <a:gd name="T13" fmla="*/ 318 h 396"/>
                  <a:gd name="T14" fmla="*/ 38 w 158"/>
                  <a:gd name="T15" fmla="*/ 318 h 396"/>
                  <a:gd name="T16" fmla="*/ 38 w 158"/>
                  <a:gd name="T17" fmla="*/ 78 h 396"/>
                  <a:gd name="T18" fmla="*/ 0 w 158"/>
                  <a:gd name="T19" fmla="*/ 78 h 396"/>
                  <a:gd name="T20" fmla="*/ 81 w 158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8"/>
                  <a:gd name="T34" fmla="*/ 0 h 396"/>
                  <a:gd name="T35" fmla="*/ 158 w 158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6" name="Freeform 10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82 h 411"/>
                  <a:gd name="T4" fmla="*/ 121 w 159"/>
                  <a:gd name="T5" fmla="*/ 82 h 411"/>
                  <a:gd name="T6" fmla="*/ 121 w 159"/>
                  <a:gd name="T7" fmla="*/ 329 h 411"/>
                  <a:gd name="T8" fmla="*/ 159 w 159"/>
                  <a:gd name="T9" fmla="*/ 329 h 411"/>
                  <a:gd name="T10" fmla="*/ 82 w 159"/>
                  <a:gd name="T11" fmla="*/ 411 h 411"/>
                  <a:gd name="T12" fmla="*/ 0 w 159"/>
                  <a:gd name="T13" fmla="*/ 329 h 411"/>
                  <a:gd name="T14" fmla="*/ 39 w 159"/>
                  <a:gd name="T15" fmla="*/ 329 h 411"/>
                  <a:gd name="T16" fmla="*/ 39 w 159"/>
                  <a:gd name="T17" fmla="*/ 82 h 411"/>
                  <a:gd name="T18" fmla="*/ 0 w 159"/>
                  <a:gd name="T19" fmla="*/ 82 h 411"/>
                  <a:gd name="T20" fmla="*/ 82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7" name="Freeform 11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82 h 411"/>
                  <a:gd name="T4" fmla="*/ 120 w 159"/>
                  <a:gd name="T5" fmla="*/ 82 h 411"/>
                  <a:gd name="T6" fmla="*/ 120 w 159"/>
                  <a:gd name="T7" fmla="*/ 329 h 411"/>
                  <a:gd name="T8" fmla="*/ 159 w 159"/>
                  <a:gd name="T9" fmla="*/ 329 h 411"/>
                  <a:gd name="T10" fmla="*/ 77 w 159"/>
                  <a:gd name="T11" fmla="*/ 411 h 411"/>
                  <a:gd name="T12" fmla="*/ 0 w 159"/>
                  <a:gd name="T13" fmla="*/ 329 h 411"/>
                  <a:gd name="T14" fmla="*/ 39 w 159"/>
                  <a:gd name="T15" fmla="*/ 329 h 411"/>
                  <a:gd name="T16" fmla="*/ 39 w 159"/>
                  <a:gd name="T17" fmla="*/ 82 h 411"/>
                  <a:gd name="T18" fmla="*/ 0 w 159"/>
                  <a:gd name="T19" fmla="*/ 82 h 411"/>
                  <a:gd name="T20" fmla="*/ 77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411"/>
                  <a:gd name="T35" fmla="*/ 159 w 159"/>
                  <a:gd name="T36" fmla="*/ 411 h 4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8" name="Freeform 12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60 h 292"/>
                  <a:gd name="T4" fmla="*/ 120 w 159"/>
                  <a:gd name="T5" fmla="*/ 60 h 292"/>
                  <a:gd name="T6" fmla="*/ 120 w 159"/>
                  <a:gd name="T7" fmla="*/ 235 h 292"/>
                  <a:gd name="T8" fmla="*/ 159 w 159"/>
                  <a:gd name="T9" fmla="*/ 235 h 292"/>
                  <a:gd name="T10" fmla="*/ 78 w 159"/>
                  <a:gd name="T11" fmla="*/ 292 h 292"/>
                  <a:gd name="T12" fmla="*/ 0 w 159"/>
                  <a:gd name="T13" fmla="*/ 235 h 292"/>
                  <a:gd name="T14" fmla="*/ 39 w 159"/>
                  <a:gd name="T15" fmla="*/ 235 h 292"/>
                  <a:gd name="T16" fmla="*/ 39 w 159"/>
                  <a:gd name="T17" fmla="*/ 60 h 292"/>
                  <a:gd name="T18" fmla="*/ 0 w 159"/>
                  <a:gd name="T19" fmla="*/ 60 h 292"/>
                  <a:gd name="T20" fmla="*/ 78 w 159"/>
                  <a:gd name="T21" fmla="*/ 0 h 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9"/>
                  <a:gd name="T34" fmla="*/ 0 h 292"/>
                  <a:gd name="T35" fmla="*/ 159 w 159"/>
                  <a:gd name="T36" fmla="*/ 292 h 2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59" name="Rectangle 13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高速局域网</a:t>
                </a:r>
              </a:p>
            </p:txBody>
          </p:sp>
          <p:sp>
            <p:nvSpPr>
              <p:cNvPr id="87060" name="Rectangle 14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40400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高性能图形</a:t>
                </a:r>
              </a:p>
            </p:txBody>
          </p:sp>
          <p:sp>
            <p:nvSpPr>
              <p:cNvPr id="87061" name="Rectangle 15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7062" name="Rectangle 16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600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图文传真</a:t>
                </a:r>
              </a:p>
            </p:txBody>
          </p:sp>
          <p:grpSp>
            <p:nvGrpSpPr>
              <p:cNvPr id="87063" name="Group 17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87084" name="Freeform 18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085" name="Freeform 19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086" name="Freeform 20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7064" name="Text Box 21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folHlink"/>
                    </a:solidFill>
                    <a:latin typeface="Times New Roman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charset="0"/>
                  </a:rPr>
                  <a:t>总线</a:t>
                </a:r>
              </a:p>
            </p:txBody>
          </p:sp>
          <p:sp>
            <p:nvSpPr>
              <p:cNvPr id="87065" name="Text Box 22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charset="0"/>
                  </a:rPr>
                  <a:t>系统总线</a:t>
                </a:r>
              </a:p>
            </p:txBody>
          </p:sp>
          <p:sp>
            <p:nvSpPr>
              <p:cNvPr id="87066" name="Text Box 23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latin typeface="Times New Roman" charset="0"/>
                  </a:rPr>
                  <a:t>33 </a:t>
                </a:r>
                <a:r>
                  <a:rPr lang="en-US" altLang="zh-CN" sz="2000">
                    <a:latin typeface="Times New Roman" charset="0"/>
                  </a:rPr>
                  <a:t>MHz</a:t>
                </a:r>
                <a:r>
                  <a:rPr lang="zh-CN" altLang="en-US" sz="2000">
                    <a:latin typeface="Times New Roman" charset="0"/>
                  </a:rPr>
                  <a:t>的32位数据通路</a:t>
                </a:r>
              </a:p>
            </p:txBody>
          </p:sp>
          <p:sp>
            <p:nvSpPr>
              <p:cNvPr id="87067" name="Text Box 24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latin typeface="Times New Roman" charset="0"/>
                  </a:rPr>
                  <a:t>8 </a:t>
                </a:r>
                <a:r>
                  <a:rPr lang="en-US" altLang="zh-CN" sz="2000">
                    <a:latin typeface="Times New Roman" charset="0"/>
                  </a:rPr>
                  <a:t>MHz</a:t>
                </a:r>
                <a:r>
                  <a:rPr lang="zh-CN" altLang="en-US" sz="2000">
                    <a:latin typeface="Times New Roman" charset="0"/>
                  </a:rPr>
                  <a:t>的16位数据通路</a:t>
                </a:r>
              </a:p>
            </p:txBody>
          </p:sp>
          <p:sp>
            <p:nvSpPr>
              <p:cNvPr id="87068" name="Text Box 25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charset="0"/>
                  </a:rPr>
                  <a:t>EISA</a:t>
                </a:r>
              </a:p>
            </p:txBody>
          </p:sp>
          <p:sp>
            <p:nvSpPr>
              <p:cNvPr id="87069" name="Rectangle 26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7070" name="Text Box 27"/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8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标准总线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 控制器</a:t>
                </a:r>
              </a:p>
            </p:txBody>
          </p:sp>
          <p:sp>
            <p:nvSpPr>
              <p:cNvPr id="87071" name="Rectangle 28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7072" name="Text Box 29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5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SCSIⅡ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</a:t>
                </a:r>
                <a:r>
                  <a:rPr lang="zh-CN" altLang="en-US" sz="2400">
                    <a:latin typeface="Times New Roman" charset="0"/>
                  </a:rPr>
                  <a:t>控制器</a:t>
                </a:r>
                <a:endParaRPr lang="zh-CN" altLang="en-US" sz="3200">
                  <a:latin typeface="Times New Roman" charset="0"/>
                </a:endParaRPr>
              </a:p>
            </p:txBody>
          </p:sp>
          <p:sp>
            <p:nvSpPr>
              <p:cNvPr id="87073" name="Rectangle 30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800">
                  <a:latin typeface="Times New Roman" charset="0"/>
                </a:endParaRPr>
              </a:p>
            </p:txBody>
          </p:sp>
          <p:sp>
            <p:nvSpPr>
              <p:cNvPr id="87074" name="Text Box 31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存储器</a:t>
                </a:r>
              </a:p>
            </p:txBody>
          </p:sp>
          <p:grpSp>
            <p:nvGrpSpPr>
              <p:cNvPr id="87075" name="Group 32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87081" name="Freeform 33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"/>
                    <a:gd name="T31" fmla="*/ 0 h 34"/>
                    <a:gd name="T32" fmla="*/ 31 w 31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082" name="Freeform 34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083" name="Freeform 35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34"/>
                    <a:gd name="T32" fmla="*/ 35 w 3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7076" name="AutoShape 36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77" name="AutoShape 37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78" name="AutoShape 38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79" name="Rectangle 39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080" name="AutoShape 40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7047" name="Group 46"/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87048" name="Rectangle 47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  Modem</a:t>
                </a:r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87049" name="Rectangle 48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4. 多层 </a:t>
            </a:r>
            <a:r>
              <a:rPr lang="en-US" altLang="zh-CN" sz="3600">
                <a:latin typeface="Times New Roman" charset="0"/>
              </a:rPr>
              <a:t>PCI </a:t>
            </a:r>
            <a:r>
              <a:rPr lang="zh-CN" altLang="en-US" sz="3600">
                <a:latin typeface="Times New Roman" charset="0"/>
              </a:rPr>
              <a:t>总线结构</a:t>
            </a:r>
            <a:endParaRPr lang="en-US" altLang="zh-CN" sz="3600">
              <a:latin typeface="Times New Roman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020763"/>
            <a:ext cx="8408988" cy="5684837"/>
            <a:chOff x="192" y="643"/>
            <a:chExt cx="5297" cy="3581"/>
          </a:xfrm>
        </p:grpSpPr>
        <p:sp>
          <p:nvSpPr>
            <p:cNvPr id="88070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总线2</a:t>
              </a:r>
            </a:p>
          </p:txBody>
        </p:sp>
        <p:sp>
          <p:nvSpPr>
            <p:cNvPr id="88071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4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147 w 147"/>
                <a:gd name="T1" fmla="*/ 0 h 1344"/>
                <a:gd name="T2" fmla="*/ 131 w 147"/>
                <a:gd name="T3" fmla="*/ 3 h 1344"/>
                <a:gd name="T4" fmla="*/ 116 w 147"/>
                <a:gd name="T5" fmla="*/ 10 h 1344"/>
                <a:gd name="T6" fmla="*/ 104 w 147"/>
                <a:gd name="T7" fmla="*/ 20 h 1344"/>
                <a:gd name="T8" fmla="*/ 93 w 147"/>
                <a:gd name="T9" fmla="*/ 34 h 1344"/>
                <a:gd name="T10" fmla="*/ 77 w 147"/>
                <a:gd name="T11" fmla="*/ 69 h 1344"/>
                <a:gd name="T12" fmla="*/ 73 w 147"/>
                <a:gd name="T13" fmla="*/ 114 h 1344"/>
                <a:gd name="T14" fmla="*/ 73 w 147"/>
                <a:gd name="T15" fmla="*/ 562 h 1344"/>
                <a:gd name="T16" fmla="*/ 66 w 147"/>
                <a:gd name="T17" fmla="*/ 606 h 1344"/>
                <a:gd name="T18" fmla="*/ 50 w 147"/>
                <a:gd name="T19" fmla="*/ 641 h 1344"/>
                <a:gd name="T20" fmla="*/ 39 w 147"/>
                <a:gd name="T21" fmla="*/ 655 h 1344"/>
                <a:gd name="T22" fmla="*/ 27 w 147"/>
                <a:gd name="T23" fmla="*/ 665 h 1344"/>
                <a:gd name="T24" fmla="*/ 15 w 147"/>
                <a:gd name="T25" fmla="*/ 668 h 1344"/>
                <a:gd name="T26" fmla="*/ 0 w 147"/>
                <a:gd name="T27" fmla="*/ 672 h 1344"/>
                <a:gd name="T28" fmla="*/ 15 w 147"/>
                <a:gd name="T29" fmla="*/ 675 h 1344"/>
                <a:gd name="T30" fmla="*/ 27 w 147"/>
                <a:gd name="T31" fmla="*/ 682 h 1344"/>
                <a:gd name="T32" fmla="*/ 39 w 147"/>
                <a:gd name="T33" fmla="*/ 693 h 1344"/>
                <a:gd name="T34" fmla="*/ 50 w 147"/>
                <a:gd name="T35" fmla="*/ 706 h 1344"/>
                <a:gd name="T36" fmla="*/ 66 w 147"/>
                <a:gd name="T37" fmla="*/ 741 h 1344"/>
                <a:gd name="T38" fmla="*/ 73 w 147"/>
                <a:gd name="T39" fmla="*/ 786 h 1344"/>
                <a:gd name="T40" fmla="*/ 73 w 147"/>
                <a:gd name="T41" fmla="*/ 1234 h 1344"/>
                <a:gd name="T42" fmla="*/ 77 w 147"/>
                <a:gd name="T43" fmla="*/ 1278 h 1344"/>
                <a:gd name="T44" fmla="*/ 93 w 147"/>
                <a:gd name="T45" fmla="*/ 1313 h 1344"/>
                <a:gd name="T46" fmla="*/ 104 w 147"/>
                <a:gd name="T47" fmla="*/ 1327 h 1344"/>
                <a:gd name="T48" fmla="*/ 116 w 147"/>
                <a:gd name="T49" fmla="*/ 1337 h 1344"/>
                <a:gd name="T50" fmla="*/ 131 w 147"/>
                <a:gd name="T51" fmla="*/ 1340 h 1344"/>
                <a:gd name="T52" fmla="*/ 147 w 147"/>
                <a:gd name="T53" fmla="*/ 1344 h 1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"/>
                <a:gd name="T82" fmla="*/ 0 h 1344"/>
                <a:gd name="T83" fmla="*/ 147 w 147"/>
                <a:gd name="T84" fmla="*/ 1344 h 1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6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8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9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存储器</a:t>
              </a:r>
            </a:p>
          </p:txBody>
        </p:sp>
        <p:sp>
          <p:nvSpPr>
            <p:cNvPr id="88080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桥0</a:t>
              </a:r>
            </a:p>
          </p:txBody>
        </p:sp>
        <p:sp>
          <p:nvSpPr>
            <p:cNvPr id="88081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桥4</a:t>
              </a:r>
            </a:p>
          </p:txBody>
        </p:sp>
        <p:sp>
          <p:nvSpPr>
            <p:cNvPr id="88082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PCI</a:t>
              </a:r>
              <a:r>
                <a:rPr lang="zh-CN" altLang="en-US" sz="2400">
                  <a:latin typeface="Times New Roman" charset="0"/>
                </a:rPr>
                <a:t>设备</a:t>
              </a:r>
            </a:p>
          </p:txBody>
        </p:sp>
        <p:sp>
          <p:nvSpPr>
            <p:cNvPr id="88083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桥5</a:t>
              </a:r>
            </a:p>
          </p:txBody>
        </p:sp>
        <p:sp>
          <p:nvSpPr>
            <p:cNvPr id="88084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720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总线桥</a:t>
              </a:r>
            </a:p>
          </p:txBody>
        </p:sp>
        <p:sp>
          <p:nvSpPr>
            <p:cNvPr id="88085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桥3</a:t>
              </a:r>
            </a:p>
          </p:txBody>
        </p:sp>
        <p:sp>
          <p:nvSpPr>
            <p:cNvPr id="88086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桥1</a:t>
              </a:r>
            </a:p>
          </p:txBody>
        </p:sp>
        <p:sp>
          <p:nvSpPr>
            <p:cNvPr id="88087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2112 w 2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2112"/>
                <a:gd name="T10" fmla="*/ 0 h 336"/>
                <a:gd name="T11" fmla="*/ 2112 w 2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8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1296 w 1296"/>
                <a:gd name="T5" fmla="*/ 192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9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528 h 528"/>
                <a:gd name="T4" fmla="*/ 2832 w 2832"/>
                <a:gd name="T5" fmla="*/ 528 h 528"/>
                <a:gd name="T6" fmla="*/ 0 60000 65536"/>
                <a:gd name="T7" fmla="*/ 0 60000 65536"/>
                <a:gd name="T8" fmla="*/ 0 60000 65536"/>
                <a:gd name="T9" fmla="*/ 0 w 2832"/>
                <a:gd name="T10" fmla="*/ 0 h 528"/>
                <a:gd name="T11" fmla="*/ 2832 w 28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90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720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设备</a:t>
              </a:r>
            </a:p>
          </p:txBody>
        </p:sp>
        <p:sp>
          <p:nvSpPr>
            <p:cNvPr id="88091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桥2</a:t>
              </a:r>
            </a:p>
          </p:txBody>
        </p:sp>
        <p:sp>
          <p:nvSpPr>
            <p:cNvPr id="88092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3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240 h 240"/>
                <a:gd name="T4" fmla="*/ 1104 w 1104"/>
                <a:gd name="T5" fmla="*/ 240 h 240"/>
                <a:gd name="T6" fmla="*/ 0 60000 65536"/>
                <a:gd name="T7" fmla="*/ 0 60000 65536"/>
                <a:gd name="T8" fmla="*/ 0 60000 65536"/>
                <a:gd name="T9" fmla="*/ 0 w 1104"/>
                <a:gd name="T10" fmla="*/ 0 h 240"/>
                <a:gd name="T11" fmla="*/ 1104 w 110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94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第一级桥</a:t>
              </a:r>
            </a:p>
          </p:txBody>
        </p:sp>
        <p:sp>
          <p:nvSpPr>
            <p:cNvPr id="88095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第二级桥</a:t>
              </a:r>
            </a:p>
          </p:txBody>
        </p:sp>
        <p:sp>
          <p:nvSpPr>
            <p:cNvPr id="88096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第三级桥</a:t>
              </a:r>
            </a:p>
          </p:txBody>
        </p:sp>
        <p:sp>
          <p:nvSpPr>
            <p:cNvPr id="88097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总线4</a:t>
              </a:r>
            </a:p>
          </p:txBody>
        </p:sp>
        <p:sp>
          <p:nvSpPr>
            <p:cNvPr id="88098" name="Text Box 32"/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总线5</a:t>
              </a:r>
            </a:p>
          </p:txBody>
        </p:sp>
        <p:sp>
          <p:nvSpPr>
            <p:cNvPr id="88099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总线3</a:t>
              </a:r>
            </a:p>
          </p:txBody>
        </p:sp>
        <p:sp>
          <p:nvSpPr>
            <p:cNvPr id="88100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总线1</a:t>
              </a:r>
            </a:p>
          </p:txBody>
        </p:sp>
        <p:sp>
          <p:nvSpPr>
            <p:cNvPr id="88101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2016 w 2016"/>
                <a:gd name="T5" fmla="*/ 144 h 1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44"/>
                <a:gd name="T11" fmla="*/ 2016 w 201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02" name="Text Box 36"/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总线0</a:t>
              </a:r>
            </a:p>
          </p:txBody>
        </p:sp>
        <p:sp>
          <p:nvSpPr>
            <p:cNvPr id="88103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存储器总线</a:t>
              </a:r>
              <a:r>
                <a:rPr lang="zh-CN" altLang="en-US" sz="3200">
                  <a:latin typeface="Times New Roman" charset="0"/>
                </a:rPr>
                <a:t> </a:t>
              </a:r>
            </a:p>
          </p:txBody>
        </p:sp>
        <p:sp>
          <p:nvSpPr>
            <p:cNvPr id="88104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05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06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672 w 672"/>
                <a:gd name="T5" fmla="*/ 144 h 144"/>
                <a:gd name="T6" fmla="*/ 0 60000 65536"/>
                <a:gd name="T7" fmla="*/ 0 60000 65536"/>
                <a:gd name="T8" fmla="*/ 0 60000 65536"/>
                <a:gd name="T9" fmla="*/ 0 w 672"/>
                <a:gd name="T10" fmla="*/ 0 h 144"/>
                <a:gd name="T11" fmla="*/ 672 w 6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07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2976 w 2976"/>
                <a:gd name="T5" fmla="*/ 1008 h 1008"/>
                <a:gd name="T6" fmla="*/ 0 60000 65536"/>
                <a:gd name="T7" fmla="*/ 0 60000 65536"/>
                <a:gd name="T8" fmla="*/ 0 60000 65536"/>
                <a:gd name="T9" fmla="*/ 0 w 2976"/>
                <a:gd name="T10" fmla="*/ 0 h 1008"/>
                <a:gd name="T11" fmla="*/ 2976 w 2976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108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09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0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1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2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标准总线</a:t>
              </a:r>
            </a:p>
          </p:txBody>
        </p:sp>
        <p:sp>
          <p:nvSpPr>
            <p:cNvPr id="88113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CPU</a:t>
              </a:r>
            </a:p>
          </p:txBody>
        </p:sp>
      </p:grp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88069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b="1"/>
              <a:t>3.5  总线控制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一、总线判优控制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charset="0"/>
              </a:rPr>
              <a:t> 总线判优控制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分布式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集中式</a:t>
            </a:r>
          </a:p>
        </p:txBody>
      </p:sp>
      <p:sp>
        <p:nvSpPr>
          <p:cNvPr id="178183" name="AutoShape 7"/>
          <p:cNvSpPr>
            <a:spLocks/>
          </p:cNvSpPr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89106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charset="0"/>
                </a:rPr>
                <a:t> 主设备(模块)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89107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控制权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89104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charset="0"/>
                </a:rPr>
                <a:t> 从设备(模块)</a:t>
              </a:r>
            </a:p>
          </p:txBody>
        </p:sp>
        <p:sp>
          <p:nvSpPr>
            <p:cNvPr id="89105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响应 </a:t>
              </a:r>
              <a:r>
                <a:rPr lang="zh-CN" altLang="en-US" sz="2800">
                  <a:latin typeface="Times New Roman" charset="0"/>
                </a:rPr>
                <a:t>从主设备发来的总线命令</a:t>
              </a: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链式查询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计数器定时查询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独立请求方式</a:t>
            </a:r>
          </a:p>
        </p:txBody>
      </p:sp>
      <p:sp>
        <p:nvSpPr>
          <p:cNvPr id="178194" name="AutoShape 18"/>
          <p:cNvSpPr>
            <a:spLocks/>
          </p:cNvSpPr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3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1" grpId="0" autoUpdateAnimBg="0"/>
      <p:bldP spid="178182" grpId="0" autoUpdateAnimBg="0"/>
      <p:bldP spid="178183" grpId="0" animBg="1"/>
      <p:bldP spid="178190" grpId="0" autoUpdateAnimBg="0"/>
      <p:bldP spid="178191" grpId="0" autoUpdateAnimBg="0"/>
      <p:bldP spid="178192" grpId="0" autoUpdateAnimBg="0"/>
      <p:bldP spid="178193" grpId="0" autoUpdateAnimBg="0"/>
      <p:bldP spid="1781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41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2. 链式查询方式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90131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控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制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部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件</a:t>
              </a:r>
            </a:p>
          </p:txBody>
        </p:sp>
        <p:sp>
          <p:nvSpPr>
            <p:cNvPr id="90132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3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4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5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6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接口0</a:t>
              </a:r>
            </a:p>
          </p:txBody>
        </p:sp>
        <p:sp>
          <p:nvSpPr>
            <p:cNvPr id="90137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90138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9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0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1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2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3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4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5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6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7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8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49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50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BS</a:t>
              </a:r>
            </a:p>
          </p:txBody>
        </p:sp>
        <p:sp>
          <p:nvSpPr>
            <p:cNvPr id="90151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BR</a:t>
              </a:r>
            </a:p>
          </p:txBody>
        </p:sp>
        <p:sp>
          <p:nvSpPr>
            <p:cNvPr id="90152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53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接口1</a:t>
              </a:r>
            </a:p>
          </p:txBody>
        </p:sp>
        <p:sp>
          <p:nvSpPr>
            <p:cNvPr id="90154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  <p:sp>
          <p:nvSpPr>
            <p:cNvPr id="90155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56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57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58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59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60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61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62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63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…</a:t>
              </a:r>
            </a:p>
          </p:txBody>
        </p:sp>
        <p:sp>
          <p:nvSpPr>
            <p:cNvPr id="90164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BG</a:t>
              </a:r>
            </a:p>
          </p:txBody>
        </p:sp>
        <p:sp>
          <p:nvSpPr>
            <p:cNvPr id="90165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66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0167" name="Group 60"/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90168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数据线</a:t>
                </a:r>
              </a:p>
            </p:txBody>
          </p:sp>
          <p:sp>
            <p:nvSpPr>
              <p:cNvPr id="90169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地址线</a:t>
                </a:r>
              </a:p>
            </p:txBody>
          </p:sp>
          <p:sp>
            <p:nvSpPr>
              <p:cNvPr id="90170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zh-CN" sz="24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BS</a:t>
                </a:r>
                <a:r>
                  <a:rPr lang="en-US" altLang="zh-CN">
                    <a:latin typeface="Times New Roman" charset="0"/>
                  </a:rPr>
                  <a:t>  </a:t>
                </a:r>
                <a:r>
                  <a:rPr lang="zh-CN" altLang="en-US" sz="2400">
                    <a:latin typeface="Times New Roman" charset="0"/>
                  </a:rPr>
                  <a:t>－总线忙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BR</a:t>
                </a:r>
                <a:r>
                  <a:rPr lang="zh-CN" altLang="en-US" sz="2400">
                    <a:latin typeface="Times New Roman" charset="0"/>
                  </a:rPr>
                  <a:t>－总线请求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BG</a:t>
                </a:r>
                <a:r>
                  <a:rPr lang="zh-CN" altLang="en-US" sz="2400">
                    <a:latin typeface="Times New Roman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90129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0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>
            <a:off x="2590800" y="5105400"/>
            <a:ext cx="1066800" cy="228600"/>
          </a:xfrm>
          <a:custGeom>
            <a:avLst/>
            <a:gdLst>
              <a:gd name="T0" fmla="*/ 0 w 528"/>
              <a:gd name="T1" fmla="*/ 144 h 144"/>
              <a:gd name="T2" fmla="*/ 48 w 528"/>
              <a:gd name="T3" fmla="*/ 48 h 144"/>
              <a:gd name="T4" fmla="*/ 288 w 528"/>
              <a:gd name="T5" fmla="*/ 0 h 144"/>
              <a:gd name="T6" fmla="*/ 480 w 528"/>
              <a:gd name="T7" fmla="*/ 48 h 144"/>
              <a:gd name="T8" fmla="*/ 528 w 528"/>
              <a:gd name="T9" fmla="*/ 144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4"/>
              <a:gd name="T17" fmla="*/ 528 w 52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charset="0"/>
              </a:rPr>
              <a:t>接口1</a:t>
            </a:r>
          </a:p>
        </p:txBody>
      </p:sp>
      <p:sp>
        <p:nvSpPr>
          <p:cNvPr id="90128" name="AutoShape 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91208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3200">
                <a:latin typeface="Times New Roman" charset="0"/>
              </a:endParaRPr>
            </a:p>
          </p:txBody>
        </p:sp>
        <p:sp>
          <p:nvSpPr>
            <p:cNvPr id="91209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 0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91177" name="Text Box 6"/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zh-CN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BS</a:t>
              </a:r>
              <a:r>
                <a:rPr lang="en-US" altLang="zh-CN">
                  <a:latin typeface="Times New Roman" charset="0"/>
                </a:rPr>
                <a:t>  </a:t>
              </a:r>
              <a:r>
                <a:rPr lang="zh-CN" altLang="en-US" sz="2400">
                  <a:latin typeface="Times New Roman" charset="0"/>
                </a:rPr>
                <a:t>－总线忙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BR</a:t>
              </a:r>
              <a:r>
                <a:rPr lang="zh-CN" altLang="en-US" sz="2400">
                  <a:latin typeface="Times New Roman" charset="0"/>
                </a:rPr>
                <a:t>－总线请求</a:t>
              </a:r>
            </a:p>
          </p:txBody>
        </p:sp>
        <p:sp>
          <p:nvSpPr>
            <p:cNvPr id="91178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控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制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部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件</a:t>
              </a:r>
            </a:p>
          </p:txBody>
        </p:sp>
        <p:sp>
          <p:nvSpPr>
            <p:cNvPr id="91179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80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00">
                  <a:latin typeface="Times New Roman" charset="0"/>
                </a:rPr>
                <a:t>数据线</a:t>
              </a:r>
            </a:p>
          </p:txBody>
        </p:sp>
        <p:sp>
          <p:nvSpPr>
            <p:cNvPr id="91181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82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00">
                  <a:latin typeface="Times New Roman" charset="0"/>
                </a:rPr>
                <a:t>地址线</a:t>
              </a:r>
            </a:p>
          </p:txBody>
        </p:sp>
        <p:sp>
          <p:nvSpPr>
            <p:cNvPr id="91183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84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85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接口0</a:t>
              </a:r>
            </a:p>
          </p:txBody>
        </p:sp>
        <p:sp>
          <p:nvSpPr>
            <p:cNvPr id="91186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91187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BS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91188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BR</a:t>
              </a:r>
            </a:p>
          </p:txBody>
        </p:sp>
        <p:sp>
          <p:nvSpPr>
            <p:cNvPr id="91189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接口1</a:t>
              </a:r>
            </a:p>
          </p:txBody>
        </p:sp>
        <p:sp>
          <p:nvSpPr>
            <p:cNvPr id="91190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I/O</a:t>
              </a:r>
              <a:r>
                <a:rPr lang="zh-CN" altLang="en-US" sz="2400">
                  <a:latin typeface="Times New Roman" charset="0"/>
                </a:rPr>
                <a:t>接口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  <p:sp>
          <p:nvSpPr>
            <p:cNvPr id="91191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2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00">
                  <a:latin typeface="Times New Roman" charset="0"/>
                </a:rPr>
                <a:t>设备地址</a:t>
              </a:r>
            </a:p>
          </p:txBody>
        </p:sp>
        <p:sp>
          <p:nvSpPr>
            <p:cNvPr id="91193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4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5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6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7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8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99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0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1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2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3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4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5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6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07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1140" name="Text Box 37"/>
          <p:cNvSpPr txBox="1">
            <a:spLocks noChangeArrowheads="1"/>
          </p:cNvSpPr>
          <p:nvPr/>
        </p:nvSpPr>
        <p:spPr bwMode="auto">
          <a:xfrm>
            <a:off x="228600" y="425450"/>
            <a:ext cx="5495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3. 计数器定时查询方式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91172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91174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75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76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1173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91167" name="Group 45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91169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70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71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1168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91165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6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91160" name="Group 56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91162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63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64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1161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charset="0"/>
              </a:rPr>
              <a:t>接口1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91156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3200">
                <a:latin typeface="Times New Roman" charset="0"/>
              </a:endParaRPr>
            </a:p>
          </p:txBody>
        </p:sp>
        <p:grpSp>
          <p:nvGrpSpPr>
            <p:cNvPr id="91157" name="Group 66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91158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计数器</a:t>
                </a:r>
              </a:p>
            </p:txBody>
          </p:sp>
          <p:sp>
            <p:nvSpPr>
              <p:cNvPr id="91159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2590800"/>
            <a:ext cx="16113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charset="0"/>
              </a:rPr>
              <a:t>设备地址</a:t>
            </a: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91154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3200">
                <a:latin typeface="Times New Roman" charset="0"/>
              </a:endParaRPr>
            </a:p>
          </p:txBody>
        </p:sp>
        <p:sp>
          <p:nvSpPr>
            <p:cNvPr id="91155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charset="0"/>
                </a:rPr>
                <a:t> 1</a:t>
              </a:r>
            </a:p>
          </p:txBody>
        </p:sp>
      </p:grpSp>
      <p:sp>
        <p:nvSpPr>
          <p:cNvPr id="91153" name="AutoShape 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92203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排队器</a:t>
              </a:r>
            </a:p>
          </p:txBody>
        </p:sp>
        <p:sp>
          <p:nvSpPr>
            <p:cNvPr id="92204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92201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2400" b="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92202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charset="0"/>
                </a:rPr>
                <a:t>排队器</a:t>
              </a:r>
            </a:p>
          </p:txBody>
        </p:sp>
      </p:grpSp>
      <p:sp>
        <p:nvSpPr>
          <p:cNvPr id="92164" name="Text Box 8"/>
          <p:cNvSpPr txBox="1">
            <a:spLocks noChangeArrowheads="1"/>
          </p:cNvSpPr>
          <p:nvPr/>
        </p:nvSpPr>
        <p:spPr bwMode="auto">
          <a:xfrm>
            <a:off x="365125" y="349250"/>
            <a:ext cx="420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4. 独立请求方式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2100" y="442913"/>
            <a:ext cx="8699500" cy="5348287"/>
            <a:chOff x="184" y="279"/>
            <a:chExt cx="5480" cy="3369"/>
          </a:xfrm>
        </p:grpSpPr>
        <p:sp>
          <p:nvSpPr>
            <p:cNvPr id="92173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控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制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部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件</a:t>
              </a:r>
            </a:p>
          </p:txBody>
        </p:sp>
        <p:sp>
          <p:nvSpPr>
            <p:cNvPr id="92174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5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数据线</a:t>
              </a:r>
            </a:p>
          </p:txBody>
        </p:sp>
        <p:sp>
          <p:nvSpPr>
            <p:cNvPr id="92176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地址线</a:t>
              </a:r>
            </a:p>
          </p:txBody>
        </p:sp>
        <p:sp>
          <p:nvSpPr>
            <p:cNvPr id="92177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>
                  <a:latin typeface="Times New Roman" charset="0"/>
                </a:rPr>
                <a:t>I/O</a:t>
              </a:r>
              <a:r>
                <a:rPr lang="zh-CN" altLang="en-US" sz="2800">
                  <a:latin typeface="Times New Roman" charset="0"/>
                </a:rPr>
                <a:t>接口0</a:t>
              </a:r>
            </a:p>
          </p:txBody>
        </p:sp>
        <p:sp>
          <p:nvSpPr>
            <p:cNvPr id="92178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>
                  <a:latin typeface="Times New Roman" charset="0"/>
                </a:rPr>
                <a:t>I/O</a:t>
              </a:r>
              <a:r>
                <a:rPr lang="zh-CN" altLang="en-US" sz="2800">
                  <a:latin typeface="Times New Roman" charset="0"/>
                </a:rPr>
                <a:t>接口1</a:t>
              </a:r>
            </a:p>
          </p:txBody>
        </p:sp>
        <p:sp>
          <p:nvSpPr>
            <p:cNvPr id="92179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>
                  <a:latin typeface="Times New Roman" charset="0"/>
                </a:rPr>
                <a:t>I/O</a:t>
              </a:r>
              <a:r>
                <a:rPr lang="zh-CN" altLang="en-US" sz="2800">
                  <a:latin typeface="Times New Roman" charset="0"/>
                </a:rPr>
                <a:t>接口</a:t>
              </a:r>
              <a:r>
                <a:rPr lang="en-US" altLang="zh-CN" sz="2800" i="1">
                  <a:latin typeface="Times New Roman" charset="0"/>
                </a:rPr>
                <a:t>n</a:t>
              </a:r>
            </a:p>
          </p:txBody>
        </p:sp>
        <p:sp>
          <p:nvSpPr>
            <p:cNvPr id="92180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1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2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3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4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5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6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87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92188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</a:t>
              </a:r>
              <a:r>
                <a:rPr lang="en-US" altLang="zh-CN" sz="2000" baseline="-20000">
                  <a:latin typeface="Times New Roman" charset="0"/>
                </a:rPr>
                <a:t>0</a:t>
              </a:r>
            </a:p>
          </p:txBody>
        </p:sp>
        <p:sp>
          <p:nvSpPr>
            <p:cNvPr id="92189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   BG</a:t>
              </a:r>
              <a:r>
                <a:rPr lang="en-US" altLang="zh-CN" sz="2000" baseline="-20000">
                  <a:latin typeface="Times New Roman" charset="0"/>
                </a:rPr>
                <a:t>0</a:t>
              </a:r>
            </a:p>
          </p:txBody>
        </p:sp>
        <p:sp>
          <p:nvSpPr>
            <p:cNvPr id="92190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</a:t>
              </a:r>
              <a:r>
                <a:rPr lang="en-US" altLang="zh-CN" sz="2000" baseline="-20000">
                  <a:latin typeface="Times New Roman" charset="0"/>
                </a:rPr>
                <a:t>1</a:t>
              </a:r>
            </a:p>
          </p:txBody>
        </p:sp>
        <p:sp>
          <p:nvSpPr>
            <p:cNvPr id="92191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BG</a:t>
              </a:r>
              <a:r>
                <a:rPr lang="en-US" altLang="zh-CN" sz="2000" baseline="-20000">
                  <a:latin typeface="Times New Roman" charset="0"/>
                </a:rPr>
                <a:t>1</a:t>
              </a:r>
            </a:p>
          </p:txBody>
        </p:sp>
        <p:sp>
          <p:nvSpPr>
            <p:cNvPr id="92192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</a:t>
              </a:r>
              <a:r>
                <a:rPr lang="en-US" altLang="zh-CN" sz="2000" i="1" baseline="-20000">
                  <a:latin typeface="Times New Roman" charset="0"/>
                </a:rPr>
                <a:t>n</a:t>
              </a:r>
            </a:p>
          </p:txBody>
        </p:sp>
        <p:sp>
          <p:nvSpPr>
            <p:cNvPr id="92193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BG</a:t>
              </a:r>
              <a:r>
                <a:rPr lang="en-US" altLang="zh-CN" sz="2000" i="1" baseline="-20000">
                  <a:latin typeface="Times New Roman" charset="0"/>
                </a:rPr>
                <a:t>n</a:t>
              </a:r>
            </a:p>
          </p:txBody>
        </p:sp>
        <p:sp>
          <p:nvSpPr>
            <p:cNvPr id="92194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5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6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7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8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9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00" name="Text Box 37"/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zh-CN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BG</a:t>
              </a:r>
              <a:r>
                <a:rPr lang="zh-CN" altLang="en-US" sz="2400">
                  <a:latin typeface="Times New Roman" charset="0"/>
                </a:rPr>
                <a:t>－总线同意</a:t>
              </a:r>
              <a:endParaRPr lang="en-US" altLang="zh-CN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BR</a:t>
              </a:r>
              <a:r>
                <a:rPr lang="zh-CN" altLang="en-US" sz="2400">
                  <a:latin typeface="Times New Roman" charset="0"/>
                </a:rPr>
                <a:t>－总线请求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92170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1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1290" name="Freeform 42"/>
          <p:cNvSpPr>
            <a:spLocks/>
          </p:cNvSpPr>
          <p:nvPr/>
        </p:nvSpPr>
        <p:spPr bwMode="auto">
          <a:xfrm>
            <a:off x="1143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3552 w 3552"/>
              <a:gd name="T3" fmla="*/ 0 h 1152"/>
              <a:gd name="T4" fmla="*/ 3552 w 3552"/>
              <a:gd name="T5" fmla="*/ 1152 h 1152"/>
              <a:gd name="T6" fmla="*/ 0 60000 65536"/>
              <a:gd name="T7" fmla="*/ 0 60000 65536"/>
              <a:gd name="T8" fmla="*/ 0 60000 65536"/>
              <a:gd name="T9" fmla="*/ 0 w 3552"/>
              <a:gd name="T10" fmla="*/ 0 h 1152"/>
              <a:gd name="T11" fmla="*/ 3552 w 355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2169" name="AutoShape 4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二、总线通信控制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1406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1. 目的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2. 总线传输周期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主模块申请</a:t>
            </a:r>
            <a:r>
              <a:rPr lang="zh-CN" altLang="en-US" sz="2800">
                <a:latin typeface="Times New Roman" charset="0"/>
              </a:rPr>
              <a:t>，总线仲裁决定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主模块向从模块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给出地址 </a:t>
            </a:r>
            <a:r>
              <a:rPr lang="zh-CN" altLang="en-US" sz="2800">
                <a:latin typeface="Times New Roman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命令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主模块和从模块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交换数据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主模块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撤消有关信息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93198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charset="0"/>
                </a:rPr>
                <a:t>申请分配阶段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93199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charset="0"/>
                </a:rPr>
                <a:t>寻址阶段</a:t>
              </a:r>
            </a:p>
          </p:txBody>
        </p:sp>
        <p:sp>
          <p:nvSpPr>
            <p:cNvPr id="93200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charset="0"/>
                </a:rPr>
                <a:t>传数阶段</a:t>
              </a:r>
            </a:p>
          </p:txBody>
        </p:sp>
        <p:sp>
          <p:nvSpPr>
            <p:cNvPr id="93201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charset="0"/>
                </a:rPr>
                <a:t>结束阶段</a:t>
              </a:r>
              <a:endParaRPr lang="zh-CN" altLang="en-US" sz="2800" b="0">
                <a:latin typeface="Times New Roman" charset="0"/>
              </a:endParaRPr>
            </a:p>
          </p:txBody>
        </p:sp>
      </p:grpSp>
      <p:sp>
        <p:nvSpPr>
          <p:cNvPr id="182286" name="AutoShape 14"/>
          <p:cNvSpPr>
            <a:spLocks/>
          </p:cNvSpPr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2209800" y="14287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解决通信双方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协调配合 </a:t>
            </a:r>
            <a:r>
              <a:rPr lang="zh-CN" altLang="en-US" sz="2800">
                <a:latin typeface="Times New Roman" charset="0"/>
              </a:rPr>
              <a:t>问题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3197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6" grpId="0" animBg="1"/>
      <p:bldP spid="1822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119438" y="19319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由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统一时标 </a:t>
            </a:r>
            <a:r>
              <a:rPr lang="zh-CN" altLang="en-US" sz="2800">
                <a:latin typeface="Times New Roman" charset="0"/>
              </a:rPr>
              <a:t>控制数据传送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119438" y="49672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充分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挖掘 </a:t>
            </a:r>
            <a:r>
              <a:rPr lang="zh-CN" altLang="en-US" sz="2800">
                <a:latin typeface="Times New Roman" charset="0"/>
              </a:rPr>
              <a:t>系统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总线每个瞬间 </a:t>
            </a:r>
            <a:r>
              <a:rPr lang="zh-CN" altLang="en-US" sz="2800">
                <a:latin typeface="Times New Roman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4388" y="1931988"/>
            <a:ext cx="3900487" cy="3592512"/>
            <a:chOff x="567" y="1217"/>
            <a:chExt cx="2457" cy="2263"/>
          </a:xfrm>
        </p:grpSpPr>
        <p:sp>
          <p:nvSpPr>
            <p:cNvPr id="94219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同步通信 </a:t>
              </a:r>
            </a:p>
          </p:txBody>
        </p:sp>
        <p:sp>
          <p:nvSpPr>
            <p:cNvPr id="94220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94221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94222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charset="0"/>
                </a:rPr>
                <a:t> </a:t>
              </a:r>
            </a:p>
          </p:txBody>
        </p:sp>
      </p:grpSp>
      <p:sp>
        <p:nvSpPr>
          <p:cNvPr id="183305" name="AutoShape 9"/>
          <p:cNvSpPr>
            <a:spLocks/>
          </p:cNvSpPr>
          <p:nvPr/>
        </p:nvSpPr>
        <p:spPr bwMode="auto">
          <a:xfrm>
            <a:off x="523875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4" name="Text Box 10"/>
          <p:cNvSpPr txBox="1">
            <a:spLocks noChangeArrowheads="1"/>
          </p:cNvSpPr>
          <p:nvPr/>
        </p:nvSpPr>
        <p:spPr bwMode="auto">
          <a:xfrm>
            <a:off x="266700" y="533400"/>
            <a:ext cx="6338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3. 总线通信的四种方式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119438" y="29718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应答方式</a:t>
            </a:r>
            <a:r>
              <a:rPr lang="zh-CN" altLang="en-US">
                <a:solidFill>
                  <a:schemeClr val="folHlink"/>
                </a:solidFill>
                <a:latin typeface="Times New Roman" charset="0"/>
              </a:rPr>
              <a:t> </a:t>
            </a:r>
            <a:r>
              <a:rPr lang="zh-CN" altLang="en-US" sz="2800">
                <a:latin typeface="Times New Roman" charset="0"/>
              </a:rPr>
              <a:t>，没有公共时钟标准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119438" y="3925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同步</a:t>
            </a:r>
            <a:r>
              <a:rPr lang="zh-CN" altLang="en-US" sz="2800">
                <a:latin typeface="Times New Roman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异步结合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4218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5" grpId="0" animBg="1"/>
      <p:bldP spid="183307" grpId="0" autoUpdateAnimBg="0"/>
      <p:bldP spid="1833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7800" y="4098925"/>
            <a:ext cx="8847138" cy="1143000"/>
            <a:chOff x="96" y="2592"/>
            <a:chExt cx="5573" cy="720"/>
          </a:xfrm>
        </p:grpSpPr>
        <p:grpSp>
          <p:nvGrpSpPr>
            <p:cNvPr id="95351" name="Group 3"/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95353" name="Freeform 4"/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1174 w 1174"/>
                  <a:gd name="T3" fmla="*/ 0 h 1"/>
                  <a:gd name="T4" fmla="*/ 0 60000 65536"/>
                  <a:gd name="T5" fmla="*/ 0 60000 65536"/>
                  <a:gd name="T6" fmla="*/ 0 w 1174"/>
                  <a:gd name="T7" fmla="*/ 0 h 1"/>
                  <a:gd name="T8" fmla="*/ 1174 w 117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54" name="Line 5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5" name="Line 6"/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6" name="Line 7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352" name="Text Box 9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 </a:t>
              </a:r>
              <a:r>
                <a:rPr lang="zh-CN" altLang="en-US" sz="2400">
                  <a:latin typeface="Times New Roman" charset="0"/>
                </a:rPr>
                <a:t>读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命令</a:t>
              </a:r>
            </a:p>
          </p:txBody>
        </p:sp>
      </p:grpSp>
      <p:sp>
        <p:nvSpPr>
          <p:cNvPr id="95235" name="Text Box 10"/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(1) 同步式数据输入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95320" name="Group 12"/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95322" name="Rectangle 13"/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95323" name="Line 14"/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4" name="Line 15"/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5" name="Line 16"/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6" name="Rectangle 17"/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27" name="Line 18"/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8" name="Rectangle 19"/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2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95329" name="Line 20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0" name="Freeform 21"/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31" name="Freeform 22"/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32" name="Freeform 23"/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95333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334" name="Freeform 25"/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35" name="Freeform 26"/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36" name="Rectangle 27"/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95337" name="Rectangle 28"/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95338" name="Rectangle 29"/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95339" name="Line 30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0" name="Line 31"/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1" name="Line 32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2" name="Line 33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3" name="Line 34"/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4" name="Line 35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5" name="Line 36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6" name="Line 37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7" name="Line 3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8" name="Line 39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49" name="Line 40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0" name="Line 41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321" name="Text Box 42"/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</a:t>
              </a:r>
              <a:r>
                <a:rPr lang="zh-CN" altLang="en-US" sz="2400">
                  <a:latin typeface="Times New Roman" charset="0"/>
                </a:rPr>
                <a:t>时钟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95316" name="Freeform 44"/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317" name="Line 45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318" name="Line 46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319" name="Text Box 47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</a:t>
              </a:r>
              <a:r>
                <a:rPr lang="zh-CN" altLang="en-US" sz="2400">
                  <a:latin typeface="Times New Roman" charset="0"/>
                </a:rPr>
                <a:t>地址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95312" name="Line 49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3" name="Line 50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4" name="Freeform 51"/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44 w 1056"/>
                <a:gd name="T3" fmla="*/ 0 h 333"/>
                <a:gd name="T4" fmla="*/ 912 w 1056"/>
                <a:gd name="T5" fmla="*/ 0 h 333"/>
                <a:gd name="T6" fmla="*/ 1056 w 1056"/>
                <a:gd name="T7" fmla="*/ 144 h 333"/>
                <a:gd name="T8" fmla="*/ 880 w 1056"/>
                <a:gd name="T9" fmla="*/ 333 h 333"/>
                <a:gd name="T10" fmla="*/ 170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3"/>
                <a:gd name="T23" fmla="*/ 1056 w 1056"/>
                <a:gd name="T24" fmla="*/ 333 h 3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315" name="Text Box 52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charset="0"/>
                </a:rPr>
                <a:t> 数据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95302" name="Rectangle 54"/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303" name="Rectangle 55"/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304" name="Line 56"/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305" name="Line 57"/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06" name="Group 58"/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95307" name="Freeform 59"/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308" name="Line 60"/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9" name="Line 61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10" name="Line 62"/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11" name="Line 63"/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84384" name="Line 64"/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95294" name="Freeform 66"/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429 h 429"/>
                <a:gd name="T2" fmla="*/ 894 w 894"/>
                <a:gd name="T3" fmla="*/ 429 h 429"/>
                <a:gd name="T4" fmla="*/ 502 w 894"/>
                <a:gd name="T5" fmla="*/ 0 h 429"/>
                <a:gd name="T6" fmla="*/ 23 w 894"/>
                <a:gd name="T7" fmla="*/ 13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95" name="Line 67"/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96" name="Rectangle 68"/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97" name="Line 69"/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98" name="Line 70"/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99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300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301" name="Line 73"/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94" name="Line 74"/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95284" name="Group 77"/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95292" name="Line 78"/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93" name="Line 79"/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285" name="Line 80"/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6" name="Line 81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7" name="Line 82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8" name="Line 83"/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9" name="Freeform 84"/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358"/>
                <a:gd name="T17" fmla="*/ 931 w 931"/>
                <a:gd name="T18" fmla="*/ 358 h 3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90" name="Line 85"/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91" name="Line 86"/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407" name="Line 87"/>
          <p:cNvSpPr>
            <a:spLocks noChangeShapeType="1"/>
          </p:cNvSpPr>
          <p:nvPr/>
        </p:nvSpPr>
        <p:spPr bwMode="auto">
          <a:xfrm>
            <a:off x="4648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95279" name="Line 89"/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0" name="Line 90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1" name="Line 91"/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2" name="Line 92"/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83" name="Line 93"/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414" name="Line 94"/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95271" name="Line 96"/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2" name="Line 97"/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3" name="Line 98"/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4" name="Freeform 99"/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442 h 442"/>
                <a:gd name="T2" fmla="*/ 417 w 417"/>
                <a:gd name="T3" fmla="*/ 442 h 442"/>
                <a:gd name="T4" fmla="*/ 417 w 417"/>
                <a:gd name="T5" fmla="*/ 0 h 442"/>
                <a:gd name="T6" fmla="*/ 0 w 417"/>
                <a:gd name="T7" fmla="*/ 442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75" name="Line 100"/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6" name="Line 101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7" name="Line 102"/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78" name="Freeform 103"/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"/>
                <a:gd name="T16" fmla="*/ 0 h 379"/>
                <a:gd name="T17" fmla="*/ 257 w 257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424" name="Line 104"/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95262" name="Group 106"/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95267" name="Line 10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68" name="Line 108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69" name="Line 109"/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70" name="Line 110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263" name="Line 111"/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64" name="Line 112"/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65" name="Rectangle 113"/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66" name="Rectangle 114"/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95254" name="Group 116"/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95258" name="Line 117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59" name="Line 118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60" name="Line 119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261" name="Line 120"/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255" name="Freeform 121"/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56" name="Rectangle 122"/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57" name="Rectangle 123"/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5253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4" grpId="0" animBg="1"/>
      <p:bldP spid="184394" grpId="0" animBg="1"/>
      <p:bldP spid="184395" grpId="0" animBg="1"/>
      <p:bldP spid="184407" grpId="0" animBg="1"/>
      <p:bldP spid="184414" grpId="0" animBg="1"/>
      <p:bldP spid="1844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4419600"/>
            <a:ext cx="8458200" cy="835025"/>
            <a:chOff x="144" y="2784"/>
            <a:chExt cx="5328" cy="526"/>
          </a:xfrm>
        </p:grpSpPr>
        <p:grpSp>
          <p:nvGrpSpPr>
            <p:cNvPr id="96387" name="Group 3"/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96392" name="Line 4"/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93" name="Line 5"/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94" name="Line 6"/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95" name="Line 7"/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96" name="Line 8"/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97" name="Line 9"/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6388" name="Rectangle 10"/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89" name="Line 11"/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0" name="Line 12"/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1" name="Text Box 13"/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2400">
                  <a:latin typeface="Times New Roman" charset="0"/>
                </a:rPr>
                <a:t> 数据</a:t>
              </a:r>
            </a:p>
          </p:txBody>
        </p:sp>
      </p:grpSp>
      <p:sp>
        <p:nvSpPr>
          <p:cNvPr id="96259" name="Text Box 14"/>
          <p:cNvSpPr txBox="1">
            <a:spLocks noChangeArrowheads="1"/>
          </p:cNvSpPr>
          <p:nvPr/>
        </p:nvSpPr>
        <p:spPr bwMode="auto">
          <a:xfrm>
            <a:off x="685800" y="425450"/>
            <a:ext cx="4043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(2) 同步式数据输出</a:t>
            </a:r>
            <a:endParaRPr lang="en-US" altLang="zh-CN" sz="3600"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96357" name="Rectangle 16"/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6358" name="Line 17"/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9" name="Line 18"/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0" name="Line 19"/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1" name="Rectangle 20"/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62" name="Line 21"/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3" name="Rectangle 22"/>
            <p:cNvSpPr>
              <a:spLocks noChangeArrowheads="1"/>
            </p:cNvSpPr>
            <p:nvPr/>
          </p:nvSpPr>
          <p:spPr bwMode="auto">
            <a:xfrm>
              <a:off x="2250" y="941"/>
              <a:ext cx="15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</a:rPr>
                <a:t>总线传输周期</a:t>
              </a:r>
              <a:endParaRPr lang="zh-CN" altLang="en-US" sz="32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96364" name="Line 23"/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5" name="Freeform 24"/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66" name="Freeform 25"/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67" name="Freeform 26"/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96368" name="AutoShape 27"/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369" name="Freeform 28"/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70" name="Freeform 29"/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84"/>
                <a:gd name="T17" fmla="*/ 912 w 91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71" name="Rectangle 30"/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6372" name="Rectangle 31"/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6373" name="Rectangle 32"/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96374" name="Line 33"/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75" name="Line 34"/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6" name="Line 35"/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77" name="Line 36"/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78" name="Line 37"/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9" name="Line 38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0" name="Line 39"/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1" name="Line 40"/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2" name="Line 41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3" name="Line 42"/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4" name="Line 43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5" name="Line 44"/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6" name="Text Box 45"/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2400" b="0">
                  <a:latin typeface="Times New Roman" charset="0"/>
                </a:rPr>
                <a:t> </a:t>
              </a:r>
              <a:r>
                <a:rPr kumimoji="0" lang="zh-CN" altLang="en-US" sz="2400">
                  <a:latin typeface="Times New Roman" charset="0"/>
                </a:rPr>
                <a:t>时钟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96352" name="Group 47"/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96354" name="Line 48"/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5" name="Line 49"/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6" name="Freeform 50"/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206 w 5328"/>
                  <a:gd name="T1" fmla="*/ 0 h 977"/>
                  <a:gd name="T2" fmla="*/ 0 w 5328"/>
                  <a:gd name="T3" fmla="*/ 486 h 977"/>
                  <a:gd name="T4" fmla="*/ 196 w 5328"/>
                  <a:gd name="T5" fmla="*/ 964 h 977"/>
                  <a:gd name="T6" fmla="*/ 5132 w 5328"/>
                  <a:gd name="T7" fmla="*/ 977 h 977"/>
                  <a:gd name="T8" fmla="*/ 5328 w 5328"/>
                  <a:gd name="T9" fmla="*/ 486 h 977"/>
                  <a:gd name="T10" fmla="*/ 5126 w 5328"/>
                  <a:gd name="T11" fmla="*/ 0 h 977"/>
                  <a:gd name="T12" fmla="*/ 206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28"/>
                  <a:gd name="T22" fmla="*/ 0 h 977"/>
                  <a:gd name="T23" fmla="*/ 5328 w 5328"/>
                  <a:gd name="T24" fmla="*/ 977 h 9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6353" name="Text Box 51"/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2400" b="0">
                  <a:latin typeface="Times New Roman" charset="0"/>
                </a:rPr>
                <a:t> </a:t>
              </a:r>
              <a:r>
                <a:rPr kumimoji="0" lang="zh-CN" altLang="en-US" sz="2400">
                  <a:latin typeface="Times New Roman" charset="0"/>
                </a:rPr>
                <a:t>地址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96350" name="Freeform 53"/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48"/>
                <a:gd name="T19" fmla="*/ 0 h 240"/>
                <a:gd name="T20" fmla="*/ 4848 w 4848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51" name="Text Box 54"/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2400" b="0">
                  <a:latin typeface="Times New Roman" charset="0"/>
                </a:rPr>
                <a:t>  </a:t>
              </a:r>
              <a:r>
                <a:rPr kumimoji="0" lang="zh-CN" altLang="en-US" sz="2400">
                  <a:latin typeface="Times New Roman" charset="0"/>
                </a:rPr>
                <a:t>写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>
                  <a:latin typeface="Times New Roman" charset="0"/>
                </a:rPr>
                <a:t>命令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96339" name="Group 56"/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96345" name="Freeform 57"/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7"/>
                  <a:gd name="T16" fmla="*/ 0 h 358"/>
                  <a:gd name="T17" fmla="*/ 437 w 437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46" name="Line 58"/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47" name="Line 59"/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48" name="Line 60"/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49" name="Line 61"/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6340" name="Rectangle 62"/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41" name="Line 63"/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342" name="Group 64"/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96343" name="Rectangle 65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44" name="Line 66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96328" name="Group 68"/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96337" name="Rectangle 69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38" name="Line 70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6329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0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1" name="Freeform 73"/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384 h 384"/>
                <a:gd name="T6" fmla="*/ 336 w 367"/>
                <a:gd name="T7" fmla="*/ 384 h 384"/>
                <a:gd name="T8" fmla="*/ 134 w 367"/>
                <a:gd name="T9" fmla="*/ 1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7"/>
                <a:gd name="T16" fmla="*/ 0 h 384"/>
                <a:gd name="T17" fmla="*/ 367 w 367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32" name="Line 74"/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3" name="Line 75"/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4" name="Line 76"/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5" name="Line 77"/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36" name="Line 78"/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2438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96322" name="Line 81"/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3" name="Line 82"/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4" name="Line 83"/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5" name="Line 84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6" name="Freeform 85"/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384 h 384"/>
                <a:gd name="T6" fmla="*/ 0 w 48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27" name="Line 86"/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431" name="Line 87"/>
          <p:cNvSpPr>
            <a:spLocks noChangeShapeType="1"/>
          </p:cNvSpPr>
          <p:nvPr/>
        </p:nvSpPr>
        <p:spPr bwMode="auto">
          <a:xfrm>
            <a:off x="2819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432" name="Line 88"/>
          <p:cNvSpPr>
            <a:spLocks noChangeShapeType="1"/>
          </p:cNvSpPr>
          <p:nvPr/>
        </p:nvSpPr>
        <p:spPr bwMode="auto">
          <a:xfrm>
            <a:off x="3200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96317" name="Line 90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8" name="Line 91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9" name="Line 92"/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0" name="Line 93"/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21" name="Line 94"/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96312" name="Line 96"/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3" name="Line 97"/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4" name="Line 98"/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5" name="Line 99"/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16" name="Line 100"/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01"/>
          <p:cNvGrpSpPr>
            <a:grpSpLocks/>
          </p:cNvGrpSpPr>
          <p:nvPr/>
        </p:nvGrpSpPr>
        <p:grpSpPr bwMode="auto"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96310" name="Freeform 102"/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29"/>
                <a:gd name="T20" fmla="*/ 245 w 245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11" name="Freeform 103"/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  <a:gd name="T9" fmla="*/ 0 w 294"/>
                <a:gd name="T10" fmla="*/ 0 h 269"/>
                <a:gd name="T11" fmla="*/ 294 w 294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96305" name="Line 105"/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6" name="Line 106"/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7" name="Line 107"/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8" name="Line 108"/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9" name="Line 109"/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96299" name="Line 111"/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0" name="Line 112"/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1" name="Rectangle 113"/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02" name="Rectangle 114"/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303" name="Line 115"/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04" name="Line 116"/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17"/>
          <p:cNvGrpSpPr>
            <a:grpSpLocks/>
          </p:cNvGrpSpPr>
          <p:nvPr/>
        </p:nvGrpSpPr>
        <p:grpSpPr bwMode="auto"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96290" name="Line 118"/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91" name="Freeform 119"/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393 h 393"/>
                <a:gd name="T6" fmla="*/ 0 w 208"/>
                <a:gd name="T7" fmla="*/ 393 h 393"/>
                <a:gd name="T8" fmla="*/ 208 w 208"/>
                <a:gd name="T9" fmla="*/ 209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393"/>
                <a:gd name="T17" fmla="*/ 208 w 208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92" name="Rectangle 120"/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93" name="Line 121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94" name="Line 122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95" name="Rectangle 123"/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96" name="Line 124"/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97" name="Line 125"/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98" name="Line 126"/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96280" name="Rectangle 128"/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81" name="Line 129"/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2" name="Line 130"/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3" name="Line 131"/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4" name="Line 132"/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5" name="Line 133"/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6" name="Line 134"/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7" name="Line 135"/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288" name="Rectangle 136"/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89" name="Rectangle 137"/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5482" name="Line 138"/>
          <p:cNvSpPr>
            <a:spLocks noChangeShapeType="1"/>
          </p:cNvSpPr>
          <p:nvPr/>
        </p:nvSpPr>
        <p:spPr bwMode="auto">
          <a:xfrm>
            <a:off x="17526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>
            <a:off x="60960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484" name="Rectangle 1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6279" name="AutoShape 1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3" grpId="0" animBg="1"/>
      <p:bldP spid="185431" grpId="0" animBg="1"/>
      <p:bldP spid="185432" grpId="0" animBg="1"/>
      <p:bldP spid="185482" grpId="0" animBg="1"/>
      <p:bldP spid="1854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四、总线结构的计算机举例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1. 面向 </a:t>
            </a:r>
            <a:r>
              <a:rPr lang="en-US" altLang="zh-CN" sz="3200">
                <a:latin typeface="Times New Roman" charset="0"/>
              </a:rPr>
              <a:t>CPU </a:t>
            </a:r>
            <a:r>
              <a:rPr lang="zh-CN" altLang="en-US" sz="3200">
                <a:latin typeface="Times New Roman" charset="0"/>
              </a:rPr>
              <a:t>的双总线结构框图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23034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anchor="ctr" anchorCtr="1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charset="0"/>
              </a:rPr>
              <a:t>  </a:t>
            </a:r>
            <a:r>
              <a:rPr lang="zh-CN" altLang="en-US" sz="2400">
                <a:latin typeface="Times New Roman" charset="0"/>
              </a:rPr>
              <a:t>中央处理器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       </a:t>
            </a:r>
            <a:r>
              <a:rPr lang="en-US" altLang="zh-CN" sz="2400">
                <a:latin typeface="Times New Roman" charset="0"/>
              </a:rPr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69660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69661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69658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charset="0"/>
                </a:rPr>
                <a:t>M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总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线</a:t>
              </a:r>
            </a:p>
          </p:txBody>
        </p:sp>
        <p:sp>
          <p:nvSpPr>
            <p:cNvPr id="69659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69642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69644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62800"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主存 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   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69645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69646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47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48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latin typeface="Times New Roman" charset="0"/>
                  </a:rPr>
                  <a:t> </a:t>
                </a:r>
                <a:r>
                  <a:rPr lang="zh-CN" altLang="en-US" sz="1000">
                    <a:latin typeface="Times New Roman" charset="0"/>
                  </a:rPr>
                  <a:t>     </a:t>
                </a:r>
                <a:r>
                  <a:rPr lang="en-US" altLang="zh-CN" sz="2400">
                    <a:latin typeface="Times New Roman" charset="0"/>
                  </a:rPr>
                  <a:t>I/O</a:t>
                </a:r>
                <a:endParaRPr lang="zh-CN" altLang="en-US" sz="24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设备1</a:t>
                </a:r>
              </a:p>
            </p:txBody>
          </p:sp>
          <p:sp>
            <p:nvSpPr>
              <p:cNvPr id="69649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800">
                    <a:latin typeface="Times New Roman" charset="0"/>
                  </a:rPr>
                  <a:t> </a:t>
                </a:r>
                <a:r>
                  <a:rPr lang="zh-CN" altLang="en-US" sz="1000">
                    <a:latin typeface="Times New Roman" charset="0"/>
                  </a:rPr>
                  <a:t>    </a:t>
                </a:r>
                <a:r>
                  <a:rPr lang="en-US" altLang="zh-CN" sz="2400">
                    <a:latin typeface="Times New Roman" charset="0"/>
                  </a:rPr>
                  <a:t>I/O</a:t>
                </a:r>
                <a:endParaRPr lang="zh-CN" altLang="en-US" sz="24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latin typeface="Times New Roman" charset="0"/>
                  </a:rPr>
                  <a:t> 设备2</a:t>
                </a:r>
              </a:p>
            </p:txBody>
          </p:sp>
          <p:sp>
            <p:nvSpPr>
              <p:cNvPr id="69650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1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2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69653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4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5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69656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  <p:sp>
            <p:nvSpPr>
              <p:cNvPr id="69657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I/O</a:t>
                </a:r>
                <a:r>
                  <a:rPr lang="zh-CN" altLang="en-US" sz="2400">
                    <a:latin typeface="Times New Roman" charset="0"/>
                  </a:rPr>
                  <a:t>接口</a:t>
                </a:r>
              </a:p>
            </p:txBody>
          </p:sp>
        </p:grpSp>
        <p:sp>
          <p:nvSpPr>
            <p:cNvPr id="69643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</a:t>
              </a:r>
              <a:r>
                <a:rPr lang="zh-CN" altLang="en-US" sz="1000">
                  <a:latin typeface="Times New Roman" charset="0"/>
                </a:rPr>
                <a:t>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设备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</p:grpSp>
      <p:sp>
        <p:nvSpPr>
          <p:cNvPr id="69641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219200" y="5653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不互锁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4006850" y="5653088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半互锁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6858000" y="565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全互锁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85800" y="423863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(3) 异步通信</a:t>
            </a:r>
            <a:endParaRPr lang="en-US" altLang="zh-CN" sz="3600">
              <a:latin typeface="Times New Roman" charset="0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06850" y="1752600"/>
            <a:ext cx="2698750" cy="3657600"/>
            <a:chOff x="2524" y="1104"/>
            <a:chExt cx="1700" cy="2304"/>
          </a:xfrm>
        </p:grpSpPr>
        <p:sp>
          <p:nvSpPr>
            <p:cNvPr id="97335" name="Text Box 8"/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主设备</a:t>
              </a:r>
            </a:p>
          </p:txBody>
        </p:sp>
        <p:sp>
          <p:nvSpPr>
            <p:cNvPr id="97336" name="Text Box 9"/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从设备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3513" y="2871788"/>
            <a:ext cx="547687" cy="2157412"/>
            <a:chOff x="103" y="1809"/>
            <a:chExt cx="345" cy="1359"/>
          </a:xfrm>
        </p:grpSpPr>
        <p:sp>
          <p:nvSpPr>
            <p:cNvPr id="97333" name="Text Box 11"/>
            <p:cNvSpPr txBox="1">
              <a:spLocks noChangeArrowheads="1"/>
            </p:cNvSpPr>
            <p:nvPr/>
          </p:nvSpPr>
          <p:spPr bwMode="auto">
            <a:xfrm>
              <a:off x="107" y="1809"/>
              <a:ext cx="3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请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求</a:t>
              </a:r>
            </a:p>
          </p:txBody>
        </p:sp>
        <p:sp>
          <p:nvSpPr>
            <p:cNvPr id="97334" name="Text Box 12"/>
            <p:cNvSpPr txBox="1">
              <a:spLocks noChangeArrowheads="1"/>
            </p:cNvSpPr>
            <p:nvPr/>
          </p:nvSpPr>
          <p:spPr bwMode="auto">
            <a:xfrm>
              <a:off x="103" y="2572"/>
              <a:ext cx="3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回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答</a:t>
              </a:r>
            </a:p>
          </p:txBody>
        </p:sp>
      </p:grpSp>
      <p:sp>
        <p:nvSpPr>
          <p:cNvPr id="186381" name="Freeform 13"/>
          <p:cNvSpPr>
            <a:spLocks/>
          </p:cNvSpPr>
          <p:nvPr/>
        </p:nvSpPr>
        <p:spPr bwMode="auto">
          <a:xfrm>
            <a:off x="12954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2" name="Freeform 14"/>
          <p:cNvSpPr>
            <a:spLocks/>
          </p:cNvSpPr>
          <p:nvPr/>
        </p:nvSpPr>
        <p:spPr bwMode="auto">
          <a:xfrm>
            <a:off x="4176713" y="2590800"/>
            <a:ext cx="1587" cy="966788"/>
          </a:xfrm>
          <a:custGeom>
            <a:avLst/>
            <a:gdLst>
              <a:gd name="T0" fmla="*/ 0 w 1"/>
              <a:gd name="T1" fmla="*/ 0 h 609"/>
              <a:gd name="T2" fmla="*/ 1 w 1"/>
              <a:gd name="T3" fmla="*/ 609 h 609"/>
              <a:gd name="T4" fmla="*/ 0 60000 65536"/>
              <a:gd name="T5" fmla="*/ 0 60000 65536"/>
              <a:gd name="T6" fmla="*/ 0 w 1"/>
              <a:gd name="T7" fmla="*/ 0 h 609"/>
              <a:gd name="T8" fmla="*/ 1 w 1"/>
              <a:gd name="T9" fmla="*/ 609 h 6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97331" name="Freeform 16"/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0"/>
                <a:gd name="T19" fmla="*/ 0 h 587"/>
                <a:gd name="T20" fmla="*/ 300 w 300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2" name="Freeform 17"/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  <a:gd name="T6" fmla="*/ 0 w 737"/>
                <a:gd name="T7" fmla="*/ 0 h 1"/>
                <a:gd name="T8" fmla="*/ 737 w 7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6386" name="Freeform 18"/>
          <p:cNvSpPr>
            <a:spLocks/>
          </p:cNvSpPr>
          <p:nvPr/>
        </p:nvSpPr>
        <p:spPr bwMode="auto">
          <a:xfrm>
            <a:off x="5241925" y="2586038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599 h 599"/>
              <a:gd name="T4" fmla="*/ 0 60000 65536"/>
              <a:gd name="T5" fmla="*/ 0 60000 65536"/>
              <a:gd name="T6" fmla="*/ 0 w 1"/>
              <a:gd name="T7" fmla="*/ 0 h 599"/>
              <a:gd name="T8" fmla="*/ 1 w 1"/>
              <a:gd name="T9" fmla="*/ 599 h 5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7" name="Freeform 19"/>
          <p:cNvSpPr>
            <a:spLocks/>
          </p:cNvSpPr>
          <p:nvPr/>
        </p:nvSpPr>
        <p:spPr bwMode="auto">
          <a:xfrm>
            <a:off x="5184775" y="3479800"/>
            <a:ext cx="785813" cy="1588"/>
          </a:xfrm>
          <a:custGeom>
            <a:avLst/>
            <a:gdLst>
              <a:gd name="T0" fmla="*/ 0 w 495"/>
              <a:gd name="T1" fmla="*/ 0 h 1"/>
              <a:gd name="T2" fmla="*/ 495 w 495"/>
              <a:gd name="T3" fmla="*/ 1 h 1"/>
              <a:gd name="T4" fmla="*/ 0 60000 65536"/>
              <a:gd name="T5" fmla="*/ 0 60000 65536"/>
              <a:gd name="T6" fmla="*/ 0 w 495"/>
              <a:gd name="T7" fmla="*/ 0 h 1"/>
              <a:gd name="T8" fmla="*/ 495 w 4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97329" name="Freeform 21"/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0" name="Freeform 22"/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6391" name="Freeform 23"/>
          <p:cNvSpPr>
            <a:spLocks/>
          </p:cNvSpPr>
          <p:nvPr/>
        </p:nvSpPr>
        <p:spPr bwMode="auto">
          <a:xfrm>
            <a:off x="2293938" y="3505200"/>
            <a:ext cx="830262" cy="1588"/>
          </a:xfrm>
          <a:custGeom>
            <a:avLst/>
            <a:gdLst>
              <a:gd name="T0" fmla="*/ 0 w 523"/>
              <a:gd name="T1" fmla="*/ 0 h 1"/>
              <a:gd name="T2" fmla="*/ 523 w 523"/>
              <a:gd name="T3" fmla="*/ 0 h 1"/>
              <a:gd name="T4" fmla="*/ 0 60000 65536"/>
              <a:gd name="T5" fmla="*/ 0 60000 65536"/>
              <a:gd name="T6" fmla="*/ 0 w 523"/>
              <a:gd name="T7" fmla="*/ 0 h 1"/>
              <a:gd name="T8" fmla="*/ 523 w 52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92" name="Freeform 24"/>
          <p:cNvSpPr>
            <a:spLocks/>
          </p:cNvSpPr>
          <p:nvPr/>
        </p:nvSpPr>
        <p:spPr bwMode="auto">
          <a:xfrm>
            <a:off x="234791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93" name="Freeform 25"/>
          <p:cNvSpPr>
            <a:spLocks/>
          </p:cNvSpPr>
          <p:nvPr/>
        </p:nvSpPr>
        <p:spPr bwMode="auto">
          <a:xfrm>
            <a:off x="1770063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94" name="Freeform 26"/>
          <p:cNvSpPr>
            <a:spLocks/>
          </p:cNvSpPr>
          <p:nvPr/>
        </p:nvSpPr>
        <p:spPr bwMode="auto">
          <a:xfrm>
            <a:off x="28749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>
            <a:off x="1820863" y="3743325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97327" name="Freeform 29"/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8" name="Line 30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97325" name="Freeform 32"/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  <a:gd name="T6" fmla="*/ 0 w 332"/>
                <a:gd name="T7" fmla="*/ 0 h 1"/>
                <a:gd name="T8" fmla="*/ 332 w 3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6" name="Line 33"/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6402" name="Line 34"/>
          <p:cNvSpPr>
            <a:spLocks noChangeShapeType="1"/>
          </p:cNvSpPr>
          <p:nvPr/>
        </p:nvSpPr>
        <p:spPr bwMode="auto">
          <a:xfrm>
            <a:off x="2824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403" name="Freeform 35"/>
          <p:cNvSpPr>
            <a:spLocks/>
          </p:cNvSpPr>
          <p:nvPr/>
        </p:nvSpPr>
        <p:spPr bwMode="auto">
          <a:xfrm>
            <a:off x="45847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04" name="Freeform 36"/>
          <p:cNvSpPr>
            <a:spLocks/>
          </p:cNvSpPr>
          <p:nvPr/>
        </p:nvSpPr>
        <p:spPr bwMode="auto">
          <a:xfrm>
            <a:off x="56943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05" name="Freeform 37"/>
          <p:cNvSpPr>
            <a:spLocks/>
          </p:cNvSpPr>
          <p:nvPr/>
        </p:nvSpPr>
        <p:spPr bwMode="auto">
          <a:xfrm>
            <a:off x="4640263" y="3733800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56451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407" name="Freeform 39"/>
          <p:cNvSpPr>
            <a:spLocks/>
          </p:cNvSpPr>
          <p:nvPr/>
        </p:nvSpPr>
        <p:spPr bwMode="auto">
          <a:xfrm>
            <a:off x="69088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851650" y="2660650"/>
            <a:ext cx="1162050" cy="1427163"/>
            <a:chOff x="4314" y="1676"/>
            <a:chExt cx="732" cy="899"/>
          </a:xfrm>
        </p:grpSpPr>
        <p:sp>
          <p:nvSpPr>
            <p:cNvPr id="97323" name="Freeform 41"/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580"/>
                <a:gd name="T14" fmla="*/ 299 w 299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4" name="Freeform 42"/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6411" name="Freeform 43"/>
          <p:cNvSpPr>
            <a:spLocks/>
          </p:cNvSpPr>
          <p:nvPr/>
        </p:nvSpPr>
        <p:spPr bwMode="auto">
          <a:xfrm>
            <a:off x="798036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73914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  <a:gd name="T4" fmla="*/ 0 60000 65536"/>
              <a:gd name="T5" fmla="*/ 0 60000 65536"/>
              <a:gd name="T6" fmla="*/ 0 w 732"/>
              <a:gd name="T7" fmla="*/ 0 h 1"/>
              <a:gd name="T8" fmla="*/ 732 w 7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13" name="Freeform 45"/>
          <p:cNvSpPr>
            <a:spLocks/>
          </p:cNvSpPr>
          <p:nvPr/>
        </p:nvSpPr>
        <p:spPr bwMode="auto">
          <a:xfrm>
            <a:off x="85137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  <a:gd name="T4" fmla="*/ 0 60000 65536"/>
              <a:gd name="T5" fmla="*/ 0 60000 65536"/>
              <a:gd name="T6" fmla="*/ 0 w 2"/>
              <a:gd name="T7" fmla="*/ 0 h 583"/>
              <a:gd name="T8" fmla="*/ 2 w 2"/>
              <a:gd name="T9" fmla="*/ 583 h 5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14" name="Freeform 46"/>
          <p:cNvSpPr>
            <a:spLocks/>
          </p:cNvSpPr>
          <p:nvPr/>
        </p:nvSpPr>
        <p:spPr bwMode="auto">
          <a:xfrm>
            <a:off x="7442200" y="374332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  <a:gd name="T4" fmla="*/ 0 60000 65536"/>
              <a:gd name="T5" fmla="*/ 0 60000 65536"/>
              <a:gd name="T6" fmla="*/ 0 w 1"/>
              <a:gd name="T7" fmla="*/ 0 h 570"/>
              <a:gd name="T8" fmla="*/ 1 w 1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97321" name="Freeform 48"/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  <a:gd name="T6" fmla="*/ 0 w 311"/>
                <a:gd name="T7" fmla="*/ 0 h 1"/>
                <a:gd name="T8" fmla="*/ 311 w 3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2" name="Line 49"/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6418" name="Line 50"/>
          <p:cNvSpPr>
            <a:spLocks noChangeShapeType="1"/>
          </p:cNvSpPr>
          <p:nvPr/>
        </p:nvSpPr>
        <p:spPr bwMode="auto">
          <a:xfrm>
            <a:off x="8462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419" name="Freeform 51"/>
          <p:cNvSpPr>
            <a:spLocks/>
          </p:cNvSpPr>
          <p:nvPr/>
        </p:nvSpPr>
        <p:spPr bwMode="auto">
          <a:xfrm>
            <a:off x="7493000" y="2898775"/>
            <a:ext cx="508000" cy="1365250"/>
          </a:xfrm>
          <a:custGeom>
            <a:avLst/>
            <a:gdLst>
              <a:gd name="T0" fmla="*/ 0 w 320"/>
              <a:gd name="T1" fmla="*/ 754 h 860"/>
              <a:gd name="T2" fmla="*/ 91 w 320"/>
              <a:gd name="T3" fmla="*/ 752 h 860"/>
              <a:gd name="T4" fmla="*/ 230 w 320"/>
              <a:gd name="T5" fmla="*/ 106 h 860"/>
              <a:gd name="T6" fmla="*/ 320 w 320"/>
              <a:gd name="T7" fmla="*/ 114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860"/>
              <a:gd name="T14" fmla="*/ 320 w 320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97319" name="Freeform 53"/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  <a:gd name="T6" fmla="*/ 0 w 521"/>
                <a:gd name="T7" fmla="*/ 0 h 2"/>
                <a:gd name="T8" fmla="*/ 521 w 52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0" name="Freeform 54"/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"/>
                <a:gd name="T16" fmla="*/ 0 h 752"/>
                <a:gd name="T17" fmla="*/ 313 w 313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6423" name="Freeform 55"/>
          <p:cNvSpPr>
            <a:spLocks/>
          </p:cNvSpPr>
          <p:nvPr/>
        </p:nvSpPr>
        <p:spPr bwMode="auto">
          <a:xfrm>
            <a:off x="4692650" y="2895600"/>
            <a:ext cx="550863" cy="1301750"/>
          </a:xfrm>
          <a:custGeom>
            <a:avLst/>
            <a:gdLst>
              <a:gd name="T0" fmla="*/ 0 w 347"/>
              <a:gd name="T1" fmla="*/ 740 h 820"/>
              <a:gd name="T2" fmla="*/ 91 w 347"/>
              <a:gd name="T3" fmla="*/ 714 h 820"/>
              <a:gd name="T4" fmla="*/ 219 w 347"/>
              <a:gd name="T5" fmla="*/ 102 h 820"/>
              <a:gd name="T6" fmla="*/ 347 w 347"/>
              <a:gd name="T7" fmla="*/ 102 h 820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820"/>
              <a:gd name="T14" fmla="*/ 347 w 347"/>
              <a:gd name="T15" fmla="*/ 820 h 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318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1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1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1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1" grpId="0" autoUpdateAnimBg="0"/>
      <p:bldP spid="186372" grpId="0" autoUpdateAnimBg="0"/>
      <p:bldP spid="186381" grpId="0" animBg="1"/>
      <p:bldP spid="186382" grpId="0" animBg="1"/>
      <p:bldP spid="186386" grpId="0" animBg="1"/>
      <p:bldP spid="186387" grpId="0" animBg="1"/>
      <p:bldP spid="186391" grpId="0" animBg="1"/>
      <p:bldP spid="186392" grpId="0" animBg="1"/>
      <p:bldP spid="186393" grpId="0" animBg="1"/>
      <p:bldP spid="186394" grpId="0" animBg="1"/>
      <p:bldP spid="186395" grpId="0" animBg="1"/>
      <p:bldP spid="186402" grpId="0" animBg="1"/>
      <p:bldP spid="186403" grpId="0" animBg="1"/>
      <p:bldP spid="186404" grpId="0" animBg="1"/>
      <p:bldP spid="186405" grpId="0" animBg="1"/>
      <p:bldP spid="186406" grpId="0" animBg="1"/>
      <p:bldP spid="186407" grpId="0" animBg="1"/>
      <p:bldP spid="186411" grpId="0" animBg="1"/>
      <p:bldP spid="186412" grpId="0" animBg="1"/>
      <p:bldP spid="186413" grpId="0" animBg="1"/>
      <p:bldP spid="186414" grpId="0" animBg="1"/>
      <p:bldP spid="186418" grpId="0" animBg="1"/>
      <p:bldP spid="186419" grpId="0" animBg="1"/>
      <p:bldP spid="1864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(4) 半同步通信</a:t>
            </a:r>
            <a:endParaRPr lang="en-US" altLang="zh-CN" sz="3600"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98316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同步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发送方</a:t>
              </a:r>
              <a:r>
                <a:rPr lang="zh-CN" altLang="en-US" sz="2800">
                  <a:latin typeface="Times New Roman" charset="0"/>
                </a:rPr>
                <a:t> 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时钟前沿 </a:t>
              </a:r>
              <a:r>
                <a:rPr lang="zh-CN" altLang="en-US" sz="2800">
                  <a:latin typeface="Times New Roman" charset="0"/>
                </a:rPr>
                <a:t>发信号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98317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接收方 </a:t>
              </a:r>
              <a:r>
                <a:rPr lang="zh-CN" altLang="en-US" sz="2800">
                  <a:latin typeface="Times New Roman" charset="0"/>
                </a:rPr>
                <a:t>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时钟后沿 </a:t>
              </a:r>
              <a:r>
                <a:rPr lang="zh-CN" altLang="en-US" sz="2800">
                  <a:latin typeface="Times New Roman" charset="0"/>
                </a:rPr>
                <a:t>判断、识别</a:t>
              </a:r>
              <a:endParaRPr lang="en-US" altLang="zh-CN" sz="2800">
                <a:latin typeface="Times New Roman" charset="0"/>
              </a:endParaRPr>
            </a:p>
          </p:txBody>
        </p:sp>
      </p:grp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charset="0"/>
              </a:rPr>
              <a:t>（</a:t>
            </a:r>
            <a:r>
              <a:rPr lang="zh-CN" altLang="en-US" sz="3600">
                <a:solidFill>
                  <a:schemeClr val="folHlink"/>
                </a:solidFill>
                <a:latin typeface="Times New Roman" charset="0"/>
              </a:rPr>
              <a:t>同步</a:t>
            </a:r>
            <a:r>
              <a:rPr lang="zh-CN" altLang="en-US" sz="3600">
                <a:latin typeface="Times New Roman" charset="0"/>
              </a:rPr>
              <a:t>、</a:t>
            </a:r>
            <a:r>
              <a:rPr lang="zh-CN" altLang="en-US" sz="3600">
                <a:solidFill>
                  <a:schemeClr val="folHlink"/>
                </a:solidFill>
                <a:latin typeface="Times New Roman" charset="0"/>
              </a:rPr>
              <a:t>异步 </a:t>
            </a:r>
            <a:r>
              <a:rPr lang="zh-CN" altLang="en-US" sz="3600">
                <a:latin typeface="Times New Roman" charset="0"/>
              </a:rPr>
              <a:t>结合）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3795713"/>
            <a:ext cx="8229600" cy="1508125"/>
            <a:chOff x="528" y="2391"/>
            <a:chExt cx="5184" cy="950"/>
          </a:xfrm>
        </p:grpSpPr>
        <p:sp>
          <p:nvSpPr>
            <p:cNvPr id="98312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异步   </a:t>
              </a:r>
              <a:r>
                <a:rPr lang="zh-CN" altLang="en-US" sz="2800">
                  <a:latin typeface="Times New Roman" charset="0"/>
                </a:rPr>
                <a:t>允许不同速度的模块和谐工作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98313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 </a:t>
              </a:r>
              <a:r>
                <a:rPr lang="zh-CN" altLang="en-US" sz="2800">
                  <a:latin typeface="Times New Roman" charset="0"/>
                </a:rPr>
                <a:t>增加一条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“等待”响应信号</a:t>
              </a:r>
              <a:r>
                <a:rPr lang="zh-CN" altLang="en-US" sz="2800">
                  <a:latin typeface="Times New Roman" charset="0"/>
                </a:rPr>
                <a:t>             </a:t>
              </a:r>
            </a:p>
          </p:txBody>
        </p:sp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3936" y="2976"/>
              <a:ext cx="10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latin typeface="Times New Roman" charset="0"/>
                </a:rPr>
                <a:t>WAIT</a:t>
              </a:r>
              <a:endParaRPr lang="zh-CN" altLang="en-US" sz="3200">
                <a:latin typeface="Times New Roman" charset="0"/>
              </a:endParaRPr>
            </a:p>
          </p:txBody>
        </p:sp>
        <p:sp>
          <p:nvSpPr>
            <p:cNvPr id="98315" name="Line 12"/>
            <p:cNvSpPr>
              <a:spLocks noChangeShapeType="1"/>
            </p:cNvSpPr>
            <p:nvPr/>
          </p:nvSpPr>
          <p:spPr bwMode="auto">
            <a:xfrm>
              <a:off x="3936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8311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以输入数据为例的半同步通信时序</a:t>
            </a:r>
            <a:endParaRPr lang="en-US" altLang="zh-CN" sz="3600">
              <a:latin typeface="Times New Roman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baseline="-25000">
                <a:latin typeface="Times New Roman" charset="0"/>
              </a:rPr>
              <a:t>1     </a:t>
            </a:r>
            <a:r>
              <a:rPr lang="zh-CN" altLang="en-US" sz="2800">
                <a:latin typeface="Times New Roman" charset="0"/>
              </a:rPr>
              <a:t>主模块发地址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baseline="-25000">
                <a:latin typeface="Times New Roman" charset="0"/>
              </a:rPr>
              <a:t>2     </a:t>
            </a:r>
            <a:r>
              <a:rPr lang="zh-CN" altLang="en-US" sz="2800">
                <a:latin typeface="Times New Roman" charset="0"/>
              </a:rPr>
              <a:t>主模块发命令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0">
                <a:latin typeface="Times New Roman" charset="0"/>
              </a:rPr>
              <a:t>…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baseline="-25000">
                <a:latin typeface="Times New Roman" charset="0"/>
              </a:rPr>
              <a:t>3     </a:t>
            </a:r>
            <a:r>
              <a:rPr lang="zh-CN" altLang="en-US" sz="2800">
                <a:latin typeface="Times New Roman" charset="0"/>
              </a:rPr>
              <a:t>从模块提供数据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baseline="-25000">
                <a:latin typeface="Times New Roman" charset="0"/>
              </a:rPr>
              <a:t>4     </a:t>
            </a:r>
            <a:r>
              <a:rPr lang="zh-CN" altLang="en-US" sz="2800">
                <a:latin typeface="Times New Roman" charset="0"/>
              </a:rPr>
              <a:t>从模块撤销数据，主模块撤销命令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99344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charset="0"/>
                </a:rPr>
                <a:t>w</a:t>
              </a:r>
              <a:r>
                <a:rPr lang="en-US" altLang="zh-CN" sz="3200" baseline="-25000">
                  <a:latin typeface="Times New Roman" charset="0"/>
                </a:rPr>
                <a:t>     </a:t>
              </a:r>
              <a:r>
                <a:rPr lang="zh-CN" altLang="en-US" sz="2800">
                  <a:latin typeface="Times New Roman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charset="0"/>
                </a:rPr>
                <a:t>T</a:t>
              </a:r>
            </a:p>
          </p:txBody>
        </p:sp>
        <p:grpSp>
          <p:nvGrpSpPr>
            <p:cNvPr id="99345" name="Group 10"/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99346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WAIT</a:t>
                </a:r>
                <a:endParaRPr lang="zh-CN" altLang="en-US" sz="2800">
                  <a:latin typeface="Times New Roman" charset="0"/>
                </a:endParaRPr>
              </a:p>
            </p:txBody>
          </p:sp>
          <p:sp>
            <p:nvSpPr>
              <p:cNvPr id="99347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99340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charset="0"/>
                </a:rPr>
                <a:t>w</a:t>
              </a:r>
              <a:r>
                <a:rPr lang="en-US" altLang="zh-CN" sz="3200" baseline="-25000">
                  <a:latin typeface="Times New Roman" charset="0"/>
                </a:rPr>
                <a:t>     </a:t>
              </a:r>
              <a:r>
                <a:rPr lang="zh-CN" altLang="en-US" sz="2800">
                  <a:latin typeface="Times New Roman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charset="0"/>
                </a:rPr>
                <a:t>T</a:t>
              </a:r>
            </a:p>
          </p:txBody>
        </p:sp>
        <p:grpSp>
          <p:nvGrpSpPr>
            <p:cNvPr id="99341" name="Group 15"/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99342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WAIT</a:t>
                </a:r>
                <a:endParaRPr lang="zh-CN" altLang="en-US" sz="2800">
                  <a:latin typeface="Times New Roman" charset="0"/>
                </a:endParaRPr>
              </a:p>
            </p:txBody>
          </p:sp>
          <p:sp>
            <p:nvSpPr>
              <p:cNvPr id="99343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99339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/>
          <p:cNvSpPr>
            <a:spLocks/>
          </p:cNvSpPr>
          <p:nvPr/>
        </p:nvSpPr>
        <p:spPr bwMode="auto">
          <a:xfrm>
            <a:off x="6396038" y="3897313"/>
            <a:ext cx="504825" cy="555625"/>
          </a:xfrm>
          <a:custGeom>
            <a:avLst/>
            <a:gdLst>
              <a:gd name="T0" fmla="*/ 0 w 417"/>
              <a:gd name="T1" fmla="*/ 555625 h 442"/>
              <a:gd name="T2" fmla="*/ 504825 w 417"/>
              <a:gd name="T3" fmla="*/ 555625 h 442"/>
              <a:gd name="T4" fmla="*/ 504825 w 417"/>
              <a:gd name="T5" fmla="*/ 0 h 442"/>
              <a:gd name="T6" fmla="*/ 0 w 417"/>
              <a:gd name="T7" fmla="*/ 555625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53975" y="3786188"/>
            <a:ext cx="9197975" cy="763587"/>
            <a:chOff x="-34" y="2385"/>
            <a:chExt cx="5794" cy="481"/>
          </a:xfrm>
        </p:grpSpPr>
        <p:grpSp>
          <p:nvGrpSpPr>
            <p:cNvPr id="100537" name="Group 4"/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100541" name="Group 5"/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100546" name="Freeform 43"/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0 h 1"/>
                    <a:gd name="T2" fmla="*/ 827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2400" b="0">
                    <a:latin typeface="Times New Roman" charset="0"/>
                  </a:endParaRPr>
                </a:p>
              </p:txBody>
            </p:sp>
            <p:sp>
              <p:nvSpPr>
                <p:cNvPr id="100547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00542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00543" name="组合 252"/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100544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545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538" name="Group 12"/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100539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charset="0"/>
                  </a:rPr>
                  <a:t> </a:t>
                </a:r>
                <a:r>
                  <a:rPr lang="zh-CN" altLang="en-US" sz="2000">
                    <a:latin typeface="Times New Roman" charset="0"/>
                  </a:rPr>
                  <a:t>读</a:t>
                </a:r>
              </a:p>
            </p:txBody>
          </p:sp>
          <p:sp>
            <p:nvSpPr>
              <p:cNvPr id="100540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charset="0"/>
                  </a:rPr>
                  <a:t> </a:t>
                </a:r>
                <a:r>
                  <a:rPr lang="zh-CN" altLang="en-US" sz="2000">
                    <a:latin typeface="Times New Roman" charset="0"/>
                  </a:rPr>
                  <a:t>命令</a:t>
                </a:r>
              </a:p>
            </p:txBody>
          </p:sp>
        </p:grp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7463" y="4714875"/>
            <a:ext cx="9070975" cy="730250"/>
            <a:chOff x="11" y="2970"/>
            <a:chExt cx="5714" cy="460"/>
          </a:xfrm>
        </p:grpSpPr>
        <p:grpSp>
          <p:nvGrpSpPr>
            <p:cNvPr id="100529" name="Group 16"/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100535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>
                    <a:latin typeface="Times New Roman" charset="0"/>
                  </a:rPr>
                  <a:t>WAIT</a:t>
                </a:r>
                <a:endParaRPr lang="zh-CN" altLang="en-US" sz="1600">
                  <a:latin typeface="Times New Roman" charset="0"/>
                </a:endParaRPr>
              </a:p>
            </p:txBody>
          </p:sp>
          <p:cxnSp>
            <p:nvCxnSpPr>
              <p:cNvPr id="100536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530" name="Freeform 43"/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0 h 1"/>
                <a:gd name="T2" fmla="*/ 1542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531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532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533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534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组合 381"/>
          <p:cNvGrpSpPr>
            <a:grpSpLocks/>
          </p:cNvGrpSpPr>
          <p:nvPr/>
        </p:nvGrpSpPr>
        <p:grpSpPr bwMode="auto">
          <a:xfrm>
            <a:off x="0" y="3071813"/>
            <a:ext cx="9120188" cy="500062"/>
            <a:chOff x="-32" y="3071810"/>
            <a:chExt cx="9119767" cy="500066"/>
          </a:xfrm>
        </p:grpSpPr>
        <p:sp>
          <p:nvSpPr>
            <p:cNvPr id="100525" name="Freeform 37"/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306461 w 3857"/>
                <a:gd name="T1" fmla="*/ 0 h 343"/>
                <a:gd name="T2" fmla="*/ 0 w 3857"/>
                <a:gd name="T3" fmla="*/ 219077 h 343"/>
                <a:gd name="T4" fmla="*/ 311869 w 3857"/>
                <a:gd name="T5" fmla="*/ 440731 h 343"/>
                <a:gd name="T6" fmla="*/ 2421039 w 3857"/>
                <a:gd name="T7" fmla="*/ 442020 h 343"/>
                <a:gd name="T8" fmla="*/ 6644787 w 3857"/>
                <a:gd name="T9" fmla="*/ 440731 h 343"/>
                <a:gd name="T10" fmla="*/ 6953050 w 3857"/>
                <a:gd name="T11" fmla="*/ 220366 h 343"/>
                <a:gd name="T12" fmla="*/ 6644787 w 3857"/>
                <a:gd name="T13" fmla="*/ 0 h 343"/>
                <a:gd name="T14" fmla="*/ 306461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526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527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528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</a:t>
              </a:r>
              <a:r>
                <a:rPr lang="zh-CN" altLang="en-US" sz="2000">
                  <a:latin typeface="Times New Roman" charset="0"/>
                </a:rPr>
                <a:t>地址</a:t>
              </a:r>
            </a:p>
          </p:txBody>
        </p:sp>
      </p:grpSp>
      <p:grpSp>
        <p:nvGrpSpPr>
          <p:cNvPr id="10" name="组合 399"/>
          <p:cNvGrpSpPr>
            <a:grpSpLocks/>
          </p:cNvGrpSpPr>
          <p:nvPr/>
        </p:nvGrpSpPr>
        <p:grpSpPr bwMode="auto">
          <a:xfrm>
            <a:off x="-36513" y="5786438"/>
            <a:ext cx="9144001" cy="561975"/>
            <a:chOff x="-54031" y="5786454"/>
            <a:chExt cx="9144047" cy="561972"/>
          </a:xfrm>
        </p:grpSpPr>
        <p:sp>
          <p:nvSpPr>
            <p:cNvPr id="100520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</a:t>
              </a:r>
              <a:r>
                <a:rPr lang="zh-CN" altLang="en-US" sz="2000">
                  <a:latin typeface="Times New Roman" charset="0"/>
                </a:rPr>
                <a:t>数据</a:t>
              </a:r>
            </a:p>
          </p:txBody>
        </p:sp>
        <p:grpSp>
          <p:nvGrpSpPr>
            <p:cNvPr id="100521" name="组合 395"/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100522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3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4" name="Freeform 52"/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228600 h 333"/>
                  <a:gd name="T2" fmla="*/ 185090 w 1056"/>
                  <a:gd name="T3" fmla="*/ 0 h 333"/>
                  <a:gd name="T4" fmla="*/ 1172234 w 1056"/>
                  <a:gd name="T5" fmla="*/ 0 h 333"/>
                  <a:gd name="T6" fmla="*/ 1357324 w 1056"/>
                  <a:gd name="T7" fmla="*/ 228600 h 333"/>
                  <a:gd name="T8" fmla="*/ 1131103 w 1056"/>
                  <a:gd name="T9" fmla="*/ 528638 h 333"/>
                  <a:gd name="T10" fmla="*/ 218509 w 1056"/>
                  <a:gd name="T11" fmla="*/ 528638 h 333"/>
                  <a:gd name="T12" fmla="*/ 0 w 1056"/>
                  <a:gd name="T13" fmla="*/ 228600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</p:grp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0" y="1412875"/>
            <a:ext cx="9104313" cy="1466850"/>
            <a:chOff x="0" y="890"/>
            <a:chExt cx="5735" cy="924"/>
          </a:xfrm>
        </p:grpSpPr>
        <p:sp>
          <p:nvSpPr>
            <p:cNvPr id="100476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charset="0"/>
                </a:rPr>
                <a:t> </a:t>
              </a:r>
              <a:r>
                <a:rPr lang="zh-CN" altLang="en-US" sz="2000">
                  <a:latin typeface="Times New Roman" charset="0"/>
                </a:rPr>
                <a:t>时钟</a:t>
              </a:r>
            </a:p>
          </p:txBody>
        </p:sp>
        <p:grpSp>
          <p:nvGrpSpPr>
            <p:cNvPr id="100477" name="Group 38"/>
            <p:cNvGrpSpPr>
              <a:grpSpLocks/>
            </p:cNvGrpSpPr>
            <p:nvPr/>
          </p:nvGrpSpPr>
          <p:grpSpPr bwMode="auto">
            <a:xfrm>
              <a:off x="377" y="890"/>
              <a:ext cx="5358" cy="924"/>
              <a:chOff x="377" y="890"/>
              <a:chExt cx="5358" cy="924"/>
            </a:xfrm>
          </p:grpSpPr>
          <p:sp>
            <p:nvSpPr>
              <p:cNvPr id="100478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79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0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30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000">
                  <a:solidFill>
                    <a:schemeClr val="folHlink"/>
                  </a:solidFill>
                  <a:latin typeface="Times New Roman" charset="0"/>
                </a:endParaRPr>
              </a:p>
            </p:txBody>
          </p:sp>
          <p:sp>
            <p:nvSpPr>
              <p:cNvPr id="100481" name="Freeform 14"/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82" name="Freeform 15"/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83" name="Freeform 16"/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cxnSp>
            <p:nvCxnSpPr>
              <p:cNvPr id="100484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485" name="Freeform 18"/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86" name="Freeform 19"/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87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88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9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90" name="Freeform 16"/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91" name="Freeform 16"/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312 h 384"/>
                  <a:gd name="T2" fmla="*/ 0 w 912"/>
                  <a:gd name="T3" fmla="*/ 0 h 384"/>
                  <a:gd name="T4" fmla="*/ 329 w 912"/>
                  <a:gd name="T5" fmla="*/ 0 h 384"/>
                  <a:gd name="T6" fmla="*/ 329 w 912"/>
                  <a:gd name="T7" fmla="*/ 312 h 384"/>
                  <a:gd name="T8" fmla="*/ 695 w 912"/>
                  <a:gd name="T9" fmla="*/ 31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grpSp>
            <p:nvGrpSpPr>
              <p:cNvPr id="100492" name="组合 196"/>
              <p:cNvGrpSpPr>
                <a:grpSpLocks/>
              </p:cNvGrpSpPr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100511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1005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100513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514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515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516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00517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518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519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0493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charset="0"/>
                  </a:rPr>
                  <a:t>W</a:t>
                </a:r>
              </a:p>
            </p:txBody>
          </p:sp>
          <p:sp>
            <p:nvSpPr>
              <p:cNvPr id="100494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charset="0"/>
                  </a:rPr>
                  <a:t>W</a:t>
                </a:r>
              </a:p>
            </p:txBody>
          </p:sp>
          <p:sp>
            <p:nvSpPr>
              <p:cNvPr id="100495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96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97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98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100499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500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501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502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00503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00504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505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506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507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100508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509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510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" name="组合 380"/>
          <p:cNvGrpSpPr>
            <a:grpSpLocks/>
          </p:cNvGrpSpPr>
          <p:nvPr/>
        </p:nvGrpSpPr>
        <p:grpSpPr bwMode="auto">
          <a:xfrm>
            <a:off x="598488" y="3121025"/>
            <a:ext cx="785812" cy="3236913"/>
            <a:chOff x="598906" y="3121200"/>
            <a:chExt cx="785873" cy="3236758"/>
          </a:xfrm>
        </p:grpSpPr>
        <p:sp>
          <p:nvSpPr>
            <p:cNvPr id="100464" name="Rectangle 55"/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465" name="Line 57"/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0466" name="组合 379"/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100471" name="Freeform 60"/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548115 w 613"/>
                  <a:gd name="T1" fmla="*/ 255917 h 355"/>
                  <a:gd name="T2" fmla="*/ 702991 w 613"/>
                  <a:gd name="T3" fmla="*/ 2611 h 355"/>
                  <a:gd name="T4" fmla="*/ 0 w 613"/>
                  <a:gd name="T5" fmla="*/ 0 h 355"/>
                  <a:gd name="T6" fmla="*/ 0 w 613"/>
                  <a:gd name="T7" fmla="*/ 463523 h 355"/>
                  <a:gd name="T8" fmla="*/ 741710 w 613"/>
                  <a:gd name="T9" fmla="*/ 463523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72" name="Line 61"/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73" name="Line 62"/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74" name="Line 63"/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75" name="Line 64"/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0467" name="Rectangle 55"/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468" name="Line 57"/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69" name="Rectangle 56"/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470" name="Line 58"/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9534" name="Line 95"/>
          <p:cNvSpPr>
            <a:spLocks noChangeShapeType="1"/>
          </p:cNvSpPr>
          <p:nvPr/>
        </p:nvSpPr>
        <p:spPr bwMode="auto">
          <a:xfrm rot="2700000">
            <a:off x="6657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" name="组合 360"/>
          <p:cNvGrpSpPr>
            <a:grpSpLocks/>
          </p:cNvGrpSpPr>
          <p:nvPr/>
        </p:nvGrpSpPr>
        <p:grpSpPr bwMode="auto">
          <a:xfrm>
            <a:off x="6786563" y="3127375"/>
            <a:ext cx="1214437" cy="3265488"/>
            <a:chOff x="6786578" y="3126605"/>
            <a:chExt cx="1214446" cy="3266272"/>
          </a:xfrm>
        </p:grpSpPr>
        <p:sp>
          <p:nvSpPr>
            <p:cNvPr id="100454" name="Line 110"/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0455" name="组合 258"/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100462" name="Line 108"/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63" name="Rectangle 114"/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  <p:grpSp>
          <p:nvGrpSpPr>
            <p:cNvPr id="100456" name="组合 261"/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100460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61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  <p:sp>
          <p:nvSpPr>
            <p:cNvPr id="100457" name="Line 110"/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58" name="Line 84"/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59" name="Rectangle 115"/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</p:grp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1338263" y="3127375"/>
            <a:ext cx="1133475" cy="3227388"/>
            <a:chOff x="843" y="1970"/>
            <a:chExt cx="714" cy="2033"/>
          </a:xfrm>
        </p:grpSpPr>
        <p:sp>
          <p:nvSpPr>
            <p:cNvPr id="100442" name="Freeform 67"/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329 h 429"/>
                <a:gd name="T2" fmla="*/ 681 w 894"/>
                <a:gd name="T3" fmla="*/ 329 h 429"/>
                <a:gd name="T4" fmla="*/ 382 w 894"/>
                <a:gd name="T5" fmla="*/ 0 h 429"/>
                <a:gd name="T6" fmla="*/ 18 w 894"/>
                <a:gd name="T7" fmla="*/ 10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443" name="Line 68"/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44" name="Line 70"/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45" name="Line 71"/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46" name="Line 72"/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47" name="Line 73"/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0448" name="组合 269"/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100452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53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  <p:grpSp>
          <p:nvGrpSpPr>
            <p:cNvPr id="100449" name="组合 351"/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100450" name="Rectangle 56"/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51" name="Line 58"/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2428875" y="3127375"/>
            <a:ext cx="1152525" cy="3227388"/>
            <a:chOff x="1530" y="1970"/>
            <a:chExt cx="726" cy="2033"/>
          </a:xfrm>
        </p:grpSpPr>
        <p:grpSp>
          <p:nvGrpSpPr>
            <p:cNvPr id="100431" name="Group 120"/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100433" name="Group 121"/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100436" name="Line 82"/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437" name="Line 83"/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438" name="Line 84"/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439" name="Freeform 67"/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330 h 429"/>
                    <a:gd name="T2" fmla="*/ 726 w 894"/>
                    <a:gd name="T3" fmla="*/ 330 h 429"/>
                    <a:gd name="T4" fmla="*/ 408 w 894"/>
                    <a:gd name="T5" fmla="*/ 0 h 429"/>
                    <a:gd name="T6" fmla="*/ 19 w 894"/>
                    <a:gd name="T7" fmla="*/ 10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2400" b="0">
                    <a:latin typeface="Times New Roman" charset="0"/>
                  </a:endParaRPr>
                </a:p>
              </p:txBody>
            </p:sp>
            <p:sp>
              <p:nvSpPr>
                <p:cNvPr id="100440" name="Line 71"/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0441" name="Rectangle 56"/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2400" b="0">
                    <a:latin typeface="Times New Roman" charset="0"/>
                  </a:endParaRPr>
                </a:p>
              </p:txBody>
            </p:sp>
          </p:grpSp>
          <p:sp>
            <p:nvSpPr>
              <p:cNvPr id="100434" name="Line 58"/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35" name="Line 80"/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0432" name="Line 79"/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组合 363"/>
          <p:cNvGrpSpPr>
            <a:grpSpLocks/>
          </p:cNvGrpSpPr>
          <p:nvPr/>
        </p:nvGrpSpPr>
        <p:grpSpPr bwMode="auto">
          <a:xfrm>
            <a:off x="3544888" y="3127375"/>
            <a:ext cx="1143000" cy="3225800"/>
            <a:chOff x="3544876" y="3126604"/>
            <a:chExt cx="1142992" cy="3226584"/>
          </a:xfrm>
        </p:grpSpPr>
        <p:sp>
          <p:nvSpPr>
            <p:cNvPr id="100424" name="Line 92"/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25" name="Line 92"/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26" name="Line 84"/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0427" name="组合 349"/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100429" name="Rectangle 69"/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30" name="Line 74"/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0428" name="Line 84"/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9579" name="Line 95"/>
          <p:cNvSpPr>
            <a:spLocks noChangeShapeType="1"/>
          </p:cNvSpPr>
          <p:nvPr/>
        </p:nvSpPr>
        <p:spPr bwMode="auto">
          <a:xfrm rot="2700000">
            <a:off x="5514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140"/>
          <p:cNvGrpSpPr>
            <a:grpSpLocks/>
          </p:cNvGrpSpPr>
          <p:nvPr/>
        </p:nvGrpSpPr>
        <p:grpSpPr bwMode="auto">
          <a:xfrm>
            <a:off x="4643438" y="3128963"/>
            <a:ext cx="1163637" cy="3224212"/>
            <a:chOff x="2925" y="1971"/>
            <a:chExt cx="733" cy="2031"/>
          </a:xfrm>
        </p:grpSpPr>
        <p:grpSp>
          <p:nvGrpSpPr>
            <p:cNvPr id="100417" name="Group 141"/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100419" name="Line 92"/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20" name="Line 92"/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21" name="Line 84"/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22" name="Freeform 85"/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658 w 931"/>
                  <a:gd name="T3" fmla="*/ 0 h 358"/>
                  <a:gd name="T4" fmla="*/ 547 w 931"/>
                  <a:gd name="T5" fmla="*/ 166 h 358"/>
                  <a:gd name="T6" fmla="*/ 658 w 931"/>
                  <a:gd name="T7" fmla="*/ 355 h 358"/>
                  <a:gd name="T8" fmla="*/ 4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  <p:sp>
            <p:nvSpPr>
              <p:cNvPr id="100423" name="Line 84"/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0418" name="Line 81"/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0369" name="Group 148"/>
          <p:cNvGrpSpPr>
            <a:grpSpLocks/>
          </p:cNvGrpSpPr>
          <p:nvPr/>
        </p:nvGrpSpPr>
        <p:grpSpPr bwMode="auto">
          <a:xfrm>
            <a:off x="304800" y="423863"/>
            <a:ext cx="7580313" cy="641350"/>
            <a:chOff x="192" y="267"/>
            <a:chExt cx="4775" cy="404"/>
          </a:xfrm>
        </p:grpSpPr>
        <p:sp>
          <p:nvSpPr>
            <p:cNvPr id="100415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600">
                  <a:latin typeface="Times New Roman" charset="0"/>
                </a:rPr>
                <a:t>(4) 半同步通信</a:t>
              </a:r>
              <a:endParaRPr lang="en-US" altLang="zh-CN" sz="3600">
                <a:latin typeface="Times New Roman" charset="0"/>
              </a:endParaRPr>
            </a:p>
          </p:txBody>
        </p:sp>
        <p:sp>
          <p:nvSpPr>
            <p:cNvPr id="100416" name="Text Box 150"/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charset="0"/>
                </a:rPr>
                <a:t>（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charset="0"/>
                </a:rPr>
                <a:t>同步</a:t>
              </a:r>
              <a:r>
                <a:rPr lang="zh-CN" altLang="en-US" sz="3600">
                  <a:latin typeface="Times New Roman" charset="0"/>
                </a:rPr>
                <a:t>、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charset="0"/>
                </a:rPr>
                <a:t>异步 </a:t>
              </a:r>
              <a:r>
                <a:rPr lang="zh-CN" altLang="en-US" sz="3600">
                  <a:latin typeface="Times New Roman" charset="0"/>
                </a:rPr>
                <a:t>结合）</a:t>
              </a:r>
            </a:p>
          </p:txBody>
        </p:sp>
      </p:grpSp>
      <p:sp>
        <p:nvSpPr>
          <p:cNvPr id="189591" name="Line 75"/>
          <p:cNvSpPr>
            <a:spLocks noChangeShapeType="1"/>
          </p:cNvSpPr>
          <p:nvPr/>
        </p:nvSpPr>
        <p:spPr bwMode="auto">
          <a:xfrm rot="8100000">
            <a:off x="2166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592" name="Line 75"/>
          <p:cNvSpPr>
            <a:spLocks noChangeShapeType="1"/>
          </p:cNvSpPr>
          <p:nvPr/>
        </p:nvSpPr>
        <p:spPr bwMode="auto">
          <a:xfrm rot="8100000">
            <a:off x="3313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354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2457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3560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" name="Line 88"/>
          <p:cNvSpPr>
            <a:spLocks noChangeShapeType="1"/>
          </p:cNvSpPr>
          <p:nvPr/>
        </p:nvSpPr>
        <p:spPr bwMode="auto">
          <a:xfrm>
            <a:off x="4679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" name="Line 88"/>
          <p:cNvSpPr>
            <a:spLocks noChangeShapeType="1"/>
          </p:cNvSpPr>
          <p:nvPr/>
        </p:nvSpPr>
        <p:spPr bwMode="auto">
          <a:xfrm>
            <a:off x="5786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" name="Line 88"/>
          <p:cNvSpPr>
            <a:spLocks noChangeShapeType="1"/>
          </p:cNvSpPr>
          <p:nvPr/>
        </p:nvSpPr>
        <p:spPr bwMode="auto">
          <a:xfrm>
            <a:off x="6894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599" name="Freeform 104"/>
          <p:cNvSpPr>
            <a:spLocks/>
          </p:cNvSpPr>
          <p:nvPr/>
        </p:nvSpPr>
        <p:spPr bwMode="auto">
          <a:xfrm>
            <a:off x="6584950" y="5784850"/>
            <a:ext cx="331788" cy="601663"/>
          </a:xfrm>
          <a:custGeom>
            <a:avLst/>
            <a:gdLst>
              <a:gd name="T0" fmla="*/ 321460 w 257"/>
              <a:gd name="T1" fmla="*/ 263525 h 379"/>
              <a:gd name="T2" fmla="*/ 0 w 257"/>
              <a:gd name="T3" fmla="*/ 0 h 379"/>
              <a:gd name="T4" fmla="*/ 316296 w 257"/>
              <a:gd name="T5" fmla="*/ 0 h 379"/>
              <a:gd name="T6" fmla="*/ 331788 w 257"/>
              <a:gd name="T7" fmla="*/ 601663 h 379"/>
              <a:gd name="T8" fmla="*/ 78751 w 257"/>
              <a:gd name="T9" fmla="*/ 601663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 b="0">
              <a:latin typeface="Times New Roman" charset="0"/>
            </a:endParaRPr>
          </a:p>
        </p:txBody>
      </p:sp>
      <p:grpSp>
        <p:nvGrpSpPr>
          <p:cNvPr id="31" name="Group 160"/>
          <p:cNvGrpSpPr>
            <a:grpSpLocks/>
          </p:cNvGrpSpPr>
          <p:nvPr/>
        </p:nvGrpSpPr>
        <p:grpSpPr bwMode="auto">
          <a:xfrm>
            <a:off x="5257800" y="4797425"/>
            <a:ext cx="517525" cy="1568450"/>
            <a:chOff x="3312" y="3022"/>
            <a:chExt cx="326" cy="988"/>
          </a:xfrm>
        </p:grpSpPr>
        <p:sp>
          <p:nvSpPr>
            <p:cNvPr id="100411" name="Freeform 100"/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350 h 442"/>
                <a:gd name="T2" fmla="*/ 317 w 417"/>
                <a:gd name="T3" fmla="*/ 350 h 442"/>
                <a:gd name="T4" fmla="*/ 317 w 417"/>
                <a:gd name="T5" fmla="*/ 0 h 442"/>
                <a:gd name="T6" fmla="*/ 0 w 417"/>
                <a:gd name="T7" fmla="*/ 350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grpSp>
          <p:nvGrpSpPr>
            <p:cNvPr id="100412" name="Group 162"/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100413" name="Line 86"/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14" name="Line 87"/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25" name="Group 165"/>
          <p:cNvGrpSpPr>
            <a:grpSpLocks/>
          </p:cNvGrpSpPr>
          <p:nvPr/>
        </p:nvGrpSpPr>
        <p:grpSpPr bwMode="auto">
          <a:xfrm>
            <a:off x="6624638" y="5803900"/>
            <a:ext cx="284162" cy="566738"/>
            <a:chOff x="4173" y="3656"/>
            <a:chExt cx="179" cy="357"/>
          </a:xfrm>
        </p:grpSpPr>
        <p:sp>
          <p:nvSpPr>
            <p:cNvPr id="100409" name="Line 98"/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410" name="Line 99"/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6" name="Group 168"/>
          <p:cNvGrpSpPr>
            <a:grpSpLocks/>
          </p:cNvGrpSpPr>
          <p:nvPr/>
        </p:nvGrpSpPr>
        <p:grpSpPr bwMode="auto">
          <a:xfrm>
            <a:off x="5700713" y="3127375"/>
            <a:ext cx="1203325" cy="3225800"/>
            <a:chOff x="3591" y="1970"/>
            <a:chExt cx="758" cy="2032"/>
          </a:xfrm>
        </p:grpSpPr>
        <p:sp>
          <p:nvSpPr>
            <p:cNvPr id="100397" name="Line 90"/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8" name="Line 97"/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9" name="Line 97"/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0400" name="组合 263"/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100407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08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 b="0">
                  <a:latin typeface="Times New Roman" charset="0"/>
                </a:endParaRPr>
              </a:p>
            </p:txBody>
          </p:sp>
        </p:grpSp>
        <p:grpSp>
          <p:nvGrpSpPr>
            <p:cNvPr id="100401" name="Group 175"/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100405" name="Line 91"/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06" name="Line 94"/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402" name="Group 178"/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100403" name="Line 102"/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404" name="Line 103"/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30" name="Group 181"/>
          <p:cNvGrpSpPr>
            <a:grpSpLocks/>
          </p:cNvGrpSpPr>
          <p:nvPr/>
        </p:nvGrpSpPr>
        <p:grpSpPr bwMode="auto">
          <a:xfrm>
            <a:off x="7678738" y="3235325"/>
            <a:ext cx="360362" cy="217488"/>
            <a:chOff x="4837" y="2038"/>
            <a:chExt cx="227" cy="137"/>
          </a:xfrm>
        </p:grpSpPr>
        <p:sp>
          <p:nvSpPr>
            <p:cNvPr id="100395" name="Line 112"/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6" name="Line 113"/>
            <p:cNvSpPr>
              <a:spLocks noChangeShapeType="1"/>
            </p:cNvSpPr>
            <p:nvPr/>
          </p:nvSpPr>
          <p:spPr bwMode="auto">
            <a:xfrm rot="8070797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1" name="Group 184"/>
          <p:cNvGrpSpPr>
            <a:grpSpLocks/>
          </p:cNvGrpSpPr>
          <p:nvPr/>
        </p:nvGrpSpPr>
        <p:grpSpPr bwMode="auto">
          <a:xfrm>
            <a:off x="7643813" y="3128963"/>
            <a:ext cx="1492250" cy="3259137"/>
            <a:chOff x="4815" y="1971"/>
            <a:chExt cx="940" cy="2053"/>
          </a:xfrm>
        </p:grpSpPr>
        <p:sp>
          <p:nvSpPr>
            <p:cNvPr id="100386" name="Rectangle 123"/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387" name="Rectangle 124"/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388" name="Rectangle 123"/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389" name="Line 90"/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0" name="Freeform 122"/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69 w 1140"/>
                <a:gd name="T1" fmla="*/ 0 h 353"/>
                <a:gd name="T2" fmla="*/ 930 w 1140"/>
                <a:gd name="T3" fmla="*/ 8 h 353"/>
                <a:gd name="T4" fmla="*/ 930 w 1140"/>
                <a:gd name="T5" fmla="*/ 287 h 353"/>
                <a:gd name="T6" fmla="*/ 0 w 1140"/>
                <a:gd name="T7" fmla="*/ 287 h 353"/>
                <a:gd name="T8" fmla="*/ 187 w 1140"/>
                <a:gd name="T9" fmla="*/ 117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latin typeface="Times New Roman" charset="0"/>
              </a:endParaRPr>
            </a:p>
          </p:txBody>
        </p:sp>
        <p:sp>
          <p:nvSpPr>
            <p:cNvPr id="100391" name="Line 120"/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2" name="Line 121"/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3" name="Line 119"/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94" name="Line 119"/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7996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5" name="AutoShape 19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34" grpId="0" animBg="1"/>
      <p:bldP spid="189579" grpId="0" animBg="1"/>
      <p:bldP spid="189591" grpId="0" animBg="1"/>
      <p:bldP spid="189592" grpId="0" animBg="1"/>
      <p:bldP spid="110657" grpId="0" animBg="1"/>
      <p:bldP spid="110668" grpId="0" animBg="1"/>
      <p:bldP spid="110680" grpId="0" animBg="1"/>
      <p:bldP spid="244" grpId="0" animBg="1"/>
      <p:bldP spid="245" grpId="0" animBg="1"/>
      <p:bldP spid="246" grpId="0" animBg="1"/>
      <p:bldP spid="189599" grpId="0" animBg="1"/>
      <p:bldP spid="1106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上述三种通信的共同点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一个总线传输周期（以输入数据为例）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总线空闲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占用总线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不占用总线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占用总线</a:t>
            </a:r>
          </a:p>
        </p:txBody>
      </p:sp>
      <p:sp>
        <p:nvSpPr>
          <p:cNvPr id="101388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41325" y="533400"/>
            <a:ext cx="312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(5) 分离式通信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39800" y="1447800"/>
            <a:ext cx="721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charset="0"/>
              </a:rPr>
              <a:t>充分挖掘系统总线每个瞬间的潜力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102417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主模块 </a:t>
              </a:r>
              <a:r>
                <a:rPr lang="zh-CN" altLang="en-US" sz="2800">
                  <a:latin typeface="Times New Roman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占用总线</a:t>
              </a:r>
              <a:r>
                <a:rPr lang="zh-CN" altLang="en-US" sz="2800">
                  <a:latin typeface="Times New Roman" charset="0"/>
                </a:rPr>
                <a:t>，使用完后</a:t>
              </a:r>
            </a:p>
          </p:txBody>
        </p:sp>
        <p:sp>
          <p:nvSpPr>
            <p:cNvPr id="102418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即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放弃总线 </a:t>
              </a:r>
              <a:r>
                <a:rPr lang="zh-CN" altLang="en-US" sz="2800">
                  <a:latin typeface="Times New Roman" charset="0"/>
                </a:rPr>
                <a:t>的使用权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102415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从模块 </a:t>
              </a:r>
              <a:r>
                <a:rPr lang="zh-CN" altLang="en-US" sz="2800">
                  <a:latin typeface="Times New Roman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占用总线</a:t>
              </a:r>
              <a:r>
                <a:rPr lang="zh-CN" altLang="en-US" sz="2800">
                  <a:latin typeface="Times New Roman" charset="0"/>
                </a:rPr>
                <a:t>，将各种信</a:t>
              </a:r>
            </a:p>
          </p:txBody>
        </p:sp>
        <p:sp>
          <p:nvSpPr>
            <p:cNvPr id="102416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息送至总线上</a:t>
              </a:r>
            </a:p>
          </p:txBody>
        </p:sp>
      </p:grp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939800" y="22860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一个总线传输周期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39800" y="31242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子周期1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939800" y="4772025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子周期2</a:t>
            </a:r>
          </a:p>
        </p:txBody>
      </p:sp>
      <p:sp>
        <p:nvSpPr>
          <p:cNvPr id="191501" name="AutoShape 13"/>
          <p:cNvSpPr>
            <a:spLocks/>
          </p:cNvSpPr>
          <p:nvPr/>
        </p:nvSpPr>
        <p:spPr bwMode="auto"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102413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主模块</a:t>
              </a:r>
            </a:p>
          </p:txBody>
        </p:sp>
        <p:sp>
          <p:nvSpPr>
            <p:cNvPr id="102414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zh-CN" altLang="en-US" sz="2800">
                <a:latin typeface="Times New Roman" charset="0"/>
              </a:endParaRPr>
            </a:p>
          </p:txBody>
        </p:sp>
      </p:grpSp>
      <p:sp>
        <p:nvSpPr>
          <p:cNvPr id="102412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  <p:bldP spid="1915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19200" y="1676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1. 各模块有权申请占用总线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69925" y="577850"/>
            <a:ext cx="512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分离式通信特点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charset="0"/>
              </a:rPr>
              <a:t>充分提高了总线的有效占用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219200" y="25717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charset="0"/>
              </a:rPr>
              <a:t>2. 采用同步方式通信，不等对方回答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219200" y="34671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charset="0"/>
              </a:rPr>
              <a:t>3. 各模块准备数据时，不占用总线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219200" y="43624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4. 总线被占用时，无空闲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03433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70683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70684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2. 单总线结构框图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70681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 CPU</a:t>
                </a:r>
              </a:p>
            </p:txBody>
          </p:sp>
          <p:sp>
            <p:nvSpPr>
              <p:cNvPr id="70682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0664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70679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endParaRPr lang="en-US" altLang="zh-CN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>
                    <a:latin typeface="Times New Roman" charset="0"/>
                  </a:rPr>
                  <a:t>    </a:t>
                </a:r>
                <a:r>
                  <a:rPr lang="zh-CN" altLang="en-US" sz="2800">
                    <a:latin typeface="Times New Roman" charset="0"/>
                  </a:rPr>
                  <a:t>主存</a:t>
                </a:r>
              </a:p>
            </p:txBody>
          </p:sp>
          <p:sp>
            <p:nvSpPr>
              <p:cNvPr id="70680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0665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0666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7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8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设备1</a:t>
              </a:r>
            </a:p>
          </p:txBody>
        </p:sp>
        <p:sp>
          <p:nvSpPr>
            <p:cNvPr id="70669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设备2</a:t>
              </a:r>
            </a:p>
          </p:txBody>
        </p:sp>
        <p:sp>
          <p:nvSpPr>
            <p:cNvPr id="70670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0671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2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3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70674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  <p:sp>
          <p:nvSpPr>
            <p:cNvPr id="70675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0676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7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8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70662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3. 以存储器为中心的双总线结构框图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71705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charset="0"/>
              </a:endParaRPr>
            </a:p>
          </p:txBody>
        </p:sp>
        <p:sp>
          <p:nvSpPr>
            <p:cNvPr id="71706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32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320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Times New Roman" charset="0"/>
              </a:rPr>
              <a:t> </a:t>
            </a:r>
            <a:r>
              <a:rPr lang="zh-CN" altLang="en-US" sz="2800">
                <a:latin typeface="Times New Roman" charset="0"/>
              </a:rPr>
              <a:t>主存</a:t>
            </a: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69 w 141"/>
              <a:gd name="T1" fmla="*/ 0 h 482"/>
              <a:gd name="T2" fmla="*/ 141 w 141"/>
              <a:gd name="T3" fmla="*/ 94 h 482"/>
              <a:gd name="T4" fmla="*/ 106 w 141"/>
              <a:gd name="T5" fmla="*/ 94 h 482"/>
              <a:gd name="T6" fmla="*/ 106 w 141"/>
              <a:gd name="T7" fmla="*/ 387 h 482"/>
              <a:gd name="T8" fmla="*/ 141 w 141"/>
              <a:gd name="T9" fmla="*/ 387 h 482"/>
              <a:gd name="T10" fmla="*/ 69 w 141"/>
              <a:gd name="T11" fmla="*/ 482 h 482"/>
              <a:gd name="T12" fmla="*/ 0 w 141"/>
              <a:gd name="T13" fmla="*/ 387 h 482"/>
              <a:gd name="T14" fmla="*/ 34 w 141"/>
              <a:gd name="T15" fmla="*/ 387 h 482"/>
              <a:gd name="T16" fmla="*/ 34 w 141"/>
              <a:gd name="T17" fmla="*/ 94 h 482"/>
              <a:gd name="T18" fmla="*/ 0 w 141"/>
              <a:gd name="T19" fmla="*/ 94 h 482"/>
              <a:gd name="T20" fmla="*/ 69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71692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71703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800">
                    <a:latin typeface="Times New Roman" charset="0"/>
                  </a:rPr>
                  <a:t> CPU</a:t>
                </a:r>
              </a:p>
            </p:txBody>
          </p:sp>
          <p:sp>
            <p:nvSpPr>
              <p:cNvPr id="71704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693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1694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5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6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设备1</a:t>
              </a:r>
            </a:p>
          </p:txBody>
        </p:sp>
        <p:sp>
          <p:nvSpPr>
            <p:cNvPr id="71697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  <p:sp>
          <p:nvSpPr>
            <p:cNvPr id="71698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</a:t>
              </a:r>
              <a:r>
                <a:rPr lang="zh-CN" altLang="en-US" sz="1000">
                  <a:latin typeface="Times New Roman" charset="0"/>
                </a:rPr>
                <a:t>    </a:t>
              </a:r>
              <a:r>
                <a:rPr lang="en-US" altLang="zh-CN" sz="2400">
                  <a:latin typeface="Times New Roman" charset="0"/>
                </a:rPr>
                <a:t>I/O</a:t>
              </a:r>
              <a:endParaRPr lang="zh-CN" altLang="en-US" sz="240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latin typeface="Times New Roman" charset="0"/>
                </a:rPr>
                <a:t>   设备</a:t>
              </a:r>
              <a:r>
                <a:rPr lang="en-US" altLang="zh-CN" sz="2400" i="1">
                  <a:latin typeface="Times New Roman" charset="0"/>
                </a:rPr>
                <a:t>n</a:t>
              </a:r>
            </a:p>
          </p:txBody>
        </p:sp>
        <p:sp>
          <p:nvSpPr>
            <p:cNvPr id="71699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I/O</a:t>
              </a:r>
              <a:r>
                <a:rPr lang="zh-CN" altLang="en-US" sz="2400">
                  <a:latin typeface="Times New Roman" charset="0"/>
                </a:rPr>
                <a:t>接口</a:t>
              </a:r>
            </a:p>
          </p:txBody>
        </p:sp>
        <p:sp>
          <p:nvSpPr>
            <p:cNvPr id="71700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1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2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71690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1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71689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charset="0"/>
              </a:rPr>
              <a:t>片内总线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charset="0"/>
              </a:rPr>
              <a:t>系统总线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芯片内部 </a:t>
            </a:r>
            <a:r>
              <a:rPr lang="zh-CN" altLang="en-US" sz="2800">
                <a:latin typeface="Times New Roman" charset="0"/>
              </a:rPr>
              <a:t>的总线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72719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数据总线</a:t>
              </a:r>
            </a:p>
          </p:txBody>
        </p:sp>
        <p:sp>
          <p:nvSpPr>
            <p:cNvPr id="72720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地址总线</a:t>
              </a:r>
            </a:p>
          </p:txBody>
        </p:sp>
        <p:sp>
          <p:nvSpPr>
            <p:cNvPr id="72721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控制总线</a:t>
              </a:r>
            </a:p>
          </p:txBody>
        </p:sp>
      </p:grpSp>
      <p:sp>
        <p:nvSpPr>
          <p:cNvPr id="160778" name="AutoShape 10"/>
          <p:cNvSpPr>
            <a:spLocks/>
          </p:cNvSpPr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双向</a:t>
            </a:r>
            <a:r>
              <a:rPr lang="zh-CN" altLang="en-US" sz="2800">
                <a:latin typeface="Times New Roman" charset="0"/>
              </a:rPr>
              <a:t>  与机器字长、存储字长有关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单向</a:t>
            </a:r>
            <a:r>
              <a:rPr lang="zh-CN" altLang="en-US" sz="2800">
                <a:latin typeface="Times New Roman" charset="0"/>
              </a:rPr>
              <a:t>  与存储地址、 </a:t>
            </a:r>
            <a:r>
              <a:rPr lang="en-US" altLang="zh-CN" sz="2800">
                <a:latin typeface="Times New Roman" charset="0"/>
              </a:rPr>
              <a:t>I/O</a:t>
            </a:r>
            <a:r>
              <a:rPr lang="zh-CN" altLang="en-US" sz="2800">
                <a:latin typeface="Times New Roman" charset="0"/>
              </a:rPr>
              <a:t>地址有关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有出  有入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计算机各部件之间 </a:t>
            </a:r>
            <a:r>
              <a:rPr lang="zh-CN" altLang="en-US" sz="2800">
                <a:latin typeface="Times New Roman" charset="0"/>
              </a:rPr>
              <a:t>的信息传输线</a:t>
            </a: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存储器读、存储器写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总线允许、中断确认</a:t>
            </a: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Times New Roman" charset="0"/>
              </a:rPr>
              <a:t>中断请求、总线请求</a:t>
            </a:r>
          </a:p>
        </p:txBody>
      </p:sp>
      <p:sp>
        <p:nvSpPr>
          <p:cNvPr id="72718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  <p:bldP spid="160773" grpId="0" autoUpdateAnimBg="0"/>
      <p:bldP spid="160778" grpId="0" animBg="1"/>
      <p:bldP spid="160779" grpId="0" autoUpdateAnimBg="0"/>
      <p:bldP spid="160780" grpId="0" autoUpdateAnimBg="0"/>
      <p:bldP spid="160781" grpId="0" autoUpdateAnimBg="0"/>
      <p:bldP spid="160782" grpId="0" autoUpdateAnimBg="0"/>
      <p:bldP spid="160783" grpId="0" animBg="1" autoUpdateAnimBg="0"/>
      <p:bldP spid="1607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charset="0"/>
              </a:rPr>
              <a:t>通信总线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串行通信总线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并行通信总线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latin typeface="Times New Roman" charset="0"/>
              </a:rPr>
              <a:t>传输方式</a:t>
            </a: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73738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        用于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计算机系统之间</a:t>
              </a:r>
              <a:r>
                <a:rPr lang="zh-CN" altLang="en-US" sz="2800">
                  <a:latin typeface="Times New Roman" charset="0"/>
                </a:rPr>
                <a:t> 或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计算机系统</a:t>
              </a:r>
            </a:p>
          </p:txBody>
        </p:sp>
        <p:sp>
          <p:nvSpPr>
            <p:cNvPr id="73739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charset="0"/>
                </a:rPr>
                <a:t>与其他系统</a:t>
              </a:r>
              <a:r>
                <a:rPr lang="zh-CN" altLang="en-US" sz="2800">
                  <a:latin typeface="Times New Roman" charset="0"/>
                </a:rPr>
                <a:t>（如控制仪表、移动通信等）</a:t>
              </a: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latin typeface="Times New Roman" charset="0"/>
                </a:rPr>
                <a:t>之间的通信</a:t>
              </a:r>
            </a:p>
          </p:txBody>
        </p:sp>
      </p:grpSp>
      <p:sp>
        <p:nvSpPr>
          <p:cNvPr id="7373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  <p:bldP spid="1617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3.3 总线特性及性能指标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74784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85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charset="0"/>
                </a:rPr>
                <a:t>CPU</a:t>
              </a:r>
            </a:p>
          </p:txBody>
        </p:sp>
        <p:sp>
          <p:nvSpPr>
            <p:cNvPr id="74786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charset="0"/>
              </a:endParaRPr>
            </a:p>
          </p:txBody>
        </p:sp>
        <p:grpSp>
          <p:nvGrpSpPr>
            <p:cNvPr id="74787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74789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790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4788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74777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74782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783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4778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9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  <a:latin typeface="Times New Roman" charset="0"/>
                </a:rPr>
                <a:t>主存</a:t>
              </a:r>
            </a:p>
          </p:txBody>
        </p:sp>
        <p:sp>
          <p:nvSpPr>
            <p:cNvPr id="74780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charset="0"/>
              </a:endParaRPr>
            </a:p>
          </p:txBody>
        </p:sp>
        <p:sp>
          <p:nvSpPr>
            <p:cNvPr id="74781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74770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74775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776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4771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2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charset="0"/>
                </a:rPr>
                <a:t>I/O</a:t>
              </a:r>
            </a:p>
          </p:txBody>
        </p:sp>
        <p:sp>
          <p:nvSpPr>
            <p:cNvPr id="74773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charset="0"/>
              </a:endParaRPr>
            </a:p>
          </p:txBody>
        </p:sp>
        <p:sp>
          <p:nvSpPr>
            <p:cNvPr id="74774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一、总线物理实现</a:t>
            </a:r>
          </a:p>
        </p:txBody>
      </p:sp>
      <p:sp>
        <p:nvSpPr>
          <p:cNvPr id="74759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39750" y="4981575"/>
            <a:ext cx="8213725" cy="944563"/>
            <a:chOff x="340" y="3138"/>
            <a:chExt cx="5174" cy="595"/>
          </a:xfrm>
        </p:grpSpPr>
        <p:grpSp>
          <p:nvGrpSpPr>
            <p:cNvPr id="74761" name="Group 49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74763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4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EBF010"/>
                    </a:solidFill>
                    <a:latin typeface="Times New Roman" charset="0"/>
                  </a:rPr>
                  <a:t>BUS</a:t>
                </a:r>
              </a:p>
            </p:txBody>
          </p:sp>
          <p:sp>
            <p:nvSpPr>
              <p:cNvPr id="74765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66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67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68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69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62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rgbClr val="EBF010"/>
                  </a:solidFill>
                  <a:latin typeface="Times New Roman" charset="0"/>
                </a:rPr>
                <a:t>主板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8825" y="1771650"/>
            <a:ext cx="2222500" cy="4389438"/>
            <a:chOff x="384" y="1116"/>
            <a:chExt cx="1400" cy="2765"/>
          </a:xfrm>
        </p:grpSpPr>
        <p:sp>
          <p:nvSpPr>
            <p:cNvPr id="75788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1. 机械特性</a:t>
              </a:r>
            </a:p>
          </p:txBody>
        </p:sp>
        <p:sp>
          <p:nvSpPr>
            <p:cNvPr id="75789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2. 电气特性</a:t>
              </a:r>
            </a:p>
          </p:txBody>
        </p:sp>
        <p:sp>
          <p:nvSpPr>
            <p:cNvPr id="75790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3. 功能特性</a:t>
              </a:r>
            </a:p>
          </p:txBody>
        </p:sp>
        <p:sp>
          <p:nvSpPr>
            <p:cNvPr id="75791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3200">
                  <a:latin typeface="Times New Roman" charset="0"/>
                </a:rPr>
                <a:t>4. 时间特性</a:t>
              </a:r>
            </a:p>
          </p:txBody>
        </p:sp>
      </p:grpSp>
      <p:sp>
        <p:nvSpPr>
          <p:cNvPr id="75779" name="Text Box 7"/>
          <p:cNvSpPr txBox="1">
            <a:spLocks noChangeArrowheads="1"/>
          </p:cNvSpPr>
          <p:nvPr/>
        </p:nvSpPr>
        <p:spPr bwMode="auto">
          <a:xfrm>
            <a:off x="395288" y="4572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Times New Roman" charset="0"/>
              </a:rPr>
              <a:t>二、总线特性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406775" y="1795463"/>
            <a:ext cx="593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尺寸</a:t>
            </a:r>
            <a:r>
              <a:rPr lang="zh-CN" altLang="en-US" sz="2800">
                <a:latin typeface="Times New Roman" charset="0"/>
              </a:rPr>
              <a:t>、形状、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charset="0"/>
              </a:rPr>
              <a:t>　</a:t>
            </a:r>
            <a:r>
              <a:rPr lang="zh-CN" altLang="en-US" sz="2800">
                <a:latin typeface="Times New Roman" charset="0"/>
              </a:rPr>
              <a:t>及</a:t>
            </a:r>
            <a:r>
              <a:rPr lang="zh-CN" altLang="en-US">
                <a:latin typeface="Times New Roman" charset="0"/>
              </a:rPr>
              <a:t>　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排列顺序</a:t>
            </a:r>
            <a:endParaRPr lang="en-US" altLang="zh-CN" sz="2800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406775" y="3062288"/>
            <a:ext cx="508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传输方向 </a:t>
            </a:r>
            <a:r>
              <a:rPr lang="zh-CN" altLang="en-US" sz="2800">
                <a:latin typeface="Times New Roman" charset="0"/>
              </a:rPr>
              <a:t>和有效的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电平</a:t>
            </a:r>
            <a:r>
              <a:rPr lang="zh-CN" altLang="en-US" sz="2800">
                <a:latin typeface="Times New Roman" charset="0"/>
              </a:rPr>
              <a:t> 范围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406775" y="4337050"/>
            <a:ext cx="355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每根传输线的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功能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406775" y="5638800"/>
            <a:ext cx="340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信号的 </a:t>
            </a:r>
            <a:r>
              <a:rPr lang="zh-CN" altLang="en-US" sz="2800">
                <a:solidFill>
                  <a:schemeClr val="folHlink"/>
                </a:solidFill>
                <a:latin typeface="Times New Roman" charset="0"/>
              </a:rPr>
              <a:t>时序 </a:t>
            </a:r>
            <a:r>
              <a:rPr lang="zh-CN" altLang="en-US" sz="2800">
                <a:latin typeface="Times New Roman" charset="0"/>
              </a:rPr>
              <a:t>关系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6854825" y="3733800"/>
            <a:ext cx="18208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地址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数据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charset="0"/>
              </a:rPr>
              <a:t>控制</a:t>
            </a:r>
          </a:p>
        </p:txBody>
      </p:sp>
      <p:sp>
        <p:nvSpPr>
          <p:cNvPr id="163854" name="AutoShape 14"/>
          <p:cNvSpPr>
            <a:spLocks/>
          </p:cNvSpPr>
          <p:nvPr/>
        </p:nvSpPr>
        <p:spPr bwMode="auto">
          <a:xfrm>
            <a:off x="6657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7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  <p:bldP spid="163854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7980</TotalTime>
  <Words>1695</Words>
  <Application>Microsoft Macintosh PowerPoint</Application>
  <PresentationFormat>On-screen Show (4:3)</PresentationFormat>
  <Paragraphs>575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宋体</vt:lpstr>
      <vt:lpstr>Arial</vt:lpstr>
      <vt:lpstr>Times New Roman</vt:lpstr>
      <vt:lpstr>Wingdings</vt:lpstr>
      <vt:lpstr>Soaring</vt:lpstr>
      <vt:lpstr>第３章  系统总线</vt:lpstr>
      <vt:lpstr>3.1  总线的基本概念</vt:lpstr>
      <vt:lpstr>PowerPoint Presentation</vt:lpstr>
      <vt:lpstr>PowerPoint Presentation</vt:lpstr>
      <vt:lpstr>PowerPoint Presentation</vt:lpstr>
      <vt:lpstr>3.2 总线的分类</vt:lpstr>
      <vt:lpstr>PowerPoint Presentation</vt:lpstr>
      <vt:lpstr>3.3 总线特性及性能指标</vt:lpstr>
      <vt:lpstr>PowerPoint Presentation</vt:lpstr>
      <vt:lpstr>PowerPoint Presentation</vt:lpstr>
      <vt:lpstr>PowerPoint Presentation</vt:lpstr>
      <vt:lpstr>PowerPoint Presentation</vt:lpstr>
      <vt:lpstr>3.4  总线结构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3.5  总线控制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1506</cp:revision>
  <dcterms:created xsi:type="dcterms:W3CDTF">1601-01-01T00:00:00Z</dcterms:created>
  <dcterms:modified xsi:type="dcterms:W3CDTF">2019-03-20T07:26:01Z</dcterms:modified>
</cp:coreProperties>
</file>