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3" r:id="rId1"/>
  </p:sldMasterIdLst>
  <p:notesMasterIdLst>
    <p:notesMasterId r:id="rId101"/>
  </p:notesMasterIdLst>
  <p:handoutMasterIdLst>
    <p:handoutMasterId r:id="rId102"/>
  </p:handoutMasterIdLst>
  <p:sldIdLst>
    <p:sldId id="378" r:id="rId2"/>
    <p:sldId id="433" r:id="rId3"/>
    <p:sldId id="469" r:id="rId4"/>
    <p:sldId id="485" r:id="rId5"/>
    <p:sldId id="396" r:id="rId6"/>
    <p:sldId id="397" r:id="rId7"/>
    <p:sldId id="398" r:id="rId8"/>
    <p:sldId id="399" r:id="rId9"/>
    <p:sldId id="400" r:id="rId10"/>
    <p:sldId id="401" r:id="rId11"/>
    <p:sldId id="402" r:id="rId12"/>
    <p:sldId id="446" r:id="rId13"/>
    <p:sldId id="403" r:id="rId14"/>
    <p:sldId id="404" r:id="rId15"/>
    <p:sldId id="405" r:id="rId16"/>
    <p:sldId id="486" r:id="rId17"/>
    <p:sldId id="432" r:id="rId18"/>
    <p:sldId id="466" r:id="rId19"/>
    <p:sldId id="467" r:id="rId20"/>
    <p:sldId id="468" r:id="rId21"/>
    <p:sldId id="471" r:id="rId22"/>
    <p:sldId id="487" r:id="rId23"/>
    <p:sldId id="409" r:id="rId24"/>
    <p:sldId id="410" r:id="rId25"/>
    <p:sldId id="261" r:id="rId26"/>
    <p:sldId id="262" r:id="rId27"/>
    <p:sldId id="263" r:id="rId28"/>
    <p:sldId id="264" r:id="rId29"/>
    <p:sldId id="265" r:id="rId30"/>
    <p:sldId id="266" r:id="rId31"/>
    <p:sldId id="368" r:id="rId32"/>
    <p:sldId id="269" r:id="rId33"/>
    <p:sldId id="270" r:id="rId34"/>
    <p:sldId id="271" r:id="rId35"/>
    <p:sldId id="272" r:id="rId36"/>
    <p:sldId id="434" r:id="rId37"/>
    <p:sldId id="490" r:id="rId38"/>
    <p:sldId id="488" r:id="rId39"/>
    <p:sldId id="489" r:id="rId40"/>
    <p:sldId id="491" r:id="rId41"/>
    <p:sldId id="492" r:id="rId42"/>
    <p:sldId id="278" r:id="rId43"/>
    <p:sldId id="279" r:id="rId44"/>
    <p:sldId id="373" r:id="rId45"/>
    <p:sldId id="280" r:id="rId46"/>
    <p:sldId id="282" r:id="rId47"/>
    <p:sldId id="476" r:id="rId48"/>
    <p:sldId id="478" r:id="rId49"/>
    <p:sldId id="448" r:id="rId50"/>
    <p:sldId id="449" r:id="rId51"/>
    <p:sldId id="450" r:id="rId52"/>
    <p:sldId id="451" r:id="rId53"/>
    <p:sldId id="452" r:id="rId54"/>
    <p:sldId id="453" r:id="rId55"/>
    <p:sldId id="454" r:id="rId56"/>
    <p:sldId id="455" r:id="rId57"/>
    <p:sldId id="456" r:id="rId58"/>
    <p:sldId id="457" r:id="rId59"/>
    <p:sldId id="458" r:id="rId60"/>
    <p:sldId id="459" r:id="rId61"/>
    <p:sldId id="460" r:id="rId62"/>
    <p:sldId id="461" r:id="rId63"/>
    <p:sldId id="358" r:id="rId64"/>
    <p:sldId id="379" r:id="rId65"/>
    <p:sldId id="443" r:id="rId66"/>
    <p:sldId id="444" r:id="rId67"/>
    <p:sldId id="287" r:id="rId68"/>
    <p:sldId id="289" r:id="rId69"/>
    <p:sldId id="290" r:id="rId70"/>
    <p:sldId id="445" r:id="rId71"/>
    <p:sldId id="346" r:id="rId72"/>
    <p:sldId id="380" r:id="rId73"/>
    <p:sldId id="421" r:id="rId74"/>
    <p:sldId id="420" r:id="rId75"/>
    <p:sldId id="484" r:id="rId76"/>
    <p:sldId id="482" r:id="rId77"/>
    <p:sldId id="296" r:id="rId78"/>
    <p:sldId id="382" r:id="rId79"/>
    <p:sldId id="383" r:id="rId80"/>
    <p:sldId id="435" r:id="rId81"/>
    <p:sldId id="436" r:id="rId82"/>
    <p:sldId id="437" r:id="rId83"/>
    <p:sldId id="438" r:id="rId84"/>
    <p:sldId id="439" r:id="rId85"/>
    <p:sldId id="440" r:id="rId86"/>
    <p:sldId id="384" r:id="rId87"/>
    <p:sldId id="385" r:id="rId88"/>
    <p:sldId id="429" r:id="rId89"/>
    <p:sldId id="391" r:id="rId90"/>
    <p:sldId id="388" r:id="rId91"/>
    <p:sldId id="389" r:id="rId92"/>
    <p:sldId id="463" r:id="rId93"/>
    <p:sldId id="393" r:id="rId94"/>
    <p:sldId id="431" r:id="rId95"/>
    <p:sldId id="483" r:id="rId96"/>
    <p:sldId id="473" r:id="rId97"/>
    <p:sldId id="474" r:id="rId98"/>
    <p:sldId id="475" r:id="rId99"/>
    <p:sldId id="472" r:id="rId100"/>
  </p:sldIdLst>
  <p:sldSz cx="9144000" cy="6858000" type="screen4x3"/>
  <p:notesSz cx="9144000" cy="6858000"/>
  <p:defaultTextStyle>
    <a:defPPr>
      <a:defRPr lang="en-US"/>
    </a:defPPr>
    <a:lvl1pPr algn="l" rtl="0" fontAlgn="base">
      <a:spcBef>
        <a:spcPct val="0"/>
      </a:spcBef>
      <a:spcAft>
        <a:spcPct val="0"/>
      </a:spcAft>
      <a:defRPr kumimoji="1" sz="2400" kern="1200">
        <a:solidFill>
          <a:schemeClr val="tx1"/>
        </a:solidFill>
        <a:latin typeface="Times New Roman"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charset="0"/>
        <a:ea typeface="宋体" charset="-122"/>
        <a:cs typeface="+mn-cs"/>
      </a:defRPr>
    </a:lvl5pPr>
    <a:lvl6pPr marL="2286000" algn="l" defTabSz="914400" rtl="0" eaLnBrk="1" latinLnBrk="0" hangingPunct="1">
      <a:defRPr kumimoji="1" sz="2400" kern="1200">
        <a:solidFill>
          <a:schemeClr val="tx1"/>
        </a:solidFill>
        <a:latin typeface="Times New Roman" charset="0"/>
        <a:ea typeface="宋体" charset="-122"/>
        <a:cs typeface="+mn-cs"/>
      </a:defRPr>
    </a:lvl6pPr>
    <a:lvl7pPr marL="2743200" algn="l" defTabSz="914400" rtl="0" eaLnBrk="1" latinLnBrk="0" hangingPunct="1">
      <a:defRPr kumimoji="1" sz="2400" kern="1200">
        <a:solidFill>
          <a:schemeClr val="tx1"/>
        </a:solidFill>
        <a:latin typeface="Times New Roman" charset="0"/>
        <a:ea typeface="宋体" charset="-122"/>
        <a:cs typeface="+mn-cs"/>
      </a:defRPr>
    </a:lvl7pPr>
    <a:lvl8pPr marL="3200400" algn="l" defTabSz="914400" rtl="0" eaLnBrk="1" latinLnBrk="0" hangingPunct="1">
      <a:defRPr kumimoji="1" sz="2400" kern="1200">
        <a:solidFill>
          <a:schemeClr val="tx1"/>
        </a:solidFill>
        <a:latin typeface="Times New Roman" charset="0"/>
        <a:ea typeface="宋体" charset="-122"/>
        <a:cs typeface="+mn-cs"/>
      </a:defRPr>
    </a:lvl8pPr>
    <a:lvl9pPr marL="3657600" algn="l" defTabSz="914400" rtl="0" eaLnBrk="1" latinLnBrk="0" hangingPunct="1">
      <a:defRPr kumimoji="1" sz="2400" kern="1200">
        <a:solidFill>
          <a:schemeClr val="tx1"/>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E7B1"/>
    <a:srgbClr val="EAEAE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3252" autoAdjust="0"/>
  </p:normalViewPr>
  <p:slideViewPr>
    <p:cSldViewPr>
      <p:cViewPr varScale="1">
        <p:scale>
          <a:sx n="56" d="100"/>
          <a:sy n="56" d="100"/>
        </p:scale>
        <p:origin x="18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handoutMaster" Target="handoutMasters/handoutMaster1.xml"/><Relationship Id="rId103" Type="http://schemas.openxmlformats.org/officeDocument/2006/relationships/presProps" Target="presProps.xml"/><Relationship Id="rId104" Type="http://schemas.openxmlformats.org/officeDocument/2006/relationships/viewProps" Target="viewProps.xml"/><Relationship Id="rId105" Type="http://schemas.openxmlformats.org/officeDocument/2006/relationships/theme" Target="theme/theme1.xml"/><Relationship Id="rId10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宋体" pitchFamily="2" charset="-122"/>
              </a:defRPr>
            </a:lvl1pPr>
          </a:lstStyle>
          <a:p>
            <a:pPr>
              <a:defRPr/>
            </a:pPr>
            <a:endParaRPr lang="zh-CN" altLang="en-US"/>
          </a:p>
        </p:txBody>
      </p:sp>
      <p:sp>
        <p:nvSpPr>
          <p:cNvPr id="230403"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宋体" pitchFamily="2" charset="-122"/>
              </a:defRPr>
            </a:lvl1pPr>
          </a:lstStyle>
          <a:p>
            <a:pPr>
              <a:defRPr/>
            </a:pPr>
            <a:endParaRPr lang="en-US" altLang="zh-CN"/>
          </a:p>
        </p:txBody>
      </p:sp>
      <p:sp>
        <p:nvSpPr>
          <p:cNvPr id="230404"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230405"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E8DA4938-9ED4-CE45-8D47-73DB6C7F4F90}" type="slidenum">
              <a:rPr lang="zh-CN" altLang="en-US"/>
              <a:pPr/>
              <a:t>‹#›</a:t>
            </a:fld>
            <a:endParaRPr lang="en-US" altLang="zh-CN"/>
          </a:p>
        </p:txBody>
      </p:sp>
    </p:spTree>
    <p:extLst>
      <p:ext uri="{BB962C8B-B14F-4D97-AF65-F5344CB8AC3E}">
        <p14:creationId xmlns:p14="http://schemas.microsoft.com/office/powerpoint/2010/main" val="169612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宋体"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宋体" pitchFamily="2" charset="-122"/>
              </a:defRPr>
            </a:lvl1pPr>
          </a:lstStyle>
          <a:p>
            <a:pPr>
              <a:defRPr/>
            </a:pPr>
            <a:endParaRPr lang="en-US" altLang="zh-CN"/>
          </a:p>
        </p:txBody>
      </p:sp>
      <p:sp>
        <p:nvSpPr>
          <p:cNvPr id="104452" name="Rectangle 4"/>
          <p:cNvSpPr>
            <a:spLocks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73"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FABA4305-58D4-2A4C-AFBD-C05386DE2B03}" type="slidenum">
              <a:rPr lang="zh-CN" altLang="en-US"/>
              <a:pPr/>
              <a:t>‹#›</a:t>
            </a:fld>
            <a:endParaRPr lang="en-US" altLang="zh-CN"/>
          </a:p>
        </p:txBody>
      </p:sp>
    </p:spTree>
    <p:extLst>
      <p:ext uri="{BB962C8B-B14F-4D97-AF65-F5344CB8AC3E}">
        <p14:creationId xmlns:p14="http://schemas.microsoft.com/office/powerpoint/2010/main" val="52256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DD25DDDF-700D-0747-B2BE-8F850600F38B}" type="slidenum">
              <a:rPr lang="zh-CN" altLang="en-US" sz="1200">
                <a:latin typeface="Tahoma" charset="0"/>
              </a:rPr>
              <a:pPr eaLnBrk="1" hangingPunct="1"/>
              <a:t>19</a:t>
            </a:fld>
            <a:endParaRPr lang="en-US" altLang="zh-CN" sz="1200">
              <a:latin typeface="Tahoma" charset="0"/>
            </a:endParaRPr>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122"/>
            </a:endParaRPr>
          </a:p>
        </p:txBody>
      </p:sp>
    </p:spTree>
    <p:extLst>
      <p:ext uri="{BB962C8B-B14F-4D97-AF65-F5344CB8AC3E}">
        <p14:creationId xmlns:p14="http://schemas.microsoft.com/office/powerpoint/2010/main" val="114640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C4E2CF6-C803-8C47-87E2-D6F1727D714C}" type="slidenum">
              <a:rPr lang="zh-CN" altLang="en-US" sz="1200">
                <a:latin typeface="Tahoma" charset="0"/>
              </a:rPr>
              <a:pPr eaLnBrk="1" hangingPunct="1"/>
              <a:t>26</a:t>
            </a:fld>
            <a:endParaRPr lang="en-US" altLang="zh-CN" sz="1200">
              <a:latin typeface="Tahoma" charset="0"/>
            </a:endParaRPr>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charset="0"/>
                <a:ea typeface="宋体" charset="-122"/>
              </a:rPr>
              <a:t>数据不保存；应用程序管理数据；数据不共享</a:t>
            </a:r>
          </a:p>
        </p:txBody>
      </p:sp>
    </p:spTree>
    <p:extLst>
      <p:ext uri="{BB962C8B-B14F-4D97-AF65-F5344CB8AC3E}">
        <p14:creationId xmlns:p14="http://schemas.microsoft.com/office/powerpoint/2010/main" val="457420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16B7A02E-AE37-7D41-9AC2-D79CC3233B0E}" type="slidenum">
              <a:rPr lang="zh-CN" altLang="en-US" sz="1200">
                <a:latin typeface="Tahoma" charset="0"/>
              </a:rPr>
              <a:pPr eaLnBrk="1" hangingPunct="1"/>
              <a:t>29</a:t>
            </a:fld>
            <a:endParaRPr lang="en-US" altLang="zh-CN" sz="1200">
              <a:latin typeface="Tahoma" charset="0"/>
            </a:endParaRPr>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charset="0"/>
                <a:ea typeface="宋体" charset="-122"/>
              </a:rPr>
              <a:t>数据需要长期保存在外存上，反复查询和修改</a:t>
            </a:r>
          </a:p>
        </p:txBody>
      </p:sp>
    </p:spTree>
    <p:extLst>
      <p:ext uri="{BB962C8B-B14F-4D97-AF65-F5344CB8AC3E}">
        <p14:creationId xmlns:p14="http://schemas.microsoft.com/office/powerpoint/2010/main" val="202267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9048776D-3240-454F-986E-60E0C70E1741}" type="slidenum">
              <a:rPr lang="zh-CN" altLang="en-US" sz="1200">
                <a:latin typeface="Tahoma" charset="0"/>
              </a:rPr>
              <a:pPr eaLnBrk="1" hangingPunct="1"/>
              <a:t>32</a:t>
            </a:fld>
            <a:endParaRPr lang="en-US" altLang="zh-CN" sz="1200">
              <a:latin typeface="Tahoma" charset="0"/>
            </a:endParaRPr>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122"/>
            </a:endParaRPr>
          </a:p>
        </p:txBody>
      </p:sp>
    </p:spTree>
    <p:extLst>
      <p:ext uri="{BB962C8B-B14F-4D97-AF65-F5344CB8AC3E}">
        <p14:creationId xmlns:p14="http://schemas.microsoft.com/office/powerpoint/2010/main" val="40592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10447C6-AD68-064B-9B78-E296B6B4D029}" type="slidenum">
              <a:rPr lang="zh-CN" altLang="en-US" sz="1200">
                <a:latin typeface="Tahoma" charset="0"/>
              </a:rPr>
              <a:pPr eaLnBrk="1" hangingPunct="1"/>
              <a:t>68</a:t>
            </a:fld>
            <a:endParaRPr lang="en-US" altLang="zh-CN" sz="1200">
              <a:latin typeface="Tahoma" charset="0"/>
            </a:endParaRPr>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latin typeface="Times New Roman" charset="0"/>
              <a:ea typeface="宋体" charset="-122"/>
            </a:endParaRPr>
          </a:p>
        </p:txBody>
      </p:sp>
    </p:spTree>
    <p:extLst>
      <p:ext uri="{BB962C8B-B14F-4D97-AF65-F5344CB8AC3E}">
        <p14:creationId xmlns:p14="http://schemas.microsoft.com/office/powerpoint/2010/main" val="189409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232460" name="Rectangle 12"/>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a:t>单击此处编辑母版标题样式</a:t>
            </a:r>
          </a:p>
        </p:txBody>
      </p:sp>
      <p:sp>
        <p:nvSpPr>
          <p:cNvPr id="232461"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Tx/>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itchFamily="2" charset="-122"/>
              </a:defRPr>
            </a:lvl1pPr>
          </a:lstStyle>
          <a:p>
            <a:pPr>
              <a:defRPr/>
            </a:pPr>
            <a:fld id="{E59AECF8-1498-3D4D-A47B-C4F019F69A8D}" type="datetime3">
              <a:rPr lang="zh-CN" altLang="en-US"/>
              <a:pPr>
                <a:defRPr/>
              </a:pPr>
              <a:t>2019年3月18日星期一</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ea typeface="宋体" charset="-122"/>
              </a:defRPr>
            </a:lvl1pPr>
          </a:lstStyle>
          <a:p>
            <a:r>
              <a:rPr lang="zh-CN" altLang="en-US"/>
              <a:t>数据库系统概念----引言</a:t>
            </a:r>
            <a:endParaRPr lang="en-US" altLang="zh-CN"/>
          </a:p>
        </p:txBody>
      </p:sp>
      <p:sp>
        <p:nvSpPr>
          <p:cNvPr id="16" name="Rectangle 16"/>
          <p:cNvSpPr>
            <a:spLocks noGrp="1" noChangeArrowheads="1"/>
          </p:cNvSpPr>
          <p:nvPr>
            <p:ph type="sldNum" sz="quarter" idx="12"/>
          </p:nvPr>
        </p:nvSpPr>
        <p:spPr>
          <a:xfrm>
            <a:off x="6858000" y="6248400"/>
            <a:ext cx="1905000" cy="457200"/>
          </a:xfrm>
          <a:ln w="9525"/>
        </p:spPr>
        <p:txBody>
          <a:bodyPr wrap="square" lIns="91440" tIns="45720" rIns="91440" bIns="45720" anchor="b"/>
          <a:lstStyle>
            <a:lvl1pPr algn="r">
              <a:defRPr kumimoji="0" sz="1400" b="0">
                <a:solidFill>
                  <a:schemeClr val="bg2"/>
                </a:solidFill>
                <a:latin typeface="Goudy Old Style" charset="0"/>
                <a:ea typeface="宋体" charset="-122"/>
              </a:defRPr>
            </a:lvl1pPr>
          </a:lstStyle>
          <a:p>
            <a:fld id="{6C836CEC-1F5B-8143-A751-A9A086BBF237}" type="slidenum">
              <a:rPr lang="zh-CN" altLang="en-US"/>
              <a:pPr/>
              <a:t>‹#›</a:t>
            </a:fld>
            <a:endParaRPr lang="en-US" altLang="zh-CN"/>
          </a:p>
        </p:txBody>
      </p:sp>
    </p:spTree>
    <p:extLst>
      <p:ext uri="{BB962C8B-B14F-4D97-AF65-F5344CB8AC3E}">
        <p14:creationId xmlns:p14="http://schemas.microsoft.com/office/powerpoint/2010/main" val="170766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dt" sz="half" idx="10"/>
          </p:nvPr>
        </p:nvSpPr>
        <p:spPr>
          <a:ln/>
        </p:spPr>
        <p:txBody>
          <a:bodyPr/>
          <a:lstStyle>
            <a:lvl1pPr>
              <a:defRPr/>
            </a:lvl1pPr>
          </a:lstStyle>
          <a:p>
            <a:pPr>
              <a:defRPr/>
            </a:pPr>
            <a:fld id="{0A63B8D0-81CC-ED40-98D9-8E940A44C150}" type="datetime3">
              <a:rPr lang="zh-CN" altLang="en-US"/>
              <a:pPr>
                <a:defRPr/>
              </a:pPr>
              <a:t>2019年3月18日星期一</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BA3A2D70-0475-4B42-AD4B-229907F79D19}" type="slidenum">
              <a:rPr lang="zh-CN" altLang="en-US"/>
              <a:pPr/>
              <a:t>‹#›</a:t>
            </a:fld>
            <a:endParaRPr lang="en-US" altLang="zh-CN"/>
          </a:p>
        </p:txBody>
      </p:sp>
      <p:sp>
        <p:nvSpPr>
          <p:cNvPr id="6"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208092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381000"/>
            <a:ext cx="1960563" cy="6196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81000"/>
            <a:ext cx="5734050" cy="6196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9"/>
          <p:cNvSpPr>
            <a:spLocks noGrp="1" noChangeArrowheads="1"/>
          </p:cNvSpPr>
          <p:nvPr>
            <p:ph type="dt" sz="half" idx="10"/>
          </p:nvPr>
        </p:nvSpPr>
        <p:spPr>
          <a:ln/>
        </p:spPr>
        <p:txBody>
          <a:bodyPr/>
          <a:lstStyle>
            <a:lvl1pPr>
              <a:defRPr/>
            </a:lvl1pPr>
          </a:lstStyle>
          <a:p>
            <a:pPr>
              <a:defRPr/>
            </a:pPr>
            <a:fld id="{A6C6B883-CDAE-D149-AF78-B191BFBACF83}" type="datetime3">
              <a:rPr lang="zh-CN" altLang="en-US"/>
              <a:pPr>
                <a:defRPr/>
              </a:pPr>
              <a:t>2019年3月18日星期一</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184CC3A1-A51B-B14D-A54F-6F740F10C788}" type="slidenum">
              <a:rPr lang="zh-CN" altLang="en-US"/>
              <a:pPr/>
              <a:t>‹#›</a:t>
            </a:fld>
            <a:endParaRPr lang="en-US" altLang="zh-CN"/>
          </a:p>
        </p:txBody>
      </p:sp>
      <p:sp>
        <p:nvSpPr>
          <p:cNvPr id="6"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12620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700213"/>
            <a:ext cx="77724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4213" y="4214813"/>
            <a:ext cx="77724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9"/>
          <p:cNvSpPr>
            <a:spLocks noGrp="1" noChangeArrowheads="1"/>
          </p:cNvSpPr>
          <p:nvPr>
            <p:ph type="dt" sz="half" idx="10"/>
          </p:nvPr>
        </p:nvSpPr>
        <p:spPr>
          <a:ln/>
        </p:spPr>
        <p:txBody>
          <a:bodyPr/>
          <a:lstStyle>
            <a:lvl1pPr>
              <a:defRPr/>
            </a:lvl1pPr>
          </a:lstStyle>
          <a:p>
            <a:pPr>
              <a:defRPr/>
            </a:pPr>
            <a:fld id="{AF715AF7-D1CA-C94C-B6C5-0880D046EB7F}" type="datetime3">
              <a:rPr lang="zh-CN" altLang="en-US"/>
              <a:pPr>
                <a:defRPr/>
              </a:pPr>
              <a:t>2019年3月18日星期一</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21F64651-4E89-984B-9D60-04F7AF0E485D}" type="slidenum">
              <a:rPr lang="zh-CN" altLang="en-US"/>
              <a:pPr/>
              <a:t>‹#›</a:t>
            </a:fld>
            <a:endParaRPr lang="en-US" altLang="zh-CN"/>
          </a:p>
        </p:txBody>
      </p:sp>
      <p:sp>
        <p:nvSpPr>
          <p:cNvPr id="7"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151574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9"/>
          <p:cNvSpPr>
            <a:spLocks noGrp="1" noChangeArrowheads="1"/>
          </p:cNvSpPr>
          <p:nvPr>
            <p:ph type="dt" sz="half" idx="10"/>
          </p:nvPr>
        </p:nvSpPr>
        <p:spPr>
          <a:ln/>
        </p:spPr>
        <p:txBody>
          <a:bodyPr/>
          <a:lstStyle>
            <a:lvl1pPr>
              <a:defRPr/>
            </a:lvl1pPr>
          </a:lstStyle>
          <a:p>
            <a:pPr>
              <a:defRPr/>
            </a:pPr>
            <a:fld id="{BF7918BE-D476-0E4F-A194-C4059A7FBE21}" type="datetime3">
              <a:rPr lang="zh-CN" altLang="en-US"/>
              <a:pPr>
                <a:defRPr/>
              </a:pPr>
              <a:t>2019年3月18日星期一</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850D2E1D-8C3B-2E4A-8FE1-3062D951508C}" type="slidenum">
              <a:rPr lang="zh-CN" altLang="en-US"/>
              <a:pPr/>
              <a:t>‹#›</a:t>
            </a:fld>
            <a:endParaRPr lang="en-US" altLang="zh-CN"/>
          </a:p>
        </p:txBody>
      </p:sp>
      <p:sp>
        <p:nvSpPr>
          <p:cNvPr id="6"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198683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9"/>
          <p:cNvSpPr>
            <a:spLocks noGrp="1" noChangeArrowheads="1"/>
          </p:cNvSpPr>
          <p:nvPr>
            <p:ph type="dt" sz="half" idx="10"/>
          </p:nvPr>
        </p:nvSpPr>
        <p:spPr>
          <a:ln/>
        </p:spPr>
        <p:txBody>
          <a:bodyPr/>
          <a:lstStyle>
            <a:lvl1pPr>
              <a:defRPr/>
            </a:lvl1pPr>
          </a:lstStyle>
          <a:p>
            <a:pPr>
              <a:defRPr/>
            </a:pPr>
            <a:fld id="{0DFA6A79-1354-2C43-AB36-F187C6FDEEE6}" type="datetime3">
              <a:rPr lang="zh-CN" altLang="en-US"/>
              <a:pPr>
                <a:defRPr/>
              </a:pPr>
              <a:t>2019年3月18日星期一</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001C05E9-BD5A-5F41-9276-88ACA306F24D}" type="slidenum">
              <a:rPr lang="zh-CN" altLang="en-US"/>
              <a:pPr/>
              <a:t>‹#›</a:t>
            </a:fld>
            <a:endParaRPr lang="en-US" altLang="zh-CN"/>
          </a:p>
        </p:txBody>
      </p:sp>
      <p:sp>
        <p:nvSpPr>
          <p:cNvPr id="6"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152579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700213"/>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700213"/>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9"/>
          <p:cNvSpPr>
            <a:spLocks noGrp="1" noChangeArrowheads="1"/>
          </p:cNvSpPr>
          <p:nvPr>
            <p:ph type="dt" sz="half" idx="10"/>
          </p:nvPr>
        </p:nvSpPr>
        <p:spPr>
          <a:ln/>
        </p:spPr>
        <p:txBody>
          <a:bodyPr/>
          <a:lstStyle>
            <a:lvl1pPr>
              <a:defRPr/>
            </a:lvl1pPr>
          </a:lstStyle>
          <a:p>
            <a:pPr>
              <a:defRPr/>
            </a:pPr>
            <a:fld id="{18FA12F3-39E0-BF49-BD9D-32A997B6963E}" type="datetime3">
              <a:rPr lang="zh-CN" altLang="en-US"/>
              <a:pPr>
                <a:defRPr/>
              </a:pPr>
              <a:t>2019年3月18日星期一</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2FBB1DCB-49EB-A649-9CEC-307B6BDB0A2D}" type="slidenum">
              <a:rPr lang="zh-CN" altLang="en-US"/>
              <a:pPr/>
              <a:t>‹#›</a:t>
            </a:fld>
            <a:endParaRPr lang="en-US" altLang="zh-CN"/>
          </a:p>
        </p:txBody>
      </p:sp>
      <p:sp>
        <p:nvSpPr>
          <p:cNvPr id="7"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92568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9"/>
          <p:cNvSpPr>
            <a:spLocks noGrp="1" noChangeArrowheads="1"/>
          </p:cNvSpPr>
          <p:nvPr>
            <p:ph type="dt" sz="half" idx="10"/>
          </p:nvPr>
        </p:nvSpPr>
        <p:spPr>
          <a:ln/>
        </p:spPr>
        <p:txBody>
          <a:bodyPr/>
          <a:lstStyle>
            <a:lvl1pPr>
              <a:defRPr/>
            </a:lvl1pPr>
          </a:lstStyle>
          <a:p>
            <a:pPr>
              <a:defRPr/>
            </a:pPr>
            <a:fld id="{0089CF0B-1BA3-B041-BEC6-1978F1C1F341}" type="datetime3">
              <a:rPr lang="zh-CN" altLang="en-US"/>
              <a:pPr>
                <a:defRPr/>
              </a:pPr>
              <a:t>2019年3月18日星期一</a:t>
            </a:fld>
            <a:endParaRPr lang="en-US" altLang="zh-CN"/>
          </a:p>
        </p:txBody>
      </p:sp>
      <p:sp>
        <p:nvSpPr>
          <p:cNvPr id="8" name="Rectangle 20"/>
          <p:cNvSpPr>
            <a:spLocks noGrp="1" noChangeArrowheads="1"/>
          </p:cNvSpPr>
          <p:nvPr>
            <p:ph type="sldNum" sz="quarter" idx="11"/>
          </p:nvPr>
        </p:nvSpPr>
        <p:spPr>
          <a:ln/>
        </p:spPr>
        <p:txBody>
          <a:bodyPr/>
          <a:lstStyle>
            <a:lvl1pPr>
              <a:defRPr/>
            </a:lvl1pPr>
          </a:lstStyle>
          <a:p>
            <a:fld id="{C021C646-DA51-C449-8084-9015B4E68CA7}" type="slidenum">
              <a:rPr lang="zh-CN" altLang="en-US"/>
              <a:pPr/>
              <a:t>‹#›</a:t>
            </a:fld>
            <a:endParaRPr lang="en-US" altLang="zh-CN"/>
          </a:p>
        </p:txBody>
      </p:sp>
      <p:sp>
        <p:nvSpPr>
          <p:cNvPr id="9"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154176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9"/>
          <p:cNvSpPr>
            <a:spLocks noGrp="1" noChangeArrowheads="1"/>
          </p:cNvSpPr>
          <p:nvPr>
            <p:ph type="dt" sz="half" idx="10"/>
          </p:nvPr>
        </p:nvSpPr>
        <p:spPr>
          <a:ln/>
        </p:spPr>
        <p:txBody>
          <a:bodyPr/>
          <a:lstStyle>
            <a:lvl1pPr>
              <a:defRPr/>
            </a:lvl1pPr>
          </a:lstStyle>
          <a:p>
            <a:pPr>
              <a:defRPr/>
            </a:pPr>
            <a:fld id="{B610C469-F5EA-8B4B-8C98-554D77C1B8D1}" type="datetime3">
              <a:rPr lang="zh-CN" altLang="en-US"/>
              <a:pPr>
                <a:defRPr/>
              </a:pPr>
              <a:t>2019年3月18日星期一</a:t>
            </a:fld>
            <a:endParaRPr lang="en-US" altLang="zh-CN"/>
          </a:p>
        </p:txBody>
      </p:sp>
      <p:sp>
        <p:nvSpPr>
          <p:cNvPr id="4" name="Rectangle 20"/>
          <p:cNvSpPr>
            <a:spLocks noGrp="1" noChangeArrowheads="1"/>
          </p:cNvSpPr>
          <p:nvPr>
            <p:ph type="sldNum" sz="quarter" idx="11"/>
          </p:nvPr>
        </p:nvSpPr>
        <p:spPr>
          <a:ln/>
        </p:spPr>
        <p:txBody>
          <a:bodyPr/>
          <a:lstStyle>
            <a:lvl1pPr>
              <a:defRPr/>
            </a:lvl1pPr>
          </a:lstStyle>
          <a:p>
            <a:fld id="{F112F515-AE0A-0442-B968-BB2E2F06F65D}" type="slidenum">
              <a:rPr lang="zh-CN" altLang="en-US"/>
              <a:pPr/>
              <a:t>‹#›</a:t>
            </a:fld>
            <a:endParaRPr lang="en-US" altLang="zh-CN"/>
          </a:p>
        </p:txBody>
      </p:sp>
      <p:sp>
        <p:nvSpPr>
          <p:cNvPr id="5"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94882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fld id="{0A959A43-3075-B04E-A282-6AEFE1CDF6DA}" type="datetime3">
              <a:rPr lang="zh-CN" altLang="en-US"/>
              <a:pPr>
                <a:defRPr/>
              </a:pPr>
              <a:t>2019年3月18日星期一</a:t>
            </a:fld>
            <a:endParaRPr lang="en-US" altLang="zh-CN"/>
          </a:p>
        </p:txBody>
      </p:sp>
      <p:sp>
        <p:nvSpPr>
          <p:cNvPr id="3" name="Rectangle 20"/>
          <p:cNvSpPr>
            <a:spLocks noGrp="1" noChangeArrowheads="1"/>
          </p:cNvSpPr>
          <p:nvPr>
            <p:ph type="sldNum" sz="quarter" idx="11"/>
          </p:nvPr>
        </p:nvSpPr>
        <p:spPr>
          <a:ln/>
        </p:spPr>
        <p:txBody>
          <a:bodyPr/>
          <a:lstStyle>
            <a:lvl1pPr>
              <a:defRPr/>
            </a:lvl1pPr>
          </a:lstStyle>
          <a:p>
            <a:fld id="{AC248304-4183-3142-8931-1772033C1FCD}" type="slidenum">
              <a:rPr lang="zh-CN" altLang="en-US"/>
              <a:pPr/>
              <a:t>‹#›</a:t>
            </a:fld>
            <a:endParaRPr lang="en-US" altLang="zh-CN"/>
          </a:p>
        </p:txBody>
      </p:sp>
      <p:sp>
        <p:nvSpPr>
          <p:cNvPr id="4"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178954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9"/>
          <p:cNvSpPr>
            <a:spLocks noGrp="1" noChangeArrowheads="1"/>
          </p:cNvSpPr>
          <p:nvPr>
            <p:ph type="dt" sz="half" idx="10"/>
          </p:nvPr>
        </p:nvSpPr>
        <p:spPr>
          <a:ln/>
        </p:spPr>
        <p:txBody>
          <a:bodyPr/>
          <a:lstStyle>
            <a:lvl1pPr>
              <a:defRPr/>
            </a:lvl1pPr>
          </a:lstStyle>
          <a:p>
            <a:pPr>
              <a:defRPr/>
            </a:pPr>
            <a:fld id="{690E570A-68A8-EA4C-A699-9CBAD4B55333}" type="datetime3">
              <a:rPr lang="zh-CN" altLang="en-US"/>
              <a:pPr>
                <a:defRPr/>
              </a:pPr>
              <a:t>2019年3月18日星期一</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92D9E7FE-049D-6544-A0E5-416D92ACF244}" type="slidenum">
              <a:rPr lang="zh-CN" altLang="en-US"/>
              <a:pPr/>
              <a:t>‹#›</a:t>
            </a:fld>
            <a:endParaRPr lang="en-US" altLang="zh-CN"/>
          </a:p>
        </p:txBody>
      </p:sp>
      <p:sp>
        <p:nvSpPr>
          <p:cNvPr id="7"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135758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9"/>
          <p:cNvSpPr>
            <a:spLocks noGrp="1" noChangeArrowheads="1"/>
          </p:cNvSpPr>
          <p:nvPr>
            <p:ph type="dt" sz="half" idx="10"/>
          </p:nvPr>
        </p:nvSpPr>
        <p:spPr>
          <a:ln/>
        </p:spPr>
        <p:txBody>
          <a:bodyPr/>
          <a:lstStyle>
            <a:lvl1pPr>
              <a:defRPr/>
            </a:lvl1pPr>
          </a:lstStyle>
          <a:p>
            <a:pPr>
              <a:defRPr/>
            </a:pPr>
            <a:fld id="{59EA02BD-CC76-A14D-BE1A-81C83D1D8B7B}" type="datetime3">
              <a:rPr lang="zh-CN" altLang="en-US"/>
              <a:pPr>
                <a:defRPr/>
              </a:pPr>
              <a:t>2019年3月18日星期一</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4A3181B5-DEA5-9E43-8A72-43C306A2CF06}" type="slidenum">
              <a:rPr lang="zh-CN" altLang="en-US"/>
              <a:pPr/>
              <a:t>‹#›</a:t>
            </a:fld>
            <a:endParaRPr lang="en-US" altLang="zh-CN"/>
          </a:p>
        </p:txBody>
      </p:sp>
      <p:sp>
        <p:nvSpPr>
          <p:cNvPr id="7" name="Rectangle 21"/>
          <p:cNvSpPr>
            <a:spLocks noGrp="1" noChangeArrowheads="1"/>
          </p:cNvSpPr>
          <p:nvPr>
            <p:ph type="ftr" sz="quarter" idx="12"/>
          </p:nvPr>
        </p:nvSpPr>
        <p:spPr>
          <a:ln/>
        </p:spPr>
        <p:txBody>
          <a:bodyPr/>
          <a:lstStyle>
            <a:lvl1pPr>
              <a:defRPr/>
            </a:lvl1pPr>
          </a:lstStyle>
          <a:p>
            <a:r>
              <a:rPr lang="zh-CN" altLang="en-US"/>
              <a:t>数据库系统概念----引言</a:t>
            </a:r>
            <a:endParaRPr lang="en-US" altLang="zh-CN"/>
          </a:p>
        </p:txBody>
      </p:sp>
    </p:spTree>
    <p:extLst>
      <p:ext uri="{BB962C8B-B14F-4D97-AF65-F5344CB8AC3E}">
        <p14:creationId xmlns:p14="http://schemas.microsoft.com/office/powerpoint/2010/main" val="20175343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31438" name="Rectangle 14"/>
          <p:cNvSpPr>
            <a:spLocks noGrp="1" noChangeArrowheads="1"/>
          </p:cNvSpPr>
          <p:nvPr>
            <p:ph type="title"/>
          </p:nvPr>
        </p:nvSpPr>
        <p:spPr bwMode="auto">
          <a:xfrm>
            <a:off x="609600" y="381000"/>
            <a:ext cx="7772400" cy="6096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
        <p:nvSpPr>
          <p:cNvPr id="1027" name="Rectangle 16"/>
          <p:cNvSpPr>
            <a:spLocks noChangeArrowheads="1"/>
          </p:cNvSpPr>
          <p:nvPr userDrawn="1"/>
        </p:nvSpPr>
        <p:spPr bwMode="auto">
          <a:xfrm>
            <a:off x="623888" y="1281113"/>
            <a:ext cx="8077200" cy="152400"/>
          </a:xfrm>
          <a:prstGeom prst="rect">
            <a:avLst/>
          </a:prstGeom>
          <a:gradFill rotWithShape="0">
            <a:gsLst>
              <a:gs pos="0">
                <a:srgbClr val="EAEAEA"/>
              </a:gs>
              <a:gs pos="100000">
                <a:srgbClr val="6C6C6C"/>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31441" name="Rectangle 17"/>
          <p:cNvSpPr>
            <a:spLocks noChangeArrowheads="1"/>
          </p:cNvSpPr>
          <p:nvPr userDrawn="1"/>
        </p:nvSpPr>
        <p:spPr bwMode="auto">
          <a:xfrm>
            <a:off x="395288" y="1052513"/>
            <a:ext cx="8077200" cy="152400"/>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en-US">
              <a:latin typeface="Times New Roman" pitchFamily="18" charset="0"/>
              <a:ea typeface="宋体" pitchFamily="2" charset="-122"/>
            </a:endParaRPr>
          </a:p>
        </p:txBody>
      </p:sp>
      <p:sp>
        <p:nvSpPr>
          <p:cNvPr id="231443" name="Rectangle 19"/>
          <p:cNvSpPr>
            <a:spLocks noGrp="1" noChangeArrowheads="1"/>
          </p:cNvSpPr>
          <p:nvPr>
            <p:ph type="dt" sz="half" idx="2"/>
          </p:nvPr>
        </p:nvSpPr>
        <p:spPr bwMode="auto">
          <a:xfrm>
            <a:off x="685800" y="6477000"/>
            <a:ext cx="27432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600">
                <a:solidFill>
                  <a:schemeClr val="bg1"/>
                </a:solidFill>
                <a:latin typeface="华文新魏" pitchFamily="2" charset="-122"/>
                <a:ea typeface="华文新魏" pitchFamily="2" charset="-122"/>
              </a:defRPr>
            </a:lvl1pPr>
          </a:lstStyle>
          <a:p>
            <a:pPr>
              <a:defRPr/>
            </a:pPr>
            <a:fld id="{E1F74DBE-CE9E-D849-849E-1666D1A965F0}" type="datetime3">
              <a:rPr lang="zh-CN" altLang="en-US"/>
              <a:pPr>
                <a:defRPr/>
              </a:pPr>
              <a:t>2019年3月18日星期一</a:t>
            </a:fld>
            <a:endParaRPr lang="en-US" altLang="zh-CN"/>
          </a:p>
        </p:txBody>
      </p:sp>
      <p:sp>
        <p:nvSpPr>
          <p:cNvPr id="231444"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a:defRPr b="1">
                <a:solidFill>
                  <a:schemeClr val="bg1"/>
                </a:solidFill>
                <a:ea typeface="华文新魏" charset="-122"/>
              </a:defRPr>
            </a:lvl1pPr>
          </a:lstStyle>
          <a:p>
            <a:fld id="{6B32363A-B5B9-994F-A8AE-8D017FA06DCE}" type="slidenum">
              <a:rPr lang="zh-CN" altLang="en-US"/>
              <a:pPr/>
              <a:t>‹#›</a:t>
            </a:fld>
            <a:endParaRPr lang="en-US" altLang="zh-CN"/>
          </a:p>
        </p:txBody>
      </p:sp>
      <p:sp>
        <p:nvSpPr>
          <p:cNvPr id="231445" name="Rectangle 21"/>
          <p:cNvSpPr>
            <a:spLocks noGrp="1" noChangeArrowheads="1"/>
          </p:cNvSpPr>
          <p:nvPr>
            <p:ph type="ftr" sz="quarter" idx="3"/>
          </p:nvPr>
        </p:nvSpPr>
        <p:spPr bwMode="auto">
          <a:xfrm>
            <a:off x="3505200" y="6477000"/>
            <a:ext cx="37338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800">
                <a:solidFill>
                  <a:schemeClr val="bg1"/>
                </a:solidFill>
                <a:latin typeface="Goudy Old Style" charset="0"/>
                <a:ea typeface="华文新魏" charset="-122"/>
              </a:defRPr>
            </a:lvl1pPr>
          </a:lstStyle>
          <a:p>
            <a:r>
              <a:rPr lang="zh-CN" altLang="en-US"/>
              <a:t>数据库系统概念----引言</a:t>
            </a:r>
            <a:endParaRPr lang="en-US" altLang="zh-CN"/>
          </a:p>
        </p:txBody>
      </p:sp>
      <p:sp>
        <p:nvSpPr>
          <p:cNvPr id="1032" name="Rectangle 23"/>
          <p:cNvSpPr>
            <a:spLocks noGrp="1" noChangeArrowheads="1"/>
          </p:cNvSpPr>
          <p:nvPr>
            <p:ph type="body" idx="1"/>
          </p:nvPr>
        </p:nvSpPr>
        <p:spPr bwMode="auto">
          <a:xfrm>
            <a:off x="684213" y="1700213"/>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46"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Lst>
  <p:hf hdr="0" dt="0"/>
  <p:txStyles>
    <p:titleStyle>
      <a:lvl1pPr algn="l" rtl="0" eaLnBrk="0" fontAlgn="base" hangingPunct="0">
        <a:spcBef>
          <a:spcPct val="0"/>
        </a:spcBef>
        <a:spcAft>
          <a:spcPct val="0"/>
        </a:spcAft>
        <a:defRPr kumimoji="1" sz="4400" b="1">
          <a:solidFill>
            <a:srgbClr val="262673"/>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rgbClr val="262673"/>
          </a:solidFill>
          <a:effectLst>
            <a:outerShdw blurRad="38100" dist="38100" dir="2700000" algn="tl">
              <a:srgbClr val="000000"/>
            </a:outerShdw>
          </a:effectLst>
          <a:latin typeface="Footlight MT Light"/>
          <a:ea typeface="隶书" pitchFamily="49" charset="-122"/>
        </a:defRPr>
      </a:lvl2pPr>
      <a:lvl3pPr algn="l" rtl="0" eaLnBrk="0" fontAlgn="base" hangingPunct="0">
        <a:spcBef>
          <a:spcPct val="0"/>
        </a:spcBef>
        <a:spcAft>
          <a:spcPct val="0"/>
        </a:spcAft>
        <a:defRPr kumimoji="1" sz="4400" b="1">
          <a:solidFill>
            <a:srgbClr val="262673"/>
          </a:solidFill>
          <a:effectLst>
            <a:outerShdw blurRad="38100" dist="38100" dir="2700000" algn="tl">
              <a:srgbClr val="000000"/>
            </a:outerShdw>
          </a:effectLst>
          <a:latin typeface="Footlight MT Light"/>
          <a:ea typeface="隶书" pitchFamily="49" charset="-122"/>
        </a:defRPr>
      </a:lvl3pPr>
      <a:lvl4pPr algn="l" rtl="0" eaLnBrk="0" fontAlgn="base" hangingPunct="0">
        <a:spcBef>
          <a:spcPct val="0"/>
        </a:spcBef>
        <a:spcAft>
          <a:spcPct val="0"/>
        </a:spcAft>
        <a:defRPr kumimoji="1" sz="4400" b="1">
          <a:solidFill>
            <a:srgbClr val="262673"/>
          </a:solidFill>
          <a:effectLst>
            <a:outerShdw blurRad="38100" dist="38100" dir="2700000" algn="tl">
              <a:srgbClr val="000000"/>
            </a:outerShdw>
          </a:effectLst>
          <a:latin typeface="Footlight MT Light"/>
          <a:ea typeface="隶书" pitchFamily="49" charset="-122"/>
        </a:defRPr>
      </a:lvl4pPr>
      <a:lvl5pPr algn="l" rtl="0" eaLnBrk="0" fontAlgn="base" hangingPunct="0">
        <a:spcBef>
          <a:spcPct val="0"/>
        </a:spcBef>
        <a:spcAft>
          <a:spcPct val="0"/>
        </a:spcAft>
        <a:defRPr kumimoji="1" sz="4400" b="1">
          <a:solidFill>
            <a:srgbClr val="262673"/>
          </a:solidFill>
          <a:effectLst>
            <a:outerShdw blurRad="38100" dist="38100" dir="2700000" algn="tl">
              <a:srgbClr val="000000"/>
            </a:outerShdw>
          </a:effectLst>
          <a:latin typeface="Footlight MT Light"/>
          <a:ea typeface="隶书" pitchFamily="49" charset="-122"/>
        </a:defRPr>
      </a:lvl5pPr>
      <a:lvl6pPr marL="4572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rgbClr val="CC3300"/>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3300"/>
        </a:buClr>
        <a:buChar char="•"/>
        <a:defRPr kumimoji="1" sz="2800">
          <a:solidFill>
            <a:schemeClr val="tx1"/>
          </a:solidFill>
          <a:latin typeface="+mn-lt"/>
          <a:ea typeface="华文新魏" pitchFamily="2" charset="-122"/>
        </a:defRPr>
      </a:lvl2pPr>
      <a:lvl3pPr marL="1143000" indent="-228600" algn="l" rtl="0" eaLnBrk="0" fontAlgn="base" hangingPunct="0">
        <a:spcBef>
          <a:spcPct val="20000"/>
        </a:spcBef>
        <a:spcAft>
          <a:spcPct val="0"/>
        </a:spcAft>
        <a:buClr>
          <a:srgbClr val="CC3300"/>
        </a:buClr>
        <a:buChar char="•"/>
        <a:defRPr kumimoji="1" sz="2400">
          <a:solidFill>
            <a:schemeClr val="tx1"/>
          </a:solidFill>
          <a:latin typeface="+mn-lt"/>
          <a:ea typeface="华文新魏" pitchFamily="2" charset="-122"/>
        </a:defRPr>
      </a:lvl3pPr>
      <a:lvl4pPr marL="1600200" indent="-228600" algn="l" rtl="0" eaLnBrk="0" fontAlgn="base" hangingPunct="0">
        <a:spcBef>
          <a:spcPct val="20000"/>
        </a:spcBef>
        <a:spcAft>
          <a:spcPct val="0"/>
        </a:spcAft>
        <a:buClr>
          <a:srgbClr val="CC3300"/>
        </a:buClr>
        <a:buChar char="•"/>
        <a:defRPr kumimoji="1" sz="2000">
          <a:solidFill>
            <a:schemeClr val="tx1"/>
          </a:solidFill>
          <a:latin typeface="+mn-lt"/>
          <a:ea typeface="华文新魏" pitchFamily="2" charset="-122"/>
        </a:defRPr>
      </a:lvl4pPr>
      <a:lvl5pPr marL="2057400" indent="-228600" algn="l" rtl="0" eaLnBrk="0" fontAlgn="base" hangingPunct="0">
        <a:spcBef>
          <a:spcPct val="20000"/>
        </a:spcBef>
        <a:spcAft>
          <a:spcPct val="0"/>
        </a:spcAft>
        <a:buClr>
          <a:srgbClr val="CC3300"/>
        </a:buClr>
        <a:buChar char="•"/>
        <a:defRPr kumimoji="1" sz="2000">
          <a:solidFill>
            <a:schemeClr val="tx1"/>
          </a:solidFill>
          <a:latin typeface="+mn-lt"/>
          <a:ea typeface="华文新魏" pitchFamily="2" charset="-122"/>
        </a:defRPr>
      </a:lvl5pPr>
      <a:lvl6pPr marL="2514600" indent="-228600" algn="l" rtl="0" fontAlgn="base">
        <a:spcBef>
          <a:spcPct val="20000"/>
        </a:spcBef>
        <a:spcAft>
          <a:spcPct val="0"/>
        </a:spcAft>
        <a:buClr>
          <a:srgbClr val="CC3300"/>
        </a:buClr>
        <a:buChar char="•"/>
        <a:defRPr kumimoji="1" sz="2000">
          <a:solidFill>
            <a:schemeClr val="tx1"/>
          </a:solidFill>
          <a:latin typeface="+mn-lt"/>
          <a:ea typeface="华文新魏" pitchFamily="2" charset="-122"/>
        </a:defRPr>
      </a:lvl6pPr>
      <a:lvl7pPr marL="2971800" indent="-228600" algn="l" rtl="0" fontAlgn="base">
        <a:spcBef>
          <a:spcPct val="20000"/>
        </a:spcBef>
        <a:spcAft>
          <a:spcPct val="0"/>
        </a:spcAft>
        <a:buClr>
          <a:srgbClr val="CC3300"/>
        </a:buClr>
        <a:buChar char="•"/>
        <a:defRPr kumimoji="1" sz="2000">
          <a:solidFill>
            <a:schemeClr val="tx1"/>
          </a:solidFill>
          <a:latin typeface="+mn-lt"/>
          <a:ea typeface="华文新魏" pitchFamily="2" charset="-122"/>
        </a:defRPr>
      </a:lvl7pPr>
      <a:lvl8pPr marL="3429000" indent="-228600" algn="l" rtl="0" fontAlgn="base">
        <a:spcBef>
          <a:spcPct val="20000"/>
        </a:spcBef>
        <a:spcAft>
          <a:spcPct val="0"/>
        </a:spcAft>
        <a:buClr>
          <a:srgbClr val="CC3300"/>
        </a:buClr>
        <a:buChar char="•"/>
        <a:defRPr kumimoji="1" sz="2000">
          <a:solidFill>
            <a:schemeClr val="tx1"/>
          </a:solidFill>
          <a:latin typeface="+mn-lt"/>
          <a:ea typeface="华文新魏" pitchFamily="2" charset="-122"/>
        </a:defRPr>
      </a:lvl8pPr>
      <a:lvl9pPr marL="3886200" indent="-228600" algn="l" rtl="0" fontAlgn="base">
        <a:spcBef>
          <a:spcPct val="20000"/>
        </a:spcBef>
        <a:spcAft>
          <a:spcPct val="0"/>
        </a:spcAft>
        <a:buClr>
          <a:srgbClr val="CC3300"/>
        </a:buClr>
        <a:buChar char="•"/>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 Target="slide5.xml"/><Relationship Id="rId3"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png"/><Relationship Id="rId5" Type="http://schemas.openxmlformats.org/officeDocument/2006/relationships/oleObject" Target="../embeddings/oleObject3.bin"/><Relationship Id="rId6"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png"/><Relationship Id="rId5" Type="http://schemas.openxmlformats.org/officeDocument/2006/relationships/oleObject" Target="../embeddings/oleObject5.bin"/><Relationship Id="rId6" Type="http://schemas.openxmlformats.org/officeDocument/2006/relationships/image" Target="../media/image8.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9.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304800" y="1219200"/>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contourW="12700" prstMaterial="legacyMatte">
              <a:extrusionClr>
                <a:srgbClr val="663300"/>
              </a:extrusionClr>
              <a:contourClr>
                <a:srgbClr val="333300"/>
              </a:contourClr>
            </a:sp3d>
          </a:bodyPr>
          <a:lstStyle/>
          <a:p>
            <a:pPr algn="ctr"/>
            <a:r>
              <a:rPr lang="en-US" sz="3200" b="1" kern="10">
                <a:ln w="9525">
                  <a:round/>
                  <a:headEnd/>
                  <a:tailEnd/>
                </a:ln>
                <a:solidFill>
                  <a:srgbClr val="333300"/>
                </a:solidFill>
                <a:latin typeface="黑体" charset="-122"/>
                <a:ea typeface="黑体" charset="-122"/>
                <a:cs typeface="黑体" charset="-122"/>
              </a:rPr>
              <a:t>DATABASE  SYSTEM  CONCEPTS</a:t>
            </a:r>
          </a:p>
        </p:txBody>
      </p:sp>
      <p:sp>
        <p:nvSpPr>
          <p:cNvPr id="209923" name="WordArt 3"/>
          <p:cNvSpPr>
            <a:spLocks noChangeArrowheads="1" noChangeShapeType="1" noTextEdit="1"/>
          </p:cNvSpPr>
          <p:nvPr/>
        </p:nvSpPr>
        <p:spPr bwMode="auto">
          <a:xfrm>
            <a:off x="1547813" y="3573463"/>
            <a:ext cx="6048375" cy="2008187"/>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defRPr/>
            </a:pPr>
            <a:r>
              <a:rPr lang="zh-CN" altLang="fr-FR" sz="3600" b="1" kern="10" dirty="0">
                <a:ln w="9525">
                  <a:miter lim="800000"/>
                  <a:headEnd/>
                  <a:tailEnd/>
                </a:ln>
                <a:solidFill>
                  <a:schemeClr val="tx2">
                    <a:lumMod val="75000"/>
                  </a:schemeClr>
                </a:solidFill>
                <a:latin typeface="华文新魏"/>
                <a:ea typeface="华文新魏"/>
              </a:rPr>
              <a:t>第一章  引言</a:t>
            </a:r>
          </a:p>
          <a:p>
            <a:pPr algn="ctr">
              <a:defRPr/>
            </a:pPr>
            <a:r>
              <a:rPr lang="fr-FR" altLang="zh-CN" sz="3600" b="1" kern="10" dirty="0">
                <a:ln w="9525">
                  <a:miter lim="800000"/>
                  <a:headEnd/>
                  <a:tailEnd/>
                </a:ln>
                <a:solidFill>
                  <a:schemeClr val="tx2">
                    <a:lumMod val="75000"/>
                  </a:schemeClr>
                </a:solidFill>
                <a:latin typeface="华文新魏"/>
                <a:ea typeface="华文新魏"/>
              </a:rPr>
              <a:t>Chapter 1  Introduction</a:t>
            </a:r>
            <a:endParaRPr lang="zh-CN" altLang="en-US" sz="3600" b="1" kern="10" dirty="0">
              <a:ln w="9525">
                <a:miter lim="800000"/>
                <a:headEnd/>
                <a:tailEnd/>
              </a:ln>
              <a:solidFill>
                <a:schemeClr val="tx2">
                  <a:lumMod val="75000"/>
                </a:schemeClr>
              </a:solidFill>
              <a:latin typeface="华文新魏"/>
              <a:ea typeface="华文新魏"/>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4A05EFD-27C8-6F41-9E02-B70557A12FDD}" type="slidenum">
              <a:rPr lang="zh-CN" altLang="en-US">
                <a:solidFill>
                  <a:schemeClr val="bg1"/>
                </a:solidFill>
                <a:ea typeface="华文新魏" charset="-122"/>
              </a:rPr>
              <a:pPr eaLnBrk="1" hangingPunct="1"/>
              <a:t>10</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2292" name="Rectangle 2"/>
          <p:cNvSpPr>
            <a:spLocks noGrp="1" noChangeArrowheads="1"/>
          </p:cNvSpPr>
          <p:nvPr>
            <p:ph type="title"/>
          </p:nvPr>
        </p:nvSpPr>
        <p:spPr>
          <a:xfrm>
            <a:off x="990600" y="0"/>
            <a:ext cx="7793038" cy="1143000"/>
          </a:xfrm>
        </p:spPr>
        <p:txBody>
          <a:bodyPr/>
          <a:lstStyle/>
          <a:p>
            <a:pPr eaLnBrk="1" hangingPunct="1"/>
            <a:r>
              <a:rPr lang="zh-CN" altLang="en-US">
                <a:effectLst/>
              </a:rPr>
              <a:t>四个基本概念</a:t>
            </a:r>
            <a:r>
              <a:rPr lang="en-US" altLang="zh-CN">
                <a:effectLst/>
              </a:rPr>
              <a:t>--</a:t>
            </a:r>
            <a:r>
              <a:rPr lang="zh-CN" altLang="en-US">
                <a:effectLst/>
              </a:rPr>
              <a:t>数据库(续)</a:t>
            </a:r>
          </a:p>
        </p:txBody>
      </p:sp>
      <p:sp>
        <p:nvSpPr>
          <p:cNvPr id="12293" name="Rectangle 3"/>
          <p:cNvSpPr>
            <a:spLocks noGrp="1" noChangeArrowheads="1"/>
          </p:cNvSpPr>
          <p:nvPr>
            <p:ph type="body" idx="1"/>
          </p:nvPr>
        </p:nvSpPr>
        <p:spPr>
          <a:xfrm>
            <a:off x="684213" y="1557338"/>
            <a:ext cx="7772400" cy="4419600"/>
          </a:xfrm>
        </p:spPr>
        <p:txBody>
          <a:bodyPr/>
          <a:lstStyle/>
          <a:p>
            <a:pPr algn="just" eaLnBrk="1" hangingPunct="1"/>
            <a:r>
              <a:rPr lang="zh-CN" altLang="en-US">
                <a:latin typeface="华文新魏" charset="-122"/>
                <a:ea typeface="华文新魏" charset="-122"/>
              </a:rPr>
              <a:t>数据库的特征</a:t>
            </a:r>
          </a:p>
          <a:p>
            <a:pPr lvl="1" algn="just" eaLnBrk="1" hangingPunct="1">
              <a:lnSpc>
                <a:spcPct val="140000"/>
              </a:lnSpc>
            </a:pPr>
            <a:r>
              <a:rPr lang="zh-CN" altLang="en-US">
                <a:latin typeface="华文新魏" charset="-122"/>
                <a:ea typeface="华文新魏" charset="-122"/>
              </a:rPr>
              <a:t>数据按一定的数据模型组织、描述和储存</a:t>
            </a:r>
          </a:p>
          <a:p>
            <a:pPr lvl="1" eaLnBrk="1" hangingPunct="1">
              <a:lnSpc>
                <a:spcPct val="140000"/>
              </a:lnSpc>
            </a:pPr>
            <a:r>
              <a:rPr lang="zh-CN" altLang="en-US">
                <a:latin typeface="华文新魏" charset="-122"/>
                <a:ea typeface="华文新魏" charset="-122"/>
              </a:rPr>
              <a:t>可为各种用户共享</a:t>
            </a:r>
            <a:endParaRPr lang="zh-CN" altLang="en-US" sz="2400">
              <a:latin typeface="华文新魏" charset="-122"/>
              <a:ea typeface="华文新魏" charset="-122"/>
            </a:endParaRPr>
          </a:p>
          <a:p>
            <a:pPr lvl="1" algn="just" eaLnBrk="1" hangingPunct="1">
              <a:lnSpc>
                <a:spcPct val="140000"/>
              </a:lnSpc>
            </a:pPr>
            <a:r>
              <a:rPr lang="zh-CN" altLang="en-US">
                <a:latin typeface="华文新魏" charset="-122"/>
                <a:ea typeface="华文新魏" charset="-122"/>
              </a:rPr>
              <a:t>冗余度较小</a:t>
            </a:r>
          </a:p>
          <a:p>
            <a:pPr lvl="1" algn="just" eaLnBrk="1" hangingPunct="1">
              <a:lnSpc>
                <a:spcPct val="140000"/>
              </a:lnSpc>
            </a:pPr>
            <a:r>
              <a:rPr lang="zh-CN" altLang="en-US">
                <a:latin typeface="华文新魏" charset="-122"/>
                <a:ea typeface="华文新魏" charset="-122"/>
              </a:rPr>
              <a:t>数据独立性较高</a:t>
            </a:r>
          </a:p>
          <a:p>
            <a:pPr lvl="1" algn="just" eaLnBrk="1" hangingPunct="1">
              <a:lnSpc>
                <a:spcPct val="140000"/>
              </a:lnSpc>
            </a:pPr>
            <a:r>
              <a:rPr lang="zh-CN" altLang="en-US">
                <a:latin typeface="华文新魏" charset="-122"/>
                <a:ea typeface="华文新魏" charset="-122"/>
              </a:rPr>
              <a:t>易扩展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1E0F754F-B787-CC41-BF31-BCB39D5FC78D}" type="slidenum">
              <a:rPr lang="zh-CN" altLang="en-US">
                <a:solidFill>
                  <a:schemeClr val="bg1"/>
                </a:solidFill>
                <a:ea typeface="华文新魏" charset="-122"/>
              </a:rPr>
              <a:pPr eaLnBrk="1" hangingPunct="1"/>
              <a:t>11</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3316" name="Rectangle 2050"/>
          <p:cNvSpPr>
            <a:spLocks noGrp="1" noChangeArrowheads="1"/>
          </p:cNvSpPr>
          <p:nvPr>
            <p:ph type="title"/>
          </p:nvPr>
        </p:nvSpPr>
        <p:spPr>
          <a:xfrm>
            <a:off x="914400" y="0"/>
            <a:ext cx="7793038" cy="1143000"/>
          </a:xfrm>
        </p:spPr>
        <p:txBody>
          <a:bodyPr/>
          <a:lstStyle/>
          <a:p>
            <a:pPr eaLnBrk="1" hangingPunct="1"/>
            <a:r>
              <a:rPr lang="zh-CN" altLang="en-US" sz="4000">
                <a:effectLst/>
              </a:rPr>
              <a:t>四个基本概念</a:t>
            </a:r>
            <a:r>
              <a:rPr lang="en-US" altLang="zh-CN" sz="4000">
                <a:effectLst/>
              </a:rPr>
              <a:t>--</a:t>
            </a:r>
            <a:r>
              <a:rPr lang="zh-CN" altLang="en-US" sz="4000">
                <a:effectLst/>
              </a:rPr>
              <a:t>数据库管理系统</a:t>
            </a:r>
          </a:p>
        </p:txBody>
      </p:sp>
      <p:sp>
        <p:nvSpPr>
          <p:cNvPr id="13317" name="Rectangle 2051"/>
          <p:cNvSpPr>
            <a:spLocks noGrp="1" noChangeArrowheads="1"/>
          </p:cNvSpPr>
          <p:nvPr>
            <p:ph type="body" idx="1"/>
          </p:nvPr>
        </p:nvSpPr>
        <p:spPr>
          <a:xfrm>
            <a:off x="684213" y="1530350"/>
            <a:ext cx="7991475" cy="4419600"/>
          </a:xfrm>
        </p:spPr>
        <p:txBody>
          <a:bodyPr/>
          <a:lstStyle/>
          <a:p>
            <a:pPr algn="just" eaLnBrk="1" hangingPunct="1"/>
            <a:r>
              <a:rPr lang="zh-CN" altLang="en-US" sz="2800">
                <a:latin typeface="华文新魏" charset="-122"/>
                <a:ea typeface="华文新魏" charset="-122"/>
              </a:rPr>
              <a:t>什么是</a:t>
            </a:r>
            <a:r>
              <a:rPr lang="en-US" altLang="zh-CN" sz="2800">
                <a:latin typeface="华文新魏" charset="-122"/>
                <a:ea typeface="华文新魏" charset="-122"/>
              </a:rPr>
              <a:t>DBMS</a:t>
            </a:r>
          </a:p>
          <a:p>
            <a:pPr lvl="1" algn="just" eaLnBrk="1" hangingPunct="1">
              <a:lnSpc>
                <a:spcPct val="120000"/>
              </a:lnSpc>
            </a:pPr>
            <a:r>
              <a:rPr lang="zh-CN" altLang="en-US" sz="2400">
                <a:latin typeface="华文新魏" charset="-122"/>
                <a:ea typeface="华文新魏" charset="-122"/>
              </a:rPr>
              <a:t>数据库管理系统（</a:t>
            </a:r>
            <a:r>
              <a:rPr lang="en-US" altLang="zh-CN" sz="2400">
                <a:latin typeface="华文新魏" charset="-122"/>
                <a:ea typeface="华文新魏" charset="-122"/>
              </a:rPr>
              <a:t>Database  Management System，</a:t>
            </a:r>
            <a:r>
              <a:rPr lang="zh-CN" altLang="en-US" sz="2400">
                <a:latin typeface="华文新魏" charset="-122"/>
                <a:ea typeface="华文新魏" charset="-122"/>
              </a:rPr>
              <a:t>简称</a:t>
            </a:r>
            <a:r>
              <a:rPr lang="en-US" altLang="zh-CN" sz="2400">
                <a:latin typeface="华文新魏" charset="-122"/>
                <a:ea typeface="华文新魏" charset="-122"/>
              </a:rPr>
              <a:t>DBMS）</a:t>
            </a:r>
            <a:r>
              <a:rPr lang="zh-CN" altLang="en-US" sz="2400">
                <a:latin typeface="华文新魏" charset="-122"/>
                <a:ea typeface="华文新魏" charset="-122"/>
              </a:rPr>
              <a:t>由一个互相关联的数据的集合和一组用以访问这些数据的程序组成。是位于用户与操作系统之间的一层数据管理软件。</a:t>
            </a:r>
          </a:p>
          <a:p>
            <a:pPr algn="just" eaLnBrk="1" hangingPunct="1"/>
            <a:r>
              <a:rPr lang="en-US" altLang="zh-CN" sz="2800">
                <a:latin typeface="华文新魏" charset="-122"/>
                <a:ea typeface="华文新魏" charset="-122"/>
              </a:rPr>
              <a:t>DBMS</a:t>
            </a:r>
            <a:r>
              <a:rPr lang="zh-CN" altLang="en-US" sz="2800">
                <a:latin typeface="华文新魏" charset="-122"/>
                <a:ea typeface="华文新魏" charset="-122"/>
              </a:rPr>
              <a:t>的目标</a:t>
            </a:r>
          </a:p>
          <a:p>
            <a:pPr lvl="1" algn="just" eaLnBrk="1" hangingPunct="1"/>
            <a:r>
              <a:rPr lang="zh-CN" altLang="en-US" sz="2400">
                <a:latin typeface="华文新魏" charset="-122"/>
                <a:ea typeface="华文新魏" charset="-122"/>
              </a:rPr>
              <a:t>科学地组织和存储数据、高效方便地获取和维护数据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23F5277C-25F9-1E42-810F-4EF687BC1F4F}" type="slidenum">
              <a:rPr lang="zh-CN" altLang="en-US">
                <a:solidFill>
                  <a:schemeClr val="bg1"/>
                </a:solidFill>
                <a:ea typeface="华文新魏" charset="-122"/>
              </a:rPr>
              <a:pPr eaLnBrk="1" hangingPunct="1"/>
              <a:t>12</a:t>
            </a:fld>
            <a:endParaRPr lang="en-US" altLang="zh-CN">
              <a:solidFill>
                <a:schemeClr val="bg1"/>
              </a:solidFill>
              <a:ea typeface="华文新魏" charset="-122"/>
            </a:endParaRPr>
          </a:p>
        </p:txBody>
      </p:sp>
      <p:sp>
        <p:nvSpPr>
          <p:cNvPr id="6"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4340" name="Rectangle 2"/>
          <p:cNvSpPr>
            <a:spLocks noGrp="1" noChangeArrowheads="1"/>
          </p:cNvSpPr>
          <p:nvPr>
            <p:ph type="title"/>
          </p:nvPr>
        </p:nvSpPr>
        <p:spPr>
          <a:xfrm>
            <a:off x="539750" y="0"/>
            <a:ext cx="7793038" cy="1143000"/>
          </a:xfrm>
        </p:spPr>
        <p:txBody>
          <a:bodyPr/>
          <a:lstStyle/>
          <a:p>
            <a:pPr eaLnBrk="1" hangingPunct="1"/>
            <a:r>
              <a:rPr lang="zh-CN" altLang="en-US">
                <a:effectLst/>
              </a:rPr>
              <a:t>四个基本概念</a:t>
            </a:r>
            <a:r>
              <a:rPr lang="en-US" altLang="zh-CN">
                <a:effectLst/>
              </a:rPr>
              <a:t>--</a:t>
            </a:r>
            <a:r>
              <a:rPr lang="zh-CN" altLang="en-US">
                <a:effectLst/>
              </a:rPr>
              <a:t>数据库系统(续)</a:t>
            </a:r>
          </a:p>
        </p:txBody>
      </p:sp>
      <p:sp>
        <p:nvSpPr>
          <p:cNvPr id="14341" name="Rectangle 3"/>
          <p:cNvSpPr>
            <a:spLocks noChangeArrowheads="1"/>
          </p:cNvSpPr>
          <p:nvPr/>
        </p:nvSpPr>
        <p:spPr bwMode="auto">
          <a:xfrm>
            <a:off x="2209800" y="971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pic>
        <p:nvPicPr>
          <p:cNvPr id="143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7813" y="1557338"/>
            <a:ext cx="5530850" cy="48831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3BB9D372-D485-D743-8A6E-1C2C155AFFBA}" type="slidenum">
              <a:rPr lang="zh-CN" altLang="en-US">
                <a:solidFill>
                  <a:schemeClr val="bg1"/>
                </a:solidFill>
                <a:ea typeface="华文新魏" charset="-122"/>
              </a:rPr>
              <a:pPr eaLnBrk="1" hangingPunct="1"/>
              <a:t>13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5364" name="Rectangle 1026"/>
          <p:cNvSpPr>
            <a:spLocks noGrp="1" noChangeArrowheads="1"/>
          </p:cNvSpPr>
          <p:nvPr>
            <p:ph type="title"/>
          </p:nvPr>
        </p:nvSpPr>
        <p:spPr>
          <a:xfrm>
            <a:off x="762000" y="0"/>
            <a:ext cx="7793038" cy="1143000"/>
          </a:xfrm>
        </p:spPr>
        <p:txBody>
          <a:bodyPr/>
          <a:lstStyle/>
          <a:p>
            <a:pPr eaLnBrk="1" hangingPunct="1"/>
            <a:r>
              <a:rPr lang="zh-CN" altLang="en-US" sz="3600">
                <a:effectLst/>
              </a:rPr>
              <a:t>四个基本概念</a:t>
            </a:r>
            <a:r>
              <a:rPr lang="en-US" altLang="zh-CN" sz="3600">
                <a:effectLst/>
              </a:rPr>
              <a:t>-- DBMS</a:t>
            </a:r>
            <a:r>
              <a:rPr lang="zh-CN" altLang="en-US" sz="3600">
                <a:effectLst/>
              </a:rPr>
              <a:t>的主要功能</a:t>
            </a:r>
          </a:p>
        </p:txBody>
      </p:sp>
      <p:sp>
        <p:nvSpPr>
          <p:cNvPr id="15365" name="Rectangle 1027"/>
          <p:cNvSpPr>
            <a:spLocks noGrp="1" noChangeArrowheads="1"/>
          </p:cNvSpPr>
          <p:nvPr>
            <p:ph type="body" idx="1"/>
          </p:nvPr>
        </p:nvSpPr>
        <p:spPr>
          <a:xfrm>
            <a:off x="611188" y="1557338"/>
            <a:ext cx="7772400" cy="4419600"/>
          </a:xfrm>
        </p:spPr>
        <p:txBody>
          <a:bodyPr/>
          <a:lstStyle/>
          <a:p>
            <a:pPr algn="just" eaLnBrk="1" hangingPunct="1">
              <a:lnSpc>
                <a:spcPct val="90000"/>
              </a:lnSpc>
            </a:pPr>
            <a:r>
              <a:rPr lang="zh-CN" altLang="en-US">
                <a:latin typeface="华文新魏" charset="-122"/>
                <a:ea typeface="华文新魏" charset="-122"/>
              </a:rPr>
              <a:t>数据定义功能</a:t>
            </a:r>
          </a:p>
          <a:p>
            <a:pPr lvl="1" algn="just" eaLnBrk="1" hangingPunct="1">
              <a:lnSpc>
                <a:spcPct val="150000"/>
              </a:lnSpc>
              <a:buFontTx/>
              <a:buNone/>
            </a:pPr>
            <a:r>
              <a:rPr lang="zh-CN" altLang="en-US" sz="2400">
                <a:latin typeface="华文新魏" charset="-122"/>
                <a:ea typeface="华文新魏" charset="-122"/>
              </a:rPr>
              <a:t>  提供数据定义语言(</a:t>
            </a:r>
            <a:r>
              <a:rPr lang="en-US" altLang="zh-CN" sz="2400">
                <a:latin typeface="华文新魏" charset="-122"/>
                <a:ea typeface="华文新魏" charset="-122"/>
              </a:rPr>
              <a:t>DDL)</a:t>
            </a:r>
          </a:p>
          <a:p>
            <a:pPr lvl="1" algn="just" eaLnBrk="1" hangingPunct="1">
              <a:lnSpc>
                <a:spcPct val="150000"/>
              </a:lnSpc>
              <a:buFontTx/>
              <a:buNone/>
            </a:pPr>
            <a:r>
              <a:rPr lang="en-US" altLang="zh-CN" sz="2400">
                <a:latin typeface="华文新魏" charset="-122"/>
                <a:ea typeface="华文新魏" charset="-122"/>
              </a:rPr>
              <a:t>  </a:t>
            </a:r>
            <a:r>
              <a:rPr lang="zh-CN" altLang="en-US" sz="2400">
                <a:latin typeface="华文新魏" charset="-122"/>
                <a:ea typeface="华文新魏" charset="-122"/>
              </a:rPr>
              <a:t>定义数据库中的数据对象</a:t>
            </a:r>
          </a:p>
          <a:p>
            <a:pPr algn="just" eaLnBrk="1" hangingPunct="1">
              <a:lnSpc>
                <a:spcPct val="140000"/>
              </a:lnSpc>
            </a:pPr>
            <a:r>
              <a:rPr lang="zh-CN" altLang="en-US">
                <a:latin typeface="华文新魏" charset="-122"/>
                <a:ea typeface="华文新魏" charset="-122"/>
              </a:rPr>
              <a:t>数据操纵功能</a:t>
            </a:r>
          </a:p>
          <a:p>
            <a:pPr lvl="1" algn="just" eaLnBrk="1" hangingPunct="1">
              <a:lnSpc>
                <a:spcPct val="140000"/>
              </a:lnSpc>
              <a:buFontTx/>
              <a:buNone/>
            </a:pPr>
            <a:r>
              <a:rPr lang="zh-CN" altLang="en-US" sz="2400">
                <a:latin typeface="华文新魏" charset="-122"/>
                <a:ea typeface="华文新魏" charset="-122"/>
              </a:rPr>
              <a:t>  提供数据操纵语言(</a:t>
            </a:r>
            <a:r>
              <a:rPr lang="en-US" altLang="zh-CN" sz="2400">
                <a:latin typeface="华文新魏" charset="-122"/>
                <a:ea typeface="华文新魏" charset="-122"/>
              </a:rPr>
              <a:t>DML)</a:t>
            </a:r>
          </a:p>
          <a:p>
            <a:pPr lvl="1" algn="just" eaLnBrk="1" hangingPunct="1">
              <a:lnSpc>
                <a:spcPct val="160000"/>
              </a:lnSpc>
              <a:buFontTx/>
              <a:buNone/>
            </a:pPr>
            <a:r>
              <a:rPr lang="en-US" altLang="zh-CN" sz="2400">
                <a:latin typeface="华文新魏" charset="-122"/>
                <a:ea typeface="华文新魏" charset="-122"/>
              </a:rPr>
              <a:t>  </a:t>
            </a:r>
            <a:r>
              <a:rPr lang="zh-CN" altLang="en-US" sz="2400">
                <a:latin typeface="华文新魏" charset="-122"/>
                <a:ea typeface="华文新魏" charset="-122"/>
              </a:rPr>
              <a:t>操纵数据实现对数据库的基本操作</a:t>
            </a:r>
          </a:p>
          <a:p>
            <a:pPr lvl="1" algn="just" eaLnBrk="1" hangingPunct="1">
              <a:lnSpc>
                <a:spcPct val="160000"/>
              </a:lnSpc>
              <a:buFontTx/>
              <a:buNone/>
            </a:pPr>
            <a:r>
              <a:rPr lang="zh-CN" altLang="en-US" sz="2400">
                <a:latin typeface="华文新魏" charset="-122"/>
                <a:ea typeface="华文新魏" charset="-122"/>
              </a:rPr>
              <a:t>  (查询、插入、删除和修改)</a:t>
            </a:r>
          </a:p>
          <a:p>
            <a:pPr eaLnBrk="1" hangingPunct="1">
              <a:lnSpc>
                <a:spcPct val="90000"/>
              </a:lnSpc>
            </a:pPr>
            <a:endParaRPr lang="zh-CN" altLang="en-US" sz="2400">
              <a:latin typeface="华文新魏" charset="-122"/>
              <a:ea typeface="华文新魏"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E79BCDD-0E91-E84D-84E8-1E0C35492A50}" type="slidenum">
              <a:rPr lang="zh-CN" altLang="en-US">
                <a:solidFill>
                  <a:schemeClr val="bg1"/>
                </a:solidFill>
                <a:ea typeface="华文新魏" charset="-122"/>
              </a:rPr>
              <a:pPr eaLnBrk="1" hangingPunct="1"/>
              <a:t>14</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6388" name="Rectangle 1026"/>
          <p:cNvSpPr>
            <a:spLocks noGrp="1" noChangeArrowheads="1"/>
          </p:cNvSpPr>
          <p:nvPr>
            <p:ph type="title"/>
          </p:nvPr>
        </p:nvSpPr>
        <p:spPr>
          <a:xfrm>
            <a:off x="914400" y="0"/>
            <a:ext cx="7793038" cy="1143000"/>
          </a:xfrm>
        </p:spPr>
        <p:txBody>
          <a:bodyPr/>
          <a:lstStyle/>
          <a:p>
            <a:pPr eaLnBrk="1" hangingPunct="1"/>
            <a:r>
              <a:rPr lang="zh-CN" altLang="en-US" sz="3600">
                <a:effectLst/>
              </a:rPr>
              <a:t>四个基本概念</a:t>
            </a:r>
            <a:r>
              <a:rPr lang="en-US" altLang="zh-CN" sz="3600">
                <a:effectLst/>
              </a:rPr>
              <a:t>-- DBMS</a:t>
            </a:r>
            <a:r>
              <a:rPr lang="zh-CN" altLang="en-US" sz="3600">
                <a:effectLst/>
              </a:rPr>
              <a:t>的主要功能</a:t>
            </a:r>
          </a:p>
        </p:txBody>
      </p:sp>
      <p:sp>
        <p:nvSpPr>
          <p:cNvPr id="16389" name="Rectangle 1027"/>
          <p:cNvSpPr>
            <a:spLocks noGrp="1" noChangeArrowheads="1"/>
          </p:cNvSpPr>
          <p:nvPr>
            <p:ph type="body" idx="1"/>
          </p:nvPr>
        </p:nvSpPr>
        <p:spPr>
          <a:xfrm>
            <a:off x="611188" y="1484313"/>
            <a:ext cx="7772400" cy="4419600"/>
          </a:xfrm>
        </p:spPr>
        <p:txBody>
          <a:bodyPr/>
          <a:lstStyle/>
          <a:p>
            <a:pPr algn="just" eaLnBrk="1" hangingPunct="1">
              <a:lnSpc>
                <a:spcPct val="90000"/>
              </a:lnSpc>
            </a:pPr>
            <a:r>
              <a:rPr lang="zh-CN" altLang="en-US">
                <a:latin typeface="华文新魏" charset="-122"/>
                <a:ea typeface="华文新魏" charset="-122"/>
              </a:rPr>
              <a:t>数据库的运行管理</a:t>
            </a:r>
          </a:p>
          <a:p>
            <a:pPr lvl="1" algn="just" eaLnBrk="1" hangingPunct="1">
              <a:lnSpc>
                <a:spcPct val="110000"/>
              </a:lnSpc>
              <a:buFontTx/>
              <a:buNone/>
            </a:pPr>
            <a:r>
              <a:rPr lang="zh-CN" altLang="en-US">
                <a:latin typeface="华文新魏" charset="-122"/>
                <a:ea typeface="华文新魏" charset="-122"/>
              </a:rPr>
              <a:t> 	</a:t>
            </a:r>
            <a:r>
              <a:rPr lang="zh-CN" altLang="en-US" sz="2400">
                <a:latin typeface="华文新魏" charset="-122"/>
                <a:ea typeface="华文新魏" charset="-122"/>
              </a:rPr>
              <a:t>保证数据的安全性、完整性</a:t>
            </a:r>
          </a:p>
          <a:p>
            <a:pPr lvl="1" algn="just" eaLnBrk="1" hangingPunct="1">
              <a:lnSpc>
                <a:spcPct val="110000"/>
              </a:lnSpc>
              <a:buFontTx/>
              <a:buNone/>
            </a:pPr>
            <a:r>
              <a:rPr lang="zh-CN" altLang="en-US" sz="2400">
                <a:latin typeface="华文新魏" charset="-122"/>
                <a:ea typeface="华文新魏" charset="-122"/>
              </a:rPr>
              <a:t> 	多用户对数据的并发使用</a:t>
            </a:r>
          </a:p>
          <a:p>
            <a:pPr lvl="1" algn="just" eaLnBrk="1" hangingPunct="1">
              <a:lnSpc>
                <a:spcPct val="110000"/>
              </a:lnSpc>
              <a:buFontTx/>
              <a:buNone/>
            </a:pPr>
            <a:r>
              <a:rPr lang="zh-CN" altLang="en-US" sz="2400">
                <a:latin typeface="华文新魏" charset="-122"/>
                <a:ea typeface="华文新魏" charset="-122"/>
              </a:rPr>
              <a:t> 	发生故障后的系统恢复</a:t>
            </a:r>
          </a:p>
          <a:p>
            <a:pPr algn="just" eaLnBrk="1" hangingPunct="1">
              <a:lnSpc>
                <a:spcPct val="90000"/>
              </a:lnSpc>
            </a:pPr>
            <a:r>
              <a:rPr lang="zh-CN" altLang="en-US">
                <a:latin typeface="华文新魏" charset="-122"/>
                <a:ea typeface="华文新魏" charset="-122"/>
              </a:rPr>
              <a:t>数据库的建立和维护功能</a:t>
            </a:r>
          </a:p>
          <a:p>
            <a:pPr lvl="1" algn="just" eaLnBrk="1" hangingPunct="1">
              <a:lnSpc>
                <a:spcPct val="110000"/>
              </a:lnSpc>
              <a:buFontTx/>
              <a:buNone/>
            </a:pPr>
            <a:r>
              <a:rPr lang="zh-CN" altLang="en-US" sz="2400">
                <a:latin typeface="华文新魏" charset="-122"/>
                <a:ea typeface="华文新魏" charset="-122"/>
              </a:rPr>
              <a:t>   数据库数据批量装载</a:t>
            </a:r>
          </a:p>
          <a:p>
            <a:pPr lvl="1" algn="just" eaLnBrk="1" hangingPunct="1">
              <a:lnSpc>
                <a:spcPct val="110000"/>
              </a:lnSpc>
              <a:buFontTx/>
              <a:buNone/>
            </a:pPr>
            <a:r>
              <a:rPr lang="zh-CN" altLang="en-US" sz="2400">
                <a:latin typeface="华文新魏" charset="-122"/>
                <a:ea typeface="华文新魏" charset="-122"/>
              </a:rPr>
              <a:t>  	数据库转储</a:t>
            </a:r>
          </a:p>
          <a:p>
            <a:pPr lvl="1" algn="just" eaLnBrk="1" hangingPunct="1">
              <a:lnSpc>
                <a:spcPct val="110000"/>
              </a:lnSpc>
              <a:buFontTx/>
              <a:buNone/>
            </a:pPr>
            <a:r>
              <a:rPr lang="zh-CN" altLang="en-US" sz="2400">
                <a:latin typeface="华文新魏" charset="-122"/>
                <a:ea typeface="华文新魏" charset="-122"/>
              </a:rPr>
              <a:t>  	介质故障恢复</a:t>
            </a:r>
          </a:p>
          <a:p>
            <a:pPr lvl="1" algn="just" eaLnBrk="1" hangingPunct="1">
              <a:lnSpc>
                <a:spcPct val="110000"/>
              </a:lnSpc>
              <a:buFontTx/>
              <a:buNone/>
            </a:pPr>
            <a:r>
              <a:rPr lang="zh-CN" altLang="en-US" sz="2400">
                <a:latin typeface="华文新魏" charset="-122"/>
                <a:ea typeface="华文新魏" charset="-122"/>
              </a:rPr>
              <a:t>  	数据库的重组织</a:t>
            </a:r>
          </a:p>
          <a:p>
            <a:pPr lvl="1" algn="just" eaLnBrk="1" hangingPunct="1">
              <a:lnSpc>
                <a:spcPct val="110000"/>
              </a:lnSpc>
              <a:buFontTx/>
              <a:buNone/>
            </a:pPr>
            <a:r>
              <a:rPr lang="zh-CN" altLang="en-US" sz="2400">
                <a:latin typeface="华文新魏" charset="-122"/>
                <a:ea typeface="华文新魏" charset="-122"/>
              </a:rPr>
              <a:t>  	性能监视等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F5C8BD9-C4B4-794C-8986-73C886569DA3}" type="slidenum">
              <a:rPr lang="zh-CN" altLang="en-US">
                <a:solidFill>
                  <a:schemeClr val="bg1"/>
                </a:solidFill>
                <a:ea typeface="华文新魏" charset="-122"/>
              </a:rPr>
              <a:pPr eaLnBrk="1" hangingPunct="1"/>
              <a:t>15</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7412" name="Rectangle 2"/>
          <p:cNvSpPr>
            <a:spLocks noGrp="1" noChangeArrowheads="1"/>
          </p:cNvSpPr>
          <p:nvPr>
            <p:ph type="title"/>
          </p:nvPr>
        </p:nvSpPr>
        <p:spPr>
          <a:xfrm>
            <a:off x="990600" y="0"/>
            <a:ext cx="7793038" cy="1143000"/>
          </a:xfrm>
        </p:spPr>
        <p:txBody>
          <a:bodyPr/>
          <a:lstStyle/>
          <a:p>
            <a:pPr eaLnBrk="1" hangingPunct="1"/>
            <a:r>
              <a:rPr lang="zh-CN" altLang="en-US">
                <a:effectLst/>
              </a:rPr>
              <a:t>四个基本概念</a:t>
            </a:r>
            <a:r>
              <a:rPr lang="en-US" altLang="zh-CN">
                <a:effectLst/>
              </a:rPr>
              <a:t>--</a:t>
            </a:r>
            <a:r>
              <a:rPr lang="zh-CN" altLang="en-US">
                <a:effectLst/>
              </a:rPr>
              <a:t>数据库系统</a:t>
            </a:r>
          </a:p>
        </p:txBody>
      </p:sp>
      <p:sp>
        <p:nvSpPr>
          <p:cNvPr id="17413" name="Rectangle 3"/>
          <p:cNvSpPr>
            <a:spLocks noGrp="1" noChangeArrowheads="1"/>
          </p:cNvSpPr>
          <p:nvPr>
            <p:ph type="body" idx="1"/>
          </p:nvPr>
        </p:nvSpPr>
        <p:spPr>
          <a:xfrm>
            <a:off x="684213" y="1557338"/>
            <a:ext cx="7772400" cy="4419600"/>
          </a:xfrm>
        </p:spPr>
        <p:txBody>
          <a:bodyPr/>
          <a:lstStyle/>
          <a:p>
            <a:pPr algn="just" eaLnBrk="1" hangingPunct="1"/>
            <a:r>
              <a:rPr lang="zh-CN" altLang="en-US">
                <a:latin typeface="华文新魏" charset="-122"/>
                <a:ea typeface="华文新魏" charset="-122"/>
              </a:rPr>
              <a:t>什么是数据库系统</a:t>
            </a:r>
          </a:p>
          <a:p>
            <a:pPr lvl="1" algn="just" eaLnBrk="1" hangingPunct="1">
              <a:lnSpc>
                <a:spcPct val="120000"/>
              </a:lnSpc>
            </a:pPr>
            <a:r>
              <a:rPr lang="zh-CN" altLang="en-US" sz="2400">
                <a:latin typeface="华文新魏" charset="-122"/>
                <a:ea typeface="华文新魏" charset="-122"/>
              </a:rPr>
              <a:t>数据库系统（</a:t>
            </a:r>
            <a:r>
              <a:rPr lang="en-US" altLang="zh-CN" sz="2400">
                <a:latin typeface="华文新魏" charset="-122"/>
                <a:ea typeface="华文新魏" charset="-122"/>
              </a:rPr>
              <a:t>Database System，</a:t>
            </a:r>
            <a:r>
              <a:rPr lang="zh-CN" altLang="en-US" sz="2400">
                <a:latin typeface="华文新魏" charset="-122"/>
                <a:ea typeface="华文新魏" charset="-122"/>
              </a:rPr>
              <a:t>简称</a:t>
            </a:r>
            <a:r>
              <a:rPr lang="en-US" altLang="zh-CN" sz="2400">
                <a:latin typeface="华文新魏" charset="-122"/>
                <a:ea typeface="华文新魏" charset="-122"/>
              </a:rPr>
              <a:t>DBS）</a:t>
            </a:r>
            <a:r>
              <a:rPr lang="zh-CN" altLang="en-US" sz="2400">
                <a:latin typeface="华文新魏" charset="-122"/>
                <a:ea typeface="华文新魏" charset="-122"/>
              </a:rPr>
              <a:t>是指在计算机系统中引入数据库后的系统构成。</a:t>
            </a:r>
          </a:p>
          <a:p>
            <a:pPr lvl="1" algn="just" eaLnBrk="1" hangingPunct="1">
              <a:lnSpc>
                <a:spcPct val="120000"/>
              </a:lnSpc>
            </a:pPr>
            <a:r>
              <a:rPr lang="zh-CN" altLang="en-US" sz="2400">
                <a:latin typeface="华文新魏" charset="-122"/>
                <a:ea typeface="华文新魏" charset="-122"/>
              </a:rPr>
              <a:t>在不引起混淆的情况下常常把数据库系统简称为数据库。</a:t>
            </a:r>
            <a:endParaRPr lang="zh-CN" altLang="en-US">
              <a:latin typeface="华文新魏" charset="-122"/>
              <a:ea typeface="华文新魏" charset="-122"/>
            </a:endParaRPr>
          </a:p>
          <a:p>
            <a:pPr algn="just" eaLnBrk="1" hangingPunct="1"/>
            <a:r>
              <a:rPr lang="zh-CN" altLang="en-US">
                <a:latin typeface="华文新魏" charset="-122"/>
                <a:ea typeface="华文新魏" charset="-122"/>
              </a:rPr>
              <a:t>数据库系统的构成</a:t>
            </a:r>
          </a:p>
          <a:p>
            <a:pPr lvl="1" algn="just" eaLnBrk="1" hangingPunct="1">
              <a:lnSpc>
                <a:spcPct val="170000"/>
              </a:lnSpc>
            </a:pPr>
            <a:r>
              <a:rPr lang="zh-CN" altLang="en-US" sz="2400">
                <a:latin typeface="华文新魏" charset="-122"/>
                <a:ea typeface="华文新魏" charset="-122"/>
              </a:rPr>
              <a:t>由数据库管理系统（及其开发工具）、应用系统、数据库管理员（和用户）构成。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F40B4057-E9A7-C74A-A295-EB69C8917AB8}" type="slidenum">
              <a:rPr lang="zh-CN" altLang="en-US">
                <a:solidFill>
                  <a:schemeClr val="bg1"/>
                </a:solidFill>
                <a:ea typeface="华文新魏" charset="-122"/>
              </a:rPr>
              <a:pPr eaLnBrk="1" hangingPunct="1"/>
              <a:t>16</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8436" name="Rectangle 2"/>
          <p:cNvSpPr>
            <a:spLocks noGrp="1" noChangeArrowheads="1"/>
          </p:cNvSpPr>
          <p:nvPr>
            <p:ph type="title"/>
          </p:nvPr>
        </p:nvSpPr>
        <p:spPr>
          <a:xfrm>
            <a:off x="762000" y="152400"/>
            <a:ext cx="7793038" cy="874713"/>
          </a:xfrm>
        </p:spPr>
        <p:txBody>
          <a:bodyPr/>
          <a:lstStyle/>
          <a:p>
            <a:pPr eaLnBrk="1" hangingPunct="1"/>
            <a:r>
              <a:rPr lang="zh-CN" altLang="en-US">
                <a:effectLst/>
              </a:rPr>
              <a:t>数据库系统概述</a:t>
            </a:r>
          </a:p>
        </p:txBody>
      </p:sp>
      <p:sp>
        <p:nvSpPr>
          <p:cNvPr id="18437" name="Rectangle 3"/>
          <p:cNvSpPr>
            <a:spLocks noGrp="1" noChangeArrowheads="1"/>
          </p:cNvSpPr>
          <p:nvPr>
            <p:ph type="body" idx="1"/>
          </p:nvPr>
        </p:nvSpPr>
        <p:spPr>
          <a:xfrm>
            <a:off x="611188" y="1628775"/>
            <a:ext cx="7772400" cy="4419600"/>
          </a:xfrm>
        </p:spPr>
        <p:txBody>
          <a:bodyPr/>
          <a:lstStyle/>
          <a:p>
            <a:pPr algn="just" eaLnBrk="1" hangingPunct="1">
              <a:lnSpc>
                <a:spcPct val="170000"/>
              </a:lnSpc>
            </a:pPr>
            <a:r>
              <a:rPr lang="zh-CN" altLang="en-US">
                <a:latin typeface="华文新魏" charset="-122"/>
                <a:ea typeface="华文新魏" charset="-122"/>
              </a:rPr>
              <a:t>四个基本概念</a:t>
            </a:r>
          </a:p>
          <a:p>
            <a:pPr algn="just" eaLnBrk="1" hangingPunct="1">
              <a:lnSpc>
                <a:spcPct val="170000"/>
              </a:lnSpc>
            </a:pPr>
            <a:r>
              <a:rPr lang="zh-CN" altLang="en-US" i="1">
                <a:solidFill>
                  <a:srgbClr val="FF0000"/>
                </a:solidFill>
                <a:latin typeface="华文新魏" charset="-122"/>
                <a:ea typeface="华文新魏" charset="-122"/>
              </a:rPr>
              <a:t>数据库的发展和地位</a:t>
            </a:r>
          </a:p>
          <a:p>
            <a:pPr algn="just" eaLnBrk="1" hangingPunct="1">
              <a:lnSpc>
                <a:spcPct val="170000"/>
              </a:lnSpc>
            </a:pPr>
            <a:r>
              <a:rPr lang="zh-CN" altLang="en-US">
                <a:latin typeface="华文新魏" charset="-122"/>
                <a:ea typeface="华文新魏" charset="-122"/>
              </a:rPr>
              <a:t>数据管理技术的产生与发展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F3539DCA-05A2-6244-898D-65F105CD0E18}" type="slidenum">
              <a:rPr lang="zh-CN" altLang="en-US">
                <a:solidFill>
                  <a:schemeClr val="bg1"/>
                </a:solidFill>
                <a:ea typeface="华文新魏" charset="-122"/>
              </a:rPr>
              <a:pPr eaLnBrk="1" hangingPunct="1"/>
              <a:t>17</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9460" name="Rectangle 2"/>
          <p:cNvSpPr>
            <a:spLocks noGrp="1" noChangeArrowheads="1"/>
          </p:cNvSpPr>
          <p:nvPr>
            <p:ph type="title"/>
          </p:nvPr>
        </p:nvSpPr>
        <p:spPr/>
        <p:txBody>
          <a:bodyPr/>
          <a:lstStyle/>
          <a:p>
            <a:pPr eaLnBrk="1" hangingPunct="1"/>
            <a:r>
              <a:rPr lang="zh-CN" altLang="en-US" sz="4000">
                <a:effectLst/>
              </a:rPr>
              <a:t>数据库系统应用</a:t>
            </a:r>
          </a:p>
        </p:txBody>
      </p:sp>
      <p:sp>
        <p:nvSpPr>
          <p:cNvPr id="19461" name="Rectangle 3"/>
          <p:cNvSpPr>
            <a:spLocks noGrp="1" noChangeArrowheads="1"/>
          </p:cNvSpPr>
          <p:nvPr>
            <p:ph type="body" idx="1"/>
          </p:nvPr>
        </p:nvSpPr>
        <p:spPr>
          <a:xfrm>
            <a:off x="684213" y="1484313"/>
            <a:ext cx="7772400" cy="4876800"/>
          </a:xfrm>
        </p:spPr>
        <p:txBody>
          <a:bodyPr/>
          <a:lstStyle/>
          <a:p>
            <a:pPr eaLnBrk="1" hangingPunct="1">
              <a:lnSpc>
                <a:spcPct val="90000"/>
              </a:lnSpc>
            </a:pPr>
            <a:r>
              <a:rPr lang="zh-CN" altLang="en-US">
                <a:latin typeface="华文新魏" charset="-122"/>
                <a:ea typeface="华文新魏" charset="-122"/>
              </a:rPr>
              <a:t>银行业</a:t>
            </a:r>
          </a:p>
          <a:p>
            <a:pPr eaLnBrk="1" hangingPunct="1">
              <a:lnSpc>
                <a:spcPct val="90000"/>
              </a:lnSpc>
            </a:pPr>
            <a:r>
              <a:rPr lang="zh-CN" altLang="en-US">
                <a:latin typeface="华文新魏" charset="-122"/>
                <a:ea typeface="华文新魏" charset="-122"/>
              </a:rPr>
              <a:t>航空公司</a:t>
            </a:r>
          </a:p>
          <a:p>
            <a:pPr eaLnBrk="1" hangingPunct="1">
              <a:lnSpc>
                <a:spcPct val="90000"/>
              </a:lnSpc>
            </a:pPr>
            <a:r>
              <a:rPr lang="zh-CN" altLang="en-US">
                <a:latin typeface="华文新魏" charset="-122"/>
                <a:ea typeface="华文新魏" charset="-122"/>
              </a:rPr>
              <a:t>大学</a:t>
            </a:r>
          </a:p>
          <a:p>
            <a:pPr eaLnBrk="1" hangingPunct="1">
              <a:lnSpc>
                <a:spcPct val="90000"/>
              </a:lnSpc>
            </a:pPr>
            <a:r>
              <a:rPr lang="zh-CN" altLang="en-US">
                <a:latin typeface="华文新魏" charset="-122"/>
                <a:ea typeface="华文新魏" charset="-122"/>
              </a:rPr>
              <a:t>通讯业</a:t>
            </a:r>
          </a:p>
          <a:p>
            <a:pPr eaLnBrk="1" hangingPunct="1">
              <a:lnSpc>
                <a:spcPct val="90000"/>
              </a:lnSpc>
            </a:pPr>
            <a:r>
              <a:rPr lang="zh-CN" altLang="en-US">
                <a:latin typeface="华文新魏" charset="-122"/>
                <a:ea typeface="华文新魏" charset="-122"/>
              </a:rPr>
              <a:t>财政系统</a:t>
            </a:r>
          </a:p>
          <a:p>
            <a:pPr eaLnBrk="1" hangingPunct="1">
              <a:lnSpc>
                <a:spcPct val="90000"/>
              </a:lnSpc>
            </a:pPr>
            <a:r>
              <a:rPr lang="zh-CN" altLang="en-US">
                <a:latin typeface="华文新魏" charset="-122"/>
                <a:ea typeface="华文新魏" charset="-122"/>
              </a:rPr>
              <a:t>销售</a:t>
            </a:r>
          </a:p>
          <a:p>
            <a:pPr eaLnBrk="1" hangingPunct="1">
              <a:lnSpc>
                <a:spcPct val="90000"/>
              </a:lnSpc>
            </a:pPr>
            <a:r>
              <a:rPr kumimoji="0" lang="zh-CN" altLang="en-US">
                <a:latin typeface="华文新魏" charset="-122"/>
                <a:ea typeface="华文新魏" charset="-122"/>
              </a:rPr>
              <a:t>制造业</a:t>
            </a:r>
          </a:p>
          <a:p>
            <a:pPr eaLnBrk="1" hangingPunct="1">
              <a:lnSpc>
                <a:spcPct val="90000"/>
              </a:lnSpc>
            </a:pPr>
            <a:r>
              <a:rPr kumimoji="0" lang="zh-CN" altLang="en-US">
                <a:latin typeface="华文新魏" charset="-122"/>
                <a:ea typeface="华文新魏" charset="-122"/>
              </a:rPr>
              <a:t>人力资源</a:t>
            </a:r>
            <a:endParaRPr kumimoji="0" lang="en-US" altLang="zh-CN">
              <a:latin typeface="华文新魏" charset="-122"/>
              <a:ea typeface="华文新魏" charset="-122"/>
            </a:endParaRPr>
          </a:p>
          <a:p>
            <a:pPr eaLnBrk="1" hangingPunct="1">
              <a:lnSpc>
                <a:spcPct val="90000"/>
              </a:lnSpc>
            </a:pPr>
            <a:r>
              <a:rPr kumimoji="0" lang="zh-CN" altLang="en-US">
                <a:latin typeface="华文新魏" charset="-122"/>
                <a:ea typeface="华文新魏" charset="-122"/>
              </a:rPr>
              <a:t>保险</a:t>
            </a:r>
          </a:p>
          <a:p>
            <a:pPr eaLnBrk="1" hangingPunct="1">
              <a:lnSpc>
                <a:spcPct val="90000"/>
              </a:lnSpc>
            </a:pPr>
            <a:r>
              <a:rPr kumimoji="0" lang="en-US" altLang="zh-CN">
                <a:latin typeface="华文新魏" charset="-122"/>
                <a:ea typeface="华文新魏" charset="-122"/>
              </a:rPr>
              <a:t>……</a:t>
            </a:r>
            <a:endParaRPr lang="zh-CN" altLang="en-US">
              <a:latin typeface="华文新魏" charset="-122"/>
              <a:ea typeface="华文新魏"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9CF38CB4-3B0C-FA4F-AD5E-17D72E7FA7C3}" type="slidenum">
              <a:rPr lang="zh-CN" altLang="en-US">
                <a:solidFill>
                  <a:schemeClr val="bg1"/>
                </a:solidFill>
                <a:ea typeface="华文新魏" charset="-122"/>
              </a:rPr>
              <a:pPr eaLnBrk="1" hangingPunct="1"/>
              <a:t>18</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0484" name="Rectangle 2"/>
          <p:cNvSpPr>
            <a:spLocks noGrp="1" noChangeArrowheads="1"/>
          </p:cNvSpPr>
          <p:nvPr>
            <p:ph type="title"/>
          </p:nvPr>
        </p:nvSpPr>
        <p:spPr>
          <a:xfrm>
            <a:off x="685800" y="304800"/>
            <a:ext cx="7793038" cy="722313"/>
          </a:xfrm>
        </p:spPr>
        <p:txBody>
          <a:bodyPr/>
          <a:lstStyle/>
          <a:p>
            <a:pPr eaLnBrk="1" hangingPunct="1"/>
            <a:r>
              <a:rPr lang="zh-CN" altLang="en-US">
                <a:effectLst/>
              </a:rPr>
              <a:t>数据库发展</a:t>
            </a:r>
          </a:p>
        </p:txBody>
      </p:sp>
      <p:sp>
        <p:nvSpPr>
          <p:cNvPr id="20485" name="Rectangle 3"/>
          <p:cNvSpPr>
            <a:spLocks noGrp="1" noChangeArrowheads="1"/>
          </p:cNvSpPr>
          <p:nvPr>
            <p:ph type="body" idx="1"/>
          </p:nvPr>
        </p:nvSpPr>
        <p:spPr>
          <a:xfrm>
            <a:off x="682625" y="1484313"/>
            <a:ext cx="7772400" cy="4964112"/>
          </a:xfrm>
        </p:spPr>
        <p:txBody>
          <a:bodyPr/>
          <a:lstStyle/>
          <a:p>
            <a:pPr eaLnBrk="1" hangingPunct="1">
              <a:lnSpc>
                <a:spcPct val="90000"/>
              </a:lnSpc>
            </a:pPr>
            <a:r>
              <a:rPr lang="en-US" altLang="zh-CN" sz="2400">
                <a:latin typeface="华文新魏" charset="-122"/>
                <a:ea typeface="华文新魏" charset="-122"/>
              </a:rPr>
              <a:t>1963</a:t>
            </a:r>
            <a:r>
              <a:rPr lang="zh-CN" altLang="en-US" sz="2400">
                <a:latin typeface="华文新魏" charset="-122"/>
                <a:ea typeface="华文新魏" charset="-122"/>
              </a:rPr>
              <a:t>年，美国</a:t>
            </a:r>
            <a:r>
              <a:rPr lang="en-US" altLang="zh-CN" sz="2400">
                <a:latin typeface="华文新魏" charset="-122"/>
                <a:ea typeface="华文新魏" charset="-122"/>
              </a:rPr>
              <a:t>Honeywell</a:t>
            </a:r>
            <a:r>
              <a:rPr lang="zh-CN" altLang="en-US" sz="2400">
                <a:latin typeface="华文新魏" charset="-122"/>
                <a:ea typeface="华文新魏" charset="-122"/>
              </a:rPr>
              <a:t>公司的</a:t>
            </a:r>
            <a:r>
              <a:rPr lang="en-US" altLang="zh-CN" sz="2400">
                <a:latin typeface="华文新魏" charset="-122"/>
                <a:ea typeface="华文新魏" charset="-122"/>
              </a:rPr>
              <a:t>IDS</a:t>
            </a:r>
            <a:r>
              <a:rPr lang="zh-CN" altLang="en-US" sz="2400">
                <a:latin typeface="华文新魏" charset="-122"/>
                <a:ea typeface="华文新魏" charset="-122"/>
              </a:rPr>
              <a:t>（</a:t>
            </a:r>
            <a:r>
              <a:rPr lang="en-US" altLang="zh-CN" sz="2400">
                <a:latin typeface="华文新魏" charset="-122"/>
                <a:ea typeface="华文新魏" charset="-122"/>
              </a:rPr>
              <a:t>Integrated Data Store</a:t>
            </a:r>
            <a:r>
              <a:rPr lang="zh-CN" altLang="en-US" sz="2400">
                <a:latin typeface="华文新魏" charset="-122"/>
                <a:ea typeface="华文新魏" charset="-122"/>
              </a:rPr>
              <a:t>，注：网状数据库）系统投入运行，揭开了数据库技术的序幕。 </a:t>
            </a:r>
          </a:p>
          <a:p>
            <a:pPr eaLnBrk="1" hangingPunct="1">
              <a:lnSpc>
                <a:spcPct val="90000"/>
              </a:lnSpc>
            </a:pPr>
            <a:r>
              <a:rPr lang="en-US" altLang="zh-CN" sz="2400">
                <a:latin typeface="华文新魏" charset="-122"/>
                <a:ea typeface="华文新魏" charset="-122"/>
              </a:rPr>
              <a:t>20</a:t>
            </a:r>
            <a:r>
              <a:rPr lang="zh-CN" altLang="en-US" sz="2400">
                <a:latin typeface="华文新魏" charset="-122"/>
                <a:ea typeface="华文新魏" charset="-122"/>
              </a:rPr>
              <a:t>世纪</a:t>
            </a:r>
            <a:r>
              <a:rPr lang="en-US" altLang="zh-CN" sz="2400">
                <a:latin typeface="华文新魏" charset="-122"/>
                <a:ea typeface="华文新魏" charset="-122"/>
              </a:rPr>
              <a:t>70</a:t>
            </a:r>
            <a:r>
              <a:rPr lang="zh-CN" altLang="en-US" sz="2400">
                <a:latin typeface="华文新魏" charset="-122"/>
                <a:ea typeface="华文新魏" charset="-122"/>
              </a:rPr>
              <a:t>年代是数据库蓬勃发展的年代，网状系统和层次系统占据了整个数据库商用市场，而关系系统仅处于实验阶段。 </a:t>
            </a:r>
          </a:p>
          <a:p>
            <a:pPr eaLnBrk="1" hangingPunct="1">
              <a:lnSpc>
                <a:spcPct val="90000"/>
              </a:lnSpc>
            </a:pPr>
            <a:r>
              <a:rPr lang="en-US" altLang="zh-CN" sz="2400">
                <a:latin typeface="华文新魏" charset="-122"/>
                <a:ea typeface="华文新魏" charset="-122"/>
              </a:rPr>
              <a:t>20</a:t>
            </a:r>
            <a:r>
              <a:rPr lang="zh-CN" altLang="en-US" sz="2400">
                <a:latin typeface="华文新魏" charset="-122"/>
                <a:ea typeface="华文新魏" charset="-122"/>
              </a:rPr>
              <a:t>世纪</a:t>
            </a:r>
            <a:r>
              <a:rPr lang="en-US" altLang="zh-CN" sz="2400">
                <a:latin typeface="华文新魏" charset="-122"/>
                <a:ea typeface="华文新魏" charset="-122"/>
              </a:rPr>
              <a:t>80</a:t>
            </a:r>
            <a:r>
              <a:rPr lang="zh-CN" altLang="en-US" sz="2400">
                <a:latin typeface="华文新魏" charset="-122"/>
                <a:ea typeface="华文新魏" charset="-122"/>
              </a:rPr>
              <a:t>年代，关系系统由于使用简便以及硬件性能的改善，逐步代替网状系统和层次系统占领了市场。 </a:t>
            </a:r>
          </a:p>
          <a:p>
            <a:pPr eaLnBrk="1" hangingPunct="1">
              <a:lnSpc>
                <a:spcPct val="90000"/>
              </a:lnSpc>
            </a:pPr>
            <a:r>
              <a:rPr lang="en-US" altLang="zh-CN" sz="2400">
                <a:latin typeface="华文新魏" charset="-122"/>
                <a:ea typeface="华文新魏" charset="-122"/>
              </a:rPr>
              <a:t>20</a:t>
            </a:r>
            <a:r>
              <a:rPr lang="zh-CN" altLang="en-US" sz="2400">
                <a:latin typeface="华文新魏" charset="-122"/>
                <a:ea typeface="华文新魏" charset="-122"/>
              </a:rPr>
              <a:t>世纪</a:t>
            </a:r>
            <a:r>
              <a:rPr lang="en-US" altLang="zh-CN" sz="2400">
                <a:latin typeface="华文新魏" charset="-122"/>
                <a:ea typeface="华文新魏" charset="-122"/>
              </a:rPr>
              <a:t>90</a:t>
            </a:r>
            <a:r>
              <a:rPr lang="zh-CN" altLang="en-US" sz="2400">
                <a:latin typeface="华文新魏" charset="-122"/>
                <a:ea typeface="华文新魏" charset="-122"/>
              </a:rPr>
              <a:t>年代，关系数据库已成为数据库技术的主流。 </a:t>
            </a:r>
          </a:p>
          <a:p>
            <a:pPr eaLnBrk="1" hangingPunct="1">
              <a:lnSpc>
                <a:spcPct val="90000"/>
              </a:lnSpc>
            </a:pPr>
            <a:r>
              <a:rPr lang="zh-CN" altLang="en-US" sz="2400">
                <a:latin typeface="华文新魏" charset="-122"/>
                <a:ea typeface="华文新魏" charset="-122"/>
              </a:rPr>
              <a:t>进入</a:t>
            </a:r>
            <a:r>
              <a:rPr lang="en-US" altLang="zh-CN" sz="2400">
                <a:latin typeface="华文新魏" charset="-122"/>
                <a:ea typeface="华文新魏" charset="-122"/>
              </a:rPr>
              <a:t>21</a:t>
            </a:r>
            <a:r>
              <a:rPr lang="zh-CN" altLang="en-US" sz="2400">
                <a:latin typeface="华文新魏" charset="-122"/>
                <a:ea typeface="华文新魏" charset="-122"/>
              </a:rPr>
              <a:t>世纪以后，对于异构数据的支持、对于网络计算的支持和管理的智能化、云计算环境下的大数据处理等，是数据库发展的新趋势。</a:t>
            </a:r>
            <a:endParaRPr lang="en-US" altLang="zh-CN" sz="2400">
              <a:latin typeface="华文新魏" charset="-122"/>
              <a:ea typeface="华文新魏" charset="-122"/>
            </a:endParaRPr>
          </a:p>
          <a:p>
            <a:pPr eaLnBrk="1" hangingPunct="1">
              <a:lnSpc>
                <a:spcPct val="90000"/>
              </a:lnSpc>
              <a:buFontTx/>
              <a:buNone/>
            </a:pPr>
            <a:endParaRPr lang="zh-CN" altLang="en-US" sz="2400">
              <a:latin typeface="华文新魏" charset="-122"/>
              <a:ea typeface="华文新魏"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E32230D-496D-AB43-980D-466B39198956}" type="slidenum">
              <a:rPr lang="zh-CN" altLang="en-US">
                <a:solidFill>
                  <a:schemeClr val="bg1"/>
                </a:solidFill>
                <a:ea typeface="华文新魏" charset="-122"/>
              </a:rPr>
              <a:pPr eaLnBrk="1" hangingPunct="1"/>
              <a:t>19</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1508" name="Rectangle 2"/>
          <p:cNvSpPr>
            <a:spLocks noGrp="1" noChangeArrowheads="1"/>
          </p:cNvSpPr>
          <p:nvPr>
            <p:ph type="title"/>
          </p:nvPr>
        </p:nvSpPr>
        <p:spPr/>
        <p:txBody>
          <a:bodyPr/>
          <a:lstStyle/>
          <a:p>
            <a:pPr eaLnBrk="1" hangingPunct="1"/>
            <a:r>
              <a:rPr lang="zh-CN" altLang="en-US" sz="4000">
                <a:effectLst/>
              </a:rPr>
              <a:t>数据库发展</a:t>
            </a:r>
          </a:p>
        </p:txBody>
      </p:sp>
      <p:sp>
        <p:nvSpPr>
          <p:cNvPr id="21509" name="Rectangle 3"/>
          <p:cNvSpPr>
            <a:spLocks noGrp="1" noChangeArrowheads="1"/>
          </p:cNvSpPr>
          <p:nvPr>
            <p:ph type="body" idx="1"/>
          </p:nvPr>
        </p:nvSpPr>
        <p:spPr>
          <a:xfrm>
            <a:off x="684213" y="1431925"/>
            <a:ext cx="7772400" cy="4876800"/>
          </a:xfrm>
        </p:spPr>
        <p:txBody>
          <a:bodyPr/>
          <a:lstStyle/>
          <a:p>
            <a:pPr eaLnBrk="1" hangingPunct="1"/>
            <a:r>
              <a:rPr lang="zh-CN" altLang="en-US" sz="2800">
                <a:latin typeface="华文新魏" charset="-122"/>
                <a:ea typeface="华文新魏" charset="-122"/>
              </a:rPr>
              <a:t>经历了三代演变</a:t>
            </a:r>
          </a:p>
          <a:p>
            <a:pPr lvl="1" eaLnBrk="1" hangingPunct="1"/>
            <a:r>
              <a:rPr lang="zh-CN" altLang="en-US" sz="2400">
                <a:latin typeface="华文新魏" charset="-122"/>
                <a:ea typeface="华文新魏" charset="-122"/>
              </a:rPr>
              <a:t>层次</a:t>
            </a:r>
            <a:r>
              <a:rPr lang="en-US" altLang="zh-CN" sz="2400">
                <a:latin typeface="华文新魏" charset="-122"/>
                <a:ea typeface="华文新魏" charset="-122"/>
              </a:rPr>
              <a:t>/</a:t>
            </a:r>
            <a:r>
              <a:rPr lang="zh-CN" altLang="en-US" sz="2400">
                <a:latin typeface="华文新魏" charset="-122"/>
                <a:ea typeface="华文新魏" charset="-122"/>
              </a:rPr>
              <a:t>网状、关系数据库和新一代数据库</a:t>
            </a:r>
          </a:p>
          <a:p>
            <a:pPr eaLnBrk="1" hangingPunct="1"/>
            <a:r>
              <a:rPr lang="zh-CN" altLang="en-US" sz="2800">
                <a:latin typeface="华文新魏" charset="-122"/>
                <a:ea typeface="华文新魏" charset="-122"/>
              </a:rPr>
              <a:t>造就了四位图灵奖得主</a:t>
            </a:r>
          </a:p>
          <a:p>
            <a:pPr lvl="1" eaLnBrk="1" hangingPunct="1"/>
            <a:r>
              <a:rPr lang="en-US" altLang="zh-CN" sz="2400">
                <a:latin typeface="华文新魏" charset="-122"/>
                <a:ea typeface="华文新魏" charset="-122"/>
              </a:rPr>
              <a:t>C.W.Bachman</a:t>
            </a:r>
            <a:r>
              <a:rPr lang="zh-CN" altLang="en-US" sz="2400">
                <a:latin typeface="华文新魏" charset="-122"/>
                <a:ea typeface="华文新魏" charset="-122"/>
              </a:rPr>
              <a:t>（</a:t>
            </a:r>
            <a:r>
              <a:rPr lang="en-US" altLang="zh-CN" sz="2400">
                <a:latin typeface="华文新魏" charset="-122"/>
                <a:ea typeface="华文新魏" charset="-122"/>
              </a:rPr>
              <a:t>1973</a:t>
            </a:r>
            <a:r>
              <a:rPr lang="zh-CN" altLang="en-US" sz="2400">
                <a:latin typeface="华文新魏" charset="-122"/>
                <a:ea typeface="华文新魏" charset="-122"/>
              </a:rPr>
              <a:t>）</a:t>
            </a:r>
            <a:r>
              <a:rPr lang="en-US" altLang="zh-CN" sz="2400">
                <a:latin typeface="华文新魏" charset="-122"/>
                <a:ea typeface="华文新魏" charset="-122"/>
              </a:rPr>
              <a:t>, E.F.Codd</a:t>
            </a:r>
            <a:r>
              <a:rPr lang="zh-CN" altLang="en-US" sz="2400">
                <a:latin typeface="华文新魏" charset="-122"/>
                <a:ea typeface="华文新魏" charset="-122"/>
              </a:rPr>
              <a:t>（</a:t>
            </a:r>
            <a:r>
              <a:rPr lang="en-US" altLang="zh-CN" sz="2400">
                <a:latin typeface="华文新魏" charset="-122"/>
                <a:ea typeface="华文新魏" charset="-122"/>
              </a:rPr>
              <a:t>1981</a:t>
            </a:r>
            <a:r>
              <a:rPr lang="zh-CN" altLang="en-US" sz="2400">
                <a:latin typeface="华文新魏" charset="-122"/>
                <a:ea typeface="华文新魏" charset="-122"/>
              </a:rPr>
              <a:t>）</a:t>
            </a:r>
            <a:r>
              <a:rPr lang="en-US" altLang="zh-CN" sz="2400">
                <a:latin typeface="华文新魏" charset="-122"/>
                <a:ea typeface="华文新魏" charset="-122"/>
              </a:rPr>
              <a:t>, James Gray</a:t>
            </a:r>
            <a:r>
              <a:rPr lang="zh-CN" altLang="en-US" sz="2400">
                <a:latin typeface="华文新魏" charset="-122"/>
                <a:ea typeface="华文新魏" charset="-122"/>
              </a:rPr>
              <a:t>（</a:t>
            </a:r>
            <a:r>
              <a:rPr lang="en-US" altLang="zh-CN" sz="2400">
                <a:latin typeface="华文新魏" charset="-122"/>
                <a:ea typeface="华文新魏" charset="-122"/>
              </a:rPr>
              <a:t>1998</a:t>
            </a:r>
            <a:r>
              <a:rPr lang="zh-CN" altLang="en-US" sz="2400">
                <a:latin typeface="华文新魏" charset="-122"/>
                <a:ea typeface="华文新魏" charset="-122"/>
              </a:rPr>
              <a:t>），</a:t>
            </a:r>
            <a:r>
              <a:rPr lang="en-US" altLang="zh-CN" sz="2400">
                <a:latin typeface="华文新魏" charset="-122"/>
                <a:ea typeface="华文新魏" charset="-122"/>
              </a:rPr>
              <a:t>Michael Stonebraker</a:t>
            </a:r>
            <a:r>
              <a:rPr lang="zh-CN" altLang="en-US" sz="2400">
                <a:latin typeface="华文新魏" charset="-122"/>
                <a:ea typeface="华文新魏" charset="-122"/>
              </a:rPr>
              <a:t>（</a:t>
            </a:r>
            <a:r>
              <a:rPr lang="en-US" altLang="zh-CN" sz="2400">
                <a:latin typeface="华文新魏" charset="-122"/>
                <a:ea typeface="华文新魏" charset="-122"/>
              </a:rPr>
              <a:t>2014</a:t>
            </a:r>
            <a:r>
              <a:rPr lang="zh-CN" altLang="en-US" sz="2400">
                <a:latin typeface="华文新魏" charset="-122"/>
                <a:ea typeface="华文新魏" charset="-122"/>
              </a:rPr>
              <a:t>）</a:t>
            </a:r>
            <a:endParaRPr lang="en-US" altLang="zh-CN" sz="2400">
              <a:latin typeface="华文新魏" charset="-122"/>
              <a:ea typeface="华文新魏" charset="-122"/>
            </a:endParaRPr>
          </a:p>
          <a:p>
            <a:pPr eaLnBrk="1" hangingPunct="1"/>
            <a:r>
              <a:rPr lang="zh-CN" altLang="en-US" sz="2800">
                <a:latin typeface="华文新魏" charset="-122"/>
                <a:ea typeface="华文新魏" charset="-122"/>
              </a:rPr>
              <a:t>发展了一门计算机基础学科</a:t>
            </a:r>
          </a:p>
          <a:p>
            <a:pPr lvl="1" eaLnBrk="1" hangingPunct="1"/>
            <a:r>
              <a:rPr lang="zh-CN" altLang="en-US" sz="2400">
                <a:latin typeface="华文新魏" charset="-122"/>
                <a:ea typeface="华文新魏" charset="-122"/>
              </a:rPr>
              <a:t>以数据模型和</a:t>
            </a:r>
            <a:r>
              <a:rPr lang="en-US" altLang="zh-CN" sz="2400">
                <a:latin typeface="华文新魏" charset="-122"/>
                <a:ea typeface="华文新魏" charset="-122"/>
              </a:rPr>
              <a:t>DBMS</a:t>
            </a:r>
            <a:r>
              <a:rPr lang="zh-CN" altLang="en-US" sz="2400">
                <a:latin typeface="华文新魏" charset="-122"/>
                <a:ea typeface="华文新魏" charset="-122"/>
              </a:rPr>
              <a:t>技术为核心</a:t>
            </a:r>
          </a:p>
          <a:p>
            <a:pPr eaLnBrk="1" hangingPunct="1"/>
            <a:r>
              <a:rPr lang="zh-CN" altLang="en-US" sz="2800">
                <a:latin typeface="华文新魏" charset="-122"/>
                <a:ea typeface="华文新魏" charset="-122"/>
              </a:rPr>
              <a:t>形成了一个巨大的软件产业</a:t>
            </a:r>
          </a:p>
          <a:p>
            <a:pPr lvl="1" eaLnBrk="1" hangingPunct="1"/>
            <a:r>
              <a:rPr lang="en-US" altLang="zh-CN" sz="2400">
                <a:latin typeface="华文新魏" charset="-122"/>
                <a:ea typeface="华文新魏" charset="-122"/>
              </a:rPr>
              <a:t>DBMS</a:t>
            </a:r>
            <a:r>
              <a:rPr lang="zh-CN" altLang="en-US" sz="2400">
                <a:latin typeface="华文新魏" charset="-122"/>
                <a:ea typeface="华文新魏" charset="-122"/>
              </a:rPr>
              <a:t>产品及其相关应用和解决方案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2C02BDB9-C28C-0347-9305-DB752EB47B61}" type="slidenum">
              <a:rPr lang="zh-CN" altLang="en-US">
                <a:solidFill>
                  <a:schemeClr val="bg1"/>
                </a:solidFill>
                <a:ea typeface="华文新魏" charset="-122"/>
              </a:rPr>
              <a:pPr eaLnBrk="1" hangingPunct="1"/>
              <a:t>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4100" name="Rectangle 2"/>
          <p:cNvSpPr>
            <a:spLocks noGrp="1" noChangeArrowheads="1"/>
          </p:cNvSpPr>
          <p:nvPr>
            <p:ph type="title"/>
          </p:nvPr>
        </p:nvSpPr>
        <p:spPr/>
        <p:txBody>
          <a:bodyPr/>
          <a:lstStyle/>
          <a:p>
            <a:pPr eaLnBrk="1" hangingPunct="1"/>
            <a:r>
              <a:rPr lang="zh-CN" altLang="en-US" sz="4000">
                <a:effectLst/>
              </a:rPr>
              <a:t>本章主要内容</a:t>
            </a:r>
            <a:endParaRPr lang="en-US" altLang="zh-CN" sz="4000">
              <a:effectLst/>
            </a:endParaRPr>
          </a:p>
        </p:txBody>
      </p:sp>
      <p:sp>
        <p:nvSpPr>
          <p:cNvPr id="4101" name="Rectangle 3"/>
          <p:cNvSpPr>
            <a:spLocks noGrp="1" noChangeArrowheads="1"/>
          </p:cNvSpPr>
          <p:nvPr>
            <p:ph type="body" idx="1"/>
          </p:nvPr>
        </p:nvSpPr>
        <p:spPr>
          <a:xfrm>
            <a:off x="684213" y="1484313"/>
            <a:ext cx="7772400" cy="4876800"/>
          </a:xfrm>
        </p:spPr>
        <p:txBody>
          <a:bodyPr/>
          <a:lstStyle/>
          <a:p>
            <a:pPr eaLnBrk="1" hangingPunct="1">
              <a:lnSpc>
                <a:spcPct val="90000"/>
              </a:lnSpc>
            </a:pPr>
            <a:r>
              <a:rPr lang="zh-CN" altLang="en-US">
                <a:latin typeface="华文新魏" charset="-122"/>
                <a:ea typeface="华文新魏" charset="-122"/>
              </a:rPr>
              <a:t>数据库系统概述、目标及发展历史</a:t>
            </a:r>
            <a:endParaRPr lang="en-US" altLang="zh-CN">
              <a:latin typeface="华文新魏" charset="-122"/>
              <a:ea typeface="华文新魏" charset="-122"/>
            </a:endParaRPr>
          </a:p>
          <a:p>
            <a:pPr eaLnBrk="1" hangingPunct="1">
              <a:lnSpc>
                <a:spcPct val="90000"/>
              </a:lnSpc>
            </a:pPr>
            <a:r>
              <a:rPr lang="zh-CN" altLang="en-US">
                <a:latin typeface="华文新魏" charset="-122"/>
                <a:ea typeface="华文新魏" charset="-122"/>
              </a:rPr>
              <a:t>数据视图</a:t>
            </a:r>
            <a:endParaRPr lang="en-US" altLang="zh-CN">
              <a:latin typeface="华文新魏" charset="-122"/>
              <a:ea typeface="华文新魏" charset="-122"/>
            </a:endParaRPr>
          </a:p>
          <a:p>
            <a:pPr eaLnBrk="1" hangingPunct="1">
              <a:lnSpc>
                <a:spcPct val="90000"/>
              </a:lnSpc>
            </a:pPr>
            <a:r>
              <a:rPr lang="zh-CN" altLang="en-US">
                <a:latin typeface="华文新魏" charset="-122"/>
                <a:ea typeface="华文新魏" charset="-122"/>
              </a:rPr>
              <a:t>数据模型</a:t>
            </a:r>
          </a:p>
          <a:p>
            <a:pPr eaLnBrk="1" hangingPunct="1">
              <a:lnSpc>
                <a:spcPct val="90000"/>
              </a:lnSpc>
            </a:pPr>
            <a:r>
              <a:rPr lang="zh-CN" altLang="en-US">
                <a:latin typeface="华文新魏" charset="-122"/>
                <a:ea typeface="华文新魏" charset="-122"/>
              </a:rPr>
              <a:t>数据库语言</a:t>
            </a:r>
          </a:p>
          <a:p>
            <a:pPr eaLnBrk="1" hangingPunct="1">
              <a:lnSpc>
                <a:spcPct val="90000"/>
              </a:lnSpc>
            </a:pPr>
            <a:r>
              <a:rPr lang="zh-CN" altLang="en-US">
                <a:latin typeface="华文新魏" charset="-122"/>
                <a:ea typeface="华文新魏" charset="-122"/>
              </a:rPr>
              <a:t>事务管理</a:t>
            </a:r>
          </a:p>
          <a:p>
            <a:pPr eaLnBrk="1" hangingPunct="1">
              <a:lnSpc>
                <a:spcPct val="90000"/>
              </a:lnSpc>
            </a:pPr>
            <a:r>
              <a:rPr lang="zh-CN" altLang="en-US">
                <a:latin typeface="华文新魏" charset="-122"/>
                <a:ea typeface="华文新魏" charset="-122"/>
              </a:rPr>
              <a:t>数据库用户</a:t>
            </a:r>
          </a:p>
          <a:p>
            <a:pPr eaLnBrk="1" hangingPunct="1">
              <a:lnSpc>
                <a:spcPct val="90000"/>
              </a:lnSpc>
            </a:pPr>
            <a:r>
              <a:rPr lang="zh-CN" altLang="en-US">
                <a:latin typeface="华文新魏" charset="-122"/>
                <a:ea typeface="华文新魏" charset="-122"/>
              </a:rPr>
              <a:t>数据库系统总体结构</a:t>
            </a:r>
            <a:endParaRPr lang="en-US" altLang="zh-CN">
              <a:latin typeface="华文新魏" charset="-122"/>
              <a:ea typeface="华文新魏" charset="-122"/>
            </a:endParaRPr>
          </a:p>
          <a:p>
            <a:pPr eaLnBrk="1" hangingPunct="1">
              <a:lnSpc>
                <a:spcPct val="90000"/>
              </a:lnSpc>
            </a:pPr>
            <a:endParaRPr lang="en-US" altLang="zh-CN">
              <a:latin typeface="华文新魏" charset="-122"/>
              <a:ea typeface="华文新魏"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ED4D586-099F-A54A-A256-08C73DD20600}" type="slidenum">
              <a:rPr lang="zh-CN" altLang="en-US">
                <a:solidFill>
                  <a:schemeClr val="bg1"/>
                </a:solidFill>
                <a:ea typeface="华文新魏" charset="-122"/>
              </a:rPr>
              <a:pPr eaLnBrk="1" hangingPunct="1"/>
              <a:t>20</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2532" name="Rectangle 2"/>
          <p:cNvSpPr>
            <a:spLocks noGrp="1" noChangeArrowheads="1"/>
          </p:cNvSpPr>
          <p:nvPr>
            <p:ph type="title"/>
          </p:nvPr>
        </p:nvSpPr>
        <p:spPr>
          <a:xfrm>
            <a:off x="685800" y="0"/>
            <a:ext cx="7793038" cy="1143000"/>
          </a:xfrm>
        </p:spPr>
        <p:txBody>
          <a:bodyPr/>
          <a:lstStyle/>
          <a:p>
            <a:pPr eaLnBrk="1" hangingPunct="1"/>
            <a:r>
              <a:rPr lang="zh-CN" altLang="en-US">
                <a:effectLst/>
                <a:latin typeface="宋体" charset="-122"/>
              </a:rPr>
              <a:t>数据库的地位</a:t>
            </a:r>
          </a:p>
        </p:txBody>
      </p:sp>
      <p:sp>
        <p:nvSpPr>
          <p:cNvPr id="22533" name="Rectangle 3"/>
          <p:cNvSpPr>
            <a:spLocks noGrp="1" noChangeArrowheads="1"/>
          </p:cNvSpPr>
          <p:nvPr>
            <p:ph type="body" idx="1"/>
          </p:nvPr>
        </p:nvSpPr>
        <p:spPr>
          <a:xfrm>
            <a:off x="684213" y="1484313"/>
            <a:ext cx="7772400" cy="4419600"/>
          </a:xfrm>
        </p:spPr>
        <p:txBody>
          <a:bodyPr/>
          <a:lstStyle/>
          <a:p>
            <a:pPr eaLnBrk="1" hangingPunct="1"/>
            <a:r>
              <a:rPr lang="zh-CN" altLang="en-US" sz="2800">
                <a:latin typeface="华文新魏" charset="-122"/>
                <a:ea typeface="华文新魏" charset="-122"/>
              </a:rPr>
              <a:t>数据库技术产生于六十年代，是数据管理的最新技术，是计算机科学的重要分支</a:t>
            </a:r>
          </a:p>
          <a:p>
            <a:pPr eaLnBrk="1" hangingPunct="1"/>
            <a:endParaRPr lang="zh-CN" altLang="en-US" sz="2800">
              <a:latin typeface="华文新魏" charset="-122"/>
              <a:ea typeface="华文新魏" charset="-122"/>
            </a:endParaRPr>
          </a:p>
          <a:p>
            <a:pPr eaLnBrk="1" hangingPunct="1"/>
            <a:r>
              <a:rPr lang="zh-CN" altLang="en-US" sz="2800">
                <a:latin typeface="华文新魏" charset="-122"/>
                <a:ea typeface="华文新魏" charset="-122"/>
              </a:rPr>
              <a:t>数据库技术是信息系统的核心和基础，它的出现极大地促进了计算机应用向各行各业的渗透</a:t>
            </a:r>
          </a:p>
          <a:p>
            <a:pPr eaLnBrk="1" hangingPunct="1"/>
            <a:endParaRPr lang="zh-CN" altLang="en-US" sz="2800">
              <a:latin typeface="华文新魏" charset="-122"/>
              <a:ea typeface="华文新魏" charset="-122"/>
            </a:endParaRPr>
          </a:p>
          <a:p>
            <a:pPr eaLnBrk="1" hangingPunct="1"/>
            <a:r>
              <a:rPr lang="zh-CN" altLang="en-US" sz="2800">
                <a:latin typeface="华文新魏" charset="-122"/>
                <a:ea typeface="华文新魏" charset="-122"/>
              </a:rPr>
              <a:t>数据库的建设规模、数据库信息量的大小和使用频度已成为衡量一个国家信息化程度的重要标志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effectLst/>
                <a:latin typeface="宋体" charset="-122"/>
              </a:rPr>
              <a:t>数据库的地位</a:t>
            </a:r>
            <a:endParaRPr lang="zh-CN" altLang="en-US">
              <a:effectLst/>
            </a:endParaRPr>
          </a:p>
        </p:txBody>
      </p:sp>
      <p:sp>
        <p:nvSpPr>
          <p:cNvPr id="23555" name="内容占位符 2"/>
          <p:cNvSpPr>
            <a:spLocks noGrp="1"/>
          </p:cNvSpPr>
          <p:nvPr>
            <p:ph idx="1"/>
          </p:nvPr>
        </p:nvSpPr>
        <p:spPr>
          <a:xfrm>
            <a:off x="684213" y="1484313"/>
            <a:ext cx="7772400" cy="4876800"/>
          </a:xfrm>
        </p:spPr>
        <p:txBody>
          <a:bodyPr/>
          <a:lstStyle/>
          <a:p>
            <a:r>
              <a:rPr lang="zh-CN" altLang="en-US" sz="3600">
                <a:latin typeface="华文新魏" charset="-122"/>
                <a:ea typeface="华文新魏" charset="-122"/>
              </a:rPr>
              <a:t>全球数据量正在呈指数增加</a:t>
            </a:r>
            <a:endParaRPr lang="en-US" altLang="zh-CN" sz="3600">
              <a:latin typeface="华文新魏" charset="-122"/>
              <a:ea typeface="华文新魏" charset="-122"/>
            </a:endParaRPr>
          </a:p>
          <a:p>
            <a:pPr lvl="1"/>
            <a:r>
              <a:rPr lang="en-US" altLang="zh-CN" sz="3200">
                <a:latin typeface="华文新魏" charset="-122"/>
                <a:ea typeface="华文新魏" charset="-122"/>
              </a:rPr>
              <a:t>2003</a:t>
            </a:r>
            <a:r>
              <a:rPr lang="zh-CN" altLang="en-US" sz="3200">
                <a:latin typeface="华文新魏" charset="-122"/>
                <a:ea typeface="华文新魏" charset="-122"/>
              </a:rPr>
              <a:t>年全球人均数据量</a:t>
            </a:r>
            <a:r>
              <a:rPr lang="en-US" altLang="zh-CN" sz="3200">
                <a:latin typeface="华文新魏" charset="-122"/>
                <a:ea typeface="华文新魏" charset="-122"/>
              </a:rPr>
              <a:t>0.8GB</a:t>
            </a:r>
          </a:p>
          <a:p>
            <a:pPr lvl="1"/>
            <a:r>
              <a:rPr lang="en-US" altLang="zh-CN" sz="3200">
                <a:latin typeface="华文新魏" charset="-122"/>
                <a:ea typeface="华文新魏" charset="-122"/>
              </a:rPr>
              <a:t>2006</a:t>
            </a:r>
            <a:r>
              <a:rPr lang="zh-CN" altLang="en-US" sz="3200">
                <a:latin typeface="华文新魏" charset="-122"/>
                <a:ea typeface="华文新魏" charset="-122"/>
              </a:rPr>
              <a:t>年全球人均数据量</a:t>
            </a:r>
            <a:r>
              <a:rPr lang="en-US" altLang="zh-CN" sz="3200">
                <a:latin typeface="华文新魏" charset="-122"/>
                <a:ea typeface="华文新魏" charset="-122"/>
              </a:rPr>
              <a:t>24GB</a:t>
            </a:r>
          </a:p>
          <a:p>
            <a:pPr lvl="1"/>
            <a:r>
              <a:rPr lang="en-US" altLang="zh-CN" sz="3200">
                <a:latin typeface="华文新魏" charset="-122"/>
                <a:ea typeface="华文新魏" charset="-122"/>
              </a:rPr>
              <a:t>2010</a:t>
            </a:r>
            <a:r>
              <a:rPr lang="zh-CN" altLang="en-US" sz="3200">
                <a:latin typeface="华文新魏" charset="-122"/>
                <a:ea typeface="华文新魏" charset="-122"/>
              </a:rPr>
              <a:t>年全球人均数据量</a:t>
            </a:r>
            <a:r>
              <a:rPr lang="en-US" altLang="zh-CN" sz="3200">
                <a:latin typeface="华文新魏" charset="-122"/>
                <a:ea typeface="华文新魏" charset="-122"/>
              </a:rPr>
              <a:t>128G</a:t>
            </a:r>
          </a:p>
          <a:p>
            <a:pPr lvl="1"/>
            <a:r>
              <a:rPr lang="en-US" altLang="zh-CN" sz="3200">
                <a:latin typeface="华文新魏" charset="-122"/>
                <a:ea typeface="华文新魏" charset="-122"/>
              </a:rPr>
              <a:t>《PCWorld》</a:t>
            </a:r>
            <a:r>
              <a:rPr lang="zh-CN" altLang="en-US" sz="3200">
                <a:latin typeface="华文新魏" charset="-122"/>
                <a:ea typeface="华文新魏" charset="-122"/>
              </a:rPr>
              <a:t>月刊预计</a:t>
            </a:r>
            <a:r>
              <a:rPr lang="en-US" altLang="zh-CN" sz="3200">
                <a:latin typeface="华文新魏" charset="-122"/>
                <a:ea typeface="华文新魏" charset="-122"/>
              </a:rPr>
              <a:t>2020</a:t>
            </a:r>
            <a:r>
              <a:rPr lang="zh-CN" altLang="en-US" sz="3200">
                <a:latin typeface="华文新魏" charset="-122"/>
                <a:ea typeface="华文新魏" charset="-122"/>
              </a:rPr>
              <a:t>年世界数据总量将达</a:t>
            </a:r>
            <a:r>
              <a:rPr lang="en-US" altLang="zh-CN" sz="3200">
                <a:latin typeface="华文新魏" charset="-122"/>
                <a:ea typeface="华文新魏" charset="-122"/>
              </a:rPr>
              <a:t>40</a:t>
            </a:r>
            <a:r>
              <a:rPr lang="zh-CN" altLang="en-US" sz="3200">
                <a:latin typeface="华文新魏" charset="-122"/>
                <a:ea typeface="华文新魏" charset="-122"/>
              </a:rPr>
              <a:t>万亿</a:t>
            </a:r>
            <a:r>
              <a:rPr lang="en-US" altLang="zh-CN" sz="3200">
                <a:latin typeface="华文新魏" charset="-122"/>
                <a:ea typeface="华文新魏" charset="-122"/>
              </a:rPr>
              <a:t>GB</a:t>
            </a:r>
            <a:r>
              <a:rPr lang="zh-CN" altLang="en-US" sz="3200">
                <a:latin typeface="华文新魏" charset="-122"/>
                <a:ea typeface="华文新魏" charset="-122"/>
              </a:rPr>
              <a:t>，人均</a:t>
            </a:r>
            <a:r>
              <a:rPr lang="en-US" altLang="zh-CN" sz="3200">
                <a:latin typeface="华文新魏" charset="-122"/>
                <a:ea typeface="华文新魏" charset="-122"/>
              </a:rPr>
              <a:t>5.2TB</a:t>
            </a:r>
          </a:p>
          <a:p>
            <a:r>
              <a:rPr lang="zh-CN" altLang="en-US" sz="3600">
                <a:latin typeface="华文新魏" charset="-122"/>
                <a:ea typeface="华文新魏" charset="-122"/>
              </a:rPr>
              <a:t>如此快速的增长趋势，给数据的管理提出了更大的挑战</a:t>
            </a:r>
          </a:p>
        </p:txBody>
      </p:sp>
      <p:sp>
        <p:nvSpPr>
          <p:cNvPr id="23556"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6226423B-6BF0-6248-B930-A86B9050B24D}" type="slidenum">
              <a:rPr lang="zh-CN" altLang="en-US">
                <a:solidFill>
                  <a:schemeClr val="bg1"/>
                </a:solidFill>
                <a:ea typeface="华文新魏" charset="-122"/>
              </a:rPr>
              <a:pPr eaLnBrk="1" hangingPunct="1"/>
              <a:t>21</a:t>
            </a:fld>
            <a:endParaRPr lang="en-US" altLang="zh-CN">
              <a:solidFill>
                <a:schemeClr val="bg1"/>
              </a:solidFill>
              <a:ea typeface="华文新魏" charset="-122"/>
            </a:endParaRPr>
          </a:p>
        </p:txBody>
      </p:sp>
      <p:sp>
        <p:nvSpPr>
          <p:cNvPr id="5"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1F7D6F98-9E76-CC4F-9923-C290C734A0CE}" type="slidenum">
              <a:rPr lang="zh-CN" altLang="en-US">
                <a:solidFill>
                  <a:schemeClr val="bg1"/>
                </a:solidFill>
                <a:ea typeface="华文新魏" charset="-122"/>
              </a:rPr>
              <a:pPr eaLnBrk="1" hangingPunct="1"/>
              <a:t>22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4580" name="Rectangle 2"/>
          <p:cNvSpPr>
            <a:spLocks noGrp="1" noChangeArrowheads="1"/>
          </p:cNvSpPr>
          <p:nvPr>
            <p:ph type="title"/>
          </p:nvPr>
        </p:nvSpPr>
        <p:spPr>
          <a:xfrm>
            <a:off x="762000" y="152400"/>
            <a:ext cx="7793038" cy="874713"/>
          </a:xfrm>
        </p:spPr>
        <p:txBody>
          <a:bodyPr/>
          <a:lstStyle/>
          <a:p>
            <a:pPr eaLnBrk="1" hangingPunct="1"/>
            <a:r>
              <a:rPr lang="zh-CN" altLang="en-US">
                <a:effectLst/>
              </a:rPr>
              <a:t>数据库系统概述</a:t>
            </a:r>
          </a:p>
        </p:txBody>
      </p:sp>
      <p:sp>
        <p:nvSpPr>
          <p:cNvPr id="24581" name="Rectangle 3"/>
          <p:cNvSpPr>
            <a:spLocks noGrp="1" noChangeArrowheads="1"/>
          </p:cNvSpPr>
          <p:nvPr>
            <p:ph type="body" idx="1"/>
          </p:nvPr>
        </p:nvSpPr>
        <p:spPr>
          <a:xfrm>
            <a:off x="611188" y="1557338"/>
            <a:ext cx="7772400" cy="4419600"/>
          </a:xfrm>
        </p:spPr>
        <p:txBody>
          <a:bodyPr/>
          <a:lstStyle/>
          <a:p>
            <a:pPr algn="just" eaLnBrk="1" hangingPunct="1">
              <a:lnSpc>
                <a:spcPct val="170000"/>
              </a:lnSpc>
            </a:pPr>
            <a:r>
              <a:rPr lang="zh-CN" altLang="en-US">
                <a:latin typeface="华文新魏" charset="-122"/>
                <a:ea typeface="华文新魏" charset="-122"/>
              </a:rPr>
              <a:t>四个基本概念</a:t>
            </a:r>
          </a:p>
          <a:p>
            <a:pPr algn="just" eaLnBrk="1" hangingPunct="1">
              <a:lnSpc>
                <a:spcPct val="170000"/>
              </a:lnSpc>
            </a:pPr>
            <a:r>
              <a:rPr lang="zh-CN" altLang="en-US">
                <a:latin typeface="华文新魏" charset="-122"/>
                <a:ea typeface="华文新魏" charset="-122"/>
              </a:rPr>
              <a:t>数据库的发展和地位</a:t>
            </a:r>
          </a:p>
          <a:p>
            <a:pPr algn="just" eaLnBrk="1" hangingPunct="1">
              <a:lnSpc>
                <a:spcPct val="170000"/>
              </a:lnSpc>
            </a:pPr>
            <a:r>
              <a:rPr lang="zh-CN" altLang="en-US" i="1">
                <a:solidFill>
                  <a:srgbClr val="FF0000"/>
                </a:solidFill>
                <a:latin typeface="华文新魏" charset="-122"/>
                <a:ea typeface="华文新魏" charset="-122"/>
              </a:rPr>
              <a:t>数据管理技术的产生与发展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E25FF1B5-F6F2-1C4D-9611-4284B2EBB2EC}" type="slidenum">
              <a:rPr lang="zh-CN" altLang="en-US">
                <a:solidFill>
                  <a:schemeClr val="bg1"/>
                </a:solidFill>
                <a:ea typeface="华文新魏" charset="-122"/>
              </a:rPr>
              <a:pPr eaLnBrk="1" hangingPunct="1"/>
              <a:t>23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5604" name="Rectangle 1026"/>
          <p:cNvSpPr>
            <a:spLocks noGrp="1" noChangeArrowheads="1"/>
          </p:cNvSpPr>
          <p:nvPr>
            <p:ph type="title"/>
          </p:nvPr>
        </p:nvSpPr>
        <p:spPr>
          <a:xfrm>
            <a:off x="914400" y="0"/>
            <a:ext cx="7793038" cy="1143000"/>
          </a:xfrm>
        </p:spPr>
        <p:txBody>
          <a:bodyPr/>
          <a:lstStyle/>
          <a:p>
            <a:pPr eaLnBrk="1" hangingPunct="1"/>
            <a:r>
              <a:rPr lang="zh-CN" altLang="en-US" sz="4000">
                <a:effectLst/>
              </a:rPr>
              <a:t>数据管理技术的产生和发展</a:t>
            </a:r>
          </a:p>
        </p:txBody>
      </p:sp>
      <p:sp>
        <p:nvSpPr>
          <p:cNvPr id="25605" name="Rectangle 1027"/>
          <p:cNvSpPr>
            <a:spLocks noGrp="1" noChangeArrowheads="1"/>
          </p:cNvSpPr>
          <p:nvPr>
            <p:ph type="body" idx="1"/>
          </p:nvPr>
        </p:nvSpPr>
        <p:spPr>
          <a:xfrm>
            <a:off x="684213" y="1557338"/>
            <a:ext cx="7772400" cy="4419600"/>
          </a:xfrm>
        </p:spPr>
        <p:txBody>
          <a:bodyPr/>
          <a:lstStyle/>
          <a:p>
            <a:pPr algn="just" eaLnBrk="1" hangingPunct="1"/>
            <a:r>
              <a:rPr lang="zh-CN" altLang="en-US">
                <a:latin typeface="华文新魏" charset="-122"/>
                <a:ea typeface="华文新魏" charset="-122"/>
              </a:rPr>
              <a:t>什么是数据管理</a:t>
            </a:r>
          </a:p>
          <a:p>
            <a:pPr lvl="1" algn="just" eaLnBrk="1" hangingPunct="1">
              <a:lnSpc>
                <a:spcPct val="150000"/>
              </a:lnSpc>
            </a:pPr>
            <a:r>
              <a:rPr lang="zh-CN" altLang="en-US" sz="2400">
                <a:latin typeface="华文新魏" charset="-122"/>
                <a:ea typeface="华文新魏" charset="-122"/>
              </a:rPr>
              <a:t>对数据进行分类、组织、编码、存储、检索和维护，是数据处理的中心问题</a:t>
            </a:r>
            <a:endParaRPr lang="zh-CN" altLang="en-US">
              <a:latin typeface="华文新魏" charset="-122"/>
              <a:ea typeface="华文新魏" charset="-122"/>
            </a:endParaRPr>
          </a:p>
          <a:p>
            <a:pPr algn="just" eaLnBrk="1" hangingPunct="1"/>
            <a:r>
              <a:rPr lang="zh-CN" altLang="en-US">
                <a:latin typeface="华文新魏" charset="-122"/>
                <a:ea typeface="华文新魏" charset="-122"/>
              </a:rPr>
              <a:t>数据管理技术的发展过程</a:t>
            </a:r>
          </a:p>
          <a:p>
            <a:pPr lvl="1" algn="just" eaLnBrk="1" hangingPunct="1">
              <a:lnSpc>
                <a:spcPct val="160000"/>
              </a:lnSpc>
            </a:pPr>
            <a:r>
              <a:rPr lang="zh-CN" altLang="en-US" sz="2400">
                <a:latin typeface="华文新魏" charset="-122"/>
                <a:ea typeface="华文新魏" charset="-122"/>
              </a:rPr>
              <a:t>人工管理阶段(40年代中--50年代中)</a:t>
            </a:r>
          </a:p>
          <a:p>
            <a:pPr lvl="1" algn="just" eaLnBrk="1" hangingPunct="1">
              <a:lnSpc>
                <a:spcPct val="160000"/>
              </a:lnSpc>
            </a:pPr>
            <a:r>
              <a:rPr lang="zh-CN" altLang="en-US" sz="2400">
                <a:latin typeface="华文新魏" charset="-122"/>
                <a:ea typeface="华文新魏" charset="-122"/>
              </a:rPr>
              <a:t>文件系统阶段(50年代末--60年代中)</a:t>
            </a:r>
          </a:p>
          <a:p>
            <a:pPr lvl="1" algn="just" eaLnBrk="1" hangingPunct="1">
              <a:lnSpc>
                <a:spcPct val="160000"/>
              </a:lnSpc>
            </a:pPr>
            <a:r>
              <a:rPr lang="zh-CN" altLang="en-US" sz="2400">
                <a:latin typeface="华文新魏" charset="-122"/>
                <a:ea typeface="华文新魏" charset="-122"/>
              </a:rPr>
              <a:t>数据库系统阶段(60年代末--现在)</a:t>
            </a:r>
            <a:endParaRPr lang="en-US" altLang="zh-CN" sz="2400">
              <a:latin typeface="华文新魏" charset="-122"/>
              <a:ea typeface="华文新魏" charset="-122"/>
            </a:endParaRPr>
          </a:p>
          <a:p>
            <a:pPr lvl="1" algn="just" eaLnBrk="1" hangingPunct="1">
              <a:lnSpc>
                <a:spcPct val="160000"/>
              </a:lnSpc>
            </a:pPr>
            <a:r>
              <a:rPr lang="zh-CN" altLang="en-US" sz="2400">
                <a:latin typeface="华文新魏" charset="-122"/>
                <a:ea typeface="华文新魏" charset="-122"/>
              </a:rPr>
              <a:t>大数据阶段（</a:t>
            </a:r>
            <a:r>
              <a:rPr lang="en-US" altLang="zh-CN" sz="2400">
                <a:latin typeface="华文新魏" charset="-122"/>
                <a:ea typeface="华文新魏" charset="-122"/>
              </a:rPr>
              <a:t>90</a:t>
            </a:r>
            <a:r>
              <a:rPr lang="zh-CN" altLang="en-US" sz="2400">
                <a:latin typeface="华文新魏" charset="-122"/>
                <a:ea typeface="华文新魏" charset="-122"/>
              </a:rPr>
              <a:t>年代--现在）</a:t>
            </a:r>
          </a:p>
          <a:p>
            <a:pPr eaLnBrk="1" hangingPunct="1"/>
            <a:endParaRPr lang="zh-CN" altLang="en-US" sz="2800">
              <a:latin typeface="华文新魏" charset="-122"/>
              <a:ea typeface="华文新魏"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7378B3A-2C60-1E49-A9CC-E056AD4540CD}" type="slidenum">
              <a:rPr lang="zh-CN" altLang="en-US">
                <a:solidFill>
                  <a:schemeClr val="bg1"/>
                </a:solidFill>
                <a:ea typeface="华文新魏" charset="-122"/>
              </a:rPr>
              <a:pPr eaLnBrk="1" hangingPunct="1"/>
              <a:t>24</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6628" name="Rectangle 1026"/>
          <p:cNvSpPr>
            <a:spLocks noGrp="1" noChangeArrowheads="1"/>
          </p:cNvSpPr>
          <p:nvPr>
            <p:ph type="title"/>
          </p:nvPr>
        </p:nvSpPr>
        <p:spPr>
          <a:xfrm>
            <a:off x="914400" y="0"/>
            <a:ext cx="7793038" cy="1143000"/>
          </a:xfrm>
        </p:spPr>
        <p:txBody>
          <a:bodyPr/>
          <a:lstStyle/>
          <a:p>
            <a:pPr eaLnBrk="1" hangingPunct="1"/>
            <a:r>
              <a:rPr lang="zh-CN" altLang="en-US" sz="4000">
                <a:effectLst/>
              </a:rPr>
              <a:t>数据管理技术的产生和发展(续)</a:t>
            </a:r>
          </a:p>
        </p:txBody>
      </p:sp>
      <p:sp>
        <p:nvSpPr>
          <p:cNvPr id="26629" name="Rectangle 1027"/>
          <p:cNvSpPr>
            <a:spLocks noGrp="1" noChangeArrowheads="1"/>
          </p:cNvSpPr>
          <p:nvPr>
            <p:ph type="body" idx="1"/>
          </p:nvPr>
        </p:nvSpPr>
        <p:spPr>
          <a:xfrm>
            <a:off x="611188" y="1557338"/>
            <a:ext cx="7772400" cy="4419600"/>
          </a:xfrm>
        </p:spPr>
        <p:txBody>
          <a:bodyPr/>
          <a:lstStyle/>
          <a:p>
            <a:pPr algn="just" eaLnBrk="1" hangingPunct="1"/>
            <a:r>
              <a:rPr lang="zh-CN" altLang="en-US">
                <a:latin typeface="华文新魏" charset="-122"/>
                <a:ea typeface="华文新魏" charset="-122"/>
              </a:rPr>
              <a:t>数据管理技术的发展动力</a:t>
            </a:r>
          </a:p>
          <a:p>
            <a:pPr lvl="1" algn="just" eaLnBrk="1" hangingPunct="1">
              <a:lnSpc>
                <a:spcPct val="210000"/>
              </a:lnSpc>
            </a:pPr>
            <a:r>
              <a:rPr lang="zh-CN" altLang="en-US" sz="2400">
                <a:latin typeface="华文新魏" charset="-122"/>
                <a:ea typeface="华文新魏" charset="-122"/>
              </a:rPr>
              <a:t>应用需求的推动</a:t>
            </a:r>
          </a:p>
          <a:p>
            <a:pPr lvl="1" algn="just" eaLnBrk="1" hangingPunct="1">
              <a:lnSpc>
                <a:spcPct val="210000"/>
              </a:lnSpc>
            </a:pPr>
            <a:r>
              <a:rPr lang="zh-CN" altLang="en-US" sz="2400">
                <a:latin typeface="华文新魏" charset="-122"/>
                <a:ea typeface="华文新魏" charset="-122"/>
              </a:rPr>
              <a:t>计算机硬件的发展</a:t>
            </a:r>
          </a:p>
          <a:p>
            <a:pPr lvl="1" algn="just" eaLnBrk="1" hangingPunct="1">
              <a:lnSpc>
                <a:spcPct val="210000"/>
              </a:lnSpc>
            </a:pPr>
            <a:r>
              <a:rPr lang="zh-CN" altLang="en-US" sz="2400">
                <a:latin typeface="华文新魏" charset="-122"/>
                <a:ea typeface="华文新魏" charset="-122"/>
              </a:rPr>
              <a:t>计算机软件的发展</a:t>
            </a:r>
            <a:endParaRPr lang="zh-CN" altLang="en-US">
              <a:latin typeface="华文新魏" charset="-122"/>
              <a:ea typeface="华文新魏" charset="-122"/>
            </a:endParaRPr>
          </a:p>
          <a:p>
            <a:pPr eaLnBrk="1" hangingPunct="1"/>
            <a:endParaRPr lang="zh-CN" altLang="en-US">
              <a:latin typeface="华文新魏" charset="-122"/>
              <a:ea typeface="华文新魏"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8E7065EB-E05D-D545-8634-6D3082B4EA4C}" type="slidenum">
              <a:rPr lang="zh-CN" altLang="en-US">
                <a:solidFill>
                  <a:schemeClr val="bg1"/>
                </a:solidFill>
                <a:ea typeface="华文新魏" charset="-122"/>
              </a:rPr>
              <a:pPr eaLnBrk="1" hangingPunct="1"/>
              <a:t>25</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7652" name="Rectangle 2"/>
          <p:cNvSpPr>
            <a:spLocks noGrp="1" noChangeArrowheads="1"/>
          </p:cNvSpPr>
          <p:nvPr>
            <p:ph type="title"/>
          </p:nvPr>
        </p:nvSpPr>
        <p:spPr>
          <a:xfrm>
            <a:off x="990600" y="304800"/>
            <a:ext cx="7793038" cy="784225"/>
          </a:xfrm>
        </p:spPr>
        <p:txBody>
          <a:bodyPr/>
          <a:lstStyle/>
          <a:p>
            <a:pPr eaLnBrk="1" hangingPunct="1"/>
            <a:r>
              <a:rPr lang="zh-CN" altLang="en-US">
                <a:effectLst/>
              </a:rPr>
              <a:t>人工管理阶段</a:t>
            </a:r>
          </a:p>
        </p:txBody>
      </p:sp>
      <p:sp>
        <p:nvSpPr>
          <p:cNvPr id="27653" name="Rectangle 3"/>
          <p:cNvSpPr>
            <a:spLocks noGrp="1" noChangeArrowheads="1"/>
          </p:cNvSpPr>
          <p:nvPr>
            <p:ph type="body" idx="1"/>
          </p:nvPr>
        </p:nvSpPr>
        <p:spPr>
          <a:xfrm>
            <a:off x="341313" y="1447800"/>
            <a:ext cx="8574087" cy="5105400"/>
          </a:xfrm>
        </p:spPr>
        <p:txBody>
          <a:bodyPr/>
          <a:lstStyle/>
          <a:p>
            <a:pPr eaLnBrk="1" hangingPunct="1"/>
            <a:r>
              <a:rPr lang="zh-CN" altLang="en-US">
                <a:latin typeface="华文新魏" charset="-122"/>
                <a:ea typeface="华文新魏" charset="-122"/>
              </a:rPr>
              <a:t>背景</a:t>
            </a:r>
          </a:p>
          <a:p>
            <a:pPr lvl="1" eaLnBrk="1" hangingPunct="1"/>
            <a:r>
              <a:rPr lang="zh-CN" altLang="en-US">
                <a:latin typeface="华文新魏" charset="-122"/>
                <a:ea typeface="华文新魏" charset="-122"/>
              </a:rPr>
              <a:t>计算机主要用于科学计算</a:t>
            </a:r>
          </a:p>
          <a:p>
            <a:pPr lvl="2" eaLnBrk="1" hangingPunct="1"/>
            <a:r>
              <a:rPr lang="zh-CN" altLang="en-US">
                <a:latin typeface="华文新魏" charset="-122"/>
                <a:ea typeface="华文新魏" charset="-122"/>
              </a:rPr>
              <a:t>数据量小、结构简单，如高阶方程、曲线拟和等</a:t>
            </a:r>
          </a:p>
          <a:p>
            <a:pPr lvl="1" eaLnBrk="1" hangingPunct="1"/>
            <a:r>
              <a:rPr lang="zh-CN" altLang="en-US">
                <a:latin typeface="华文新魏" charset="-122"/>
                <a:ea typeface="华文新魏" charset="-122"/>
              </a:rPr>
              <a:t>外存为顺序存取设备</a:t>
            </a:r>
          </a:p>
          <a:p>
            <a:pPr lvl="2" eaLnBrk="1" hangingPunct="1"/>
            <a:r>
              <a:rPr lang="zh-CN" altLang="en-US">
                <a:latin typeface="华文新魏" charset="-122"/>
                <a:ea typeface="华文新魏" charset="-122"/>
              </a:rPr>
              <a:t>磁带、卡片、纸带，没有磁盘等直接存取设备</a:t>
            </a:r>
          </a:p>
          <a:p>
            <a:pPr lvl="1" eaLnBrk="1" hangingPunct="1"/>
            <a:r>
              <a:rPr lang="zh-CN" altLang="en-US">
                <a:latin typeface="华文新魏" charset="-122"/>
                <a:ea typeface="华文新魏" charset="-122"/>
              </a:rPr>
              <a:t>没有操作系统，没有数据管理软件</a:t>
            </a:r>
          </a:p>
          <a:p>
            <a:pPr lvl="2" eaLnBrk="1" hangingPunct="1"/>
            <a:r>
              <a:rPr lang="zh-CN" altLang="en-US">
                <a:latin typeface="华文新魏" charset="-122"/>
                <a:ea typeface="华文新魏" charset="-122"/>
              </a:rPr>
              <a:t>用户用机器指令编码，通过纸带机输入程序和数据，程序运行完毕后，由用户取走纸带和运算结果，再让下一用户上机操作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F9EB722C-5B1A-B749-AC72-512C44C3C2F3}" type="slidenum">
              <a:rPr lang="zh-CN" altLang="en-US">
                <a:solidFill>
                  <a:schemeClr val="bg1"/>
                </a:solidFill>
                <a:ea typeface="华文新魏" charset="-122"/>
              </a:rPr>
              <a:pPr eaLnBrk="1" hangingPunct="1"/>
              <a:t>26</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8676" name="Rectangle 2"/>
          <p:cNvSpPr>
            <a:spLocks noGrp="1" noChangeArrowheads="1"/>
          </p:cNvSpPr>
          <p:nvPr>
            <p:ph type="title"/>
          </p:nvPr>
        </p:nvSpPr>
        <p:spPr>
          <a:xfrm>
            <a:off x="914400" y="304800"/>
            <a:ext cx="7793038" cy="784225"/>
          </a:xfrm>
        </p:spPr>
        <p:txBody>
          <a:bodyPr/>
          <a:lstStyle/>
          <a:p>
            <a:pPr eaLnBrk="1" hangingPunct="1"/>
            <a:r>
              <a:rPr lang="zh-CN" altLang="en-US">
                <a:effectLst/>
              </a:rPr>
              <a:t>人工管理阶段</a:t>
            </a:r>
          </a:p>
        </p:txBody>
      </p:sp>
      <p:sp>
        <p:nvSpPr>
          <p:cNvPr id="28677" name="Rectangle 3"/>
          <p:cNvSpPr>
            <a:spLocks noGrp="1" noChangeArrowheads="1"/>
          </p:cNvSpPr>
          <p:nvPr>
            <p:ph type="body" idx="1"/>
          </p:nvPr>
        </p:nvSpPr>
        <p:spPr>
          <a:xfrm>
            <a:off x="341313" y="1447800"/>
            <a:ext cx="8574087" cy="5105400"/>
          </a:xfrm>
        </p:spPr>
        <p:txBody>
          <a:bodyPr/>
          <a:lstStyle/>
          <a:p>
            <a:pPr eaLnBrk="1" hangingPunct="1"/>
            <a:r>
              <a:rPr lang="zh-CN" altLang="en-US">
                <a:latin typeface="华文新魏" charset="-122"/>
                <a:ea typeface="华文新魏" charset="-122"/>
              </a:rPr>
              <a:t>特点</a:t>
            </a:r>
          </a:p>
          <a:p>
            <a:pPr lvl="1" eaLnBrk="1" hangingPunct="1"/>
            <a:r>
              <a:rPr lang="zh-CN" altLang="en-US">
                <a:latin typeface="华文新魏" charset="-122"/>
                <a:ea typeface="华文新魏" charset="-122"/>
              </a:rPr>
              <a:t>用户完全负责数据管理工作</a:t>
            </a:r>
          </a:p>
          <a:p>
            <a:pPr lvl="2" eaLnBrk="1" hangingPunct="1"/>
            <a:r>
              <a:rPr lang="zh-CN" altLang="en-US">
                <a:latin typeface="华文新魏" charset="-122"/>
                <a:ea typeface="华文新魏" charset="-122"/>
              </a:rPr>
              <a:t>数据的组织、存储结构、存取方法、输入输出等</a:t>
            </a:r>
          </a:p>
          <a:p>
            <a:pPr lvl="1" eaLnBrk="1" hangingPunct="1"/>
            <a:r>
              <a:rPr lang="zh-CN" altLang="en-US">
                <a:latin typeface="华文新魏" charset="-122"/>
                <a:ea typeface="华文新魏" charset="-122"/>
              </a:rPr>
              <a:t>数据完全面向特定的应用程序</a:t>
            </a:r>
          </a:p>
          <a:p>
            <a:pPr lvl="2" eaLnBrk="1" hangingPunct="1"/>
            <a:r>
              <a:rPr lang="zh-CN" altLang="en-US">
                <a:latin typeface="华文新魏" charset="-122"/>
                <a:ea typeface="华文新魏" charset="-122"/>
              </a:rPr>
              <a:t>每个用户使用自己的数据，数据不保存，用完就撤走</a:t>
            </a:r>
          </a:p>
          <a:p>
            <a:pPr lvl="1" eaLnBrk="1" hangingPunct="1"/>
            <a:r>
              <a:rPr lang="zh-CN" altLang="en-US">
                <a:latin typeface="华文新魏" charset="-122"/>
                <a:ea typeface="华文新魏" charset="-122"/>
              </a:rPr>
              <a:t>数据与程序没有独立性</a:t>
            </a:r>
          </a:p>
          <a:p>
            <a:pPr lvl="2" eaLnBrk="1" hangingPunct="1"/>
            <a:r>
              <a:rPr lang="zh-CN" altLang="en-US">
                <a:latin typeface="华文新魏" charset="-122"/>
                <a:ea typeface="华文新魏" charset="-122"/>
              </a:rPr>
              <a:t>程序中存取数据的子程序随着存储结构的改变而改变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72372B31-767B-6343-B7D0-581A59C98A11}" type="slidenum">
              <a:rPr lang="zh-CN" altLang="en-US">
                <a:solidFill>
                  <a:schemeClr val="bg1"/>
                </a:solidFill>
                <a:ea typeface="华文新魏" charset="-122"/>
              </a:rPr>
              <a:pPr eaLnBrk="1" hangingPunct="1"/>
              <a:t>27</a:t>
            </a:fld>
            <a:endParaRPr lang="en-US" altLang="zh-CN">
              <a:solidFill>
                <a:schemeClr val="bg1"/>
              </a:solidFill>
              <a:ea typeface="华文新魏" charset="-122"/>
            </a:endParaRPr>
          </a:p>
        </p:txBody>
      </p:sp>
      <p:sp>
        <p:nvSpPr>
          <p:cNvPr id="17"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29700" name="Rectangle 2"/>
          <p:cNvSpPr>
            <a:spLocks noGrp="1" noChangeArrowheads="1"/>
          </p:cNvSpPr>
          <p:nvPr>
            <p:ph type="title"/>
          </p:nvPr>
        </p:nvSpPr>
        <p:spPr>
          <a:xfrm>
            <a:off x="611188" y="333375"/>
            <a:ext cx="7793037" cy="784225"/>
          </a:xfrm>
        </p:spPr>
        <p:txBody>
          <a:bodyPr/>
          <a:lstStyle/>
          <a:p>
            <a:pPr eaLnBrk="1" hangingPunct="1"/>
            <a:r>
              <a:rPr lang="zh-CN" altLang="en-US">
                <a:effectLst/>
              </a:rPr>
              <a:t>人工管理阶段</a:t>
            </a:r>
            <a:endParaRPr lang="zh-CN" altLang="en-US">
              <a:effectLst/>
              <a:hlinkClick r:id="rId2" action="ppaction://hlinksldjump"/>
            </a:endParaRPr>
          </a:p>
        </p:txBody>
      </p:sp>
      <p:grpSp>
        <p:nvGrpSpPr>
          <p:cNvPr id="29701" name="Group 18"/>
          <p:cNvGrpSpPr>
            <a:grpSpLocks/>
          </p:cNvGrpSpPr>
          <p:nvPr/>
        </p:nvGrpSpPr>
        <p:grpSpPr bwMode="auto">
          <a:xfrm>
            <a:off x="1574800" y="1676400"/>
            <a:ext cx="5969000" cy="4765675"/>
            <a:chOff x="752" y="1056"/>
            <a:chExt cx="3760" cy="3002"/>
          </a:xfrm>
        </p:grpSpPr>
        <p:pic>
          <p:nvPicPr>
            <p:cNvPr id="29702" name="Picture 5"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1056"/>
              <a:ext cx="9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6"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 y="2087"/>
              <a:ext cx="90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3216"/>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AutoShape 8"/>
            <p:cNvSpPr>
              <a:spLocks noChangeArrowheads="1"/>
            </p:cNvSpPr>
            <p:nvPr/>
          </p:nvSpPr>
          <p:spPr bwMode="auto">
            <a:xfrm>
              <a:off x="2544" y="1392"/>
              <a:ext cx="816" cy="336"/>
            </a:xfrm>
            <a:prstGeom prst="leftRightArrow">
              <a:avLst>
                <a:gd name="adj1" fmla="val 50000"/>
                <a:gd name="adj2" fmla="val 48571"/>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Tahoma" charset="0"/>
                  <a:ea typeface="华文新魏" charset="-122"/>
                </a:rPr>
                <a:t>访问</a:t>
              </a:r>
            </a:p>
          </p:txBody>
        </p:sp>
        <p:sp>
          <p:nvSpPr>
            <p:cNvPr id="29706" name="AutoShape 9"/>
            <p:cNvSpPr>
              <a:spLocks noChangeArrowheads="1"/>
            </p:cNvSpPr>
            <p:nvPr/>
          </p:nvSpPr>
          <p:spPr bwMode="auto">
            <a:xfrm>
              <a:off x="2544" y="2352"/>
              <a:ext cx="816" cy="336"/>
            </a:xfrm>
            <a:prstGeom prst="leftRightArrow">
              <a:avLst>
                <a:gd name="adj1" fmla="val 50000"/>
                <a:gd name="adj2" fmla="val 48571"/>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Tahoma" charset="0"/>
                  <a:ea typeface="华文新魏" charset="-122"/>
                </a:rPr>
                <a:t>访问</a:t>
              </a:r>
            </a:p>
          </p:txBody>
        </p:sp>
        <p:sp>
          <p:nvSpPr>
            <p:cNvPr id="29707" name="AutoShape 10"/>
            <p:cNvSpPr>
              <a:spLocks noChangeArrowheads="1"/>
            </p:cNvSpPr>
            <p:nvPr/>
          </p:nvSpPr>
          <p:spPr bwMode="auto">
            <a:xfrm>
              <a:off x="2544" y="3456"/>
              <a:ext cx="816" cy="336"/>
            </a:xfrm>
            <a:prstGeom prst="leftRightArrow">
              <a:avLst>
                <a:gd name="adj1" fmla="val 50000"/>
                <a:gd name="adj2" fmla="val 48571"/>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Tahoma" charset="0"/>
                  <a:ea typeface="华文新魏" charset="-122"/>
                </a:rPr>
                <a:t>访问</a:t>
              </a:r>
            </a:p>
          </p:txBody>
        </p:sp>
        <p:sp>
          <p:nvSpPr>
            <p:cNvPr id="13323" name="AutoShape 11"/>
            <p:cNvSpPr>
              <a:spLocks noChangeArrowheads="1"/>
            </p:cNvSpPr>
            <p:nvPr/>
          </p:nvSpPr>
          <p:spPr bwMode="auto">
            <a:xfrm>
              <a:off x="3888" y="1248"/>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数据1</a:t>
              </a:r>
              <a:endParaRPr lang="zh-CN" altLang="en-US">
                <a:solidFill>
                  <a:schemeClr val="bg2"/>
                </a:solidFill>
                <a:latin typeface="Tahoma" charset="0"/>
              </a:endParaRPr>
            </a:p>
          </p:txBody>
        </p:sp>
        <p:sp>
          <p:nvSpPr>
            <p:cNvPr id="13324" name="AutoShape 12"/>
            <p:cNvSpPr>
              <a:spLocks noChangeArrowheads="1"/>
            </p:cNvSpPr>
            <p:nvPr/>
          </p:nvSpPr>
          <p:spPr bwMode="auto">
            <a:xfrm>
              <a:off x="3888" y="2256"/>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数据2</a:t>
              </a:r>
            </a:p>
          </p:txBody>
        </p:sp>
        <p:sp>
          <p:nvSpPr>
            <p:cNvPr id="13325" name="AutoShape 13"/>
            <p:cNvSpPr>
              <a:spLocks noChangeArrowheads="1"/>
            </p:cNvSpPr>
            <p:nvPr/>
          </p:nvSpPr>
          <p:spPr bwMode="auto">
            <a:xfrm>
              <a:off x="3888" y="331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defRPr/>
              </a:pPr>
              <a:r>
                <a:rPr lang="zh-CN" altLang="en-US">
                  <a:solidFill>
                    <a:schemeClr val="bg2"/>
                  </a:solidFill>
                  <a:latin typeface="华文新魏" pitchFamily="2" charset="-122"/>
                  <a:ea typeface="华文新魏" pitchFamily="2" charset="-122"/>
                </a:rPr>
                <a:t>数据</a:t>
              </a:r>
              <a:r>
                <a:rPr lang="en-US" altLang="zh-CN">
                  <a:solidFill>
                    <a:schemeClr val="bg2"/>
                  </a:solidFill>
                  <a:latin typeface="华文新魏" pitchFamily="2" charset="-122"/>
                  <a:ea typeface="华文新魏" pitchFamily="2" charset="-122"/>
                </a:rPr>
                <a:t>n</a:t>
              </a:r>
            </a:p>
          </p:txBody>
        </p:sp>
        <p:sp>
          <p:nvSpPr>
            <p:cNvPr id="29711" name="Text Box 15"/>
            <p:cNvSpPr txBox="1">
              <a:spLocks noChangeArrowheads="1"/>
            </p:cNvSpPr>
            <p:nvPr/>
          </p:nvSpPr>
          <p:spPr bwMode="auto">
            <a:xfrm>
              <a:off x="768" y="13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程序1</a:t>
              </a:r>
            </a:p>
          </p:txBody>
        </p:sp>
        <p:sp>
          <p:nvSpPr>
            <p:cNvPr id="29712" name="Text Box 16"/>
            <p:cNvSpPr txBox="1">
              <a:spLocks noChangeArrowheads="1"/>
            </p:cNvSpPr>
            <p:nvPr/>
          </p:nvSpPr>
          <p:spPr bwMode="auto">
            <a:xfrm>
              <a:off x="752" y="2448"/>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程序2</a:t>
              </a:r>
            </a:p>
          </p:txBody>
        </p:sp>
        <p:sp>
          <p:nvSpPr>
            <p:cNvPr id="29713" name="Text Box 17"/>
            <p:cNvSpPr txBox="1">
              <a:spLocks noChangeArrowheads="1"/>
            </p:cNvSpPr>
            <p:nvPr/>
          </p:nvSpPr>
          <p:spPr bwMode="auto">
            <a:xfrm>
              <a:off x="752" y="3552"/>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程序</a:t>
              </a:r>
              <a:r>
                <a:rPr lang="en-US" altLang="zh-CN">
                  <a:solidFill>
                    <a:schemeClr val="bg2"/>
                  </a:solidFill>
                  <a:latin typeface="华文新魏" charset="-122"/>
                  <a:ea typeface="华文新魏" charset="-122"/>
                </a:rPr>
                <a:t>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EBE4BE7E-1D58-924B-9460-B16776CC981F}" type="slidenum">
              <a:rPr lang="zh-CN" altLang="en-US">
                <a:solidFill>
                  <a:schemeClr val="bg1"/>
                </a:solidFill>
                <a:ea typeface="华文新魏" charset="-122"/>
              </a:rPr>
              <a:pPr eaLnBrk="1" hangingPunct="1"/>
              <a:t>28</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0724" name="Rectangle 2"/>
          <p:cNvSpPr>
            <a:spLocks noGrp="1" noChangeArrowheads="1"/>
          </p:cNvSpPr>
          <p:nvPr>
            <p:ph type="title"/>
          </p:nvPr>
        </p:nvSpPr>
        <p:spPr>
          <a:xfrm>
            <a:off x="990600" y="304800"/>
            <a:ext cx="7793038" cy="784225"/>
          </a:xfrm>
        </p:spPr>
        <p:txBody>
          <a:bodyPr/>
          <a:lstStyle/>
          <a:p>
            <a:pPr eaLnBrk="1" hangingPunct="1"/>
            <a:r>
              <a:rPr lang="zh-CN" altLang="en-US">
                <a:effectLst/>
              </a:rPr>
              <a:t>文件系统阶段</a:t>
            </a:r>
          </a:p>
        </p:txBody>
      </p:sp>
      <p:sp>
        <p:nvSpPr>
          <p:cNvPr id="30725" name="Rectangle 3"/>
          <p:cNvSpPr>
            <a:spLocks noGrp="1" noChangeArrowheads="1"/>
          </p:cNvSpPr>
          <p:nvPr>
            <p:ph type="body" idx="1"/>
          </p:nvPr>
        </p:nvSpPr>
        <p:spPr>
          <a:xfrm>
            <a:off x="381000" y="1524000"/>
            <a:ext cx="8574088" cy="5105400"/>
          </a:xfrm>
        </p:spPr>
        <p:txBody>
          <a:bodyPr/>
          <a:lstStyle/>
          <a:p>
            <a:pPr eaLnBrk="1" hangingPunct="1">
              <a:lnSpc>
                <a:spcPct val="90000"/>
              </a:lnSpc>
            </a:pPr>
            <a:r>
              <a:rPr lang="zh-CN" altLang="en-US">
                <a:latin typeface="华文新魏" charset="-122"/>
                <a:ea typeface="华文新魏" charset="-122"/>
              </a:rPr>
              <a:t>背景</a:t>
            </a:r>
          </a:p>
          <a:p>
            <a:pPr lvl="1" eaLnBrk="1" hangingPunct="1">
              <a:lnSpc>
                <a:spcPct val="90000"/>
              </a:lnSpc>
            </a:pPr>
            <a:r>
              <a:rPr lang="zh-CN" altLang="en-US">
                <a:latin typeface="华文新魏" charset="-122"/>
                <a:ea typeface="华文新魏" charset="-122"/>
              </a:rPr>
              <a:t>计算机不但用于科学计算，还用于管理</a:t>
            </a:r>
          </a:p>
          <a:p>
            <a:pPr lvl="1" eaLnBrk="1" hangingPunct="1">
              <a:lnSpc>
                <a:spcPct val="90000"/>
              </a:lnSpc>
            </a:pPr>
            <a:r>
              <a:rPr lang="zh-CN" altLang="en-US">
                <a:latin typeface="华文新魏" charset="-122"/>
                <a:ea typeface="华文新魏" charset="-122"/>
              </a:rPr>
              <a:t>外存有了磁盘、磁鼓等直接存取设备</a:t>
            </a:r>
          </a:p>
          <a:p>
            <a:pPr lvl="2" eaLnBrk="1" hangingPunct="1">
              <a:lnSpc>
                <a:spcPct val="90000"/>
              </a:lnSpc>
            </a:pPr>
            <a:r>
              <a:rPr lang="zh-CN" altLang="en-US">
                <a:latin typeface="华文新魏" charset="-122"/>
                <a:ea typeface="华文新魏" charset="-122"/>
              </a:rPr>
              <a:t>直接存取设备</a:t>
            </a:r>
          </a:p>
          <a:p>
            <a:pPr lvl="3" eaLnBrk="1" hangingPunct="1">
              <a:lnSpc>
                <a:spcPct val="90000"/>
              </a:lnSpc>
            </a:pPr>
            <a:r>
              <a:rPr lang="zh-CN" altLang="en-US">
                <a:latin typeface="华文新魏" charset="-122"/>
                <a:ea typeface="华文新魏" charset="-122"/>
              </a:rPr>
              <a:t>无需顺序存取</a:t>
            </a:r>
          </a:p>
          <a:p>
            <a:pPr lvl="3" eaLnBrk="1" hangingPunct="1">
              <a:lnSpc>
                <a:spcPct val="90000"/>
              </a:lnSpc>
            </a:pPr>
            <a:r>
              <a:rPr lang="zh-CN" altLang="en-US">
                <a:latin typeface="华文新魏" charset="-122"/>
                <a:ea typeface="华文新魏" charset="-122"/>
              </a:rPr>
              <a:t>由地址直接访问所需记录</a:t>
            </a:r>
          </a:p>
          <a:p>
            <a:pPr lvl="1" eaLnBrk="1" hangingPunct="1">
              <a:lnSpc>
                <a:spcPct val="90000"/>
              </a:lnSpc>
            </a:pPr>
            <a:r>
              <a:rPr lang="zh-CN" altLang="en-US">
                <a:latin typeface="华文新魏" charset="-122"/>
                <a:ea typeface="华文新魏" charset="-122"/>
              </a:rPr>
              <a:t>有了专门管理数据的软件，一般称为文件系统</a:t>
            </a:r>
          </a:p>
          <a:p>
            <a:pPr lvl="2" eaLnBrk="1" hangingPunct="1">
              <a:lnSpc>
                <a:spcPct val="90000"/>
              </a:lnSpc>
            </a:pPr>
            <a:r>
              <a:rPr lang="zh-CN" altLang="en-US">
                <a:latin typeface="华文新魏" charset="-122"/>
                <a:ea typeface="华文新魏" charset="-122"/>
              </a:rPr>
              <a:t>文件存储空间的管理</a:t>
            </a:r>
          </a:p>
          <a:p>
            <a:pPr lvl="2" eaLnBrk="1" hangingPunct="1">
              <a:lnSpc>
                <a:spcPct val="90000"/>
              </a:lnSpc>
            </a:pPr>
            <a:r>
              <a:rPr lang="zh-CN" altLang="en-US">
                <a:latin typeface="华文新魏" charset="-122"/>
                <a:ea typeface="华文新魏" charset="-122"/>
              </a:rPr>
              <a:t>目录管理</a:t>
            </a:r>
            <a:endParaRPr lang="zh-CN" altLang="en-US" sz="2800">
              <a:latin typeface="华文新魏" charset="-122"/>
              <a:ea typeface="华文新魏" charset="-122"/>
            </a:endParaRPr>
          </a:p>
          <a:p>
            <a:pPr lvl="2" eaLnBrk="1" hangingPunct="1">
              <a:lnSpc>
                <a:spcPct val="90000"/>
              </a:lnSpc>
            </a:pPr>
            <a:r>
              <a:rPr lang="zh-CN" altLang="en-US">
                <a:latin typeface="华文新魏" charset="-122"/>
                <a:ea typeface="华文新魏" charset="-122"/>
              </a:rPr>
              <a:t>文件读写管理</a:t>
            </a:r>
          </a:p>
          <a:p>
            <a:pPr lvl="2" eaLnBrk="1" hangingPunct="1">
              <a:lnSpc>
                <a:spcPct val="90000"/>
              </a:lnSpc>
            </a:pPr>
            <a:r>
              <a:rPr lang="zh-CN" altLang="en-US">
                <a:latin typeface="华文新魏" charset="-122"/>
                <a:ea typeface="华文新魏" charset="-122"/>
              </a:rPr>
              <a:t>文件保护</a:t>
            </a:r>
          </a:p>
          <a:p>
            <a:pPr lvl="2" eaLnBrk="1" hangingPunct="1">
              <a:lnSpc>
                <a:spcPct val="90000"/>
              </a:lnSpc>
            </a:pPr>
            <a:r>
              <a:rPr lang="zh-CN" altLang="en-US">
                <a:latin typeface="华文新魏" charset="-122"/>
                <a:ea typeface="华文新魏" charset="-122"/>
              </a:rPr>
              <a:t>向用户提供操作接口</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EB388406-F69B-6744-AA64-A2D93FF997A8}" type="slidenum">
              <a:rPr lang="zh-CN" altLang="en-US">
                <a:solidFill>
                  <a:schemeClr val="bg1"/>
                </a:solidFill>
                <a:ea typeface="华文新魏" charset="-122"/>
              </a:rPr>
              <a:pPr eaLnBrk="1" hangingPunct="1"/>
              <a:t>29</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1748" name="Rectangle 2"/>
          <p:cNvSpPr>
            <a:spLocks noGrp="1" noChangeArrowheads="1"/>
          </p:cNvSpPr>
          <p:nvPr>
            <p:ph type="title"/>
          </p:nvPr>
        </p:nvSpPr>
        <p:spPr>
          <a:xfrm>
            <a:off x="990600" y="304800"/>
            <a:ext cx="7793038" cy="784225"/>
          </a:xfrm>
        </p:spPr>
        <p:txBody>
          <a:bodyPr/>
          <a:lstStyle/>
          <a:p>
            <a:pPr eaLnBrk="1" hangingPunct="1"/>
            <a:r>
              <a:rPr lang="zh-CN" altLang="en-US">
                <a:effectLst/>
              </a:rPr>
              <a:t>文件系统阶段</a:t>
            </a:r>
          </a:p>
        </p:txBody>
      </p:sp>
      <p:sp>
        <p:nvSpPr>
          <p:cNvPr id="31749" name="Rectangle 3"/>
          <p:cNvSpPr>
            <a:spLocks noGrp="1" noChangeArrowheads="1"/>
          </p:cNvSpPr>
          <p:nvPr>
            <p:ph type="body" idx="1"/>
          </p:nvPr>
        </p:nvSpPr>
        <p:spPr>
          <a:xfrm>
            <a:off x="304800" y="1524000"/>
            <a:ext cx="8610600" cy="5029200"/>
          </a:xfrm>
        </p:spPr>
        <p:txBody>
          <a:bodyPr/>
          <a:lstStyle/>
          <a:p>
            <a:pPr eaLnBrk="1" hangingPunct="1"/>
            <a:r>
              <a:rPr lang="zh-CN" altLang="en-US" sz="2800">
                <a:latin typeface="华文新魏" charset="-122"/>
                <a:ea typeface="华文新魏" charset="-122"/>
              </a:rPr>
              <a:t>特点</a:t>
            </a:r>
          </a:p>
          <a:p>
            <a:pPr lvl="1" eaLnBrk="1" hangingPunct="1"/>
            <a:r>
              <a:rPr lang="zh-CN" altLang="en-US" sz="2400">
                <a:latin typeface="华文新魏" charset="-122"/>
                <a:ea typeface="华文新魏" charset="-122"/>
              </a:rPr>
              <a:t>系统提供一定的数据管理功能</a:t>
            </a:r>
          </a:p>
          <a:p>
            <a:pPr lvl="2" eaLnBrk="1" hangingPunct="1"/>
            <a:r>
              <a:rPr lang="zh-CN" altLang="en-US" sz="2000">
                <a:latin typeface="华文新魏" charset="-122"/>
                <a:ea typeface="华文新魏" charset="-122"/>
              </a:rPr>
              <a:t>存取方法（索引文件、链接文件、直接存取文件、倒排文件等）</a:t>
            </a:r>
          </a:p>
          <a:p>
            <a:pPr lvl="2" eaLnBrk="1" hangingPunct="1"/>
            <a:r>
              <a:rPr lang="zh-CN" altLang="en-US" sz="2000">
                <a:latin typeface="华文新魏" charset="-122"/>
                <a:ea typeface="华文新魏" charset="-122"/>
              </a:rPr>
              <a:t>支持对文件的基本操作（增、删、改、查等），用户程序不必考虑物理细节</a:t>
            </a:r>
          </a:p>
          <a:p>
            <a:pPr lvl="2" eaLnBrk="1" hangingPunct="1"/>
            <a:r>
              <a:rPr lang="zh-CN" altLang="en-US" sz="2000">
                <a:latin typeface="华文新魏" charset="-122"/>
                <a:ea typeface="华文新魏" charset="-122"/>
              </a:rPr>
              <a:t>数据的存取基本上以记录为单位</a:t>
            </a:r>
          </a:p>
          <a:p>
            <a:pPr lvl="1" eaLnBrk="1" hangingPunct="1"/>
            <a:r>
              <a:rPr lang="zh-CN" altLang="en-US" sz="2400">
                <a:latin typeface="华文新魏" charset="-122"/>
                <a:ea typeface="华文新魏" charset="-122"/>
              </a:rPr>
              <a:t>数据仍是面向应用的</a:t>
            </a:r>
          </a:p>
          <a:p>
            <a:pPr lvl="2" eaLnBrk="1" hangingPunct="1"/>
            <a:r>
              <a:rPr lang="zh-CN" altLang="en-US" sz="2000">
                <a:latin typeface="华文新魏" charset="-122"/>
                <a:ea typeface="华文新魏" charset="-122"/>
              </a:rPr>
              <a:t>一个数据文件对应一个或几个用户程序</a:t>
            </a:r>
          </a:p>
          <a:p>
            <a:pPr lvl="1" eaLnBrk="1" hangingPunct="1"/>
            <a:r>
              <a:rPr lang="zh-CN" altLang="en-US" sz="2400">
                <a:latin typeface="华文新魏" charset="-122"/>
                <a:ea typeface="华文新魏" charset="-122"/>
              </a:rPr>
              <a:t>数据与程序有一定的独立性</a:t>
            </a:r>
          </a:p>
          <a:p>
            <a:pPr lvl="2" eaLnBrk="1" hangingPunct="1"/>
            <a:r>
              <a:rPr lang="zh-CN" altLang="en-US" sz="2000">
                <a:latin typeface="华文新魏" charset="-122"/>
                <a:ea typeface="华文新魏" charset="-122"/>
              </a:rPr>
              <a:t>文件的逻辑结构与存储结构由系统进行转换，数据在存储上的改变不一定反映在程序上</a:t>
            </a:r>
          </a:p>
          <a:p>
            <a:pPr lvl="1" eaLnBrk="1" hangingPunct="1"/>
            <a:r>
              <a:rPr lang="zh-CN" altLang="en-US" sz="2400">
                <a:latin typeface="华文新魏" charset="-122"/>
                <a:ea typeface="华文新魏" charset="-122"/>
              </a:rPr>
              <a:t>数据需要长期保存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EB8DB2A3-B70A-9E4D-8486-289CB3F118F3}" type="slidenum">
              <a:rPr lang="zh-CN" altLang="en-US">
                <a:solidFill>
                  <a:schemeClr val="bg1"/>
                </a:solidFill>
                <a:ea typeface="华文新魏" charset="-122"/>
              </a:rPr>
              <a:pPr eaLnBrk="1" hangingPunct="1"/>
              <a:t>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124" name="Rectangle 2"/>
          <p:cNvSpPr>
            <a:spLocks noGrp="1" noChangeArrowheads="1"/>
          </p:cNvSpPr>
          <p:nvPr>
            <p:ph type="title"/>
          </p:nvPr>
        </p:nvSpPr>
        <p:spPr>
          <a:xfrm>
            <a:off x="762000" y="152400"/>
            <a:ext cx="7793038" cy="874713"/>
          </a:xfrm>
        </p:spPr>
        <p:txBody>
          <a:bodyPr/>
          <a:lstStyle/>
          <a:p>
            <a:pPr eaLnBrk="1" hangingPunct="1"/>
            <a:r>
              <a:rPr lang="zh-CN" altLang="en-US">
                <a:effectLst/>
              </a:rPr>
              <a:t>数据库系统概述</a:t>
            </a:r>
          </a:p>
        </p:txBody>
      </p:sp>
      <p:sp>
        <p:nvSpPr>
          <p:cNvPr id="5125" name="Rectangle 3"/>
          <p:cNvSpPr>
            <a:spLocks noGrp="1" noChangeArrowheads="1"/>
          </p:cNvSpPr>
          <p:nvPr>
            <p:ph type="body" idx="1"/>
          </p:nvPr>
        </p:nvSpPr>
        <p:spPr>
          <a:xfrm>
            <a:off x="611188" y="1557338"/>
            <a:ext cx="7772400" cy="4419600"/>
          </a:xfrm>
        </p:spPr>
        <p:txBody>
          <a:bodyPr/>
          <a:lstStyle/>
          <a:p>
            <a:pPr algn="just" eaLnBrk="1" hangingPunct="1">
              <a:lnSpc>
                <a:spcPct val="170000"/>
              </a:lnSpc>
            </a:pPr>
            <a:r>
              <a:rPr lang="zh-CN" altLang="en-US">
                <a:latin typeface="华文新魏" charset="-122"/>
                <a:ea typeface="华文新魏" charset="-122"/>
              </a:rPr>
              <a:t>四个基本概念</a:t>
            </a:r>
          </a:p>
          <a:p>
            <a:pPr algn="just" eaLnBrk="1" hangingPunct="1">
              <a:lnSpc>
                <a:spcPct val="170000"/>
              </a:lnSpc>
            </a:pPr>
            <a:r>
              <a:rPr lang="zh-CN" altLang="en-US">
                <a:latin typeface="华文新魏" charset="-122"/>
                <a:ea typeface="华文新魏" charset="-122"/>
              </a:rPr>
              <a:t>数据库的发展和地位</a:t>
            </a:r>
          </a:p>
          <a:p>
            <a:pPr algn="just" eaLnBrk="1" hangingPunct="1">
              <a:lnSpc>
                <a:spcPct val="170000"/>
              </a:lnSpc>
            </a:pPr>
            <a:r>
              <a:rPr lang="zh-CN" altLang="en-US">
                <a:latin typeface="华文新魏" charset="-122"/>
                <a:ea typeface="华文新魏" charset="-122"/>
              </a:rPr>
              <a:t>数据管理技术的产生与发展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D652FA5-7523-9341-A545-BE565546D6C7}" type="slidenum">
              <a:rPr lang="zh-CN" altLang="en-US">
                <a:solidFill>
                  <a:schemeClr val="bg1"/>
                </a:solidFill>
                <a:ea typeface="华文新魏" charset="-122"/>
              </a:rPr>
              <a:pPr eaLnBrk="1" hangingPunct="1"/>
              <a:t>30</a:t>
            </a:fld>
            <a:endParaRPr lang="en-US" altLang="zh-CN">
              <a:solidFill>
                <a:schemeClr val="bg1"/>
              </a:solidFill>
              <a:ea typeface="华文新魏" charset="-122"/>
            </a:endParaRPr>
          </a:p>
        </p:txBody>
      </p:sp>
      <p:sp>
        <p:nvSpPr>
          <p:cNvPr id="21"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2772" name="Rectangle 2"/>
          <p:cNvSpPr>
            <a:spLocks noGrp="1" noChangeArrowheads="1"/>
          </p:cNvSpPr>
          <p:nvPr>
            <p:ph type="title"/>
          </p:nvPr>
        </p:nvSpPr>
        <p:spPr>
          <a:xfrm>
            <a:off x="990600" y="304800"/>
            <a:ext cx="7793038" cy="784225"/>
          </a:xfrm>
        </p:spPr>
        <p:txBody>
          <a:bodyPr/>
          <a:lstStyle/>
          <a:p>
            <a:pPr eaLnBrk="1" hangingPunct="1"/>
            <a:r>
              <a:rPr lang="zh-CN" altLang="en-US">
                <a:effectLst/>
              </a:rPr>
              <a:t>文件系统阶段</a:t>
            </a:r>
          </a:p>
        </p:txBody>
      </p:sp>
      <p:grpSp>
        <p:nvGrpSpPr>
          <p:cNvPr id="32773" name="Group 20"/>
          <p:cNvGrpSpPr>
            <a:grpSpLocks/>
          </p:cNvGrpSpPr>
          <p:nvPr/>
        </p:nvGrpSpPr>
        <p:grpSpPr bwMode="auto">
          <a:xfrm>
            <a:off x="274638" y="1524000"/>
            <a:ext cx="8183562" cy="4765675"/>
            <a:chOff x="173" y="1056"/>
            <a:chExt cx="5155" cy="3002"/>
          </a:xfrm>
        </p:grpSpPr>
        <p:pic>
          <p:nvPicPr>
            <p:cNvPr id="32774" name="Picture 4"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1056"/>
              <a:ext cx="9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 y="2087"/>
              <a:ext cx="90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6"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3216"/>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AutoShape 7"/>
            <p:cNvSpPr>
              <a:spLocks noChangeArrowheads="1"/>
            </p:cNvSpPr>
            <p:nvPr/>
          </p:nvSpPr>
          <p:spPr bwMode="auto">
            <a:xfrm rot="2400000">
              <a:off x="1708" y="1697"/>
              <a:ext cx="1157" cy="336"/>
            </a:xfrm>
            <a:prstGeom prst="leftRightArrow">
              <a:avLst>
                <a:gd name="adj1" fmla="val 50000"/>
                <a:gd name="adj2" fmla="val 68869"/>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78" name="AutoShape 8"/>
            <p:cNvSpPr>
              <a:spLocks noChangeArrowheads="1"/>
            </p:cNvSpPr>
            <p:nvPr/>
          </p:nvSpPr>
          <p:spPr bwMode="auto">
            <a:xfrm>
              <a:off x="1776" y="2352"/>
              <a:ext cx="785" cy="336"/>
            </a:xfrm>
            <a:prstGeom prst="leftRightArrow">
              <a:avLst>
                <a:gd name="adj1" fmla="val 50000"/>
                <a:gd name="adj2" fmla="val 46726"/>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79" name="AutoShape 9"/>
            <p:cNvSpPr>
              <a:spLocks noChangeArrowheads="1"/>
            </p:cNvSpPr>
            <p:nvPr/>
          </p:nvSpPr>
          <p:spPr bwMode="auto">
            <a:xfrm rot="-2400000">
              <a:off x="1756" y="3053"/>
              <a:ext cx="1200" cy="336"/>
            </a:xfrm>
            <a:prstGeom prst="leftRightArrow">
              <a:avLst>
                <a:gd name="adj1" fmla="val 50000"/>
                <a:gd name="adj2" fmla="val 71429"/>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6394" name="AutoShape 10"/>
            <p:cNvSpPr>
              <a:spLocks noChangeArrowheads="1"/>
            </p:cNvSpPr>
            <p:nvPr/>
          </p:nvSpPr>
          <p:spPr bwMode="auto">
            <a:xfrm>
              <a:off x="4560" y="115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数据1</a:t>
              </a:r>
              <a:endParaRPr lang="zh-CN" altLang="en-US">
                <a:solidFill>
                  <a:schemeClr val="bg2"/>
                </a:solidFill>
                <a:latin typeface="Tahoma" charset="0"/>
              </a:endParaRPr>
            </a:p>
          </p:txBody>
        </p:sp>
        <p:sp>
          <p:nvSpPr>
            <p:cNvPr id="16395" name="AutoShape 11"/>
            <p:cNvSpPr>
              <a:spLocks noChangeArrowheads="1"/>
            </p:cNvSpPr>
            <p:nvPr/>
          </p:nvSpPr>
          <p:spPr bwMode="auto">
            <a:xfrm>
              <a:off x="4704" y="2256"/>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数据2</a:t>
              </a:r>
              <a:endParaRPr lang="zh-CN" altLang="en-US">
                <a:solidFill>
                  <a:schemeClr val="bg2"/>
                </a:solidFill>
                <a:latin typeface="Tahoma" charset="0"/>
              </a:endParaRPr>
            </a:p>
          </p:txBody>
        </p:sp>
        <p:sp>
          <p:nvSpPr>
            <p:cNvPr id="16396" name="AutoShape 12"/>
            <p:cNvSpPr>
              <a:spLocks noChangeArrowheads="1"/>
            </p:cNvSpPr>
            <p:nvPr/>
          </p:nvSpPr>
          <p:spPr bwMode="auto">
            <a:xfrm>
              <a:off x="4560" y="331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spcBef>
                  <a:spcPct val="50000"/>
                </a:spcBef>
                <a:defRPr/>
              </a:pPr>
              <a:r>
                <a:rPr lang="zh-CN" altLang="en-US">
                  <a:solidFill>
                    <a:schemeClr val="bg2"/>
                  </a:solidFill>
                  <a:latin typeface="华文新魏" pitchFamily="2" charset="-122"/>
                  <a:ea typeface="华文新魏" pitchFamily="2" charset="-122"/>
                </a:rPr>
                <a:t>数据</a:t>
              </a:r>
              <a:r>
                <a:rPr lang="en-US" altLang="zh-CN">
                  <a:solidFill>
                    <a:schemeClr val="bg2"/>
                  </a:solidFill>
                  <a:latin typeface="华文新魏" pitchFamily="2" charset="-122"/>
                  <a:ea typeface="华文新魏" pitchFamily="2" charset="-122"/>
                </a:rPr>
                <a:t>n</a:t>
              </a:r>
              <a:endParaRPr lang="en-US" altLang="zh-CN">
                <a:solidFill>
                  <a:schemeClr val="bg2"/>
                </a:solidFill>
                <a:latin typeface="Tahoma" pitchFamily="34" charset="0"/>
                <a:ea typeface="宋体" pitchFamily="2" charset="-122"/>
              </a:endParaRPr>
            </a:p>
          </p:txBody>
        </p:sp>
        <p:sp>
          <p:nvSpPr>
            <p:cNvPr id="32783" name="Rectangle 13"/>
            <p:cNvSpPr>
              <a:spLocks noChangeArrowheads="1"/>
            </p:cNvSpPr>
            <p:nvPr/>
          </p:nvSpPr>
          <p:spPr bwMode="auto">
            <a:xfrm>
              <a:off x="2579" y="2304"/>
              <a:ext cx="1274" cy="410"/>
            </a:xfrm>
            <a:prstGeom prst="rect">
              <a:avLst/>
            </a:prstGeom>
            <a:gradFill rotWithShape="0">
              <a:gsLst>
                <a:gs pos="0">
                  <a:srgbClr val="03D4A8"/>
                </a:gs>
                <a:gs pos="25000">
                  <a:srgbClr val="21D6E0"/>
                </a:gs>
                <a:gs pos="75000">
                  <a:srgbClr val="0087E6"/>
                </a:gs>
                <a:gs pos="100000">
                  <a:srgbClr val="005CBF"/>
                </a:gs>
              </a:gsLst>
              <a:lin ang="2700000" scaled="1"/>
            </a:gradFill>
            <a:ln w="9525">
              <a:solidFill>
                <a:schemeClr val="tx1"/>
              </a:solidFill>
              <a:miter lim="800000"/>
              <a:headEnd/>
              <a:tailEnd/>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600">
                  <a:solidFill>
                    <a:schemeClr val="bg2"/>
                  </a:solidFill>
                  <a:ea typeface="华文新魏" charset="-122"/>
                </a:rPr>
                <a:t>存取方式</a:t>
              </a:r>
              <a:endParaRPr lang="zh-CN" altLang="en-US" sz="3600">
                <a:solidFill>
                  <a:schemeClr val="bg2"/>
                </a:solidFill>
                <a:ea typeface="华文隶书" charset="-122"/>
              </a:endParaRPr>
            </a:p>
          </p:txBody>
        </p:sp>
        <p:sp>
          <p:nvSpPr>
            <p:cNvPr id="32784" name="AutoShape 14"/>
            <p:cNvSpPr>
              <a:spLocks noChangeArrowheads="1"/>
            </p:cNvSpPr>
            <p:nvPr/>
          </p:nvSpPr>
          <p:spPr bwMode="auto">
            <a:xfrm rot="-2400000">
              <a:off x="3430" y="1741"/>
              <a:ext cx="1152" cy="336"/>
            </a:xfrm>
            <a:prstGeom prst="leftRightArrow">
              <a:avLst>
                <a:gd name="adj1" fmla="val 50000"/>
                <a:gd name="adj2" fmla="val 68571"/>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85" name="AutoShape 15"/>
            <p:cNvSpPr>
              <a:spLocks noChangeArrowheads="1"/>
            </p:cNvSpPr>
            <p:nvPr/>
          </p:nvSpPr>
          <p:spPr bwMode="auto">
            <a:xfrm rot="2400000">
              <a:off x="3468" y="2958"/>
              <a:ext cx="1115" cy="336"/>
            </a:xfrm>
            <a:prstGeom prst="leftRightArrow">
              <a:avLst>
                <a:gd name="adj1" fmla="val 50000"/>
                <a:gd name="adj2" fmla="val 66369"/>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86" name="AutoShape 16"/>
            <p:cNvSpPr>
              <a:spLocks noChangeArrowheads="1"/>
            </p:cNvSpPr>
            <p:nvPr/>
          </p:nvSpPr>
          <p:spPr bwMode="auto">
            <a:xfrm>
              <a:off x="3888" y="2352"/>
              <a:ext cx="720" cy="336"/>
            </a:xfrm>
            <a:prstGeom prst="leftRightArrow">
              <a:avLst>
                <a:gd name="adj1" fmla="val 50000"/>
                <a:gd name="adj2" fmla="val 4285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87" name="Rectangle 17"/>
            <p:cNvSpPr>
              <a:spLocks noChangeArrowheads="1"/>
            </p:cNvSpPr>
            <p:nvPr/>
          </p:nvSpPr>
          <p:spPr bwMode="auto">
            <a:xfrm>
              <a:off x="192" y="1390"/>
              <a:ext cx="6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800">
                  <a:solidFill>
                    <a:schemeClr val="bg2"/>
                  </a:solidFill>
                  <a:latin typeface="华文新魏" charset="-122"/>
                  <a:ea typeface="华文新魏" charset="-122"/>
                </a:rPr>
                <a:t>程序1</a:t>
              </a:r>
              <a:endParaRPr lang="zh-CN" altLang="en-US">
                <a:solidFill>
                  <a:schemeClr val="bg2"/>
                </a:solidFill>
                <a:latin typeface="华文新魏" charset="-122"/>
                <a:ea typeface="华文新魏" charset="-122"/>
              </a:endParaRPr>
            </a:p>
          </p:txBody>
        </p:sp>
        <p:sp>
          <p:nvSpPr>
            <p:cNvPr id="32788" name="Rectangle 18"/>
            <p:cNvSpPr>
              <a:spLocks noChangeArrowheads="1"/>
            </p:cNvSpPr>
            <p:nvPr/>
          </p:nvSpPr>
          <p:spPr bwMode="auto">
            <a:xfrm>
              <a:off x="173" y="2419"/>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800">
                  <a:solidFill>
                    <a:schemeClr val="bg2"/>
                  </a:solidFill>
                  <a:latin typeface="华文新魏" charset="-122"/>
                  <a:ea typeface="华文新魏" charset="-122"/>
                </a:rPr>
                <a:t>程序2</a:t>
              </a:r>
              <a:endParaRPr lang="zh-CN" altLang="en-US">
                <a:solidFill>
                  <a:schemeClr val="bg2"/>
                </a:solidFill>
                <a:latin typeface="华文新魏" charset="-122"/>
                <a:ea typeface="华文新魏" charset="-122"/>
              </a:endParaRPr>
            </a:p>
          </p:txBody>
        </p:sp>
        <p:sp>
          <p:nvSpPr>
            <p:cNvPr id="32789" name="Rectangle 19"/>
            <p:cNvSpPr>
              <a:spLocks noChangeArrowheads="1"/>
            </p:cNvSpPr>
            <p:nvPr/>
          </p:nvSpPr>
          <p:spPr bwMode="auto">
            <a:xfrm>
              <a:off x="270" y="3523"/>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800">
                  <a:solidFill>
                    <a:schemeClr val="bg2"/>
                  </a:solidFill>
                  <a:latin typeface="华文新魏" charset="-122"/>
                  <a:ea typeface="华文新魏" charset="-122"/>
                </a:rPr>
                <a:t>程序</a:t>
              </a:r>
              <a:r>
                <a:rPr lang="en-US" altLang="zh-CN" sz="2800">
                  <a:solidFill>
                    <a:schemeClr val="bg2"/>
                  </a:solidFill>
                  <a:latin typeface="华文新魏" charset="-122"/>
                  <a:ea typeface="华文新魏" charset="-122"/>
                </a:rPr>
                <a:t>n</a:t>
              </a:r>
              <a:endParaRPr lang="en-US" altLang="zh-CN">
                <a:solidFill>
                  <a:schemeClr val="bg2"/>
                </a:solidFill>
                <a:latin typeface="华文新魏" charset="-122"/>
                <a:ea typeface="华文新魏"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834FF90-FBAB-BF4A-9128-866CE9F67AEF}" type="slidenum">
              <a:rPr lang="zh-CN" altLang="en-US">
                <a:solidFill>
                  <a:schemeClr val="bg1"/>
                </a:solidFill>
                <a:ea typeface="华文新魏" charset="-122"/>
              </a:rPr>
              <a:pPr eaLnBrk="1" hangingPunct="1"/>
              <a:t>31</a:t>
            </a:fld>
            <a:endParaRPr lang="en-US" altLang="zh-CN">
              <a:solidFill>
                <a:schemeClr val="bg1"/>
              </a:solidFill>
              <a:ea typeface="华文新魏" charset="-122"/>
            </a:endParaRPr>
          </a:p>
        </p:txBody>
      </p:sp>
      <p:sp>
        <p:nvSpPr>
          <p:cNvPr id="67"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grpSp>
        <p:nvGrpSpPr>
          <p:cNvPr id="33796" name="Group 1148"/>
          <p:cNvGrpSpPr>
            <a:grpSpLocks/>
          </p:cNvGrpSpPr>
          <p:nvPr/>
        </p:nvGrpSpPr>
        <p:grpSpPr bwMode="auto">
          <a:xfrm>
            <a:off x="685800" y="1371600"/>
            <a:ext cx="7926388" cy="5105400"/>
            <a:chOff x="432" y="864"/>
            <a:chExt cx="4993" cy="3216"/>
          </a:xfrm>
        </p:grpSpPr>
        <p:sp>
          <p:nvSpPr>
            <p:cNvPr id="33798" name="Rectangle 1051"/>
            <p:cNvSpPr>
              <a:spLocks noChangeArrowheads="1"/>
            </p:cNvSpPr>
            <p:nvPr/>
          </p:nvSpPr>
          <p:spPr bwMode="auto">
            <a:xfrm>
              <a:off x="3292" y="1232"/>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补贴</a:t>
              </a:r>
            </a:p>
          </p:txBody>
        </p:sp>
        <p:sp>
          <p:nvSpPr>
            <p:cNvPr id="33799" name="Rectangle 1031"/>
            <p:cNvSpPr>
              <a:spLocks noChangeArrowheads="1"/>
            </p:cNvSpPr>
            <p:nvPr/>
          </p:nvSpPr>
          <p:spPr bwMode="auto">
            <a:xfrm>
              <a:off x="2744" y="1232"/>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系别</a:t>
              </a:r>
            </a:p>
          </p:txBody>
        </p:sp>
        <p:sp>
          <p:nvSpPr>
            <p:cNvPr id="33800" name="Rectangle 1029"/>
            <p:cNvSpPr>
              <a:spLocks noChangeArrowheads="1"/>
            </p:cNvSpPr>
            <p:nvPr/>
          </p:nvSpPr>
          <p:spPr bwMode="auto">
            <a:xfrm>
              <a:off x="2196" y="1232"/>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姓名</a:t>
              </a:r>
            </a:p>
          </p:txBody>
        </p:sp>
        <p:sp>
          <p:nvSpPr>
            <p:cNvPr id="33801" name="Rectangle 1028"/>
            <p:cNvSpPr>
              <a:spLocks noChangeArrowheads="1"/>
            </p:cNvSpPr>
            <p:nvPr/>
          </p:nvSpPr>
          <p:spPr bwMode="auto">
            <a:xfrm>
              <a:off x="1647" y="1232"/>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学号</a:t>
              </a:r>
            </a:p>
          </p:txBody>
        </p:sp>
        <p:sp>
          <p:nvSpPr>
            <p:cNvPr id="33802" name="Line 1035"/>
            <p:cNvSpPr>
              <a:spLocks noChangeShapeType="1"/>
            </p:cNvSpPr>
            <p:nvPr/>
          </p:nvSpPr>
          <p:spPr bwMode="auto">
            <a:xfrm>
              <a:off x="1647" y="1232"/>
              <a:ext cx="219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03" name="Line 1036"/>
            <p:cNvSpPr>
              <a:spLocks noChangeShapeType="1"/>
            </p:cNvSpPr>
            <p:nvPr/>
          </p:nvSpPr>
          <p:spPr bwMode="auto">
            <a:xfrm>
              <a:off x="1647" y="1507"/>
              <a:ext cx="219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04" name="Line 1037"/>
            <p:cNvSpPr>
              <a:spLocks noChangeShapeType="1"/>
            </p:cNvSpPr>
            <p:nvPr/>
          </p:nvSpPr>
          <p:spPr bwMode="auto">
            <a:xfrm>
              <a:off x="1647" y="1232"/>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05" name="Line 1038"/>
            <p:cNvSpPr>
              <a:spLocks noChangeShapeType="1"/>
            </p:cNvSpPr>
            <p:nvPr/>
          </p:nvSpPr>
          <p:spPr bwMode="auto">
            <a:xfrm>
              <a:off x="2196"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06" name="Line 1039"/>
            <p:cNvSpPr>
              <a:spLocks noChangeShapeType="1"/>
            </p:cNvSpPr>
            <p:nvPr/>
          </p:nvSpPr>
          <p:spPr bwMode="auto">
            <a:xfrm>
              <a:off x="2744"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07" name="Line 1041"/>
            <p:cNvSpPr>
              <a:spLocks noChangeShapeType="1"/>
            </p:cNvSpPr>
            <p:nvPr/>
          </p:nvSpPr>
          <p:spPr bwMode="auto">
            <a:xfrm>
              <a:off x="3292"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08" name="Line 1044"/>
            <p:cNvSpPr>
              <a:spLocks noChangeShapeType="1"/>
            </p:cNvSpPr>
            <p:nvPr/>
          </p:nvSpPr>
          <p:spPr bwMode="auto">
            <a:xfrm>
              <a:off x="3841" y="1232"/>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09" name="Rectangle 1054"/>
            <p:cNvSpPr>
              <a:spLocks noChangeArrowheads="1"/>
            </p:cNvSpPr>
            <p:nvPr/>
          </p:nvSpPr>
          <p:spPr bwMode="auto">
            <a:xfrm>
              <a:off x="438" y="1232"/>
              <a:ext cx="912" cy="367"/>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劳资科</a:t>
              </a:r>
            </a:p>
          </p:txBody>
        </p:sp>
        <p:pic>
          <p:nvPicPr>
            <p:cNvPr id="33810" name="Picture 1055"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30" y="864"/>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1" name="Rectangle 1062"/>
            <p:cNvSpPr>
              <a:spLocks noChangeArrowheads="1"/>
            </p:cNvSpPr>
            <p:nvPr/>
          </p:nvSpPr>
          <p:spPr bwMode="auto">
            <a:xfrm>
              <a:off x="3827"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住址</a:t>
              </a:r>
            </a:p>
          </p:txBody>
        </p:sp>
        <p:sp>
          <p:nvSpPr>
            <p:cNvPr id="33812" name="Rectangle 1064"/>
            <p:cNvSpPr>
              <a:spLocks noChangeArrowheads="1"/>
            </p:cNvSpPr>
            <p:nvPr/>
          </p:nvSpPr>
          <p:spPr bwMode="auto">
            <a:xfrm>
              <a:off x="3279"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系别</a:t>
              </a:r>
            </a:p>
          </p:txBody>
        </p:sp>
        <p:sp>
          <p:nvSpPr>
            <p:cNvPr id="33813" name="Rectangle 1065"/>
            <p:cNvSpPr>
              <a:spLocks noChangeArrowheads="1"/>
            </p:cNvSpPr>
            <p:nvPr/>
          </p:nvSpPr>
          <p:spPr bwMode="auto">
            <a:xfrm>
              <a:off x="2730" y="2059"/>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性别</a:t>
              </a:r>
            </a:p>
          </p:txBody>
        </p:sp>
        <p:sp>
          <p:nvSpPr>
            <p:cNvPr id="33814" name="Rectangle 1066"/>
            <p:cNvSpPr>
              <a:spLocks noChangeArrowheads="1"/>
            </p:cNvSpPr>
            <p:nvPr/>
          </p:nvSpPr>
          <p:spPr bwMode="auto">
            <a:xfrm>
              <a:off x="2182"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姓名</a:t>
              </a:r>
            </a:p>
          </p:txBody>
        </p:sp>
        <p:sp>
          <p:nvSpPr>
            <p:cNvPr id="33815" name="Rectangle 1067"/>
            <p:cNvSpPr>
              <a:spLocks noChangeArrowheads="1"/>
            </p:cNvSpPr>
            <p:nvPr/>
          </p:nvSpPr>
          <p:spPr bwMode="auto">
            <a:xfrm>
              <a:off x="1633" y="2059"/>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学号</a:t>
              </a:r>
            </a:p>
          </p:txBody>
        </p:sp>
        <p:sp>
          <p:nvSpPr>
            <p:cNvPr id="33816" name="Line 1068"/>
            <p:cNvSpPr>
              <a:spLocks noChangeShapeType="1"/>
            </p:cNvSpPr>
            <p:nvPr/>
          </p:nvSpPr>
          <p:spPr bwMode="auto">
            <a:xfrm>
              <a:off x="1633" y="2059"/>
              <a:ext cx="274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17" name="Line 1069"/>
            <p:cNvSpPr>
              <a:spLocks noChangeShapeType="1"/>
            </p:cNvSpPr>
            <p:nvPr/>
          </p:nvSpPr>
          <p:spPr bwMode="auto">
            <a:xfrm>
              <a:off x="1633" y="2334"/>
              <a:ext cx="274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18" name="Line 1070"/>
            <p:cNvSpPr>
              <a:spLocks noChangeShapeType="1"/>
            </p:cNvSpPr>
            <p:nvPr/>
          </p:nvSpPr>
          <p:spPr bwMode="auto">
            <a:xfrm>
              <a:off x="1633" y="2059"/>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19" name="Line 1071"/>
            <p:cNvSpPr>
              <a:spLocks noChangeShapeType="1"/>
            </p:cNvSpPr>
            <p:nvPr/>
          </p:nvSpPr>
          <p:spPr bwMode="auto">
            <a:xfrm>
              <a:off x="2182"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20" name="Line 1072"/>
            <p:cNvSpPr>
              <a:spLocks noChangeShapeType="1"/>
            </p:cNvSpPr>
            <p:nvPr/>
          </p:nvSpPr>
          <p:spPr bwMode="auto">
            <a:xfrm>
              <a:off x="2730"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21" name="Line 1073"/>
            <p:cNvSpPr>
              <a:spLocks noChangeShapeType="1"/>
            </p:cNvSpPr>
            <p:nvPr/>
          </p:nvSpPr>
          <p:spPr bwMode="auto">
            <a:xfrm>
              <a:off x="3279"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22" name="Line 1074"/>
            <p:cNvSpPr>
              <a:spLocks noChangeShapeType="1"/>
            </p:cNvSpPr>
            <p:nvPr/>
          </p:nvSpPr>
          <p:spPr bwMode="auto">
            <a:xfrm>
              <a:off x="3827"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23" name="Line 1077"/>
            <p:cNvSpPr>
              <a:spLocks noChangeShapeType="1"/>
            </p:cNvSpPr>
            <p:nvPr/>
          </p:nvSpPr>
          <p:spPr bwMode="auto">
            <a:xfrm>
              <a:off x="4375" y="2059"/>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24" name="Rectangle 1080"/>
            <p:cNvSpPr>
              <a:spLocks noChangeArrowheads="1"/>
            </p:cNvSpPr>
            <p:nvPr/>
          </p:nvSpPr>
          <p:spPr bwMode="auto">
            <a:xfrm>
              <a:off x="432" y="2059"/>
              <a:ext cx="912" cy="367"/>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房产科</a:t>
              </a:r>
            </a:p>
          </p:txBody>
        </p:sp>
        <p:pic>
          <p:nvPicPr>
            <p:cNvPr id="33825" name="Picture 1081"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24" y="1691"/>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6" name="Rectangle 1084"/>
            <p:cNvSpPr>
              <a:spLocks noChangeArrowheads="1"/>
            </p:cNvSpPr>
            <p:nvPr/>
          </p:nvSpPr>
          <p:spPr bwMode="auto">
            <a:xfrm>
              <a:off x="3827"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学位</a:t>
              </a:r>
            </a:p>
          </p:txBody>
        </p:sp>
        <p:sp>
          <p:nvSpPr>
            <p:cNvPr id="33827" name="Rectangle 1087"/>
            <p:cNvSpPr>
              <a:spLocks noChangeArrowheads="1"/>
            </p:cNvSpPr>
            <p:nvPr/>
          </p:nvSpPr>
          <p:spPr bwMode="auto">
            <a:xfrm>
              <a:off x="3278"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学分</a:t>
              </a:r>
            </a:p>
          </p:txBody>
        </p:sp>
        <p:sp>
          <p:nvSpPr>
            <p:cNvPr id="33828" name="Rectangle 1088"/>
            <p:cNvSpPr>
              <a:spLocks noChangeArrowheads="1"/>
            </p:cNvSpPr>
            <p:nvPr/>
          </p:nvSpPr>
          <p:spPr bwMode="auto">
            <a:xfrm>
              <a:off x="2730" y="2885"/>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系别</a:t>
              </a:r>
            </a:p>
          </p:txBody>
        </p:sp>
        <p:sp>
          <p:nvSpPr>
            <p:cNvPr id="33829" name="Rectangle 1090"/>
            <p:cNvSpPr>
              <a:spLocks noChangeArrowheads="1"/>
            </p:cNvSpPr>
            <p:nvPr/>
          </p:nvSpPr>
          <p:spPr bwMode="auto">
            <a:xfrm>
              <a:off x="2182" y="2885"/>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姓名</a:t>
              </a:r>
            </a:p>
          </p:txBody>
        </p:sp>
        <p:sp>
          <p:nvSpPr>
            <p:cNvPr id="33830" name="Rectangle 1091"/>
            <p:cNvSpPr>
              <a:spLocks noChangeArrowheads="1"/>
            </p:cNvSpPr>
            <p:nvPr/>
          </p:nvSpPr>
          <p:spPr bwMode="auto">
            <a:xfrm>
              <a:off x="1633"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学号</a:t>
              </a:r>
            </a:p>
          </p:txBody>
        </p:sp>
        <p:sp>
          <p:nvSpPr>
            <p:cNvPr id="33831" name="Line 1092"/>
            <p:cNvSpPr>
              <a:spLocks noChangeShapeType="1"/>
            </p:cNvSpPr>
            <p:nvPr/>
          </p:nvSpPr>
          <p:spPr bwMode="auto">
            <a:xfrm>
              <a:off x="1633" y="2885"/>
              <a:ext cx="2743"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2" name="Line 1093"/>
            <p:cNvSpPr>
              <a:spLocks noChangeShapeType="1"/>
            </p:cNvSpPr>
            <p:nvPr/>
          </p:nvSpPr>
          <p:spPr bwMode="auto">
            <a:xfrm>
              <a:off x="1633" y="3161"/>
              <a:ext cx="2743"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3" name="Line 1094"/>
            <p:cNvSpPr>
              <a:spLocks noChangeShapeType="1"/>
            </p:cNvSpPr>
            <p:nvPr/>
          </p:nvSpPr>
          <p:spPr bwMode="auto">
            <a:xfrm>
              <a:off x="1633" y="2885"/>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4" name="Line 1095"/>
            <p:cNvSpPr>
              <a:spLocks noChangeShapeType="1"/>
            </p:cNvSpPr>
            <p:nvPr/>
          </p:nvSpPr>
          <p:spPr bwMode="auto">
            <a:xfrm>
              <a:off x="2182"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5" name="Line 1096"/>
            <p:cNvSpPr>
              <a:spLocks noChangeShapeType="1"/>
            </p:cNvSpPr>
            <p:nvPr/>
          </p:nvSpPr>
          <p:spPr bwMode="auto">
            <a:xfrm>
              <a:off x="2730"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6" name="Line 1098"/>
            <p:cNvSpPr>
              <a:spLocks noChangeShapeType="1"/>
            </p:cNvSpPr>
            <p:nvPr/>
          </p:nvSpPr>
          <p:spPr bwMode="auto">
            <a:xfrm>
              <a:off x="3278"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7" name="Line 1099"/>
            <p:cNvSpPr>
              <a:spLocks noChangeShapeType="1"/>
            </p:cNvSpPr>
            <p:nvPr/>
          </p:nvSpPr>
          <p:spPr bwMode="auto">
            <a:xfrm>
              <a:off x="3827"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8" name="Line 1101"/>
            <p:cNvSpPr>
              <a:spLocks noChangeShapeType="1"/>
            </p:cNvSpPr>
            <p:nvPr/>
          </p:nvSpPr>
          <p:spPr bwMode="auto">
            <a:xfrm>
              <a:off x="4376" y="2885"/>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39" name="Rectangle 1104"/>
            <p:cNvSpPr>
              <a:spLocks noChangeArrowheads="1"/>
            </p:cNvSpPr>
            <p:nvPr/>
          </p:nvSpPr>
          <p:spPr bwMode="auto">
            <a:xfrm>
              <a:off x="432" y="2885"/>
              <a:ext cx="912" cy="368"/>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学籍科</a:t>
              </a:r>
            </a:p>
          </p:txBody>
        </p:sp>
        <p:pic>
          <p:nvPicPr>
            <p:cNvPr id="33840" name="Picture 1105"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24" y="2518"/>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41" name="Rectangle 1108"/>
            <p:cNvSpPr>
              <a:spLocks noChangeArrowheads="1"/>
            </p:cNvSpPr>
            <p:nvPr/>
          </p:nvSpPr>
          <p:spPr bwMode="auto">
            <a:xfrm>
              <a:off x="4327"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学位</a:t>
              </a:r>
            </a:p>
          </p:txBody>
        </p:sp>
        <p:sp>
          <p:nvSpPr>
            <p:cNvPr id="33842" name="Rectangle 1109"/>
            <p:cNvSpPr>
              <a:spLocks noChangeArrowheads="1"/>
            </p:cNvSpPr>
            <p:nvPr/>
          </p:nvSpPr>
          <p:spPr bwMode="auto">
            <a:xfrm>
              <a:off x="4876"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出身</a:t>
              </a:r>
            </a:p>
          </p:txBody>
        </p:sp>
        <p:sp>
          <p:nvSpPr>
            <p:cNvPr id="33843" name="Rectangle 1111"/>
            <p:cNvSpPr>
              <a:spLocks noChangeArrowheads="1"/>
            </p:cNvSpPr>
            <p:nvPr/>
          </p:nvSpPr>
          <p:spPr bwMode="auto">
            <a:xfrm>
              <a:off x="3778"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年龄</a:t>
              </a:r>
            </a:p>
          </p:txBody>
        </p:sp>
        <p:sp>
          <p:nvSpPr>
            <p:cNvPr id="33844" name="Rectangle 1112"/>
            <p:cNvSpPr>
              <a:spLocks noChangeArrowheads="1"/>
            </p:cNvSpPr>
            <p:nvPr/>
          </p:nvSpPr>
          <p:spPr bwMode="auto">
            <a:xfrm>
              <a:off x="3230" y="3758"/>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系别</a:t>
              </a:r>
            </a:p>
          </p:txBody>
        </p:sp>
        <p:sp>
          <p:nvSpPr>
            <p:cNvPr id="33845" name="Rectangle 1113"/>
            <p:cNvSpPr>
              <a:spLocks noChangeArrowheads="1"/>
            </p:cNvSpPr>
            <p:nvPr/>
          </p:nvSpPr>
          <p:spPr bwMode="auto">
            <a:xfrm>
              <a:off x="2681"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性别</a:t>
              </a:r>
            </a:p>
          </p:txBody>
        </p:sp>
        <p:sp>
          <p:nvSpPr>
            <p:cNvPr id="33846" name="Rectangle 1114"/>
            <p:cNvSpPr>
              <a:spLocks noChangeArrowheads="1"/>
            </p:cNvSpPr>
            <p:nvPr/>
          </p:nvSpPr>
          <p:spPr bwMode="auto">
            <a:xfrm>
              <a:off x="2133" y="3758"/>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姓名</a:t>
              </a:r>
            </a:p>
          </p:txBody>
        </p:sp>
        <p:sp>
          <p:nvSpPr>
            <p:cNvPr id="33847" name="Rectangle 1115"/>
            <p:cNvSpPr>
              <a:spLocks noChangeArrowheads="1"/>
            </p:cNvSpPr>
            <p:nvPr/>
          </p:nvSpPr>
          <p:spPr bwMode="auto">
            <a:xfrm>
              <a:off x="1584"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solidFill>
                    <a:schemeClr val="bg2"/>
                  </a:solidFill>
                  <a:ea typeface="华文新魏" charset="-122"/>
                </a:rPr>
                <a:t>学号</a:t>
              </a:r>
            </a:p>
          </p:txBody>
        </p:sp>
        <p:sp>
          <p:nvSpPr>
            <p:cNvPr id="33848" name="Line 1116"/>
            <p:cNvSpPr>
              <a:spLocks noChangeShapeType="1"/>
            </p:cNvSpPr>
            <p:nvPr/>
          </p:nvSpPr>
          <p:spPr bwMode="auto">
            <a:xfrm>
              <a:off x="1584" y="3758"/>
              <a:ext cx="3841"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49" name="Line 1117"/>
            <p:cNvSpPr>
              <a:spLocks noChangeShapeType="1"/>
            </p:cNvSpPr>
            <p:nvPr/>
          </p:nvSpPr>
          <p:spPr bwMode="auto">
            <a:xfrm>
              <a:off x="1584" y="4034"/>
              <a:ext cx="3841"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0" name="Line 1118"/>
            <p:cNvSpPr>
              <a:spLocks noChangeShapeType="1"/>
            </p:cNvSpPr>
            <p:nvPr/>
          </p:nvSpPr>
          <p:spPr bwMode="auto">
            <a:xfrm>
              <a:off x="1584" y="3758"/>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1" name="Line 1119"/>
            <p:cNvSpPr>
              <a:spLocks noChangeShapeType="1"/>
            </p:cNvSpPr>
            <p:nvPr/>
          </p:nvSpPr>
          <p:spPr bwMode="auto">
            <a:xfrm>
              <a:off x="2133"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2" name="Line 1120"/>
            <p:cNvSpPr>
              <a:spLocks noChangeShapeType="1"/>
            </p:cNvSpPr>
            <p:nvPr/>
          </p:nvSpPr>
          <p:spPr bwMode="auto">
            <a:xfrm>
              <a:off x="2681"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3" name="Line 1121"/>
            <p:cNvSpPr>
              <a:spLocks noChangeShapeType="1"/>
            </p:cNvSpPr>
            <p:nvPr/>
          </p:nvSpPr>
          <p:spPr bwMode="auto">
            <a:xfrm>
              <a:off x="3230"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4" name="Line 1122"/>
            <p:cNvSpPr>
              <a:spLocks noChangeShapeType="1"/>
            </p:cNvSpPr>
            <p:nvPr/>
          </p:nvSpPr>
          <p:spPr bwMode="auto">
            <a:xfrm>
              <a:off x="3778"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5" name="Line 1123"/>
            <p:cNvSpPr>
              <a:spLocks noChangeShapeType="1"/>
            </p:cNvSpPr>
            <p:nvPr/>
          </p:nvSpPr>
          <p:spPr bwMode="auto">
            <a:xfrm>
              <a:off x="4327"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6" name="Line 1125"/>
            <p:cNvSpPr>
              <a:spLocks noChangeShapeType="1"/>
            </p:cNvSpPr>
            <p:nvPr/>
          </p:nvSpPr>
          <p:spPr bwMode="auto">
            <a:xfrm>
              <a:off x="5425" y="3758"/>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33857" name="Line 1126"/>
            <p:cNvSpPr>
              <a:spLocks noChangeShapeType="1"/>
            </p:cNvSpPr>
            <p:nvPr/>
          </p:nvSpPr>
          <p:spPr bwMode="auto">
            <a:xfrm>
              <a:off x="4876"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3858" name="Rectangle 1128"/>
            <p:cNvSpPr>
              <a:spLocks noChangeArrowheads="1"/>
            </p:cNvSpPr>
            <p:nvPr/>
          </p:nvSpPr>
          <p:spPr bwMode="auto">
            <a:xfrm>
              <a:off x="432" y="3758"/>
              <a:ext cx="912" cy="322"/>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人事科</a:t>
              </a:r>
            </a:p>
          </p:txBody>
        </p:sp>
        <p:pic>
          <p:nvPicPr>
            <p:cNvPr id="33859" name="Picture 1129"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24" y="3391"/>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797" name="Rectangle 1026"/>
          <p:cNvSpPr>
            <a:spLocks noGrp="1" noChangeArrowheads="1"/>
          </p:cNvSpPr>
          <p:nvPr>
            <p:ph type="title"/>
          </p:nvPr>
        </p:nvSpPr>
        <p:spPr>
          <a:xfrm>
            <a:off x="990600" y="228600"/>
            <a:ext cx="7793038" cy="784225"/>
          </a:xfrm>
        </p:spPr>
        <p:txBody>
          <a:bodyPr/>
          <a:lstStyle/>
          <a:p>
            <a:pPr eaLnBrk="1" hangingPunct="1"/>
            <a:r>
              <a:rPr lang="zh-CN" altLang="en-US">
                <a:effectLst/>
              </a:rPr>
              <a:t>文件系统阶段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14C42DA2-A597-5D4F-9629-35341FDBF8BD}" type="slidenum">
              <a:rPr lang="zh-CN" altLang="en-US">
                <a:solidFill>
                  <a:schemeClr val="bg1"/>
                </a:solidFill>
                <a:ea typeface="华文新魏" charset="-122"/>
              </a:rPr>
              <a:pPr eaLnBrk="1" hangingPunct="1"/>
              <a:t>32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4820"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数据库系统阶段</a:t>
            </a:r>
          </a:p>
        </p:txBody>
      </p:sp>
      <p:sp>
        <p:nvSpPr>
          <p:cNvPr id="34821" name="Rectangle 3"/>
          <p:cNvSpPr>
            <a:spLocks noGrp="1" noChangeArrowheads="1"/>
          </p:cNvSpPr>
          <p:nvPr>
            <p:ph type="body" idx="1"/>
          </p:nvPr>
        </p:nvSpPr>
        <p:spPr>
          <a:xfrm>
            <a:off x="569913" y="1600200"/>
            <a:ext cx="8193087" cy="4648200"/>
          </a:xfrm>
        </p:spPr>
        <p:txBody>
          <a:bodyPr/>
          <a:lstStyle/>
          <a:p>
            <a:pPr eaLnBrk="1" hangingPunct="1"/>
            <a:r>
              <a:rPr lang="zh-CN" altLang="en-US">
                <a:latin typeface="华文新魏" charset="-122"/>
                <a:ea typeface="华文新魏" charset="-122"/>
              </a:rPr>
              <a:t>背景</a:t>
            </a:r>
          </a:p>
          <a:p>
            <a:pPr lvl="1" eaLnBrk="1" hangingPunct="1">
              <a:lnSpc>
                <a:spcPct val="110000"/>
              </a:lnSpc>
            </a:pPr>
            <a:r>
              <a:rPr lang="zh-CN" altLang="en-US">
                <a:latin typeface="华文新魏" charset="-122"/>
                <a:ea typeface="华文新魏" charset="-122"/>
              </a:rPr>
              <a:t>计算机管理的数据量大，关系复杂，共享性要求强（多种应用、不同语言共享数据）</a:t>
            </a:r>
          </a:p>
          <a:p>
            <a:pPr lvl="1" eaLnBrk="1" hangingPunct="1">
              <a:lnSpc>
                <a:spcPct val="110000"/>
              </a:lnSpc>
            </a:pPr>
            <a:r>
              <a:rPr lang="zh-CN" altLang="en-US">
                <a:latin typeface="华文新魏" charset="-122"/>
                <a:ea typeface="华文新魏" charset="-122"/>
              </a:rPr>
              <a:t>外存有了大容量磁盘，光盘</a:t>
            </a:r>
          </a:p>
          <a:p>
            <a:pPr lvl="1" eaLnBrk="1" hangingPunct="1">
              <a:lnSpc>
                <a:spcPct val="110000"/>
              </a:lnSpc>
            </a:pPr>
            <a:r>
              <a:rPr lang="zh-CN" altLang="en-US">
                <a:latin typeface="华文新魏" charset="-122"/>
                <a:ea typeface="华文新魏" charset="-122"/>
              </a:rPr>
              <a:t>软件价格上升，硬件价格下降，编制和维护软件及应用程序成本相对增加，其中维护的成本更高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6C697E0E-4C34-F44D-A96E-1D8EB1684A53}" type="slidenum">
              <a:rPr lang="zh-CN" altLang="en-US">
                <a:solidFill>
                  <a:schemeClr val="bg1"/>
                </a:solidFill>
                <a:ea typeface="华文新魏" charset="-122"/>
              </a:rPr>
              <a:pPr eaLnBrk="1" hangingPunct="1"/>
              <a:t>33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5844" name="Rectangle 2"/>
          <p:cNvSpPr>
            <a:spLocks noGrp="1" noChangeArrowheads="1"/>
          </p:cNvSpPr>
          <p:nvPr>
            <p:ph type="title"/>
          </p:nvPr>
        </p:nvSpPr>
        <p:spPr>
          <a:xfrm>
            <a:off x="990600" y="381000"/>
            <a:ext cx="7793038" cy="784225"/>
          </a:xfrm>
        </p:spPr>
        <p:txBody>
          <a:bodyPr/>
          <a:lstStyle/>
          <a:p>
            <a:pPr eaLnBrk="1" hangingPunct="1"/>
            <a:r>
              <a:rPr lang="zh-CN" altLang="en-US">
                <a:effectLst/>
              </a:rPr>
              <a:t>数据库系统阶段</a:t>
            </a:r>
          </a:p>
        </p:txBody>
      </p:sp>
      <p:sp>
        <p:nvSpPr>
          <p:cNvPr id="35845" name="Rectangle 3"/>
          <p:cNvSpPr>
            <a:spLocks noGrp="1" noChangeArrowheads="1"/>
          </p:cNvSpPr>
          <p:nvPr>
            <p:ph type="body" idx="1"/>
          </p:nvPr>
        </p:nvSpPr>
        <p:spPr>
          <a:xfrm>
            <a:off x="493713" y="1752600"/>
            <a:ext cx="8040687" cy="3886200"/>
          </a:xfrm>
        </p:spPr>
        <p:txBody>
          <a:bodyPr/>
          <a:lstStyle/>
          <a:p>
            <a:pPr eaLnBrk="1" hangingPunct="1"/>
            <a:r>
              <a:rPr lang="zh-CN" altLang="en-US">
                <a:latin typeface="华文新魏" charset="-122"/>
                <a:ea typeface="华文新魏" charset="-122"/>
              </a:rPr>
              <a:t>特点</a:t>
            </a:r>
          </a:p>
          <a:p>
            <a:pPr lvl="1" eaLnBrk="1" hangingPunct="1"/>
            <a:r>
              <a:rPr lang="zh-CN" altLang="en-US">
                <a:latin typeface="华文新魏" charset="-122"/>
                <a:ea typeface="华文新魏" charset="-122"/>
              </a:rPr>
              <a:t>有了数据库管理系统</a:t>
            </a:r>
          </a:p>
          <a:p>
            <a:pPr lvl="1" eaLnBrk="1" hangingPunct="1"/>
            <a:r>
              <a:rPr lang="zh-CN" altLang="en-US">
                <a:latin typeface="华文新魏" charset="-122"/>
                <a:ea typeface="华文新魏" charset="-122"/>
              </a:rPr>
              <a:t>面向全组织，面向现实世界</a:t>
            </a:r>
          </a:p>
          <a:p>
            <a:pPr lvl="1" eaLnBrk="1" hangingPunct="1"/>
            <a:r>
              <a:rPr lang="zh-CN" altLang="en-US">
                <a:latin typeface="华文新魏" charset="-122"/>
                <a:ea typeface="华文新魏" charset="-122"/>
              </a:rPr>
              <a:t>独立性较强</a:t>
            </a:r>
          </a:p>
          <a:p>
            <a:pPr lvl="1" eaLnBrk="1" hangingPunct="1"/>
            <a:r>
              <a:rPr lang="zh-CN" altLang="en-US">
                <a:latin typeface="华文新魏" charset="-122"/>
                <a:ea typeface="华文新魏" charset="-122"/>
              </a:rPr>
              <a:t>由</a:t>
            </a:r>
            <a:r>
              <a:rPr lang="en-US" altLang="zh-CN">
                <a:latin typeface="华文新魏" charset="-122"/>
                <a:ea typeface="华文新魏" charset="-122"/>
              </a:rPr>
              <a:t>DBMS</a:t>
            </a:r>
            <a:r>
              <a:rPr lang="zh-CN" altLang="en-US">
                <a:latin typeface="华文新魏" charset="-122"/>
                <a:ea typeface="华文新魏" charset="-122"/>
              </a:rPr>
              <a:t>统一存取，维护数据语义及结构</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41E6726-62D7-5A4A-89B7-58B78936D5CA}" type="slidenum">
              <a:rPr lang="zh-CN" altLang="en-US">
                <a:solidFill>
                  <a:schemeClr val="bg1"/>
                </a:solidFill>
                <a:ea typeface="华文新魏" charset="-122"/>
              </a:rPr>
              <a:pPr eaLnBrk="1" hangingPunct="1"/>
              <a:t>34</a:t>
            </a:fld>
            <a:endParaRPr lang="en-US" altLang="zh-CN">
              <a:solidFill>
                <a:schemeClr val="bg1"/>
              </a:solidFill>
              <a:ea typeface="华文新魏" charset="-122"/>
            </a:endParaRPr>
          </a:p>
        </p:txBody>
      </p:sp>
      <p:sp>
        <p:nvSpPr>
          <p:cNvPr id="20"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6868"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数据库系统阶段</a:t>
            </a:r>
          </a:p>
        </p:txBody>
      </p:sp>
      <p:sp>
        <p:nvSpPr>
          <p:cNvPr id="36869" name="Rectangle 3"/>
          <p:cNvSpPr>
            <a:spLocks noGrp="1" noChangeArrowheads="1"/>
          </p:cNvSpPr>
          <p:nvPr>
            <p:ph type="body" idx="1"/>
          </p:nvPr>
        </p:nvSpPr>
        <p:spPr>
          <a:xfrm>
            <a:off x="341313" y="1447800"/>
            <a:ext cx="8574087" cy="1890713"/>
          </a:xfrm>
        </p:spPr>
        <p:txBody>
          <a:bodyPr/>
          <a:lstStyle/>
          <a:p>
            <a:pPr eaLnBrk="1" hangingPunct="1"/>
            <a:r>
              <a:rPr lang="zh-CN" altLang="en-US">
                <a:latin typeface="华文新魏" charset="-122"/>
                <a:ea typeface="华文新魏" charset="-122"/>
              </a:rPr>
              <a:t>数据库观点</a:t>
            </a:r>
          </a:p>
          <a:p>
            <a:pPr lvl="1" eaLnBrk="1" hangingPunct="1"/>
            <a:r>
              <a:rPr lang="zh-CN" altLang="en-US">
                <a:solidFill>
                  <a:srgbClr val="FF0000"/>
                </a:solidFill>
                <a:latin typeface="华文新魏" charset="-122"/>
                <a:ea typeface="华文新魏" charset="-122"/>
              </a:rPr>
              <a:t>数据不是依赖于处理过程的附属品，而是现实世界中独立存在的对象</a:t>
            </a:r>
          </a:p>
        </p:txBody>
      </p:sp>
      <p:grpSp>
        <p:nvGrpSpPr>
          <p:cNvPr id="36870" name="Group 22"/>
          <p:cNvGrpSpPr>
            <a:grpSpLocks/>
          </p:cNvGrpSpPr>
          <p:nvPr/>
        </p:nvGrpSpPr>
        <p:grpSpPr bwMode="auto">
          <a:xfrm>
            <a:off x="506413" y="2667000"/>
            <a:ext cx="7494587" cy="3657600"/>
            <a:chOff x="319" y="1872"/>
            <a:chExt cx="4721" cy="2304"/>
          </a:xfrm>
        </p:grpSpPr>
        <p:pic>
          <p:nvPicPr>
            <p:cNvPr id="36871" name="Picture 6"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 y="1872"/>
              <a:ext cx="912"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7"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 y="2112"/>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8"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 y="2217"/>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AutoShape 10"/>
            <p:cNvSpPr>
              <a:spLocks noChangeArrowheads="1"/>
            </p:cNvSpPr>
            <p:nvPr/>
          </p:nvSpPr>
          <p:spPr bwMode="auto">
            <a:xfrm>
              <a:off x="2225" y="3168"/>
              <a:ext cx="1488" cy="1008"/>
            </a:xfrm>
            <a:prstGeom prst="can">
              <a:avLst>
                <a:gd name="adj" fmla="val 28995"/>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defRPr/>
              </a:pPr>
              <a:endParaRPr lang="zh-CN" altLang="en-US">
                <a:latin typeface="Times New Roman" pitchFamily="18" charset="0"/>
                <a:ea typeface="宋体" pitchFamily="2" charset="-122"/>
              </a:endParaRPr>
            </a:p>
          </p:txBody>
        </p:sp>
        <p:sp>
          <p:nvSpPr>
            <p:cNvPr id="36875" name="AutoShape 11"/>
            <p:cNvSpPr>
              <a:spLocks noChangeArrowheads="1"/>
            </p:cNvSpPr>
            <p:nvPr/>
          </p:nvSpPr>
          <p:spPr bwMode="auto">
            <a:xfrm>
              <a:off x="2441" y="3456"/>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数据1</a:t>
              </a:r>
              <a:endParaRPr lang="zh-CN" altLang="en-US">
                <a:solidFill>
                  <a:schemeClr val="bg2"/>
                </a:solidFill>
                <a:latin typeface="Tahoma" charset="0"/>
              </a:endParaRPr>
            </a:p>
          </p:txBody>
        </p:sp>
        <p:sp>
          <p:nvSpPr>
            <p:cNvPr id="36876" name="Rectangle 12"/>
            <p:cNvSpPr>
              <a:spLocks noChangeArrowheads="1"/>
            </p:cNvSpPr>
            <p:nvPr/>
          </p:nvSpPr>
          <p:spPr bwMode="auto">
            <a:xfrm>
              <a:off x="2341" y="3134"/>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600">
                  <a:solidFill>
                    <a:schemeClr val="bg2"/>
                  </a:solidFill>
                  <a:ea typeface="华文新魏" charset="-122"/>
                </a:rPr>
                <a:t>统一存取</a:t>
              </a:r>
              <a:endParaRPr lang="zh-CN" altLang="en-US" sz="3600">
                <a:solidFill>
                  <a:schemeClr val="bg2"/>
                </a:solidFill>
                <a:ea typeface="华文隶书" charset="-122"/>
              </a:endParaRPr>
            </a:p>
          </p:txBody>
        </p:sp>
        <p:sp>
          <p:nvSpPr>
            <p:cNvPr id="36877" name="AutoShape 13"/>
            <p:cNvSpPr>
              <a:spLocks noChangeArrowheads="1"/>
            </p:cNvSpPr>
            <p:nvPr/>
          </p:nvSpPr>
          <p:spPr bwMode="auto">
            <a:xfrm rot="1800000">
              <a:off x="1601" y="2832"/>
              <a:ext cx="816" cy="288"/>
            </a:xfrm>
            <a:prstGeom prst="leftRightArrow">
              <a:avLst>
                <a:gd name="adj1" fmla="val 50000"/>
                <a:gd name="adj2" fmla="val 5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6878" name="AutoShape 14"/>
            <p:cNvSpPr>
              <a:spLocks noChangeArrowheads="1"/>
            </p:cNvSpPr>
            <p:nvPr/>
          </p:nvSpPr>
          <p:spPr bwMode="auto">
            <a:xfrm>
              <a:off x="2993" y="3456"/>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数据2</a:t>
              </a:r>
              <a:endParaRPr lang="zh-CN" altLang="en-US">
                <a:solidFill>
                  <a:schemeClr val="bg2"/>
                </a:solidFill>
                <a:latin typeface="Tahoma" charset="0"/>
              </a:endParaRPr>
            </a:p>
          </p:txBody>
        </p:sp>
        <p:sp>
          <p:nvSpPr>
            <p:cNvPr id="36879" name="AutoShape 15"/>
            <p:cNvSpPr>
              <a:spLocks noChangeArrowheads="1"/>
            </p:cNvSpPr>
            <p:nvPr/>
          </p:nvSpPr>
          <p:spPr bwMode="auto">
            <a:xfrm>
              <a:off x="2753" y="3744"/>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数据</a:t>
              </a:r>
              <a:r>
                <a:rPr lang="en-US" altLang="zh-CN">
                  <a:solidFill>
                    <a:schemeClr val="bg2"/>
                  </a:solidFill>
                  <a:latin typeface="华文新魏" charset="-122"/>
                  <a:ea typeface="华文新魏" charset="-122"/>
                </a:rPr>
                <a:t>n</a:t>
              </a:r>
              <a:endParaRPr lang="zh-CN" altLang="en-US">
                <a:solidFill>
                  <a:schemeClr val="bg2"/>
                </a:solidFill>
                <a:latin typeface="Tahoma" charset="0"/>
              </a:endParaRPr>
            </a:p>
          </p:txBody>
        </p:sp>
        <p:sp>
          <p:nvSpPr>
            <p:cNvPr id="36880" name="AutoShape 16"/>
            <p:cNvSpPr>
              <a:spLocks noChangeArrowheads="1"/>
            </p:cNvSpPr>
            <p:nvPr/>
          </p:nvSpPr>
          <p:spPr bwMode="auto">
            <a:xfrm>
              <a:off x="2897" y="2784"/>
              <a:ext cx="288" cy="336"/>
            </a:xfrm>
            <a:prstGeom prst="upDownArrow">
              <a:avLst>
                <a:gd name="adj1" fmla="val 50000"/>
                <a:gd name="adj2" fmla="val 2333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6881" name="Rectangle 17"/>
            <p:cNvSpPr>
              <a:spLocks noChangeArrowheads="1"/>
            </p:cNvSpPr>
            <p:nvPr/>
          </p:nvSpPr>
          <p:spPr bwMode="auto">
            <a:xfrm>
              <a:off x="1824" y="2234"/>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程序2</a:t>
              </a:r>
            </a:p>
          </p:txBody>
        </p:sp>
        <p:sp>
          <p:nvSpPr>
            <p:cNvPr id="36882" name="AutoShape 18"/>
            <p:cNvSpPr>
              <a:spLocks noChangeArrowheads="1"/>
            </p:cNvSpPr>
            <p:nvPr/>
          </p:nvSpPr>
          <p:spPr bwMode="auto">
            <a:xfrm rot="-1200000">
              <a:off x="3406" y="2819"/>
              <a:ext cx="1295" cy="288"/>
            </a:xfrm>
            <a:prstGeom prst="leftRightArrow">
              <a:avLst>
                <a:gd name="adj1" fmla="val 50000"/>
                <a:gd name="adj2" fmla="val 89931"/>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6883" name="Rectangle 19"/>
            <p:cNvSpPr>
              <a:spLocks noChangeArrowheads="1"/>
            </p:cNvSpPr>
            <p:nvPr/>
          </p:nvSpPr>
          <p:spPr bwMode="auto">
            <a:xfrm>
              <a:off x="319" y="254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程序1</a:t>
              </a:r>
            </a:p>
          </p:txBody>
        </p:sp>
        <p:sp>
          <p:nvSpPr>
            <p:cNvPr id="36884" name="Rectangle 20"/>
            <p:cNvSpPr>
              <a:spLocks noChangeArrowheads="1"/>
            </p:cNvSpPr>
            <p:nvPr/>
          </p:nvSpPr>
          <p:spPr bwMode="auto">
            <a:xfrm>
              <a:off x="3631" y="2426"/>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程序</a:t>
              </a:r>
              <a:r>
                <a:rPr lang="en-US" altLang="zh-CN">
                  <a:solidFill>
                    <a:schemeClr val="bg2"/>
                  </a:solidFill>
                  <a:latin typeface="华文新魏" charset="-122"/>
                  <a:ea typeface="华文新魏" charset="-122"/>
                </a:rPr>
                <a:t>n</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F76CA42C-9ACE-1A45-A829-AECB40073DEF}" type="slidenum">
              <a:rPr lang="zh-CN" altLang="en-US">
                <a:solidFill>
                  <a:schemeClr val="bg1"/>
                </a:solidFill>
                <a:ea typeface="华文新魏" charset="-122"/>
              </a:rPr>
              <a:pPr eaLnBrk="1" hangingPunct="1"/>
              <a:t>35</a:t>
            </a:fld>
            <a:endParaRPr lang="en-US" altLang="zh-CN">
              <a:solidFill>
                <a:schemeClr val="bg1"/>
              </a:solidFill>
              <a:ea typeface="华文新魏" charset="-122"/>
            </a:endParaRPr>
          </a:p>
        </p:txBody>
      </p:sp>
      <p:sp>
        <p:nvSpPr>
          <p:cNvPr id="24" name="页脚占位符 6"/>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7892" name="Rectangle 2"/>
          <p:cNvSpPr>
            <a:spLocks noGrp="1" noChangeArrowheads="1"/>
          </p:cNvSpPr>
          <p:nvPr>
            <p:ph type="title"/>
          </p:nvPr>
        </p:nvSpPr>
        <p:spPr>
          <a:xfrm>
            <a:off x="990600" y="304800"/>
            <a:ext cx="7793038" cy="784225"/>
          </a:xfrm>
        </p:spPr>
        <p:txBody>
          <a:bodyPr/>
          <a:lstStyle/>
          <a:p>
            <a:pPr eaLnBrk="1" hangingPunct="1"/>
            <a:r>
              <a:rPr lang="zh-CN" altLang="en-US">
                <a:effectLst/>
                <a:latin typeface="隶书" charset="0"/>
              </a:rPr>
              <a:t>数据库系统 </a:t>
            </a:r>
            <a:r>
              <a:rPr lang="en-US" altLang="zh-CN">
                <a:effectLst/>
                <a:latin typeface="隶书" charset="0"/>
              </a:rPr>
              <a:t>vs </a:t>
            </a:r>
            <a:r>
              <a:rPr lang="zh-CN" altLang="en-US">
                <a:effectLst/>
                <a:latin typeface="隶书" charset="0"/>
              </a:rPr>
              <a:t>文件系统</a:t>
            </a:r>
          </a:p>
        </p:txBody>
      </p:sp>
      <p:grpSp>
        <p:nvGrpSpPr>
          <p:cNvPr id="37893" name="Group 23"/>
          <p:cNvGrpSpPr>
            <a:grpSpLocks/>
          </p:cNvGrpSpPr>
          <p:nvPr/>
        </p:nvGrpSpPr>
        <p:grpSpPr bwMode="auto">
          <a:xfrm>
            <a:off x="990600" y="2133600"/>
            <a:ext cx="7162800" cy="3109913"/>
            <a:chOff x="768" y="1680"/>
            <a:chExt cx="4512" cy="1959"/>
          </a:xfrm>
        </p:grpSpPr>
        <p:sp>
          <p:nvSpPr>
            <p:cNvPr id="37894" name="Text Box 24"/>
            <p:cNvSpPr txBox="1">
              <a:spLocks noChangeArrowheads="1"/>
            </p:cNvSpPr>
            <p:nvPr/>
          </p:nvSpPr>
          <p:spPr bwMode="auto">
            <a:xfrm>
              <a:off x="816" y="3312"/>
              <a:ext cx="1632" cy="3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文件系统</a:t>
              </a:r>
            </a:p>
          </p:txBody>
        </p:sp>
        <p:sp>
          <p:nvSpPr>
            <p:cNvPr id="37895" name="Text Box 25"/>
            <p:cNvSpPr txBox="1">
              <a:spLocks noChangeArrowheads="1"/>
            </p:cNvSpPr>
            <p:nvPr/>
          </p:nvSpPr>
          <p:spPr bwMode="auto">
            <a:xfrm>
              <a:off x="816" y="2640"/>
              <a:ext cx="1632"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数据管理</a:t>
              </a:r>
            </a:p>
          </p:txBody>
        </p:sp>
        <p:sp>
          <p:nvSpPr>
            <p:cNvPr id="37896" name="Oval 26"/>
            <p:cNvSpPr>
              <a:spLocks noChangeArrowheads="1"/>
            </p:cNvSpPr>
            <p:nvPr/>
          </p:nvSpPr>
          <p:spPr bwMode="auto">
            <a:xfrm>
              <a:off x="768" y="1776"/>
              <a:ext cx="720" cy="336"/>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7897" name="Oval 27"/>
            <p:cNvSpPr>
              <a:spLocks noChangeArrowheads="1"/>
            </p:cNvSpPr>
            <p:nvPr/>
          </p:nvSpPr>
          <p:spPr bwMode="auto">
            <a:xfrm>
              <a:off x="1872" y="1776"/>
              <a:ext cx="720" cy="336"/>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7898" name="Oval 28"/>
            <p:cNvSpPr>
              <a:spLocks noChangeArrowheads="1"/>
            </p:cNvSpPr>
            <p:nvPr/>
          </p:nvSpPr>
          <p:spPr bwMode="auto">
            <a:xfrm>
              <a:off x="1920" y="1776"/>
              <a:ext cx="672" cy="336"/>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7899" name="Text Box 29"/>
            <p:cNvSpPr txBox="1">
              <a:spLocks noChangeArrowheads="1"/>
            </p:cNvSpPr>
            <p:nvPr/>
          </p:nvSpPr>
          <p:spPr bwMode="auto">
            <a:xfrm>
              <a:off x="768" y="1776"/>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应用</a:t>
              </a:r>
            </a:p>
          </p:txBody>
        </p:sp>
        <p:sp>
          <p:nvSpPr>
            <p:cNvPr id="37900" name="Text Box 30"/>
            <p:cNvSpPr txBox="1">
              <a:spLocks noChangeArrowheads="1"/>
            </p:cNvSpPr>
            <p:nvPr/>
          </p:nvSpPr>
          <p:spPr bwMode="auto">
            <a:xfrm>
              <a:off x="1968" y="177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应用</a:t>
              </a:r>
            </a:p>
          </p:txBody>
        </p:sp>
        <p:sp>
          <p:nvSpPr>
            <p:cNvPr id="37901" name="Line 31"/>
            <p:cNvSpPr>
              <a:spLocks noChangeShapeType="1"/>
            </p:cNvSpPr>
            <p:nvPr/>
          </p:nvSpPr>
          <p:spPr bwMode="auto">
            <a:xfrm>
              <a:off x="1104" y="2112"/>
              <a:ext cx="288" cy="528"/>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32"/>
            <p:cNvSpPr>
              <a:spLocks noChangeShapeType="1"/>
            </p:cNvSpPr>
            <p:nvPr/>
          </p:nvSpPr>
          <p:spPr bwMode="auto">
            <a:xfrm flipH="1">
              <a:off x="1872" y="2112"/>
              <a:ext cx="384" cy="528"/>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3" name="Line 33"/>
            <p:cNvSpPr>
              <a:spLocks noChangeShapeType="1"/>
            </p:cNvSpPr>
            <p:nvPr/>
          </p:nvSpPr>
          <p:spPr bwMode="auto">
            <a:xfrm>
              <a:off x="1632" y="2976"/>
              <a:ext cx="0" cy="336"/>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4" name="Text Box 34"/>
            <p:cNvSpPr txBox="1">
              <a:spLocks noChangeArrowheads="1"/>
            </p:cNvSpPr>
            <p:nvPr/>
          </p:nvSpPr>
          <p:spPr bwMode="auto">
            <a:xfrm>
              <a:off x="3216" y="3312"/>
              <a:ext cx="1872" cy="3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文件系统</a:t>
              </a:r>
            </a:p>
          </p:txBody>
        </p:sp>
        <p:sp>
          <p:nvSpPr>
            <p:cNvPr id="37905" name="Oval 35"/>
            <p:cNvSpPr>
              <a:spLocks noChangeArrowheads="1"/>
            </p:cNvSpPr>
            <p:nvPr/>
          </p:nvSpPr>
          <p:spPr bwMode="auto">
            <a:xfrm>
              <a:off x="3024" y="1680"/>
              <a:ext cx="1056" cy="912"/>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7906" name="Oval 36"/>
            <p:cNvSpPr>
              <a:spLocks noChangeArrowheads="1"/>
            </p:cNvSpPr>
            <p:nvPr/>
          </p:nvSpPr>
          <p:spPr bwMode="auto">
            <a:xfrm>
              <a:off x="4224" y="1680"/>
              <a:ext cx="1008" cy="96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7907" name="Line 37"/>
            <p:cNvSpPr>
              <a:spLocks noChangeShapeType="1"/>
            </p:cNvSpPr>
            <p:nvPr/>
          </p:nvSpPr>
          <p:spPr bwMode="auto">
            <a:xfrm>
              <a:off x="3552" y="2592"/>
              <a:ext cx="432" cy="72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8" name="Line 38"/>
            <p:cNvSpPr>
              <a:spLocks noChangeShapeType="1"/>
            </p:cNvSpPr>
            <p:nvPr/>
          </p:nvSpPr>
          <p:spPr bwMode="auto">
            <a:xfrm flipH="1">
              <a:off x="4368" y="2640"/>
              <a:ext cx="336" cy="67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9" name="Text Box 39"/>
            <p:cNvSpPr txBox="1">
              <a:spLocks noChangeArrowheads="1"/>
            </p:cNvSpPr>
            <p:nvPr/>
          </p:nvSpPr>
          <p:spPr bwMode="auto">
            <a:xfrm>
              <a:off x="3024" y="1680"/>
              <a:ext cx="105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应用</a:t>
              </a:r>
            </a:p>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数据管理</a:t>
              </a:r>
            </a:p>
          </p:txBody>
        </p:sp>
        <p:sp>
          <p:nvSpPr>
            <p:cNvPr id="37910" name="Line 40"/>
            <p:cNvSpPr>
              <a:spLocks noChangeShapeType="1"/>
            </p:cNvSpPr>
            <p:nvPr/>
          </p:nvSpPr>
          <p:spPr bwMode="auto">
            <a:xfrm>
              <a:off x="3024" y="2112"/>
              <a:ext cx="1056"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1" name="Text Box 41"/>
            <p:cNvSpPr txBox="1">
              <a:spLocks noChangeArrowheads="1"/>
            </p:cNvSpPr>
            <p:nvPr/>
          </p:nvSpPr>
          <p:spPr bwMode="auto">
            <a:xfrm>
              <a:off x="4176" y="1680"/>
              <a:ext cx="110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应用</a:t>
              </a:r>
            </a:p>
            <a:p>
              <a:pPr algn="ctr" eaLnBrk="1" hangingPunct="1">
                <a:spcBef>
                  <a:spcPct val="50000"/>
                </a:spcBef>
                <a:buClr>
                  <a:schemeClr val="accent1"/>
                </a:buClr>
                <a:buSzPct val="70000"/>
                <a:buFont typeface="Monotype Sorts" charset="2"/>
                <a:buNone/>
              </a:pPr>
              <a:r>
                <a:rPr lang="zh-CN" altLang="en-US" sz="2800">
                  <a:solidFill>
                    <a:schemeClr val="bg2"/>
                  </a:solidFill>
                  <a:latin typeface="Arial Black" charset="0"/>
                  <a:ea typeface="华文新魏" charset="-122"/>
                </a:rPr>
                <a:t>数据管理</a:t>
              </a:r>
            </a:p>
          </p:txBody>
        </p:sp>
        <p:sp>
          <p:nvSpPr>
            <p:cNvPr id="37912" name="Line 42"/>
            <p:cNvSpPr>
              <a:spLocks noChangeShapeType="1"/>
            </p:cNvSpPr>
            <p:nvPr/>
          </p:nvSpPr>
          <p:spPr bwMode="auto">
            <a:xfrm>
              <a:off x="4224" y="2112"/>
              <a:ext cx="1008"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FE60A117-13B1-DE48-9F8B-ADE76C22D5BB}" type="slidenum">
              <a:rPr lang="zh-CN" altLang="en-US">
                <a:solidFill>
                  <a:schemeClr val="bg1"/>
                </a:solidFill>
                <a:ea typeface="华文新魏" charset="-122"/>
              </a:rPr>
              <a:pPr eaLnBrk="1" hangingPunct="1"/>
              <a:t>36</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8916" name="Rectangle 2"/>
          <p:cNvSpPr>
            <a:spLocks noGrp="1" noChangeArrowheads="1"/>
          </p:cNvSpPr>
          <p:nvPr>
            <p:ph type="title"/>
          </p:nvPr>
        </p:nvSpPr>
        <p:spPr/>
        <p:txBody>
          <a:bodyPr/>
          <a:lstStyle/>
          <a:p>
            <a:pPr eaLnBrk="1" hangingPunct="1"/>
            <a:r>
              <a:rPr lang="zh-CN" altLang="en-US" sz="4000">
                <a:effectLst/>
                <a:latin typeface="隶书" charset="0"/>
              </a:rPr>
              <a:t>数据库系统 </a:t>
            </a:r>
            <a:r>
              <a:rPr lang="en-US" altLang="zh-CN" sz="4000">
                <a:effectLst/>
                <a:latin typeface="隶书" charset="0"/>
              </a:rPr>
              <a:t>vs </a:t>
            </a:r>
            <a:r>
              <a:rPr lang="zh-CN" altLang="en-US" sz="4000">
                <a:effectLst/>
                <a:latin typeface="隶书" charset="0"/>
              </a:rPr>
              <a:t>文件系统</a:t>
            </a:r>
          </a:p>
        </p:txBody>
      </p:sp>
      <p:sp>
        <p:nvSpPr>
          <p:cNvPr id="38917" name="Rectangle 3"/>
          <p:cNvSpPr>
            <a:spLocks noGrp="1" noChangeArrowheads="1"/>
          </p:cNvSpPr>
          <p:nvPr>
            <p:ph type="body" idx="1"/>
          </p:nvPr>
        </p:nvSpPr>
        <p:spPr>
          <a:xfrm>
            <a:off x="684213" y="1557338"/>
            <a:ext cx="7772400" cy="4876800"/>
          </a:xfrm>
        </p:spPr>
        <p:txBody>
          <a:bodyPr/>
          <a:lstStyle/>
          <a:p>
            <a:pPr eaLnBrk="1" hangingPunct="1"/>
            <a:r>
              <a:rPr lang="zh-CN" altLang="en-US">
                <a:latin typeface="华文新魏" charset="-122"/>
                <a:ea typeface="华文新魏" charset="-122"/>
              </a:rPr>
              <a:t>数据的冗余和不一致</a:t>
            </a:r>
          </a:p>
          <a:p>
            <a:pPr eaLnBrk="1" hangingPunct="1"/>
            <a:r>
              <a:rPr lang="zh-CN" altLang="en-US">
                <a:latin typeface="华文新魏" charset="-122"/>
                <a:ea typeface="华文新魏" charset="-122"/>
              </a:rPr>
              <a:t>数据访问困难</a:t>
            </a:r>
          </a:p>
          <a:p>
            <a:pPr eaLnBrk="1" hangingPunct="1"/>
            <a:r>
              <a:rPr lang="zh-CN" altLang="en-US">
                <a:latin typeface="华文新魏" charset="-122"/>
                <a:ea typeface="华文新魏" charset="-122"/>
              </a:rPr>
              <a:t>数据孤立</a:t>
            </a:r>
          </a:p>
          <a:p>
            <a:pPr eaLnBrk="1" hangingPunct="1"/>
            <a:r>
              <a:rPr lang="zh-CN" altLang="en-US">
                <a:latin typeface="华文新魏" charset="-122"/>
                <a:ea typeface="华文新魏" charset="-122"/>
              </a:rPr>
              <a:t>完整性问题</a:t>
            </a:r>
          </a:p>
          <a:p>
            <a:pPr eaLnBrk="1" hangingPunct="1"/>
            <a:r>
              <a:rPr lang="zh-CN" altLang="en-US">
                <a:latin typeface="华文新魏" charset="-122"/>
                <a:ea typeface="华文新魏" charset="-122"/>
              </a:rPr>
              <a:t>原子性问题</a:t>
            </a:r>
          </a:p>
          <a:p>
            <a:pPr eaLnBrk="1" hangingPunct="1"/>
            <a:r>
              <a:rPr lang="zh-CN" altLang="en-US">
                <a:latin typeface="华文新魏" charset="-122"/>
                <a:ea typeface="华文新魏" charset="-122"/>
              </a:rPr>
              <a:t>并发访问异常</a:t>
            </a:r>
          </a:p>
          <a:p>
            <a:pPr eaLnBrk="1" hangingPunct="1"/>
            <a:r>
              <a:rPr lang="zh-CN" altLang="en-US">
                <a:latin typeface="华文新魏" charset="-122"/>
                <a:ea typeface="华文新魏" charset="-122"/>
              </a:rPr>
              <a:t>安全性问题</a:t>
            </a:r>
            <a:endParaRPr lang="en-US" altLang="zh-CN">
              <a:latin typeface="华文新魏" charset="-122"/>
              <a:ea typeface="华文新魏"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rPr>
              <a:t>大数据阶段</a:t>
            </a:r>
            <a:endParaRPr lang="zh-CN" altLang="en-US"/>
          </a:p>
        </p:txBody>
      </p:sp>
      <p:sp>
        <p:nvSpPr>
          <p:cNvPr id="3" name="内容占位符 2"/>
          <p:cNvSpPr>
            <a:spLocks noGrp="1"/>
          </p:cNvSpPr>
          <p:nvPr>
            <p:ph idx="1"/>
          </p:nvPr>
        </p:nvSpPr>
        <p:spPr>
          <a:xfrm>
            <a:off x="684213" y="1628775"/>
            <a:ext cx="7772400" cy="4876800"/>
          </a:xfrm>
        </p:spPr>
        <p:txBody>
          <a:bodyPr/>
          <a:lstStyle/>
          <a:p>
            <a:r>
              <a:rPr lang="zh-CN" altLang="en-US">
                <a:latin typeface="华文新魏" charset="-122"/>
                <a:ea typeface="华文新魏" charset="-122"/>
              </a:rPr>
              <a:t>背景</a:t>
            </a:r>
            <a:endParaRPr lang="en-US" altLang="zh-CN">
              <a:latin typeface="华文新魏" charset="-122"/>
              <a:ea typeface="华文新魏" charset="-122"/>
            </a:endParaRPr>
          </a:p>
          <a:p>
            <a:pPr lvl="1"/>
            <a:r>
              <a:rPr lang="zh-CN" altLang="en-US">
                <a:ea typeface="华文新魏" charset="-122"/>
              </a:rPr>
              <a:t>存储设备容量不断增加</a:t>
            </a:r>
            <a:endParaRPr lang="en-US" altLang="zh-CN">
              <a:ea typeface="华文新魏" charset="-122"/>
            </a:endParaRPr>
          </a:p>
          <a:p>
            <a:pPr lvl="1"/>
            <a:r>
              <a:rPr lang="en-US" altLang="zh-CN">
                <a:ea typeface="华文新魏" charset="-122"/>
              </a:rPr>
              <a:t>CPU</a:t>
            </a:r>
            <a:r>
              <a:rPr lang="zh-CN" altLang="en-US">
                <a:ea typeface="华文新魏" charset="-122"/>
              </a:rPr>
              <a:t>处理能力大幅提升</a:t>
            </a:r>
            <a:endParaRPr lang="en-US" altLang="zh-CN">
              <a:ea typeface="华文新魏" charset="-122"/>
            </a:endParaRPr>
          </a:p>
          <a:p>
            <a:pPr lvl="1"/>
            <a:r>
              <a:rPr lang="zh-CN" altLang="en-US">
                <a:ea typeface="华文新魏" charset="-122"/>
              </a:rPr>
              <a:t>网络带宽不断增加</a:t>
            </a:r>
            <a:endParaRPr lang="en-US" altLang="zh-CN">
              <a:ea typeface="华文新魏" charset="-122"/>
            </a:endParaRPr>
          </a:p>
          <a:p>
            <a:pPr lvl="1"/>
            <a:r>
              <a:rPr lang="zh-CN" altLang="en-US">
                <a:ea typeface="华文新魏" charset="-122"/>
              </a:rPr>
              <a:t>数据产生方式的变革</a:t>
            </a:r>
            <a:endParaRPr lang="en-US" altLang="zh-CN">
              <a:ea typeface="华文新魏" charset="-122"/>
            </a:endParaRPr>
          </a:p>
          <a:p>
            <a:pPr lvl="2"/>
            <a:r>
              <a:rPr lang="zh-CN" altLang="en-US">
                <a:ea typeface="华文新魏" charset="-122"/>
              </a:rPr>
              <a:t>运行式系统阶段</a:t>
            </a:r>
            <a:r>
              <a:rPr lang="en-US" altLang="zh-CN">
                <a:ea typeface="华文新魏" charset="-122"/>
              </a:rPr>
              <a:t>—</a:t>
            </a:r>
            <a:r>
              <a:rPr lang="zh-CN" altLang="en-US">
                <a:ea typeface="华文新魏" charset="-122"/>
              </a:rPr>
              <a:t>用户原创阶段</a:t>
            </a:r>
            <a:r>
              <a:rPr lang="en-US" altLang="zh-CN">
                <a:ea typeface="华文新魏" charset="-122"/>
              </a:rPr>
              <a:t>—</a:t>
            </a:r>
            <a:r>
              <a:rPr lang="zh-CN" altLang="en-US">
                <a:ea typeface="华文新魏" charset="-122"/>
              </a:rPr>
              <a:t>感知式阶段</a:t>
            </a:r>
          </a:p>
        </p:txBody>
      </p:sp>
      <p:sp>
        <p:nvSpPr>
          <p:cNvPr id="39940"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D111884E-58B6-CD4E-BE36-CABFF6FF169E}" type="slidenum">
              <a:rPr lang="zh-CN" altLang="en-US">
                <a:solidFill>
                  <a:schemeClr val="bg1"/>
                </a:solidFill>
                <a:ea typeface="华文新魏" charset="-122"/>
              </a:rPr>
              <a:pPr eaLnBrk="1" hangingPunct="1"/>
              <a:t>37</a:t>
            </a:fld>
            <a:endParaRPr lang="en-US" altLang="zh-CN">
              <a:solidFill>
                <a:schemeClr val="bg1"/>
              </a:solidFill>
              <a:ea typeface="华文新魏" charset="-122"/>
            </a:endParaRPr>
          </a:p>
        </p:txBody>
      </p:sp>
      <p:sp>
        <p:nvSpPr>
          <p:cNvPr id="5"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rPr>
              <a:t>大数据阶段</a:t>
            </a:r>
            <a:endParaRPr lang="zh-CN" altLang="en-US"/>
          </a:p>
        </p:txBody>
      </p:sp>
      <p:sp>
        <p:nvSpPr>
          <p:cNvPr id="40963" name="内容占位符 2"/>
          <p:cNvSpPr>
            <a:spLocks noGrp="1"/>
          </p:cNvSpPr>
          <p:nvPr>
            <p:ph idx="1"/>
          </p:nvPr>
        </p:nvSpPr>
        <p:spPr>
          <a:xfrm>
            <a:off x="684213" y="1628775"/>
            <a:ext cx="7772400" cy="4876800"/>
          </a:xfrm>
        </p:spPr>
        <p:txBody>
          <a:bodyPr/>
          <a:lstStyle/>
          <a:p>
            <a:r>
              <a:rPr lang="zh-CN" altLang="en-US" sz="2400">
                <a:latin typeface="华文新魏" charset="-122"/>
                <a:ea typeface="华文新魏" charset="-122"/>
              </a:rPr>
              <a:t>大数据（</a:t>
            </a:r>
            <a:r>
              <a:rPr lang="en-US" altLang="zh-CN" sz="2400">
                <a:latin typeface="华文新魏" charset="-122"/>
                <a:ea typeface="华文新魏" charset="-122"/>
              </a:rPr>
              <a:t>big data</a:t>
            </a:r>
            <a:r>
              <a:rPr lang="zh-CN" altLang="en-US" sz="2400">
                <a:latin typeface="华文新魏" charset="-122"/>
                <a:ea typeface="华文新魏" charset="-122"/>
              </a:rPr>
              <a:t>），指无法在可承受的时间范围内用常规软件工具进行捕捉、管理和处理的数据集合，是需要新处理模式才能具有更强的决策力、洞察发现力和流程优化能力的海量、高增长率和多样化的信息资产</a:t>
            </a:r>
            <a:endParaRPr lang="en-US" altLang="zh-CN" sz="2400">
              <a:latin typeface="华文新魏" charset="-122"/>
              <a:ea typeface="华文新魏" charset="-122"/>
            </a:endParaRPr>
          </a:p>
          <a:p>
            <a:r>
              <a:rPr lang="zh-CN" altLang="en-US" sz="2400">
                <a:latin typeface="华文新魏" charset="-122"/>
                <a:ea typeface="华文新魏" charset="-122"/>
              </a:rPr>
              <a:t>大数据指不用随机分析法（抽样调查）这样的捷径，而采用所有数据进行分析处理。（</a:t>
            </a:r>
            <a:r>
              <a:rPr lang="en-US" altLang="zh-CN" sz="2400">
                <a:latin typeface="华文新魏" charset="-122"/>
                <a:ea typeface="华文新魏" charset="-122"/>
              </a:rPr>
              <a:t>《</a:t>
            </a:r>
            <a:r>
              <a:rPr lang="zh-CN" altLang="en-US" sz="2400">
                <a:latin typeface="华文新魏" charset="-122"/>
                <a:ea typeface="华文新魏" charset="-122"/>
              </a:rPr>
              <a:t>大数据时代</a:t>
            </a:r>
            <a:r>
              <a:rPr lang="en-US" altLang="zh-CN" sz="2400">
                <a:latin typeface="华文新魏" charset="-122"/>
                <a:ea typeface="华文新魏" charset="-122"/>
              </a:rPr>
              <a:t>》</a:t>
            </a:r>
            <a:r>
              <a:rPr lang="zh-CN" altLang="en-US" sz="2400">
                <a:latin typeface="华文新魏" charset="-122"/>
                <a:ea typeface="华文新魏" charset="-122"/>
              </a:rPr>
              <a:t>维克托</a:t>
            </a:r>
            <a:r>
              <a:rPr lang="en-US" altLang="zh-CN" sz="2400">
                <a:latin typeface="华文新魏" charset="-122"/>
                <a:ea typeface="华文新魏" charset="-122"/>
              </a:rPr>
              <a:t>·</a:t>
            </a:r>
            <a:r>
              <a:rPr lang="zh-CN" altLang="en-US" sz="2400">
                <a:latin typeface="华文新魏" charset="-122"/>
                <a:ea typeface="华文新魏" charset="-122"/>
              </a:rPr>
              <a:t>迈尔</a:t>
            </a:r>
            <a:r>
              <a:rPr lang="en-US" altLang="zh-CN" sz="2400">
                <a:latin typeface="华文新魏" charset="-122"/>
                <a:ea typeface="华文新魏" charset="-122"/>
              </a:rPr>
              <a:t>·</a:t>
            </a:r>
            <a:r>
              <a:rPr lang="zh-CN" altLang="en-US" sz="2400">
                <a:latin typeface="华文新魏" charset="-122"/>
                <a:ea typeface="华文新魏" charset="-122"/>
              </a:rPr>
              <a:t>舍恩伯格）</a:t>
            </a:r>
            <a:endParaRPr lang="en-US" altLang="zh-CN" sz="2400">
              <a:latin typeface="华文新魏" charset="-122"/>
              <a:ea typeface="华文新魏" charset="-122"/>
            </a:endParaRPr>
          </a:p>
          <a:p>
            <a:r>
              <a:rPr lang="zh-CN" altLang="en-US" sz="2400">
                <a:latin typeface="华文新魏" charset="-122"/>
                <a:ea typeface="华文新魏" charset="-122"/>
              </a:rPr>
              <a:t>大数据的</a:t>
            </a:r>
            <a:r>
              <a:rPr lang="en-US" altLang="zh-CN" sz="2400">
                <a:latin typeface="华文新魏" charset="-122"/>
                <a:ea typeface="华文新魏" charset="-122"/>
              </a:rPr>
              <a:t>5V</a:t>
            </a:r>
            <a:r>
              <a:rPr lang="zh-CN" altLang="en-US" sz="2400">
                <a:latin typeface="华文新魏" charset="-122"/>
                <a:ea typeface="华文新魏" charset="-122"/>
              </a:rPr>
              <a:t>特点：</a:t>
            </a:r>
            <a:r>
              <a:rPr lang="en-US" altLang="zh-CN" sz="2400">
                <a:latin typeface="华文新魏" charset="-122"/>
                <a:ea typeface="华文新魏" charset="-122"/>
              </a:rPr>
              <a:t>Volume</a:t>
            </a:r>
            <a:r>
              <a:rPr lang="zh-CN" altLang="en-US" sz="2400">
                <a:latin typeface="华文新魏" charset="-122"/>
                <a:ea typeface="华文新魏" charset="-122"/>
              </a:rPr>
              <a:t>（大量）、</a:t>
            </a:r>
            <a:r>
              <a:rPr lang="en-US" altLang="zh-CN" sz="2400">
                <a:latin typeface="华文新魏" charset="-122"/>
                <a:ea typeface="华文新魏" charset="-122"/>
              </a:rPr>
              <a:t>Velocity</a:t>
            </a:r>
            <a:r>
              <a:rPr lang="zh-CN" altLang="en-US" sz="2400">
                <a:latin typeface="华文新魏" charset="-122"/>
                <a:ea typeface="华文新魏" charset="-122"/>
              </a:rPr>
              <a:t>（高速）、</a:t>
            </a:r>
            <a:r>
              <a:rPr lang="en-US" altLang="zh-CN" sz="2400">
                <a:latin typeface="华文新魏" charset="-122"/>
                <a:ea typeface="华文新魏" charset="-122"/>
              </a:rPr>
              <a:t>Variety</a:t>
            </a:r>
            <a:r>
              <a:rPr lang="zh-CN" altLang="en-US" sz="2400">
                <a:latin typeface="华文新魏" charset="-122"/>
                <a:ea typeface="华文新魏" charset="-122"/>
              </a:rPr>
              <a:t>（多样）、</a:t>
            </a:r>
            <a:r>
              <a:rPr lang="en-US" altLang="zh-CN" sz="2400">
                <a:latin typeface="华文新魏" charset="-122"/>
                <a:ea typeface="华文新魏" charset="-122"/>
              </a:rPr>
              <a:t>Value</a:t>
            </a:r>
            <a:r>
              <a:rPr lang="zh-CN" altLang="en-US" sz="2400">
                <a:latin typeface="华文新魏" charset="-122"/>
                <a:ea typeface="华文新魏" charset="-122"/>
              </a:rPr>
              <a:t>（价值）、</a:t>
            </a:r>
            <a:r>
              <a:rPr lang="en-US" altLang="zh-CN" sz="2400">
                <a:latin typeface="华文新魏" charset="-122"/>
                <a:ea typeface="华文新魏" charset="-122"/>
              </a:rPr>
              <a:t>Veracity</a:t>
            </a:r>
            <a:r>
              <a:rPr lang="zh-CN" altLang="en-US" sz="2400">
                <a:latin typeface="华文新魏" charset="-122"/>
                <a:ea typeface="华文新魏" charset="-122"/>
              </a:rPr>
              <a:t>（真实性）（ </a:t>
            </a:r>
            <a:r>
              <a:rPr lang="en-US" altLang="zh-CN" sz="2400">
                <a:latin typeface="华文新魏" charset="-122"/>
                <a:ea typeface="华文新魏" charset="-122"/>
              </a:rPr>
              <a:t>From IBM</a:t>
            </a:r>
            <a:r>
              <a:rPr lang="zh-CN" altLang="en-US" sz="2400">
                <a:latin typeface="华文新魏" charset="-122"/>
                <a:ea typeface="华文新魏" charset="-122"/>
              </a:rPr>
              <a:t> ）</a:t>
            </a:r>
          </a:p>
        </p:txBody>
      </p:sp>
      <p:sp>
        <p:nvSpPr>
          <p:cNvPr id="40964"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22BA212-49B2-F945-A6EF-EEF81742EA2B}" type="slidenum">
              <a:rPr lang="zh-CN" altLang="en-US">
                <a:solidFill>
                  <a:schemeClr val="bg1"/>
                </a:solidFill>
                <a:ea typeface="华文新魏" charset="-122"/>
              </a:rPr>
              <a:pPr eaLnBrk="1" hangingPunct="1"/>
              <a:t>38</a:t>
            </a:fld>
            <a:endParaRPr lang="en-US" altLang="zh-CN">
              <a:solidFill>
                <a:schemeClr val="bg1"/>
              </a:solidFill>
              <a:ea typeface="华文新魏" charset="-122"/>
            </a:endParaRPr>
          </a:p>
        </p:txBody>
      </p:sp>
      <p:sp>
        <p:nvSpPr>
          <p:cNvPr id="5"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rPr>
              <a:t>大数据阶段</a:t>
            </a:r>
            <a:endParaRPr lang="zh-CN" altLang="en-US"/>
          </a:p>
        </p:txBody>
      </p:sp>
      <p:sp>
        <p:nvSpPr>
          <p:cNvPr id="41987" name="内容占位符 2"/>
          <p:cNvSpPr>
            <a:spLocks noGrp="1"/>
          </p:cNvSpPr>
          <p:nvPr>
            <p:ph idx="1"/>
          </p:nvPr>
        </p:nvSpPr>
        <p:spPr>
          <a:xfrm>
            <a:off x="684213" y="1628775"/>
            <a:ext cx="7772400" cy="504825"/>
          </a:xfrm>
        </p:spPr>
        <p:txBody>
          <a:bodyPr/>
          <a:lstStyle/>
          <a:p>
            <a:r>
              <a:rPr lang="zh-CN" altLang="en-US">
                <a:latin typeface="华文新魏" charset="-122"/>
                <a:ea typeface="华文新魏" charset="-122"/>
              </a:rPr>
              <a:t>大数据发展历程</a:t>
            </a:r>
          </a:p>
        </p:txBody>
      </p:sp>
      <p:sp>
        <p:nvSpPr>
          <p:cNvPr id="41988"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92744CC5-87FE-4445-A2DA-AE3A39530C93}" type="slidenum">
              <a:rPr lang="zh-CN" altLang="en-US">
                <a:solidFill>
                  <a:schemeClr val="bg1"/>
                </a:solidFill>
                <a:ea typeface="华文新魏" charset="-122"/>
              </a:rPr>
              <a:pPr eaLnBrk="1" hangingPunct="1"/>
              <a:t>39</a:t>
            </a:fld>
            <a:endParaRPr lang="en-US" altLang="zh-CN">
              <a:solidFill>
                <a:schemeClr val="bg1"/>
              </a:solidFill>
              <a:ea typeface="华文新魏" charset="-122"/>
            </a:endParaRPr>
          </a:p>
        </p:txBody>
      </p:sp>
      <p:sp>
        <p:nvSpPr>
          <p:cNvPr id="5"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graphicFrame>
        <p:nvGraphicFramePr>
          <p:cNvPr id="7" name="Group 5"/>
          <p:cNvGraphicFramePr>
            <a:graphicFrameLocks noGrp="1"/>
          </p:cNvGraphicFramePr>
          <p:nvPr/>
        </p:nvGraphicFramePr>
        <p:xfrm>
          <a:off x="611188" y="2205038"/>
          <a:ext cx="7848600" cy="3937000"/>
        </p:xfrm>
        <a:graphic>
          <a:graphicData uri="http://schemas.openxmlformats.org/drawingml/2006/table">
            <a:tbl>
              <a:tblPr/>
              <a:tblGrid>
                <a:gridCol w="1606550"/>
                <a:gridCol w="1524000"/>
                <a:gridCol w="4718050"/>
              </a:tblGrid>
              <a:tr h="365125">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华文新魏" charset="-122"/>
                          <a:ea typeface="华文新魏" charset="-122"/>
                        </a:rPr>
                        <a:t>阶段</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华文新魏" charset="-122"/>
                          <a:ea typeface="华文新魏" charset="-122"/>
                        </a:rPr>
                        <a:t>时间</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华文新魏" charset="-122"/>
                          <a:ea typeface="华文新魏" charset="-122"/>
                        </a:rPr>
                        <a:t>内容</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1190625">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第一阶段：萌芽期</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上世纪90年代至本世纪初</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随着数据挖掘理论和数据库技术的逐步成熟，一批商业智能工具和知识管理技术开始被应用，如数据仓库、专家系统、知识管理系统等。</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1739900">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第二阶段：成熟期</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本世纪前十年</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Web2.0应用迅猛发展，非结构化数据大量产生，传统处理方法难以应对，带动了大数据技术的快速突破，大数据解决方案逐渐走向成熟，形成了并行计算与分布式系统两大核心技术，谷歌的GFD和MapReduce等发数据技术受到追捧，Hadoop平台开始大行其道</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1350">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第三阶段：大规模应用期</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2010年以后</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rgbClr val="CC3300"/>
                        </a:buClr>
                        <a:defRPr kumimoji="1" sz="2800">
                          <a:solidFill>
                            <a:schemeClr val="tx1"/>
                          </a:solidFill>
                          <a:latin typeface="Goudy Old Style" charset="0"/>
                        </a:defRPr>
                      </a:lvl1pPr>
                      <a:lvl2pPr marL="742950" indent="-285750" eaLnBrk="0" hangingPunct="0">
                        <a:spcBef>
                          <a:spcPct val="20000"/>
                        </a:spcBef>
                        <a:buClr>
                          <a:srgbClr val="CC3300"/>
                        </a:buClr>
                        <a:defRPr kumimoji="1" sz="2400">
                          <a:solidFill>
                            <a:schemeClr val="tx1"/>
                          </a:solidFill>
                          <a:latin typeface="Goudy Old Style" charset="0"/>
                          <a:ea typeface="华文新魏" charset="-122"/>
                        </a:defRPr>
                      </a:lvl2pPr>
                      <a:lvl3pPr marL="1143000" indent="-228600" eaLnBrk="0" hangingPunct="0">
                        <a:spcBef>
                          <a:spcPct val="20000"/>
                        </a:spcBef>
                        <a:buClr>
                          <a:srgbClr val="CC3300"/>
                        </a:buClr>
                        <a:defRPr kumimoji="1" sz="2000">
                          <a:solidFill>
                            <a:schemeClr val="tx1"/>
                          </a:solidFill>
                          <a:latin typeface="Goudy Old Style" charset="0"/>
                          <a:ea typeface="华文新魏" charset="-122"/>
                        </a:defRPr>
                      </a:lvl3pPr>
                      <a:lvl4pPr marL="1600200" indent="-228600" eaLnBrk="0" hangingPunct="0">
                        <a:spcBef>
                          <a:spcPct val="20000"/>
                        </a:spcBef>
                        <a:buClr>
                          <a:srgbClr val="CC3300"/>
                        </a:buClr>
                        <a:defRPr kumimoji="1">
                          <a:solidFill>
                            <a:schemeClr val="tx1"/>
                          </a:solidFill>
                          <a:latin typeface="Goudy Old Style" charset="0"/>
                          <a:ea typeface="华文新魏" charset="-122"/>
                        </a:defRPr>
                      </a:lvl4pPr>
                      <a:lvl5pPr marL="2057400" indent="-228600" eaLnBrk="0" hangingPunct="0">
                        <a:spcBef>
                          <a:spcPct val="20000"/>
                        </a:spcBef>
                        <a:buClr>
                          <a:srgbClr val="CC3300"/>
                        </a:buClr>
                        <a:defRPr kumimoji="1">
                          <a:solidFill>
                            <a:schemeClr val="tx1"/>
                          </a:solidFill>
                          <a:latin typeface="Goudy Old Style" charset="0"/>
                          <a:ea typeface="华文新魏" charset="-122"/>
                        </a:defRPr>
                      </a:lvl5pPr>
                      <a:lvl6pPr marL="25146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6pPr>
                      <a:lvl7pPr marL="29718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7pPr>
                      <a:lvl8pPr marL="34290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8pPr>
                      <a:lvl9pPr marL="3886200" indent="-228600" eaLnBrk="0" fontAlgn="base" hangingPunct="0">
                        <a:spcBef>
                          <a:spcPct val="20000"/>
                        </a:spcBef>
                        <a:spcAft>
                          <a:spcPct val="0"/>
                        </a:spcAft>
                        <a:buClr>
                          <a:srgbClr val="CC3300"/>
                        </a:buClr>
                        <a:defRPr kumimoji="1">
                          <a:solidFill>
                            <a:schemeClr val="tx1"/>
                          </a:solidFill>
                          <a:latin typeface="Goudy Old Style" charset="0"/>
                          <a:ea typeface="华文新魏"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华文新魏" charset="-122"/>
                          <a:ea typeface="华文新魏" charset="-122"/>
                        </a:rPr>
                        <a:t>大数据应用渗透各行各业，数据驱动决策，信息社会智能化程度大幅提高</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B958AC5-6CCD-7A41-B5F1-29AEA288C4C5}" type="slidenum">
              <a:rPr lang="zh-CN" altLang="en-US">
                <a:solidFill>
                  <a:schemeClr val="bg1"/>
                </a:solidFill>
                <a:ea typeface="华文新魏" charset="-122"/>
              </a:rPr>
              <a:pPr eaLnBrk="1" hangingPunct="1"/>
              <a:t>4</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148" name="Rectangle 2"/>
          <p:cNvSpPr>
            <a:spLocks noGrp="1" noChangeArrowheads="1"/>
          </p:cNvSpPr>
          <p:nvPr>
            <p:ph type="title"/>
          </p:nvPr>
        </p:nvSpPr>
        <p:spPr>
          <a:xfrm>
            <a:off x="762000" y="152400"/>
            <a:ext cx="7793038" cy="874713"/>
          </a:xfrm>
        </p:spPr>
        <p:txBody>
          <a:bodyPr/>
          <a:lstStyle/>
          <a:p>
            <a:pPr eaLnBrk="1" hangingPunct="1"/>
            <a:r>
              <a:rPr lang="zh-CN" altLang="en-US">
                <a:effectLst/>
              </a:rPr>
              <a:t>数据库系统概述</a:t>
            </a:r>
          </a:p>
        </p:txBody>
      </p:sp>
      <p:sp>
        <p:nvSpPr>
          <p:cNvPr id="6149" name="Rectangle 3"/>
          <p:cNvSpPr>
            <a:spLocks noGrp="1" noChangeArrowheads="1"/>
          </p:cNvSpPr>
          <p:nvPr>
            <p:ph type="body" idx="1"/>
          </p:nvPr>
        </p:nvSpPr>
        <p:spPr>
          <a:xfrm>
            <a:off x="611188" y="1557338"/>
            <a:ext cx="7772400" cy="4419600"/>
          </a:xfrm>
        </p:spPr>
        <p:txBody>
          <a:bodyPr/>
          <a:lstStyle/>
          <a:p>
            <a:pPr algn="just" eaLnBrk="1" hangingPunct="1">
              <a:lnSpc>
                <a:spcPct val="170000"/>
              </a:lnSpc>
            </a:pPr>
            <a:r>
              <a:rPr lang="zh-CN" altLang="en-US" i="1">
                <a:solidFill>
                  <a:srgbClr val="FF0000"/>
                </a:solidFill>
                <a:latin typeface="华文新魏" charset="-122"/>
                <a:ea typeface="华文新魏" charset="-122"/>
              </a:rPr>
              <a:t>四个基本概念</a:t>
            </a:r>
          </a:p>
          <a:p>
            <a:pPr algn="just" eaLnBrk="1" hangingPunct="1">
              <a:lnSpc>
                <a:spcPct val="170000"/>
              </a:lnSpc>
            </a:pPr>
            <a:r>
              <a:rPr lang="zh-CN" altLang="en-US">
                <a:latin typeface="华文新魏" charset="-122"/>
                <a:ea typeface="华文新魏" charset="-122"/>
              </a:rPr>
              <a:t>数据库的发展和地位</a:t>
            </a:r>
          </a:p>
          <a:p>
            <a:pPr algn="just" eaLnBrk="1" hangingPunct="1">
              <a:lnSpc>
                <a:spcPct val="170000"/>
              </a:lnSpc>
            </a:pPr>
            <a:r>
              <a:rPr lang="zh-CN" altLang="en-US">
                <a:latin typeface="华文新魏" charset="-122"/>
                <a:ea typeface="华文新魏" charset="-122"/>
              </a:rPr>
              <a:t>数据管理技术的产生与发展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rPr>
              <a:t>大数据阶段</a:t>
            </a:r>
            <a:endParaRPr lang="zh-CN" altLang="en-US"/>
          </a:p>
        </p:txBody>
      </p:sp>
      <p:sp>
        <p:nvSpPr>
          <p:cNvPr id="43011"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DE83C5E0-5668-E547-81B2-470FFCBCABFD}" type="slidenum">
              <a:rPr lang="zh-CN" altLang="en-US">
                <a:solidFill>
                  <a:schemeClr val="bg1"/>
                </a:solidFill>
                <a:ea typeface="华文新魏" charset="-122"/>
              </a:rPr>
              <a:pPr eaLnBrk="1" hangingPunct="1"/>
              <a:t>40</a:t>
            </a:fld>
            <a:endParaRPr lang="en-US" altLang="zh-CN">
              <a:solidFill>
                <a:schemeClr val="bg1"/>
              </a:solidFill>
              <a:ea typeface="华文新魏" charset="-122"/>
            </a:endParaRPr>
          </a:p>
        </p:txBody>
      </p:sp>
      <p:sp>
        <p:nvSpPr>
          <p:cNvPr id="5"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pic>
        <p:nvPicPr>
          <p:cNvPr id="43013"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504950"/>
            <a:ext cx="6842125" cy="48768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ffectLst/>
              </a:rPr>
              <a:t>大数据阶段</a:t>
            </a:r>
            <a:endParaRPr lang="zh-CN" altLang="en-US"/>
          </a:p>
        </p:txBody>
      </p:sp>
      <p:sp>
        <p:nvSpPr>
          <p:cNvPr id="3" name="内容占位符 2"/>
          <p:cNvSpPr>
            <a:spLocks noGrp="1"/>
          </p:cNvSpPr>
          <p:nvPr>
            <p:ph idx="1"/>
          </p:nvPr>
        </p:nvSpPr>
        <p:spPr/>
        <p:txBody>
          <a:bodyPr/>
          <a:lstStyle/>
          <a:p>
            <a:r>
              <a:rPr lang="zh-CN" altLang="en-US">
                <a:latin typeface="华文新魏" charset="-122"/>
                <a:ea typeface="华文新魏" charset="-122"/>
              </a:rPr>
              <a:t>当前数据管理现状：关系数据库技术与大数据技术共存，二者应用场景不同。</a:t>
            </a:r>
            <a:endParaRPr lang="en-US" altLang="zh-CN">
              <a:latin typeface="华文新魏" charset="-122"/>
              <a:ea typeface="华文新魏" charset="-122"/>
            </a:endParaRPr>
          </a:p>
          <a:p>
            <a:pPr lvl="1"/>
            <a:r>
              <a:rPr lang="zh-CN" altLang="en-US">
                <a:latin typeface="华文新魏" charset="-122"/>
                <a:ea typeface="华文新魏" charset="-122"/>
              </a:rPr>
              <a:t>数据库系统一般应用于业务系统</a:t>
            </a:r>
            <a:endParaRPr lang="en-US" altLang="zh-CN">
              <a:latin typeface="华文新魏" charset="-122"/>
              <a:ea typeface="华文新魏" charset="-122"/>
            </a:endParaRPr>
          </a:p>
          <a:p>
            <a:pPr lvl="1"/>
            <a:r>
              <a:rPr lang="zh-CN" altLang="en-US">
                <a:latin typeface="华文新魏" charset="-122"/>
                <a:ea typeface="华文新魏" charset="-122"/>
              </a:rPr>
              <a:t>大数据一般应用于数据分析、数据挖掘等</a:t>
            </a:r>
          </a:p>
        </p:txBody>
      </p:sp>
      <p:sp>
        <p:nvSpPr>
          <p:cNvPr id="44036"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4208112A-DE0A-3F46-81E5-90CE3B13CD32}" type="slidenum">
              <a:rPr lang="zh-CN" altLang="en-US">
                <a:solidFill>
                  <a:schemeClr val="bg1"/>
                </a:solidFill>
                <a:ea typeface="华文新魏" charset="-122"/>
              </a:rPr>
              <a:pPr eaLnBrk="1" hangingPunct="1"/>
              <a:t>41</a:t>
            </a:fld>
            <a:endParaRPr lang="en-US" altLang="zh-CN">
              <a:solidFill>
                <a:schemeClr val="bg1"/>
              </a:solidFill>
              <a:ea typeface="华文新魏" charset="-122"/>
            </a:endParaRPr>
          </a:p>
        </p:txBody>
      </p:sp>
      <p:sp>
        <p:nvSpPr>
          <p:cNvPr id="5"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BC54910-5798-0D41-8B13-89ED0417F526}" type="slidenum">
              <a:rPr lang="zh-CN" altLang="en-US">
                <a:solidFill>
                  <a:schemeClr val="bg1"/>
                </a:solidFill>
                <a:ea typeface="华文新魏" charset="-122"/>
              </a:rPr>
              <a:pPr eaLnBrk="1" hangingPunct="1"/>
              <a:t>42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45060"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数据库系统的特点</a:t>
            </a:r>
          </a:p>
        </p:txBody>
      </p:sp>
      <p:sp>
        <p:nvSpPr>
          <p:cNvPr id="45061" name="Rectangle 3"/>
          <p:cNvSpPr>
            <a:spLocks noGrp="1" noChangeArrowheads="1"/>
          </p:cNvSpPr>
          <p:nvPr>
            <p:ph type="body" idx="1"/>
          </p:nvPr>
        </p:nvSpPr>
        <p:spPr>
          <a:xfrm>
            <a:off x="569913" y="1557338"/>
            <a:ext cx="8116887" cy="4038600"/>
          </a:xfrm>
        </p:spPr>
        <p:txBody>
          <a:bodyPr/>
          <a:lstStyle/>
          <a:p>
            <a:pPr eaLnBrk="1" hangingPunct="1"/>
            <a:r>
              <a:rPr lang="zh-CN" altLang="en-US">
                <a:latin typeface="华文新魏" charset="-122"/>
                <a:ea typeface="华文新魏" charset="-122"/>
              </a:rPr>
              <a:t>面向全组织的复杂的数据结构</a:t>
            </a:r>
          </a:p>
          <a:p>
            <a:pPr lvl="1" eaLnBrk="1" hangingPunct="1"/>
            <a:r>
              <a:rPr lang="zh-CN" altLang="en-US">
                <a:latin typeface="华文新魏" charset="-122"/>
                <a:ea typeface="华文新魏" charset="-122"/>
              </a:rPr>
              <a:t>支持全企业的应用而不是某一个应用</a:t>
            </a:r>
          </a:p>
          <a:p>
            <a:pPr lvl="1" eaLnBrk="1" hangingPunct="1"/>
            <a:r>
              <a:rPr lang="zh-CN" altLang="en-US">
                <a:latin typeface="华文新魏" charset="-122"/>
                <a:ea typeface="华文新魏" charset="-122"/>
              </a:rPr>
              <a:t>数据反映了客观事物间的本质联系，而不是着眼于面向某个应用，是有结构的数据。这是数据库系统的主要特征之一，与文件系统的根本差别。文件系统只是记录的内部有结构，一个文件的记录之间是个线性序列，记录之间无联系</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63323DB-46C4-CD48-A11A-1B7C85857D50}" type="slidenum">
              <a:rPr lang="zh-CN" altLang="en-US">
                <a:solidFill>
                  <a:schemeClr val="bg1"/>
                </a:solidFill>
                <a:ea typeface="华文新魏" charset="-122"/>
              </a:rPr>
              <a:pPr eaLnBrk="1" hangingPunct="1"/>
              <a:t>43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46084" name="Rectangle 2"/>
          <p:cNvSpPr>
            <a:spLocks noGrp="1" noChangeArrowheads="1"/>
          </p:cNvSpPr>
          <p:nvPr>
            <p:ph type="title"/>
          </p:nvPr>
        </p:nvSpPr>
        <p:spPr>
          <a:xfrm>
            <a:off x="990600" y="381000"/>
            <a:ext cx="7793038" cy="784225"/>
          </a:xfrm>
        </p:spPr>
        <p:txBody>
          <a:bodyPr/>
          <a:lstStyle/>
          <a:p>
            <a:pPr eaLnBrk="1" hangingPunct="1"/>
            <a:r>
              <a:rPr lang="zh-CN" altLang="en-US">
                <a:effectLst/>
              </a:rPr>
              <a:t>数据库系统的特点</a:t>
            </a:r>
          </a:p>
        </p:txBody>
      </p:sp>
      <p:sp>
        <p:nvSpPr>
          <p:cNvPr id="46085" name="Rectangle 3"/>
          <p:cNvSpPr>
            <a:spLocks noGrp="1" noChangeArrowheads="1"/>
          </p:cNvSpPr>
          <p:nvPr>
            <p:ph type="body" idx="1"/>
          </p:nvPr>
        </p:nvSpPr>
        <p:spPr>
          <a:xfrm>
            <a:off x="417513" y="1533525"/>
            <a:ext cx="8421687" cy="4343400"/>
          </a:xfrm>
        </p:spPr>
        <p:txBody>
          <a:bodyPr/>
          <a:lstStyle/>
          <a:p>
            <a:pPr eaLnBrk="1" hangingPunct="1"/>
            <a:r>
              <a:rPr lang="zh-CN" altLang="en-US">
                <a:latin typeface="华文新魏" charset="-122"/>
                <a:ea typeface="华文新魏" charset="-122"/>
              </a:rPr>
              <a:t>数据的冗余度小，易扩充</a:t>
            </a:r>
          </a:p>
          <a:p>
            <a:pPr lvl="1" eaLnBrk="1" hangingPunct="1"/>
            <a:r>
              <a:rPr lang="zh-CN" altLang="en-US">
                <a:latin typeface="华文新魏" charset="-122"/>
                <a:ea typeface="华文新魏" charset="-122"/>
              </a:rPr>
              <a:t>数据面向整个系统，而不是面向某一应用，数据集中管理，数据共享，因此冗余度小</a:t>
            </a:r>
          </a:p>
          <a:p>
            <a:pPr lvl="1" eaLnBrk="1" hangingPunct="1"/>
            <a:r>
              <a:rPr lang="zh-CN" altLang="en-US">
                <a:latin typeface="华文新魏" charset="-122"/>
                <a:ea typeface="华文新魏" charset="-122"/>
              </a:rPr>
              <a:t>节省存储空间，减少存取时间，且可避免数据之间的不相容性和不一致性</a:t>
            </a:r>
          </a:p>
          <a:p>
            <a:pPr lvl="1" eaLnBrk="1" hangingPunct="1"/>
            <a:r>
              <a:rPr lang="zh-CN" altLang="en-US">
                <a:latin typeface="华文新魏" charset="-122"/>
                <a:ea typeface="华文新魏" charset="-122"/>
              </a:rPr>
              <a:t>每个应用选用数据库的一个子集，只要重新选取不同子集或者加上一小部分数据，就可以满足新的应用要求，这就是易扩充性</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35E6852-2B87-854C-B426-7D3892F942D9}" type="slidenum">
              <a:rPr lang="zh-CN" altLang="en-US">
                <a:solidFill>
                  <a:schemeClr val="bg1"/>
                </a:solidFill>
                <a:ea typeface="华文新魏" charset="-122"/>
              </a:rPr>
              <a:pPr eaLnBrk="1" hangingPunct="1"/>
              <a:t>44</a:t>
            </a:fld>
            <a:endParaRPr lang="en-US" altLang="zh-CN">
              <a:solidFill>
                <a:schemeClr val="bg1"/>
              </a:solidFill>
              <a:ea typeface="华文新魏" charset="-122"/>
            </a:endParaRPr>
          </a:p>
        </p:txBody>
      </p:sp>
      <p:sp>
        <p:nvSpPr>
          <p:cNvPr id="28" name="页脚占位符 3"/>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grpSp>
        <p:nvGrpSpPr>
          <p:cNvPr id="47108" name="Group 1063"/>
          <p:cNvGrpSpPr>
            <a:grpSpLocks/>
          </p:cNvGrpSpPr>
          <p:nvPr/>
        </p:nvGrpSpPr>
        <p:grpSpPr bwMode="auto">
          <a:xfrm>
            <a:off x="501650" y="1511300"/>
            <a:ext cx="8121650" cy="4737100"/>
            <a:chOff x="548" y="813"/>
            <a:chExt cx="5116" cy="3320"/>
          </a:xfrm>
        </p:grpSpPr>
        <p:sp>
          <p:nvSpPr>
            <p:cNvPr id="47110" name="Oval 1026"/>
            <p:cNvSpPr>
              <a:spLocks noChangeArrowheads="1"/>
            </p:cNvSpPr>
            <p:nvPr/>
          </p:nvSpPr>
          <p:spPr bwMode="auto">
            <a:xfrm>
              <a:off x="1584" y="1728"/>
              <a:ext cx="3024" cy="1776"/>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7111" name="Oval 1027"/>
            <p:cNvSpPr>
              <a:spLocks noChangeArrowheads="1"/>
            </p:cNvSpPr>
            <p:nvPr/>
          </p:nvSpPr>
          <p:spPr bwMode="auto">
            <a:xfrm>
              <a:off x="2592"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学号</a:t>
              </a:r>
            </a:p>
          </p:txBody>
        </p:sp>
        <p:sp>
          <p:nvSpPr>
            <p:cNvPr id="47112" name="Oval 1028"/>
            <p:cNvSpPr>
              <a:spLocks noChangeArrowheads="1"/>
            </p:cNvSpPr>
            <p:nvPr/>
          </p:nvSpPr>
          <p:spPr bwMode="auto">
            <a:xfrm>
              <a:off x="3216"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姓名</a:t>
              </a:r>
            </a:p>
          </p:txBody>
        </p:sp>
        <p:sp>
          <p:nvSpPr>
            <p:cNvPr id="47113" name="Oval 1029"/>
            <p:cNvSpPr>
              <a:spLocks noChangeArrowheads="1"/>
            </p:cNvSpPr>
            <p:nvPr/>
          </p:nvSpPr>
          <p:spPr bwMode="auto">
            <a:xfrm>
              <a:off x="2496"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性别</a:t>
              </a:r>
            </a:p>
          </p:txBody>
        </p:sp>
        <p:sp>
          <p:nvSpPr>
            <p:cNvPr id="47114" name="Oval 1030"/>
            <p:cNvSpPr>
              <a:spLocks noChangeArrowheads="1"/>
            </p:cNvSpPr>
            <p:nvPr/>
          </p:nvSpPr>
          <p:spPr bwMode="auto">
            <a:xfrm>
              <a:off x="2496" y="18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系别</a:t>
              </a:r>
            </a:p>
          </p:txBody>
        </p:sp>
        <p:sp>
          <p:nvSpPr>
            <p:cNvPr id="47115" name="Oval 1031"/>
            <p:cNvSpPr>
              <a:spLocks noChangeArrowheads="1"/>
            </p:cNvSpPr>
            <p:nvPr/>
          </p:nvSpPr>
          <p:spPr bwMode="auto">
            <a:xfrm>
              <a:off x="3360" y="187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年龄</a:t>
              </a:r>
            </a:p>
          </p:txBody>
        </p:sp>
        <p:sp>
          <p:nvSpPr>
            <p:cNvPr id="47116" name="Oval 1032"/>
            <p:cNvSpPr>
              <a:spLocks noChangeArrowheads="1"/>
            </p:cNvSpPr>
            <p:nvPr/>
          </p:nvSpPr>
          <p:spPr bwMode="auto">
            <a:xfrm>
              <a:off x="1872"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住址</a:t>
              </a:r>
            </a:p>
          </p:txBody>
        </p:sp>
        <p:sp>
          <p:nvSpPr>
            <p:cNvPr id="47117" name="Oval 1033"/>
            <p:cNvSpPr>
              <a:spLocks noChangeArrowheads="1"/>
            </p:cNvSpPr>
            <p:nvPr/>
          </p:nvSpPr>
          <p:spPr bwMode="auto">
            <a:xfrm>
              <a:off x="3360"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出身</a:t>
              </a:r>
            </a:p>
          </p:txBody>
        </p:sp>
        <p:sp>
          <p:nvSpPr>
            <p:cNvPr id="47118" name="Oval 1034"/>
            <p:cNvSpPr>
              <a:spLocks noChangeArrowheads="1"/>
            </p:cNvSpPr>
            <p:nvPr/>
          </p:nvSpPr>
          <p:spPr bwMode="auto">
            <a:xfrm>
              <a:off x="3936" y="2160"/>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学位</a:t>
              </a:r>
            </a:p>
          </p:txBody>
        </p:sp>
        <p:sp>
          <p:nvSpPr>
            <p:cNvPr id="47119" name="Oval 1035"/>
            <p:cNvSpPr>
              <a:spLocks noChangeArrowheads="1"/>
            </p:cNvSpPr>
            <p:nvPr/>
          </p:nvSpPr>
          <p:spPr bwMode="auto">
            <a:xfrm>
              <a:off x="3936"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学分</a:t>
              </a:r>
            </a:p>
          </p:txBody>
        </p:sp>
        <p:sp>
          <p:nvSpPr>
            <p:cNvPr id="47120" name="Oval 1036"/>
            <p:cNvSpPr>
              <a:spLocks noChangeArrowheads="1"/>
            </p:cNvSpPr>
            <p:nvPr/>
          </p:nvSpPr>
          <p:spPr bwMode="auto">
            <a:xfrm>
              <a:off x="1872" y="211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Tahoma" charset="0"/>
                  <a:ea typeface="华文新魏" charset="-122"/>
                </a:rPr>
                <a:t>补贴</a:t>
              </a:r>
            </a:p>
          </p:txBody>
        </p:sp>
        <p:sp>
          <p:nvSpPr>
            <p:cNvPr id="47121" name="Freeform 1044"/>
            <p:cNvSpPr>
              <a:spLocks/>
            </p:cNvSpPr>
            <p:nvPr/>
          </p:nvSpPr>
          <p:spPr bwMode="auto">
            <a:xfrm>
              <a:off x="2367" y="1790"/>
              <a:ext cx="3297" cy="1650"/>
            </a:xfrm>
            <a:custGeom>
              <a:avLst/>
              <a:gdLst>
                <a:gd name="T0" fmla="*/ 6167 w 3212"/>
                <a:gd name="T1" fmla="*/ 1627 h 1650"/>
                <a:gd name="T2" fmla="*/ 5839 w 3212"/>
                <a:gd name="T3" fmla="*/ 1650 h 1650"/>
                <a:gd name="T4" fmla="*/ 5296 w 3212"/>
                <a:gd name="T5" fmla="*/ 1627 h 1650"/>
                <a:gd name="T6" fmla="*/ 5019 w 3212"/>
                <a:gd name="T7" fmla="*/ 1579 h 1650"/>
                <a:gd name="T8" fmla="*/ 4725 w 3212"/>
                <a:gd name="T9" fmla="*/ 1508 h 1650"/>
                <a:gd name="T10" fmla="*/ 4079 w 3212"/>
                <a:gd name="T11" fmla="*/ 1335 h 1650"/>
                <a:gd name="T12" fmla="*/ 3978 w 3212"/>
                <a:gd name="T13" fmla="*/ 1279 h 1650"/>
                <a:gd name="T14" fmla="*/ 3616 w 3212"/>
                <a:gd name="T15" fmla="*/ 1074 h 1650"/>
                <a:gd name="T16" fmla="*/ 3362 w 3212"/>
                <a:gd name="T17" fmla="*/ 1035 h 1650"/>
                <a:gd name="T18" fmla="*/ 2240 w 3212"/>
                <a:gd name="T19" fmla="*/ 1027 h 1650"/>
                <a:gd name="T20" fmla="*/ 1131 w 3212"/>
                <a:gd name="T21" fmla="*/ 995 h 1650"/>
                <a:gd name="T22" fmla="*/ 382 w 3212"/>
                <a:gd name="T23" fmla="*/ 909 h 1650"/>
                <a:gd name="T24" fmla="*/ 245 w 3212"/>
                <a:gd name="T25" fmla="*/ 869 h 1650"/>
                <a:gd name="T26" fmla="*/ 16 w 3212"/>
                <a:gd name="T27" fmla="*/ 751 h 1650"/>
                <a:gd name="T28" fmla="*/ 16 w 3212"/>
                <a:gd name="T29" fmla="*/ 546 h 1650"/>
                <a:gd name="T30" fmla="*/ 282 w 3212"/>
                <a:gd name="T31" fmla="*/ 175 h 1650"/>
                <a:gd name="T32" fmla="*/ 627 w 3212"/>
                <a:gd name="T33" fmla="*/ 41 h 1650"/>
                <a:gd name="T34" fmla="*/ 1093 w 3212"/>
                <a:gd name="T35" fmla="*/ 25 h 1650"/>
                <a:gd name="T36" fmla="*/ 1217 w 3212"/>
                <a:gd name="T37" fmla="*/ 41 h 1650"/>
                <a:gd name="T38" fmla="*/ 1272 w 3212"/>
                <a:gd name="T39" fmla="*/ 48 h 1650"/>
                <a:gd name="T40" fmla="*/ 1394 w 3212"/>
                <a:gd name="T41" fmla="*/ 64 h 1650"/>
                <a:gd name="T42" fmla="*/ 1662 w 3212"/>
                <a:gd name="T43" fmla="*/ 143 h 1650"/>
                <a:gd name="T44" fmla="*/ 1879 w 3212"/>
                <a:gd name="T45" fmla="*/ 285 h 1650"/>
                <a:gd name="T46" fmla="*/ 2384 w 3212"/>
                <a:gd name="T47" fmla="*/ 514 h 1650"/>
                <a:gd name="T48" fmla="*/ 2544 w 3212"/>
                <a:gd name="T49" fmla="*/ 546 h 1650"/>
                <a:gd name="T50" fmla="*/ 2811 w 3212"/>
                <a:gd name="T51" fmla="*/ 577 h 1650"/>
                <a:gd name="T52" fmla="*/ 3054 w 3212"/>
                <a:gd name="T53" fmla="*/ 593 h 1650"/>
                <a:gd name="T54" fmla="*/ 3430 w 3212"/>
                <a:gd name="T55" fmla="*/ 577 h 1650"/>
                <a:gd name="T56" fmla="*/ 3594 w 3212"/>
                <a:gd name="T57" fmla="*/ 546 h 1650"/>
                <a:gd name="T58" fmla="*/ 4543 w 3212"/>
                <a:gd name="T59" fmla="*/ 325 h 1650"/>
                <a:gd name="T60" fmla="*/ 5757 w 3212"/>
                <a:gd name="T61" fmla="*/ 348 h 1650"/>
                <a:gd name="T62" fmla="*/ 5898 w 3212"/>
                <a:gd name="T63" fmla="*/ 372 h 1650"/>
                <a:gd name="T64" fmla="*/ 6426 w 3212"/>
                <a:gd name="T65" fmla="*/ 459 h 1650"/>
                <a:gd name="T66" fmla="*/ 6831 w 3212"/>
                <a:gd name="T67" fmla="*/ 506 h 1650"/>
                <a:gd name="T68" fmla="*/ 7371 w 3212"/>
                <a:gd name="T69" fmla="*/ 617 h 1650"/>
                <a:gd name="T70" fmla="*/ 7657 w 3212"/>
                <a:gd name="T71" fmla="*/ 695 h 1650"/>
                <a:gd name="T72" fmla="*/ 7920 w 3212"/>
                <a:gd name="T73" fmla="*/ 814 h 1650"/>
                <a:gd name="T74" fmla="*/ 8046 w 3212"/>
                <a:gd name="T75" fmla="*/ 861 h 1650"/>
                <a:gd name="T76" fmla="*/ 8223 w 3212"/>
                <a:gd name="T77" fmla="*/ 1074 h 1650"/>
                <a:gd name="T78" fmla="*/ 8208 w 3212"/>
                <a:gd name="T79" fmla="*/ 1374 h 1650"/>
                <a:gd name="T80" fmla="*/ 8001 w 3212"/>
                <a:gd name="T81" fmla="*/ 1477 h 1650"/>
                <a:gd name="T82" fmla="*/ 7151 w 3212"/>
                <a:gd name="T83" fmla="*/ 1563 h 1650"/>
                <a:gd name="T84" fmla="*/ 6529 w 3212"/>
                <a:gd name="T85" fmla="*/ 1595 h 1650"/>
                <a:gd name="T86" fmla="*/ 6167 w 3212"/>
                <a:gd name="T87" fmla="*/ 1627 h 1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12"/>
                <a:gd name="T133" fmla="*/ 0 h 1650"/>
                <a:gd name="T134" fmla="*/ 3212 w 3212"/>
                <a:gd name="T135" fmla="*/ 1650 h 16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12" h="1650">
                  <a:moveTo>
                    <a:pt x="2407" y="1627"/>
                  </a:moveTo>
                  <a:cubicBezTo>
                    <a:pt x="2366" y="1639"/>
                    <a:pt x="2322" y="1643"/>
                    <a:pt x="2280" y="1650"/>
                  </a:cubicBezTo>
                  <a:cubicBezTo>
                    <a:pt x="2197" y="1645"/>
                    <a:pt x="2143" y="1638"/>
                    <a:pt x="2067" y="1627"/>
                  </a:cubicBezTo>
                  <a:cubicBezTo>
                    <a:pt x="2029" y="1614"/>
                    <a:pt x="1993" y="1597"/>
                    <a:pt x="1957" y="1579"/>
                  </a:cubicBezTo>
                  <a:cubicBezTo>
                    <a:pt x="1920" y="1560"/>
                    <a:pt x="1884" y="1521"/>
                    <a:pt x="1846" y="1508"/>
                  </a:cubicBezTo>
                  <a:cubicBezTo>
                    <a:pt x="1741" y="1472"/>
                    <a:pt x="1673" y="1410"/>
                    <a:pt x="1594" y="1335"/>
                  </a:cubicBezTo>
                  <a:cubicBezTo>
                    <a:pt x="1560" y="1302"/>
                    <a:pt x="1580" y="1310"/>
                    <a:pt x="1555" y="1279"/>
                  </a:cubicBezTo>
                  <a:cubicBezTo>
                    <a:pt x="1502" y="1215"/>
                    <a:pt x="1472" y="1134"/>
                    <a:pt x="1413" y="1074"/>
                  </a:cubicBezTo>
                  <a:cubicBezTo>
                    <a:pt x="1388" y="1048"/>
                    <a:pt x="1342" y="1046"/>
                    <a:pt x="1310" y="1035"/>
                  </a:cubicBezTo>
                  <a:cubicBezTo>
                    <a:pt x="1161" y="1041"/>
                    <a:pt x="1023" y="1036"/>
                    <a:pt x="876" y="1027"/>
                  </a:cubicBezTo>
                  <a:cubicBezTo>
                    <a:pt x="732" y="1019"/>
                    <a:pt x="584" y="1024"/>
                    <a:pt x="442" y="995"/>
                  </a:cubicBezTo>
                  <a:cubicBezTo>
                    <a:pt x="339" y="974"/>
                    <a:pt x="248" y="938"/>
                    <a:pt x="150" y="909"/>
                  </a:cubicBezTo>
                  <a:cubicBezTo>
                    <a:pt x="87" y="846"/>
                    <a:pt x="168" y="922"/>
                    <a:pt x="95" y="869"/>
                  </a:cubicBezTo>
                  <a:cubicBezTo>
                    <a:pt x="58" y="842"/>
                    <a:pt x="31" y="793"/>
                    <a:pt x="16" y="751"/>
                  </a:cubicBezTo>
                  <a:cubicBezTo>
                    <a:pt x="0" y="653"/>
                    <a:pt x="6" y="713"/>
                    <a:pt x="16" y="546"/>
                  </a:cubicBezTo>
                  <a:cubicBezTo>
                    <a:pt x="23" y="422"/>
                    <a:pt x="38" y="280"/>
                    <a:pt x="111" y="175"/>
                  </a:cubicBezTo>
                  <a:cubicBezTo>
                    <a:pt x="128" y="117"/>
                    <a:pt x="187" y="58"/>
                    <a:pt x="245" y="41"/>
                  </a:cubicBezTo>
                  <a:cubicBezTo>
                    <a:pt x="304" y="0"/>
                    <a:pt x="346" y="20"/>
                    <a:pt x="426" y="25"/>
                  </a:cubicBezTo>
                  <a:cubicBezTo>
                    <a:pt x="442" y="30"/>
                    <a:pt x="458" y="36"/>
                    <a:pt x="474" y="41"/>
                  </a:cubicBezTo>
                  <a:cubicBezTo>
                    <a:pt x="482" y="43"/>
                    <a:pt x="489" y="46"/>
                    <a:pt x="497" y="48"/>
                  </a:cubicBezTo>
                  <a:cubicBezTo>
                    <a:pt x="513" y="53"/>
                    <a:pt x="545" y="64"/>
                    <a:pt x="545" y="64"/>
                  </a:cubicBezTo>
                  <a:cubicBezTo>
                    <a:pt x="579" y="90"/>
                    <a:pt x="620" y="109"/>
                    <a:pt x="647" y="143"/>
                  </a:cubicBezTo>
                  <a:cubicBezTo>
                    <a:pt x="682" y="187"/>
                    <a:pt x="703" y="240"/>
                    <a:pt x="734" y="285"/>
                  </a:cubicBezTo>
                  <a:cubicBezTo>
                    <a:pt x="769" y="389"/>
                    <a:pt x="830" y="467"/>
                    <a:pt x="931" y="514"/>
                  </a:cubicBezTo>
                  <a:cubicBezTo>
                    <a:pt x="952" y="524"/>
                    <a:pt x="971" y="539"/>
                    <a:pt x="994" y="546"/>
                  </a:cubicBezTo>
                  <a:cubicBezTo>
                    <a:pt x="1028" y="556"/>
                    <a:pt x="1062" y="570"/>
                    <a:pt x="1097" y="577"/>
                  </a:cubicBezTo>
                  <a:cubicBezTo>
                    <a:pt x="1128" y="583"/>
                    <a:pt x="1192" y="593"/>
                    <a:pt x="1192" y="593"/>
                  </a:cubicBezTo>
                  <a:cubicBezTo>
                    <a:pt x="1241" y="590"/>
                    <a:pt x="1295" y="598"/>
                    <a:pt x="1341" y="577"/>
                  </a:cubicBezTo>
                  <a:cubicBezTo>
                    <a:pt x="1363" y="567"/>
                    <a:pt x="1405" y="546"/>
                    <a:pt x="1405" y="546"/>
                  </a:cubicBezTo>
                  <a:cubicBezTo>
                    <a:pt x="1523" y="425"/>
                    <a:pt x="1608" y="359"/>
                    <a:pt x="1775" y="325"/>
                  </a:cubicBezTo>
                  <a:cubicBezTo>
                    <a:pt x="1903" y="328"/>
                    <a:pt x="2103" y="315"/>
                    <a:pt x="2249" y="348"/>
                  </a:cubicBezTo>
                  <a:cubicBezTo>
                    <a:pt x="2277" y="354"/>
                    <a:pt x="2276" y="360"/>
                    <a:pt x="2304" y="372"/>
                  </a:cubicBezTo>
                  <a:cubicBezTo>
                    <a:pt x="2373" y="402"/>
                    <a:pt x="2442" y="425"/>
                    <a:pt x="2509" y="459"/>
                  </a:cubicBezTo>
                  <a:cubicBezTo>
                    <a:pt x="2557" y="484"/>
                    <a:pt x="2617" y="483"/>
                    <a:pt x="2667" y="506"/>
                  </a:cubicBezTo>
                  <a:cubicBezTo>
                    <a:pt x="2738" y="539"/>
                    <a:pt x="2816" y="572"/>
                    <a:pt x="2880" y="617"/>
                  </a:cubicBezTo>
                  <a:cubicBezTo>
                    <a:pt x="2910" y="638"/>
                    <a:pt x="2954" y="684"/>
                    <a:pt x="2991" y="695"/>
                  </a:cubicBezTo>
                  <a:cubicBezTo>
                    <a:pt x="3035" y="726"/>
                    <a:pt x="3057" y="775"/>
                    <a:pt x="3093" y="814"/>
                  </a:cubicBezTo>
                  <a:cubicBezTo>
                    <a:pt x="3108" y="831"/>
                    <a:pt x="3125" y="845"/>
                    <a:pt x="3141" y="861"/>
                  </a:cubicBezTo>
                  <a:cubicBezTo>
                    <a:pt x="3193" y="912"/>
                    <a:pt x="3201" y="1008"/>
                    <a:pt x="3212" y="1074"/>
                  </a:cubicBezTo>
                  <a:cubicBezTo>
                    <a:pt x="3209" y="1174"/>
                    <a:pt x="3209" y="1274"/>
                    <a:pt x="3204" y="1374"/>
                  </a:cubicBezTo>
                  <a:cubicBezTo>
                    <a:pt x="3201" y="1432"/>
                    <a:pt x="3169" y="1453"/>
                    <a:pt x="3125" y="1477"/>
                  </a:cubicBezTo>
                  <a:cubicBezTo>
                    <a:pt x="3018" y="1536"/>
                    <a:pt x="2917" y="1553"/>
                    <a:pt x="2793" y="1563"/>
                  </a:cubicBezTo>
                  <a:cubicBezTo>
                    <a:pt x="2712" y="1577"/>
                    <a:pt x="2630" y="1579"/>
                    <a:pt x="2549" y="1595"/>
                  </a:cubicBezTo>
                  <a:cubicBezTo>
                    <a:pt x="2499" y="1605"/>
                    <a:pt x="2459" y="1627"/>
                    <a:pt x="2407" y="1627"/>
                  </a:cubicBezTo>
                  <a:close/>
                </a:path>
              </a:pathLst>
            </a:custGeom>
            <a:noFill/>
            <a:ln w="28575" cap="flat" cmpd="sng">
              <a:solidFill>
                <a:srgbClr val="800080"/>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22" name="Rectangle 1045"/>
            <p:cNvSpPr>
              <a:spLocks noChangeArrowheads="1"/>
            </p:cNvSpPr>
            <p:nvPr/>
          </p:nvSpPr>
          <p:spPr bwMode="auto">
            <a:xfrm>
              <a:off x="4608" y="2880"/>
              <a:ext cx="912" cy="384"/>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学籍科</a:t>
              </a:r>
            </a:p>
          </p:txBody>
        </p:sp>
        <p:pic>
          <p:nvPicPr>
            <p:cNvPr id="47123" name="Picture 1046"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800" y="2496"/>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4" name="Rectangle 1048"/>
            <p:cNvSpPr>
              <a:spLocks noChangeArrowheads="1"/>
            </p:cNvSpPr>
            <p:nvPr/>
          </p:nvSpPr>
          <p:spPr bwMode="auto">
            <a:xfrm>
              <a:off x="1200" y="3552"/>
              <a:ext cx="912" cy="384"/>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房产科</a:t>
              </a:r>
            </a:p>
          </p:txBody>
        </p:sp>
        <p:pic>
          <p:nvPicPr>
            <p:cNvPr id="47125" name="Picture 1049"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392" y="3168"/>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Rectangle 1051"/>
            <p:cNvSpPr>
              <a:spLocks noChangeArrowheads="1"/>
            </p:cNvSpPr>
            <p:nvPr/>
          </p:nvSpPr>
          <p:spPr bwMode="auto">
            <a:xfrm>
              <a:off x="3504" y="1248"/>
              <a:ext cx="912" cy="336"/>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人事科</a:t>
              </a:r>
            </a:p>
          </p:txBody>
        </p:sp>
        <p:pic>
          <p:nvPicPr>
            <p:cNvPr id="47127" name="Picture 1052"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696" y="86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8" name="Freeform 1055"/>
            <p:cNvSpPr>
              <a:spLocks/>
            </p:cNvSpPr>
            <p:nvPr/>
          </p:nvSpPr>
          <p:spPr bwMode="auto">
            <a:xfrm>
              <a:off x="2304" y="813"/>
              <a:ext cx="2344" cy="2659"/>
            </a:xfrm>
            <a:custGeom>
              <a:avLst/>
              <a:gdLst>
                <a:gd name="T0" fmla="*/ 1680 w 2344"/>
                <a:gd name="T1" fmla="*/ 8 h 2659"/>
                <a:gd name="T2" fmla="*/ 1475 w 2344"/>
                <a:gd name="T3" fmla="*/ 31 h 2659"/>
                <a:gd name="T4" fmla="*/ 1404 w 2344"/>
                <a:gd name="T5" fmla="*/ 55 h 2659"/>
                <a:gd name="T6" fmla="*/ 1380 w 2344"/>
                <a:gd name="T7" fmla="*/ 63 h 2659"/>
                <a:gd name="T8" fmla="*/ 1293 w 2344"/>
                <a:gd name="T9" fmla="*/ 94 h 2659"/>
                <a:gd name="T10" fmla="*/ 1136 w 2344"/>
                <a:gd name="T11" fmla="*/ 213 h 2659"/>
                <a:gd name="T12" fmla="*/ 1104 w 2344"/>
                <a:gd name="T13" fmla="*/ 268 h 2659"/>
                <a:gd name="T14" fmla="*/ 1088 w 2344"/>
                <a:gd name="T15" fmla="*/ 315 h 2659"/>
                <a:gd name="T16" fmla="*/ 1104 w 2344"/>
                <a:gd name="T17" fmla="*/ 505 h 2659"/>
                <a:gd name="T18" fmla="*/ 1167 w 2344"/>
                <a:gd name="T19" fmla="*/ 710 h 2659"/>
                <a:gd name="T20" fmla="*/ 1136 w 2344"/>
                <a:gd name="T21" fmla="*/ 899 h 2659"/>
                <a:gd name="T22" fmla="*/ 1041 w 2344"/>
                <a:gd name="T23" fmla="*/ 1041 h 2659"/>
                <a:gd name="T24" fmla="*/ 962 w 2344"/>
                <a:gd name="T25" fmla="*/ 1120 h 2659"/>
                <a:gd name="T26" fmla="*/ 796 w 2344"/>
                <a:gd name="T27" fmla="*/ 1160 h 2659"/>
                <a:gd name="T28" fmla="*/ 702 w 2344"/>
                <a:gd name="T29" fmla="*/ 1096 h 2659"/>
                <a:gd name="T30" fmla="*/ 512 w 2344"/>
                <a:gd name="T31" fmla="*/ 986 h 2659"/>
                <a:gd name="T32" fmla="*/ 339 w 2344"/>
                <a:gd name="T33" fmla="*/ 970 h 2659"/>
                <a:gd name="T34" fmla="*/ 244 w 2344"/>
                <a:gd name="T35" fmla="*/ 994 h 2659"/>
                <a:gd name="T36" fmla="*/ 220 w 2344"/>
                <a:gd name="T37" fmla="*/ 1002 h 2659"/>
                <a:gd name="T38" fmla="*/ 102 w 2344"/>
                <a:gd name="T39" fmla="*/ 1049 h 2659"/>
                <a:gd name="T40" fmla="*/ 31 w 2344"/>
                <a:gd name="T41" fmla="*/ 1096 h 2659"/>
                <a:gd name="T42" fmla="*/ 7 w 2344"/>
                <a:gd name="T43" fmla="*/ 1144 h 2659"/>
                <a:gd name="T44" fmla="*/ 110 w 2344"/>
                <a:gd name="T45" fmla="*/ 1381 h 2659"/>
                <a:gd name="T46" fmla="*/ 276 w 2344"/>
                <a:gd name="T47" fmla="*/ 1483 h 2659"/>
                <a:gd name="T48" fmla="*/ 307 w 2344"/>
                <a:gd name="T49" fmla="*/ 1530 h 2659"/>
                <a:gd name="T50" fmla="*/ 252 w 2344"/>
                <a:gd name="T51" fmla="*/ 1641 h 2659"/>
                <a:gd name="T52" fmla="*/ 157 w 2344"/>
                <a:gd name="T53" fmla="*/ 1759 h 2659"/>
                <a:gd name="T54" fmla="*/ 118 w 2344"/>
                <a:gd name="T55" fmla="*/ 1830 h 2659"/>
                <a:gd name="T56" fmla="*/ 86 w 2344"/>
                <a:gd name="T57" fmla="*/ 1941 h 2659"/>
                <a:gd name="T58" fmla="*/ 94 w 2344"/>
                <a:gd name="T59" fmla="*/ 2272 h 2659"/>
                <a:gd name="T60" fmla="*/ 126 w 2344"/>
                <a:gd name="T61" fmla="*/ 2485 h 2659"/>
                <a:gd name="T62" fmla="*/ 189 w 2344"/>
                <a:gd name="T63" fmla="*/ 2548 h 2659"/>
                <a:gd name="T64" fmla="*/ 591 w 2344"/>
                <a:gd name="T65" fmla="*/ 2651 h 2659"/>
                <a:gd name="T66" fmla="*/ 686 w 2344"/>
                <a:gd name="T67" fmla="*/ 2659 h 2659"/>
                <a:gd name="T68" fmla="*/ 1286 w 2344"/>
                <a:gd name="T69" fmla="*/ 2627 h 2659"/>
                <a:gd name="T70" fmla="*/ 1380 w 2344"/>
                <a:gd name="T71" fmla="*/ 2596 h 2659"/>
                <a:gd name="T72" fmla="*/ 1459 w 2344"/>
                <a:gd name="T73" fmla="*/ 2556 h 2659"/>
                <a:gd name="T74" fmla="*/ 1530 w 2344"/>
                <a:gd name="T75" fmla="*/ 2462 h 2659"/>
                <a:gd name="T76" fmla="*/ 1767 w 2344"/>
                <a:gd name="T77" fmla="*/ 2422 h 2659"/>
                <a:gd name="T78" fmla="*/ 1933 w 2344"/>
                <a:gd name="T79" fmla="*/ 2367 h 2659"/>
                <a:gd name="T80" fmla="*/ 1964 w 2344"/>
                <a:gd name="T81" fmla="*/ 2343 h 2659"/>
                <a:gd name="T82" fmla="*/ 2012 w 2344"/>
                <a:gd name="T83" fmla="*/ 2296 h 2659"/>
                <a:gd name="T84" fmla="*/ 2083 w 2344"/>
                <a:gd name="T85" fmla="*/ 2170 h 2659"/>
                <a:gd name="T86" fmla="*/ 2059 w 2344"/>
                <a:gd name="T87" fmla="*/ 1783 h 2659"/>
                <a:gd name="T88" fmla="*/ 2004 w 2344"/>
                <a:gd name="T89" fmla="*/ 1420 h 2659"/>
                <a:gd name="T90" fmla="*/ 1917 w 2344"/>
                <a:gd name="T91" fmla="*/ 1278 h 2659"/>
                <a:gd name="T92" fmla="*/ 1940 w 2344"/>
                <a:gd name="T93" fmla="*/ 1175 h 2659"/>
                <a:gd name="T94" fmla="*/ 1988 w 2344"/>
                <a:gd name="T95" fmla="*/ 1128 h 2659"/>
                <a:gd name="T96" fmla="*/ 2035 w 2344"/>
                <a:gd name="T97" fmla="*/ 1096 h 2659"/>
                <a:gd name="T98" fmla="*/ 2075 w 2344"/>
                <a:gd name="T99" fmla="*/ 1057 h 2659"/>
                <a:gd name="T100" fmla="*/ 2114 w 2344"/>
                <a:gd name="T101" fmla="*/ 1018 h 2659"/>
                <a:gd name="T102" fmla="*/ 2201 w 2344"/>
                <a:gd name="T103" fmla="*/ 931 h 2659"/>
                <a:gd name="T104" fmla="*/ 2288 w 2344"/>
                <a:gd name="T105" fmla="*/ 797 h 2659"/>
                <a:gd name="T106" fmla="*/ 2311 w 2344"/>
                <a:gd name="T107" fmla="*/ 718 h 2659"/>
                <a:gd name="T108" fmla="*/ 2327 w 2344"/>
                <a:gd name="T109" fmla="*/ 670 h 2659"/>
                <a:gd name="T110" fmla="*/ 2319 w 2344"/>
                <a:gd name="T111" fmla="*/ 363 h 2659"/>
                <a:gd name="T112" fmla="*/ 1940 w 2344"/>
                <a:gd name="T113" fmla="*/ 39 h 2659"/>
                <a:gd name="T114" fmla="*/ 1791 w 2344"/>
                <a:gd name="T115" fmla="*/ 0 h 2659"/>
                <a:gd name="T116" fmla="*/ 1680 w 2344"/>
                <a:gd name="T117" fmla="*/ 8 h 26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44"/>
                <a:gd name="T178" fmla="*/ 0 h 2659"/>
                <a:gd name="T179" fmla="*/ 2344 w 2344"/>
                <a:gd name="T180" fmla="*/ 2659 h 26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44" h="2659">
                  <a:moveTo>
                    <a:pt x="1680" y="8"/>
                  </a:moveTo>
                  <a:cubicBezTo>
                    <a:pt x="1516" y="16"/>
                    <a:pt x="1584" y="3"/>
                    <a:pt x="1475" y="31"/>
                  </a:cubicBezTo>
                  <a:cubicBezTo>
                    <a:pt x="1451" y="37"/>
                    <a:pt x="1428" y="47"/>
                    <a:pt x="1404" y="55"/>
                  </a:cubicBezTo>
                  <a:cubicBezTo>
                    <a:pt x="1396" y="58"/>
                    <a:pt x="1380" y="63"/>
                    <a:pt x="1380" y="63"/>
                  </a:cubicBezTo>
                  <a:cubicBezTo>
                    <a:pt x="1352" y="83"/>
                    <a:pt x="1326" y="87"/>
                    <a:pt x="1293" y="94"/>
                  </a:cubicBezTo>
                  <a:cubicBezTo>
                    <a:pt x="1233" y="125"/>
                    <a:pt x="1183" y="165"/>
                    <a:pt x="1136" y="213"/>
                  </a:cubicBezTo>
                  <a:cubicBezTo>
                    <a:pt x="1125" y="224"/>
                    <a:pt x="1109" y="255"/>
                    <a:pt x="1104" y="268"/>
                  </a:cubicBezTo>
                  <a:cubicBezTo>
                    <a:pt x="1098" y="283"/>
                    <a:pt x="1088" y="315"/>
                    <a:pt x="1088" y="315"/>
                  </a:cubicBezTo>
                  <a:cubicBezTo>
                    <a:pt x="1093" y="405"/>
                    <a:pt x="1090" y="433"/>
                    <a:pt x="1104" y="505"/>
                  </a:cubicBezTo>
                  <a:cubicBezTo>
                    <a:pt x="1118" y="575"/>
                    <a:pt x="1150" y="641"/>
                    <a:pt x="1167" y="710"/>
                  </a:cubicBezTo>
                  <a:cubicBezTo>
                    <a:pt x="1162" y="764"/>
                    <a:pt x="1165" y="847"/>
                    <a:pt x="1136" y="899"/>
                  </a:cubicBezTo>
                  <a:cubicBezTo>
                    <a:pt x="1109" y="947"/>
                    <a:pt x="1074" y="1000"/>
                    <a:pt x="1041" y="1041"/>
                  </a:cubicBezTo>
                  <a:cubicBezTo>
                    <a:pt x="1010" y="1080"/>
                    <a:pt x="1014" y="1102"/>
                    <a:pt x="962" y="1120"/>
                  </a:cubicBezTo>
                  <a:cubicBezTo>
                    <a:pt x="907" y="1139"/>
                    <a:pt x="854" y="1152"/>
                    <a:pt x="796" y="1160"/>
                  </a:cubicBezTo>
                  <a:cubicBezTo>
                    <a:pt x="761" y="1148"/>
                    <a:pt x="733" y="1117"/>
                    <a:pt x="702" y="1096"/>
                  </a:cubicBezTo>
                  <a:cubicBezTo>
                    <a:pt x="643" y="1056"/>
                    <a:pt x="580" y="1009"/>
                    <a:pt x="512" y="986"/>
                  </a:cubicBezTo>
                  <a:cubicBezTo>
                    <a:pt x="452" y="944"/>
                    <a:pt x="431" y="964"/>
                    <a:pt x="339" y="970"/>
                  </a:cubicBezTo>
                  <a:cubicBezTo>
                    <a:pt x="274" y="981"/>
                    <a:pt x="307" y="973"/>
                    <a:pt x="244" y="994"/>
                  </a:cubicBezTo>
                  <a:cubicBezTo>
                    <a:pt x="236" y="997"/>
                    <a:pt x="220" y="1002"/>
                    <a:pt x="220" y="1002"/>
                  </a:cubicBezTo>
                  <a:cubicBezTo>
                    <a:pt x="185" y="1027"/>
                    <a:pt x="137" y="1026"/>
                    <a:pt x="102" y="1049"/>
                  </a:cubicBezTo>
                  <a:cubicBezTo>
                    <a:pt x="47" y="1086"/>
                    <a:pt x="71" y="1071"/>
                    <a:pt x="31" y="1096"/>
                  </a:cubicBezTo>
                  <a:cubicBezTo>
                    <a:pt x="25" y="1113"/>
                    <a:pt x="9" y="1126"/>
                    <a:pt x="7" y="1144"/>
                  </a:cubicBezTo>
                  <a:cubicBezTo>
                    <a:pt x="0" y="1222"/>
                    <a:pt x="44" y="1337"/>
                    <a:pt x="110" y="1381"/>
                  </a:cubicBezTo>
                  <a:cubicBezTo>
                    <a:pt x="148" y="1436"/>
                    <a:pt x="222" y="1447"/>
                    <a:pt x="276" y="1483"/>
                  </a:cubicBezTo>
                  <a:cubicBezTo>
                    <a:pt x="286" y="1499"/>
                    <a:pt x="305" y="1511"/>
                    <a:pt x="307" y="1530"/>
                  </a:cubicBezTo>
                  <a:cubicBezTo>
                    <a:pt x="313" y="1577"/>
                    <a:pt x="277" y="1609"/>
                    <a:pt x="252" y="1641"/>
                  </a:cubicBezTo>
                  <a:cubicBezTo>
                    <a:pt x="220" y="1682"/>
                    <a:pt x="195" y="1723"/>
                    <a:pt x="157" y="1759"/>
                  </a:cubicBezTo>
                  <a:cubicBezTo>
                    <a:pt x="148" y="1786"/>
                    <a:pt x="134" y="1806"/>
                    <a:pt x="118" y="1830"/>
                  </a:cubicBezTo>
                  <a:cubicBezTo>
                    <a:pt x="105" y="1869"/>
                    <a:pt x="94" y="1901"/>
                    <a:pt x="86" y="1941"/>
                  </a:cubicBezTo>
                  <a:cubicBezTo>
                    <a:pt x="71" y="2114"/>
                    <a:pt x="76" y="2003"/>
                    <a:pt x="94" y="2272"/>
                  </a:cubicBezTo>
                  <a:cubicBezTo>
                    <a:pt x="100" y="2355"/>
                    <a:pt x="100" y="2409"/>
                    <a:pt x="126" y="2485"/>
                  </a:cubicBezTo>
                  <a:cubicBezTo>
                    <a:pt x="135" y="2510"/>
                    <a:pt x="169" y="2532"/>
                    <a:pt x="189" y="2548"/>
                  </a:cubicBezTo>
                  <a:cubicBezTo>
                    <a:pt x="296" y="2633"/>
                    <a:pt x="460" y="2638"/>
                    <a:pt x="591" y="2651"/>
                  </a:cubicBezTo>
                  <a:cubicBezTo>
                    <a:pt x="623" y="2654"/>
                    <a:pt x="654" y="2656"/>
                    <a:pt x="686" y="2659"/>
                  </a:cubicBezTo>
                  <a:cubicBezTo>
                    <a:pt x="887" y="2655"/>
                    <a:pt x="1087" y="2655"/>
                    <a:pt x="1286" y="2627"/>
                  </a:cubicBezTo>
                  <a:cubicBezTo>
                    <a:pt x="1313" y="2618"/>
                    <a:pt x="1354" y="2609"/>
                    <a:pt x="1380" y="2596"/>
                  </a:cubicBezTo>
                  <a:cubicBezTo>
                    <a:pt x="1407" y="2582"/>
                    <a:pt x="1430" y="2566"/>
                    <a:pt x="1459" y="2556"/>
                  </a:cubicBezTo>
                  <a:cubicBezTo>
                    <a:pt x="1474" y="2534"/>
                    <a:pt x="1511" y="2477"/>
                    <a:pt x="1530" y="2462"/>
                  </a:cubicBezTo>
                  <a:cubicBezTo>
                    <a:pt x="1590" y="2414"/>
                    <a:pt x="1708" y="2425"/>
                    <a:pt x="1767" y="2422"/>
                  </a:cubicBezTo>
                  <a:cubicBezTo>
                    <a:pt x="1827" y="2412"/>
                    <a:pt x="1882" y="2404"/>
                    <a:pt x="1933" y="2367"/>
                  </a:cubicBezTo>
                  <a:cubicBezTo>
                    <a:pt x="1944" y="2359"/>
                    <a:pt x="1954" y="2352"/>
                    <a:pt x="1964" y="2343"/>
                  </a:cubicBezTo>
                  <a:cubicBezTo>
                    <a:pt x="1981" y="2328"/>
                    <a:pt x="2012" y="2296"/>
                    <a:pt x="2012" y="2296"/>
                  </a:cubicBezTo>
                  <a:cubicBezTo>
                    <a:pt x="2033" y="2252"/>
                    <a:pt x="2067" y="2216"/>
                    <a:pt x="2083" y="2170"/>
                  </a:cubicBezTo>
                  <a:cubicBezTo>
                    <a:pt x="2078" y="2035"/>
                    <a:pt x="2066" y="1916"/>
                    <a:pt x="2059" y="1783"/>
                  </a:cubicBezTo>
                  <a:cubicBezTo>
                    <a:pt x="2052" y="1651"/>
                    <a:pt x="2043" y="1543"/>
                    <a:pt x="2004" y="1420"/>
                  </a:cubicBezTo>
                  <a:cubicBezTo>
                    <a:pt x="1987" y="1368"/>
                    <a:pt x="1947" y="1323"/>
                    <a:pt x="1917" y="1278"/>
                  </a:cubicBezTo>
                  <a:cubicBezTo>
                    <a:pt x="1922" y="1233"/>
                    <a:pt x="1913" y="1206"/>
                    <a:pt x="1940" y="1175"/>
                  </a:cubicBezTo>
                  <a:cubicBezTo>
                    <a:pt x="1955" y="1158"/>
                    <a:pt x="1972" y="1144"/>
                    <a:pt x="1988" y="1128"/>
                  </a:cubicBezTo>
                  <a:cubicBezTo>
                    <a:pt x="2002" y="1115"/>
                    <a:pt x="2035" y="1096"/>
                    <a:pt x="2035" y="1096"/>
                  </a:cubicBezTo>
                  <a:cubicBezTo>
                    <a:pt x="2083" y="1026"/>
                    <a:pt x="2016" y="1118"/>
                    <a:pt x="2075" y="1057"/>
                  </a:cubicBezTo>
                  <a:cubicBezTo>
                    <a:pt x="2124" y="1007"/>
                    <a:pt x="2053" y="1056"/>
                    <a:pt x="2114" y="1018"/>
                  </a:cubicBezTo>
                  <a:cubicBezTo>
                    <a:pt x="2136" y="986"/>
                    <a:pt x="2169" y="953"/>
                    <a:pt x="2201" y="931"/>
                  </a:cubicBezTo>
                  <a:cubicBezTo>
                    <a:pt x="2230" y="886"/>
                    <a:pt x="2258" y="841"/>
                    <a:pt x="2288" y="797"/>
                  </a:cubicBezTo>
                  <a:cubicBezTo>
                    <a:pt x="2297" y="771"/>
                    <a:pt x="2303" y="744"/>
                    <a:pt x="2311" y="718"/>
                  </a:cubicBezTo>
                  <a:cubicBezTo>
                    <a:pt x="2316" y="702"/>
                    <a:pt x="2327" y="670"/>
                    <a:pt x="2327" y="670"/>
                  </a:cubicBezTo>
                  <a:cubicBezTo>
                    <a:pt x="2338" y="569"/>
                    <a:pt x="2344" y="463"/>
                    <a:pt x="2319" y="363"/>
                  </a:cubicBezTo>
                  <a:cubicBezTo>
                    <a:pt x="2274" y="184"/>
                    <a:pt x="2118" y="59"/>
                    <a:pt x="1940" y="39"/>
                  </a:cubicBezTo>
                  <a:cubicBezTo>
                    <a:pt x="1917" y="33"/>
                    <a:pt x="1812" y="0"/>
                    <a:pt x="1791" y="0"/>
                  </a:cubicBezTo>
                  <a:cubicBezTo>
                    <a:pt x="1754" y="0"/>
                    <a:pt x="1717" y="5"/>
                    <a:pt x="1680" y="8"/>
                  </a:cubicBezTo>
                  <a:close/>
                </a:path>
              </a:pathLst>
            </a:custGeom>
            <a:noFill/>
            <a:ln w="28575" cap="flat" cmpd="sng">
              <a:solidFill>
                <a:srgbClr val="3366FF"/>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29" name="Rectangle 1057"/>
            <p:cNvSpPr>
              <a:spLocks noChangeArrowheads="1"/>
            </p:cNvSpPr>
            <p:nvPr/>
          </p:nvSpPr>
          <p:spPr bwMode="auto">
            <a:xfrm>
              <a:off x="672" y="1728"/>
              <a:ext cx="912" cy="384"/>
            </a:xfrm>
            <a:prstGeom prst="rect">
              <a:avLst/>
            </a:prstGeom>
            <a:solidFill>
              <a:schemeClr val="accent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隶书" charset="0"/>
                </a:rPr>
                <a:t>劳资科</a:t>
              </a:r>
            </a:p>
          </p:txBody>
        </p:sp>
        <p:pic>
          <p:nvPicPr>
            <p:cNvPr id="47130" name="Picture 1058" descr="j0211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864" y="134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1" name="Freeform 1060"/>
            <p:cNvSpPr>
              <a:spLocks/>
            </p:cNvSpPr>
            <p:nvPr/>
          </p:nvSpPr>
          <p:spPr bwMode="auto">
            <a:xfrm>
              <a:off x="548" y="1196"/>
              <a:ext cx="3224" cy="1731"/>
            </a:xfrm>
            <a:custGeom>
              <a:avLst/>
              <a:gdLst>
                <a:gd name="T0" fmla="*/ 28 w 3224"/>
                <a:gd name="T1" fmla="*/ 556 h 1731"/>
                <a:gd name="T2" fmla="*/ 28 w 3224"/>
                <a:gd name="T3" fmla="*/ 769 h 1731"/>
                <a:gd name="T4" fmla="*/ 60 w 3224"/>
                <a:gd name="T5" fmla="*/ 919 h 1731"/>
                <a:gd name="T6" fmla="*/ 328 w 3224"/>
                <a:gd name="T7" fmla="*/ 1005 h 1731"/>
                <a:gd name="T8" fmla="*/ 525 w 3224"/>
                <a:gd name="T9" fmla="*/ 1013 h 1731"/>
                <a:gd name="T10" fmla="*/ 667 w 3224"/>
                <a:gd name="T11" fmla="*/ 1021 h 1731"/>
                <a:gd name="T12" fmla="*/ 999 w 3224"/>
                <a:gd name="T13" fmla="*/ 1076 h 1731"/>
                <a:gd name="T14" fmla="*/ 1180 w 3224"/>
                <a:gd name="T15" fmla="*/ 1147 h 1731"/>
                <a:gd name="T16" fmla="*/ 1275 w 3224"/>
                <a:gd name="T17" fmla="*/ 1203 h 1731"/>
                <a:gd name="T18" fmla="*/ 1314 w 3224"/>
                <a:gd name="T19" fmla="*/ 1234 h 1731"/>
                <a:gd name="T20" fmla="*/ 1385 w 3224"/>
                <a:gd name="T21" fmla="*/ 1289 h 1731"/>
                <a:gd name="T22" fmla="*/ 1432 w 3224"/>
                <a:gd name="T23" fmla="*/ 1305 h 1731"/>
                <a:gd name="T24" fmla="*/ 1464 w 3224"/>
                <a:gd name="T25" fmla="*/ 1321 h 1731"/>
                <a:gd name="T26" fmla="*/ 1488 w 3224"/>
                <a:gd name="T27" fmla="*/ 1337 h 1731"/>
                <a:gd name="T28" fmla="*/ 1646 w 3224"/>
                <a:gd name="T29" fmla="*/ 1384 h 1731"/>
                <a:gd name="T30" fmla="*/ 1788 w 3224"/>
                <a:gd name="T31" fmla="*/ 1439 h 1731"/>
                <a:gd name="T32" fmla="*/ 1843 w 3224"/>
                <a:gd name="T33" fmla="*/ 1463 h 1731"/>
                <a:gd name="T34" fmla="*/ 1898 w 3224"/>
                <a:gd name="T35" fmla="*/ 1487 h 1731"/>
                <a:gd name="T36" fmla="*/ 1930 w 3224"/>
                <a:gd name="T37" fmla="*/ 1503 h 1731"/>
                <a:gd name="T38" fmla="*/ 1953 w 3224"/>
                <a:gd name="T39" fmla="*/ 1518 h 1731"/>
                <a:gd name="T40" fmla="*/ 2001 w 3224"/>
                <a:gd name="T41" fmla="*/ 1534 h 1731"/>
                <a:gd name="T42" fmla="*/ 2174 w 3224"/>
                <a:gd name="T43" fmla="*/ 1621 h 1731"/>
                <a:gd name="T44" fmla="*/ 2332 w 3224"/>
                <a:gd name="T45" fmla="*/ 1668 h 1731"/>
                <a:gd name="T46" fmla="*/ 2821 w 3224"/>
                <a:gd name="T47" fmla="*/ 1731 h 1731"/>
                <a:gd name="T48" fmla="*/ 3097 w 3224"/>
                <a:gd name="T49" fmla="*/ 1708 h 1731"/>
                <a:gd name="T50" fmla="*/ 3200 w 3224"/>
                <a:gd name="T51" fmla="*/ 1605 h 1731"/>
                <a:gd name="T52" fmla="*/ 3224 w 3224"/>
                <a:gd name="T53" fmla="*/ 1526 h 1731"/>
                <a:gd name="T54" fmla="*/ 3168 w 3224"/>
                <a:gd name="T55" fmla="*/ 1353 h 1731"/>
                <a:gd name="T56" fmla="*/ 3097 w 3224"/>
                <a:gd name="T57" fmla="*/ 1274 h 1731"/>
                <a:gd name="T58" fmla="*/ 3058 w 3224"/>
                <a:gd name="T59" fmla="*/ 1234 h 1731"/>
                <a:gd name="T60" fmla="*/ 2995 w 3224"/>
                <a:gd name="T61" fmla="*/ 1171 h 1731"/>
                <a:gd name="T62" fmla="*/ 2766 w 3224"/>
                <a:gd name="T63" fmla="*/ 990 h 1731"/>
                <a:gd name="T64" fmla="*/ 2703 w 3224"/>
                <a:gd name="T65" fmla="*/ 927 h 1731"/>
                <a:gd name="T66" fmla="*/ 2419 w 3224"/>
                <a:gd name="T67" fmla="*/ 611 h 1731"/>
                <a:gd name="T68" fmla="*/ 2300 w 3224"/>
                <a:gd name="T69" fmla="*/ 532 h 1731"/>
                <a:gd name="T70" fmla="*/ 2087 w 3224"/>
                <a:gd name="T71" fmla="*/ 406 h 1731"/>
                <a:gd name="T72" fmla="*/ 2016 w 3224"/>
                <a:gd name="T73" fmla="*/ 358 h 1731"/>
                <a:gd name="T74" fmla="*/ 1969 w 3224"/>
                <a:gd name="T75" fmla="*/ 343 h 1731"/>
                <a:gd name="T76" fmla="*/ 1630 w 3224"/>
                <a:gd name="T77" fmla="*/ 193 h 1731"/>
                <a:gd name="T78" fmla="*/ 1567 w 3224"/>
                <a:gd name="T79" fmla="*/ 161 h 1731"/>
                <a:gd name="T80" fmla="*/ 1543 w 3224"/>
                <a:gd name="T81" fmla="*/ 145 h 1731"/>
                <a:gd name="T82" fmla="*/ 1425 w 3224"/>
                <a:gd name="T83" fmla="*/ 106 h 1731"/>
                <a:gd name="T84" fmla="*/ 1188 w 3224"/>
                <a:gd name="T85" fmla="*/ 35 h 1731"/>
                <a:gd name="T86" fmla="*/ 849 w 3224"/>
                <a:gd name="T87" fmla="*/ 11 h 1731"/>
                <a:gd name="T88" fmla="*/ 383 w 3224"/>
                <a:gd name="T89" fmla="*/ 35 h 1731"/>
                <a:gd name="T90" fmla="*/ 288 w 3224"/>
                <a:gd name="T91" fmla="*/ 106 h 1731"/>
                <a:gd name="T92" fmla="*/ 154 w 3224"/>
                <a:gd name="T93" fmla="*/ 224 h 1731"/>
                <a:gd name="T94" fmla="*/ 4 w 3224"/>
                <a:gd name="T95" fmla="*/ 532 h 1731"/>
                <a:gd name="T96" fmla="*/ 12 w 3224"/>
                <a:gd name="T97" fmla="*/ 571 h 1731"/>
                <a:gd name="T98" fmla="*/ 36 w 3224"/>
                <a:gd name="T99" fmla="*/ 587 h 1731"/>
                <a:gd name="T100" fmla="*/ 28 w 3224"/>
                <a:gd name="T101" fmla="*/ 556 h 1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24"/>
                <a:gd name="T154" fmla="*/ 0 h 1731"/>
                <a:gd name="T155" fmla="*/ 3224 w 3224"/>
                <a:gd name="T156" fmla="*/ 1731 h 17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24" h="1731">
                  <a:moveTo>
                    <a:pt x="28" y="556"/>
                  </a:moveTo>
                  <a:cubicBezTo>
                    <a:pt x="0" y="638"/>
                    <a:pt x="16" y="581"/>
                    <a:pt x="28" y="769"/>
                  </a:cubicBezTo>
                  <a:cubicBezTo>
                    <a:pt x="31" y="812"/>
                    <a:pt x="35" y="881"/>
                    <a:pt x="60" y="919"/>
                  </a:cubicBezTo>
                  <a:cubicBezTo>
                    <a:pt x="109" y="994"/>
                    <a:pt x="252" y="1001"/>
                    <a:pt x="328" y="1005"/>
                  </a:cubicBezTo>
                  <a:cubicBezTo>
                    <a:pt x="394" y="1009"/>
                    <a:pt x="459" y="1010"/>
                    <a:pt x="525" y="1013"/>
                  </a:cubicBezTo>
                  <a:cubicBezTo>
                    <a:pt x="572" y="1015"/>
                    <a:pt x="620" y="1017"/>
                    <a:pt x="667" y="1021"/>
                  </a:cubicBezTo>
                  <a:cubicBezTo>
                    <a:pt x="776" y="1029"/>
                    <a:pt x="894" y="1043"/>
                    <a:pt x="999" y="1076"/>
                  </a:cubicBezTo>
                  <a:cubicBezTo>
                    <a:pt x="1060" y="1095"/>
                    <a:pt x="1117" y="1133"/>
                    <a:pt x="1180" y="1147"/>
                  </a:cubicBezTo>
                  <a:cubicBezTo>
                    <a:pt x="1213" y="1170"/>
                    <a:pt x="1243" y="1182"/>
                    <a:pt x="1275" y="1203"/>
                  </a:cubicBezTo>
                  <a:cubicBezTo>
                    <a:pt x="1308" y="1254"/>
                    <a:pt x="1269" y="1204"/>
                    <a:pt x="1314" y="1234"/>
                  </a:cubicBezTo>
                  <a:cubicBezTo>
                    <a:pt x="1339" y="1251"/>
                    <a:pt x="1356" y="1276"/>
                    <a:pt x="1385" y="1289"/>
                  </a:cubicBezTo>
                  <a:cubicBezTo>
                    <a:pt x="1400" y="1296"/>
                    <a:pt x="1417" y="1298"/>
                    <a:pt x="1432" y="1305"/>
                  </a:cubicBezTo>
                  <a:cubicBezTo>
                    <a:pt x="1443" y="1310"/>
                    <a:pt x="1454" y="1315"/>
                    <a:pt x="1464" y="1321"/>
                  </a:cubicBezTo>
                  <a:cubicBezTo>
                    <a:pt x="1472" y="1326"/>
                    <a:pt x="1479" y="1333"/>
                    <a:pt x="1488" y="1337"/>
                  </a:cubicBezTo>
                  <a:cubicBezTo>
                    <a:pt x="1530" y="1359"/>
                    <a:pt x="1598" y="1372"/>
                    <a:pt x="1646" y="1384"/>
                  </a:cubicBezTo>
                  <a:cubicBezTo>
                    <a:pt x="1689" y="1414"/>
                    <a:pt x="1741" y="1419"/>
                    <a:pt x="1788" y="1439"/>
                  </a:cubicBezTo>
                  <a:cubicBezTo>
                    <a:pt x="1871" y="1474"/>
                    <a:pt x="1776" y="1441"/>
                    <a:pt x="1843" y="1463"/>
                  </a:cubicBezTo>
                  <a:cubicBezTo>
                    <a:pt x="1889" y="1495"/>
                    <a:pt x="1841" y="1466"/>
                    <a:pt x="1898" y="1487"/>
                  </a:cubicBezTo>
                  <a:cubicBezTo>
                    <a:pt x="1909" y="1491"/>
                    <a:pt x="1920" y="1497"/>
                    <a:pt x="1930" y="1503"/>
                  </a:cubicBezTo>
                  <a:cubicBezTo>
                    <a:pt x="1938" y="1507"/>
                    <a:pt x="1945" y="1514"/>
                    <a:pt x="1953" y="1518"/>
                  </a:cubicBezTo>
                  <a:cubicBezTo>
                    <a:pt x="1968" y="1525"/>
                    <a:pt x="2001" y="1534"/>
                    <a:pt x="2001" y="1534"/>
                  </a:cubicBezTo>
                  <a:cubicBezTo>
                    <a:pt x="2048" y="1567"/>
                    <a:pt x="2117" y="1606"/>
                    <a:pt x="2174" y="1621"/>
                  </a:cubicBezTo>
                  <a:cubicBezTo>
                    <a:pt x="2220" y="1652"/>
                    <a:pt x="2278" y="1656"/>
                    <a:pt x="2332" y="1668"/>
                  </a:cubicBezTo>
                  <a:cubicBezTo>
                    <a:pt x="2492" y="1703"/>
                    <a:pt x="2658" y="1716"/>
                    <a:pt x="2821" y="1731"/>
                  </a:cubicBezTo>
                  <a:cubicBezTo>
                    <a:pt x="2977" y="1725"/>
                    <a:pt x="2990" y="1730"/>
                    <a:pt x="3097" y="1708"/>
                  </a:cubicBezTo>
                  <a:cubicBezTo>
                    <a:pt x="3137" y="1681"/>
                    <a:pt x="3178" y="1650"/>
                    <a:pt x="3200" y="1605"/>
                  </a:cubicBezTo>
                  <a:cubicBezTo>
                    <a:pt x="3212" y="1581"/>
                    <a:pt x="3216" y="1551"/>
                    <a:pt x="3224" y="1526"/>
                  </a:cubicBezTo>
                  <a:cubicBezTo>
                    <a:pt x="3216" y="1468"/>
                    <a:pt x="3201" y="1403"/>
                    <a:pt x="3168" y="1353"/>
                  </a:cubicBezTo>
                  <a:cubicBezTo>
                    <a:pt x="3149" y="1324"/>
                    <a:pt x="3119" y="1300"/>
                    <a:pt x="3097" y="1274"/>
                  </a:cubicBezTo>
                  <a:cubicBezTo>
                    <a:pt x="3062" y="1232"/>
                    <a:pt x="3105" y="1265"/>
                    <a:pt x="3058" y="1234"/>
                  </a:cubicBezTo>
                  <a:cubicBezTo>
                    <a:pt x="3040" y="1208"/>
                    <a:pt x="3021" y="1189"/>
                    <a:pt x="2995" y="1171"/>
                  </a:cubicBezTo>
                  <a:cubicBezTo>
                    <a:pt x="2955" y="1111"/>
                    <a:pt x="2828" y="1034"/>
                    <a:pt x="2766" y="990"/>
                  </a:cubicBezTo>
                  <a:cubicBezTo>
                    <a:pt x="2739" y="970"/>
                    <a:pt x="2732" y="945"/>
                    <a:pt x="2703" y="927"/>
                  </a:cubicBezTo>
                  <a:cubicBezTo>
                    <a:pt x="2615" y="810"/>
                    <a:pt x="2537" y="699"/>
                    <a:pt x="2419" y="611"/>
                  </a:cubicBezTo>
                  <a:cubicBezTo>
                    <a:pt x="2381" y="583"/>
                    <a:pt x="2345" y="547"/>
                    <a:pt x="2300" y="532"/>
                  </a:cubicBezTo>
                  <a:cubicBezTo>
                    <a:pt x="2235" y="482"/>
                    <a:pt x="2158" y="446"/>
                    <a:pt x="2087" y="406"/>
                  </a:cubicBezTo>
                  <a:cubicBezTo>
                    <a:pt x="2021" y="369"/>
                    <a:pt x="2094" y="393"/>
                    <a:pt x="2016" y="358"/>
                  </a:cubicBezTo>
                  <a:cubicBezTo>
                    <a:pt x="2001" y="351"/>
                    <a:pt x="1969" y="343"/>
                    <a:pt x="1969" y="343"/>
                  </a:cubicBezTo>
                  <a:cubicBezTo>
                    <a:pt x="1876" y="273"/>
                    <a:pt x="1736" y="242"/>
                    <a:pt x="1630" y="193"/>
                  </a:cubicBezTo>
                  <a:cubicBezTo>
                    <a:pt x="1609" y="183"/>
                    <a:pt x="1587" y="174"/>
                    <a:pt x="1567" y="161"/>
                  </a:cubicBezTo>
                  <a:cubicBezTo>
                    <a:pt x="1559" y="156"/>
                    <a:pt x="1552" y="149"/>
                    <a:pt x="1543" y="145"/>
                  </a:cubicBezTo>
                  <a:cubicBezTo>
                    <a:pt x="1506" y="127"/>
                    <a:pt x="1463" y="120"/>
                    <a:pt x="1425" y="106"/>
                  </a:cubicBezTo>
                  <a:cubicBezTo>
                    <a:pt x="1346" y="77"/>
                    <a:pt x="1270" y="52"/>
                    <a:pt x="1188" y="35"/>
                  </a:cubicBezTo>
                  <a:cubicBezTo>
                    <a:pt x="1079" y="13"/>
                    <a:pt x="958" y="15"/>
                    <a:pt x="849" y="11"/>
                  </a:cubicBezTo>
                  <a:cubicBezTo>
                    <a:pt x="560" y="17"/>
                    <a:pt x="557" y="0"/>
                    <a:pt x="383" y="35"/>
                  </a:cubicBezTo>
                  <a:cubicBezTo>
                    <a:pt x="349" y="58"/>
                    <a:pt x="322" y="84"/>
                    <a:pt x="288" y="106"/>
                  </a:cubicBezTo>
                  <a:cubicBezTo>
                    <a:pt x="256" y="158"/>
                    <a:pt x="194" y="179"/>
                    <a:pt x="154" y="224"/>
                  </a:cubicBezTo>
                  <a:cubicBezTo>
                    <a:pt x="84" y="302"/>
                    <a:pt x="29" y="431"/>
                    <a:pt x="4" y="532"/>
                  </a:cubicBezTo>
                  <a:cubicBezTo>
                    <a:pt x="7" y="545"/>
                    <a:pt x="5" y="560"/>
                    <a:pt x="12" y="571"/>
                  </a:cubicBezTo>
                  <a:cubicBezTo>
                    <a:pt x="17" y="579"/>
                    <a:pt x="29" y="594"/>
                    <a:pt x="36" y="587"/>
                  </a:cubicBezTo>
                  <a:cubicBezTo>
                    <a:pt x="44" y="580"/>
                    <a:pt x="31" y="566"/>
                    <a:pt x="28" y="556"/>
                  </a:cubicBezTo>
                  <a:close/>
                </a:path>
              </a:pathLst>
            </a:custGeom>
            <a:noFill/>
            <a:ln w="28575" cap="flat" cmpd="sng">
              <a:solidFill>
                <a:srgbClr val="808000"/>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2" name="Freeform 1062"/>
            <p:cNvSpPr>
              <a:spLocks/>
            </p:cNvSpPr>
            <p:nvPr/>
          </p:nvSpPr>
          <p:spPr bwMode="auto">
            <a:xfrm>
              <a:off x="939" y="1759"/>
              <a:ext cx="2754" cy="2374"/>
            </a:xfrm>
            <a:custGeom>
              <a:avLst/>
              <a:gdLst>
                <a:gd name="T0" fmla="*/ 142 w 2754"/>
                <a:gd name="T1" fmla="*/ 1720 h 2374"/>
                <a:gd name="T2" fmla="*/ 197 w 2754"/>
                <a:gd name="T3" fmla="*/ 1665 h 2374"/>
                <a:gd name="T4" fmla="*/ 363 w 2754"/>
                <a:gd name="T5" fmla="*/ 1507 h 2374"/>
                <a:gd name="T6" fmla="*/ 434 w 2754"/>
                <a:gd name="T7" fmla="*/ 1460 h 2374"/>
                <a:gd name="T8" fmla="*/ 599 w 2754"/>
                <a:gd name="T9" fmla="*/ 1310 h 2374"/>
                <a:gd name="T10" fmla="*/ 702 w 2754"/>
                <a:gd name="T11" fmla="*/ 1168 h 2374"/>
                <a:gd name="T12" fmla="*/ 891 w 2754"/>
                <a:gd name="T13" fmla="*/ 1066 h 2374"/>
                <a:gd name="T14" fmla="*/ 1128 w 2754"/>
                <a:gd name="T15" fmla="*/ 963 h 2374"/>
                <a:gd name="T16" fmla="*/ 1199 w 2754"/>
                <a:gd name="T17" fmla="*/ 916 h 2374"/>
                <a:gd name="T18" fmla="*/ 1294 w 2754"/>
                <a:gd name="T19" fmla="*/ 829 h 2374"/>
                <a:gd name="T20" fmla="*/ 1349 w 2754"/>
                <a:gd name="T21" fmla="*/ 750 h 2374"/>
                <a:gd name="T22" fmla="*/ 1373 w 2754"/>
                <a:gd name="T23" fmla="*/ 679 h 2374"/>
                <a:gd name="T24" fmla="*/ 1420 w 2754"/>
                <a:gd name="T25" fmla="*/ 497 h 2374"/>
                <a:gd name="T26" fmla="*/ 1507 w 2754"/>
                <a:gd name="T27" fmla="*/ 190 h 2374"/>
                <a:gd name="T28" fmla="*/ 1665 w 2754"/>
                <a:gd name="T29" fmla="*/ 56 h 2374"/>
                <a:gd name="T30" fmla="*/ 1822 w 2754"/>
                <a:gd name="T31" fmla="*/ 0 h 2374"/>
                <a:gd name="T32" fmla="*/ 1980 w 2754"/>
                <a:gd name="T33" fmla="*/ 71 h 2374"/>
                <a:gd name="T34" fmla="*/ 2012 w 2754"/>
                <a:gd name="T35" fmla="*/ 119 h 2374"/>
                <a:gd name="T36" fmla="*/ 2028 w 2754"/>
                <a:gd name="T37" fmla="*/ 142 h 2374"/>
                <a:gd name="T38" fmla="*/ 2067 w 2754"/>
                <a:gd name="T39" fmla="*/ 348 h 2374"/>
                <a:gd name="T40" fmla="*/ 2083 w 2754"/>
                <a:gd name="T41" fmla="*/ 466 h 2374"/>
                <a:gd name="T42" fmla="*/ 2122 w 2754"/>
                <a:gd name="T43" fmla="*/ 505 h 2374"/>
                <a:gd name="T44" fmla="*/ 2383 w 2754"/>
                <a:gd name="T45" fmla="*/ 600 h 2374"/>
                <a:gd name="T46" fmla="*/ 2517 w 2754"/>
                <a:gd name="T47" fmla="*/ 663 h 2374"/>
                <a:gd name="T48" fmla="*/ 2596 w 2754"/>
                <a:gd name="T49" fmla="*/ 703 h 2374"/>
                <a:gd name="T50" fmla="*/ 2714 w 2754"/>
                <a:gd name="T51" fmla="*/ 766 h 2374"/>
                <a:gd name="T52" fmla="*/ 2753 w 2754"/>
                <a:gd name="T53" fmla="*/ 853 h 2374"/>
                <a:gd name="T54" fmla="*/ 2714 w 2754"/>
                <a:gd name="T55" fmla="*/ 1050 h 2374"/>
                <a:gd name="T56" fmla="*/ 2517 w 2754"/>
                <a:gd name="T57" fmla="*/ 1208 h 2374"/>
                <a:gd name="T58" fmla="*/ 2398 w 2754"/>
                <a:gd name="T59" fmla="*/ 1286 h 2374"/>
                <a:gd name="T60" fmla="*/ 2177 w 2754"/>
                <a:gd name="T61" fmla="*/ 1373 h 2374"/>
                <a:gd name="T62" fmla="*/ 2154 w 2754"/>
                <a:gd name="T63" fmla="*/ 1389 h 2374"/>
                <a:gd name="T64" fmla="*/ 2106 w 2754"/>
                <a:gd name="T65" fmla="*/ 1405 h 2374"/>
                <a:gd name="T66" fmla="*/ 2035 w 2754"/>
                <a:gd name="T67" fmla="*/ 1444 h 2374"/>
                <a:gd name="T68" fmla="*/ 1941 w 2754"/>
                <a:gd name="T69" fmla="*/ 1563 h 2374"/>
                <a:gd name="T70" fmla="*/ 1870 w 2754"/>
                <a:gd name="T71" fmla="*/ 1634 h 2374"/>
                <a:gd name="T72" fmla="*/ 1736 w 2754"/>
                <a:gd name="T73" fmla="*/ 1728 h 2374"/>
                <a:gd name="T74" fmla="*/ 1633 w 2754"/>
                <a:gd name="T75" fmla="*/ 1815 h 2374"/>
                <a:gd name="T76" fmla="*/ 1436 w 2754"/>
                <a:gd name="T77" fmla="*/ 2012 h 2374"/>
                <a:gd name="T78" fmla="*/ 1262 w 2754"/>
                <a:gd name="T79" fmla="*/ 2178 h 2374"/>
                <a:gd name="T80" fmla="*/ 1168 w 2754"/>
                <a:gd name="T81" fmla="*/ 2233 h 2374"/>
                <a:gd name="T82" fmla="*/ 883 w 2754"/>
                <a:gd name="T83" fmla="*/ 2336 h 2374"/>
                <a:gd name="T84" fmla="*/ 284 w 2754"/>
                <a:gd name="T85" fmla="*/ 2265 h 2374"/>
                <a:gd name="T86" fmla="*/ 94 w 2754"/>
                <a:gd name="T87" fmla="*/ 2107 h 2374"/>
                <a:gd name="T88" fmla="*/ 31 w 2754"/>
                <a:gd name="T89" fmla="*/ 2028 h 2374"/>
                <a:gd name="T90" fmla="*/ 87 w 2754"/>
                <a:gd name="T91" fmla="*/ 1776 h 2374"/>
                <a:gd name="T92" fmla="*/ 150 w 2754"/>
                <a:gd name="T93" fmla="*/ 1720 h 2374"/>
                <a:gd name="T94" fmla="*/ 173 w 2754"/>
                <a:gd name="T95" fmla="*/ 1713 h 2374"/>
                <a:gd name="T96" fmla="*/ 142 w 2754"/>
                <a:gd name="T97" fmla="*/ 1720 h 23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4"/>
                <a:gd name="T148" fmla="*/ 0 h 2374"/>
                <a:gd name="T149" fmla="*/ 2754 w 2754"/>
                <a:gd name="T150" fmla="*/ 2374 h 23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4" h="2374">
                  <a:moveTo>
                    <a:pt x="142" y="1720"/>
                  </a:moveTo>
                  <a:cubicBezTo>
                    <a:pt x="178" y="1668"/>
                    <a:pt x="132" y="1730"/>
                    <a:pt x="197" y="1665"/>
                  </a:cubicBezTo>
                  <a:cubicBezTo>
                    <a:pt x="253" y="1609"/>
                    <a:pt x="299" y="1554"/>
                    <a:pt x="363" y="1507"/>
                  </a:cubicBezTo>
                  <a:cubicBezTo>
                    <a:pt x="386" y="1490"/>
                    <a:pt x="414" y="1480"/>
                    <a:pt x="434" y="1460"/>
                  </a:cubicBezTo>
                  <a:cubicBezTo>
                    <a:pt x="487" y="1407"/>
                    <a:pt x="542" y="1358"/>
                    <a:pt x="599" y="1310"/>
                  </a:cubicBezTo>
                  <a:cubicBezTo>
                    <a:pt x="646" y="1270"/>
                    <a:pt x="660" y="1210"/>
                    <a:pt x="702" y="1168"/>
                  </a:cubicBezTo>
                  <a:cubicBezTo>
                    <a:pt x="753" y="1117"/>
                    <a:pt x="823" y="1087"/>
                    <a:pt x="891" y="1066"/>
                  </a:cubicBezTo>
                  <a:cubicBezTo>
                    <a:pt x="962" y="1019"/>
                    <a:pt x="1057" y="1012"/>
                    <a:pt x="1128" y="963"/>
                  </a:cubicBezTo>
                  <a:cubicBezTo>
                    <a:pt x="1151" y="947"/>
                    <a:pt x="1178" y="935"/>
                    <a:pt x="1199" y="916"/>
                  </a:cubicBezTo>
                  <a:cubicBezTo>
                    <a:pt x="1233" y="886"/>
                    <a:pt x="1257" y="854"/>
                    <a:pt x="1294" y="829"/>
                  </a:cubicBezTo>
                  <a:cubicBezTo>
                    <a:pt x="1339" y="766"/>
                    <a:pt x="1321" y="793"/>
                    <a:pt x="1349" y="750"/>
                  </a:cubicBezTo>
                  <a:cubicBezTo>
                    <a:pt x="1350" y="749"/>
                    <a:pt x="1369" y="691"/>
                    <a:pt x="1373" y="679"/>
                  </a:cubicBezTo>
                  <a:cubicBezTo>
                    <a:pt x="1393" y="619"/>
                    <a:pt x="1407" y="559"/>
                    <a:pt x="1420" y="497"/>
                  </a:cubicBezTo>
                  <a:cubicBezTo>
                    <a:pt x="1440" y="398"/>
                    <a:pt x="1447" y="276"/>
                    <a:pt x="1507" y="190"/>
                  </a:cubicBezTo>
                  <a:cubicBezTo>
                    <a:pt x="1531" y="118"/>
                    <a:pt x="1595" y="76"/>
                    <a:pt x="1665" y="56"/>
                  </a:cubicBezTo>
                  <a:cubicBezTo>
                    <a:pt x="1710" y="25"/>
                    <a:pt x="1770" y="13"/>
                    <a:pt x="1822" y="0"/>
                  </a:cubicBezTo>
                  <a:cubicBezTo>
                    <a:pt x="1917" y="12"/>
                    <a:pt x="1907" y="24"/>
                    <a:pt x="1980" y="71"/>
                  </a:cubicBezTo>
                  <a:cubicBezTo>
                    <a:pt x="1991" y="87"/>
                    <a:pt x="2001" y="103"/>
                    <a:pt x="2012" y="119"/>
                  </a:cubicBezTo>
                  <a:cubicBezTo>
                    <a:pt x="2017" y="127"/>
                    <a:pt x="2028" y="142"/>
                    <a:pt x="2028" y="142"/>
                  </a:cubicBezTo>
                  <a:cubicBezTo>
                    <a:pt x="2048" y="210"/>
                    <a:pt x="2060" y="277"/>
                    <a:pt x="2067" y="348"/>
                  </a:cubicBezTo>
                  <a:cubicBezTo>
                    <a:pt x="2068" y="362"/>
                    <a:pt x="2071" y="438"/>
                    <a:pt x="2083" y="466"/>
                  </a:cubicBezTo>
                  <a:cubicBezTo>
                    <a:pt x="2096" y="497"/>
                    <a:pt x="2098" y="485"/>
                    <a:pt x="2122" y="505"/>
                  </a:cubicBezTo>
                  <a:cubicBezTo>
                    <a:pt x="2195" y="566"/>
                    <a:pt x="2294" y="570"/>
                    <a:pt x="2383" y="600"/>
                  </a:cubicBezTo>
                  <a:cubicBezTo>
                    <a:pt x="2423" y="628"/>
                    <a:pt x="2474" y="639"/>
                    <a:pt x="2517" y="663"/>
                  </a:cubicBezTo>
                  <a:cubicBezTo>
                    <a:pt x="2597" y="707"/>
                    <a:pt x="2532" y="687"/>
                    <a:pt x="2596" y="703"/>
                  </a:cubicBezTo>
                  <a:cubicBezTo>
                    <a:pt x="2634" y="728"/>
                    <a:pt x="2676" y="741"/>
                    <a:pt x="2714" y="766"/>
                  </a:cubicBezTo>
                  <a:cubicBezTo>
                    <a:pt x="2754" y="824"/>
                    <a:pt x="2743" y="794"/>
                    <a:pt x="2753" y="853"/>
                  </a:cubicBezTo>
                  <a:cubicBezTo>
                    <a:pt x="2749" y="909"/>
                    <a:pt x="2752" y="998"/>
                    <a:pt x="2714" y="1050"/>
                  </a:cubicBezTo>
                  <a:cubicBezTo>
                    <a:pt x="2665" y="1118"/>
                    <a:pt x="2589" y="1165"/>
                    <a:pt x="2517" y="1208"/>
                  </a:cubicBezTo>
                  <a:cubicBezTo>
                    <a:pt x="2481" y="1229"/>
                    <a:pt x="2438" y="1272"/>
                    <a:pt x="2398" y="1286"/>
                  </a:cubicBezTo>
                  <a:cubicBezTo>
                    <a:pt x="2323" y="1312"/>
                    <a:pt x="2255" y="1354"/>
                    <a:pt x="2177" y="1373"/>
                  </a:cubicBezTo>
                  <a:cubicBezTo>
                    <a:pt x="2169" y="1378"/>
                    <a:pt x="2163" y="1385"/>
                    <a:pt x="2154" y="1389"/>
                  </a:cubicBezTo>
                  <a:cubicBezTo>
                    <a:pt x="2139" y="1396"/>
                    <a:pt x="2106" y="1405"/>
                    <a:pt x="2106" y="1405"/>
                  </a:cubicBezTo>
                  <a:cubicBezTo>
                    <a:pt x="2083" y="1421"/>
                    <a:pt x="2055" y="1426"/>
                    <a:pt x="2035" y="1444"/>
                  </a:cubicBezTo>
                  <a:cubicBezTo>
                    <a:pt x="1992" y="1482"/>
                    <a:pt x="1972" y="1515"/>
                    <a:pt x="1941" y="1563"/>
                  </a:cubicBezTo>
                  <a:cubicBezTo>
                    <a:pt x="1923" y="1591"/>
                    <a:pt x="1894" y="1610"/>
                    <a:pt x="1870" y="1634"/>
                  </a:cubicBezTo>
                  <a:cubicBezTo>
                    <a:pt x="1830" y="1674"/>
                    <a:pt x="1781" y="1698"/>
                    <a:pt x="1736" y="1728"/>
                  </a:cubicBezTo>
                  <a:cubicBezTo>
                    <a:pt x="1692" y="1757"/>
                    <a:pt x="1673" y="1788"/>
                    <a:pt x="1633" y="1815"/>
                  </a:cubicBezTo>
                  <a:cubicBezTo>
                    <a:pt x="1593" y="1875"/>
                    <a:pt x="1497" y="1972"/>
                    <a:pt x="1436" y="2012"/>
                  </a:cubicBezTo>
                  <a:cubicBezTo>
                    <a:pt x="1395" y="2074"/>
                    <a:pt x="1336" y="2153"/>
                    <a:pt x="1262" y="2178"/>
                  </a:cubicBezTo>
                  <a:cubicBezTo>
                    <a:pt x="1230" y="2200"/>
                    <a:pt x="1204" y="2220"/>
                    <a:pt x="1168" y="2233"/>
                  </a:cubicBezTo>
                  <a:cubicBezTo>
                    <a:pt x="1085" y="2295"/>
                    <a:pt x="985" y="2321"/>
                    <a:pt x="883" y="2336"/>
                  </a:cubicBezTo>
                  <a:cubicBezTo>
                    <a:pt x="774" y="2374"/>
                    <a:pt x="428" y="2351"/>
                    <a:pt x="284" y="2265"/>
                  </a:cubicBezTo>
                  <a:cubicBezTo>
                    <a:pt x="212" y="2222"/>
                    <a:pt x="163" y="2153"/>
                    <a:pt x="94" y="2107"/>
                  </a:cubicBezTo>
                  <a:cubicBezTo>
                    <a:pt x="76" y="2077"/>
                    <a:pt x="56" y="2053"/>
                    <a:pt x="31" y="2028"/>
                  </a:cubicBezTo>
                  <a:cubicBezTo>
                    <a:pt x="0" y="1938"/>
                    <a:pt x="39" y="1852"/>
                    <a:pt x="87" y="1776"/>
                  </a:cubicBezTo>
                  <a:cubicBezTo>
                    <a:pt x="112" y="1736"/>
                    <a:pt x="94" y="1757"/>
                    <a:pt x="150" y="1720"/>
                  </a:cubicBezTo>
                  <a:cubicBezTo>
                    <a:pt x="157" y="1716"/>
                    <a:pt x="181" y="1713"/>
                    <a:pt x="173" y="1713"/>
                  </a:cubicBezTo>
                  <a:cubicBezTo>
                    <a:pt x="162" y="1713"/>
                    <a:pt x="152" y="1718"/>
                    <a:pt x="142" y="1720"/>
                  </a:cubicBezTo>
                  <a:close/>
                </a:path>
              </a:pathLst>
            </a:custGeom>
            <a:noFill/>
            <a:ln w="28575" cap="flat" cmpd="sng">
              <a:solidFill>
                <a:srgbClr val="FF00FF"/>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43013" name="Rectangle 1064"/>
          <p:cNvSpPr>
            <a:spLocks noChangeArrowheads="1"/>
          </p:cNvSpPr>
          <p:nvPr/>
        </p:nvSpPr>
        <p:spPr bwMode="auto">
          <a:xfrm>
            <a:off x="1066800" y="304800"/>
            <a:ext cx="7793038" cy="784225"/>
          </a:xfrm>
          <a:prstGeom prst="rect">
            <a:avLst/>
          </a:prstGeom>
          <a:noFill/>
          <a:ln w="9525">
            <a:noFill/>
            <a:miter lim="800000"/>
            <a:headEnd/>
            <a:tailEnd/>
          </a:ln>
        </p:spPr>
        <p:txBody>
          <a:bodyPr anchor="b"/>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4400" b="1">
                <a:solidFill>
                  <a:srgbClr val="262673"/>
                </a:solidFill>
                <a:latin typeface="Tahoma" charset="0"/>
                <a:ea typeface="隶书" charset="0"/>
              </a:rPr>
              <a:t>数据库系统的特点</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E1A52AAD-E7DC-EB40-8AC5-F2EF01E189D0}" type="slidenum">
              <a:rPr lang="zh-CN" altLang="en-US">
                <a:solidFill>
                  <a:schemeClr val="bg1"/>
                </a:solidFill>
                <a:ea typeface="华文新魏" charset="-122"/>
              </a:rPr>
              <a:pPr eaLnBrk="1" hangingPunct="1"/>
              <a:t>45</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48132"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数据库系统的特点</a:t>
            </a:r>
          </a:p>
        </p:txBody>
      </p:sp>
      <p:sp>
        <p:nvSpPr>
          <p:cNvPr id="48133" name="Rectangle 3"/>
          <p:cNvSpPr>
            <a:spLocks noGrp="1" noChangeArrowheads="1"/>
          </p:cNvSpPr>
          <p:nvPr>
            <p:ph type="body" idx="1"/>
          </p:nvPr>
        </p:nvSpPr>
        <p:spPr>
          <a:xfrm>
            <a:off x="569913" y="1484313"/>
            <a:ext cx="8193087" cy="4038600"/>
          </a:xfrm>
        </p:spPr>
        <p:txBody>
          <a:bodyPr/>
          <a:lstStyle/>
          <a:p>
            <a:pPr eaLnBrk="1" hangingPunct="1"/>
            <a:r>
              <a:rPr lang="zh-CN" altLang="en-US">
                <a:latin typeface="华文新魏" charset="-122"/>
                <a:ea typeface="华文新魏" charset="-122"/>
              </a:rPr>
              <a:t>具有较高的数据和程序的独立性</a:t>
            </a:r>
          </a:p>
          <a:p>
            <a:pPr lvl="1" eaLnBrk="1" hangingPunct="1"/>
            <a:r>
              <a:rPr lang="zh-CN" altLang="en-US">
                <a:latin typeface="华文新魏" charset="-122"/>
                <a:ea typeface="华文新魏" charset="-122"/>
              </a:rPr>
              <a:t>把数据库的定义和描述从应用程序中分离出去</a:t>
            </a:r>
          </a:p>
          <a:p>
            <a:pPr lvl="1" eaLnBrk="1" hangingPunct="1"/>
            <a:r>
              <a:rPr lang="zh-CN" altLang="en-US">
                <a:latin typeface="华文新魏" charset="-122"/>
                <a:ea typeface="华文新魏" charset="-122"/>
              </a:rPr>
              <a:t>数据描述是分级的（全局逻辑、局部逻辑、存储）</a:t>
            </a:r>
          </a:p>
          <a:p>
            <a:pPr lvl="1" eaLnBrk="1" hangingPunct="1"/>
            <a:r>
              <a:rPr lang="zh-CN" altLang="en-US">
                <a:latin typeface="华文新魏" charset="-122"/>
                <a:ea typeface="华文新魏" charset="-122"/>
              </a:rPr>
              <a:t>数据的存取由系统管理，用户不必考虑存取路径等细节，从而简化了应用程序</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1E25C23-E352-A540-AAF8-15703C508B35}" type="slidenum">
              <a:rPr lang="zh-CN" altLang="en-US">
                <a:solidFill>
                  <a:schemeClr val="bg1"/>
                </a:solidFill>
                <a:ea typeface="华文新魏" charset="-122"/>
              </a:rPr>
              <a:pPr eaLnBrk="1" hangingPunct="1"/>
              <a:t>46</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49156" name="Rectangle 2"/>
          <p:cNvSpPr>
            <a:spLocks noGrp="1" noChangeArrowheads="1"/>
          </p:cNvSpPr>
          <p:nvPr>
            <p:ph type="title"/>
          </p:nvPr>
        </p:nvSpPr>
        <p:spPr>
          <a:xfrm>
            <a:off x="990600" y="228600"/>
            <a:ext cx="7772400" cy="838200"/>
          </a:xfrm>
        </p:spPr>
        <p:txBody>
          <a:bodyPr/>
          <a:lstStyle/>
          <a:p>
            <a:pPr eaLnBrk="1" hangingPunct="1"/>
            <a:r>
              <a:rPr lang="zh-CN" altLang="en-US">
                <a:effectLst/>
              </a:rPr>
              <a:t>数据库系统的特点</a:t>
            </a:r>
          </a:p>
        </p:txBody>
      </p:sp>
      <p:sp>
        <p:nvSpPr>
          <p:cNvPr id="49157" name="Rectangle 3"/>
          <p:cNvSpPr>
            <a:spLocks noGrp="1" noChangeArrowheads="1"/>
          </p:cNvSpPr>
          <p:nvPr>
            <p:ph type="body" idx="1"/>
          </p:nvPr>
        </p:nvSpPr>
        <p:spPr>
          <a:xfrm>
            <a:off x="152400" y="1371600"/>
            <a:ext cx="8763000" cy="4953000"/>
          </a:xfrm>
        </p:spPr>
        <p:txBody>
          <a:bodyPr/>
          <a:lstStyle/>
          <a:p>
            <a:pPr eaLnBrk="1" hangingPunct="1">
              <a:lnSpc>
                <a:spcPct val="90000"/>
              </a:lnSpc>
            </a:pPr>
            <a:r>
              <a:rPr lang="zh-CN" altLang="en-US">
                <a:latin typeface="华文新魏" charset="-122"/>
                <a:ea typeface="华文新魏" charset="-122"/>
              </a:rPr>
              <a:t>统一的数据控制功能，数据共享程度高</a:t>
            </a:r>
          </a:p>
          <a:p>
            <a:pPr lvl="1" eaLnBrk="1" hangingPunct="1">
              <a:lnSpc>
                <a:spcPct val="90000"/>
              </a:lnSpc>
            </a:pPr>
            <a:r>
              <a:rPr lang="zh-CN" altLang="en-US">
                <a:latin typeface="华文新魏" charset="-122"/>
                <a:ea typeface="华文新魏" charset="-122"/>
              </a:rPr>
              <a:t>数据的安全性控制（</a:t>
            </a:r>
            <a:r>
              <a:rPr lang="en-US" altLang="zh-CN">
                <a:latin typeface="华文新魏" charset="-122"/>
                <a:ea typeface="华文新魏" charset="-122"/>
              </a:rPr>
              <a:t>Security）</a:t>
            </a:r>
          </a:p>
          <a:p>
            <a:pPr lvl="2" eaLnBrk="1" hangingPunct="1">
              <a:lnSpc>
                <a:spcPct val="90000"/>
              </a:lnSpc>
            </a:pPr>
            <a:r>
              <a:rPr lang="zh-CN" altLang="en-US">
                <a:latin typeface="华文新魏" charset="-122"/>
                <a:ea typeface="华文新魏" charset="-122"/>
              </a:rPr>
              <a:t>保护数据以防止不合法的使用所造成的数据泄露和破坏</a:t>
            </a:r>
          </a:p>
          <a:p>
            <a:pPr lvl="2" eaLnBrk="1" hangingPunct="1">
              <a:lnSpc>
                <a:spcPct val="90000"/>
              </a:lnSpc>
            </a:pPr>
            <a:r>
              <a:rPr lang="zh-CN" altLang="en-US">
                <a:latin typeface="华文新魏" charset="-122"/>
                <a:ea typeface="华文新魏" charset="-122"/>
              </a:rPr>
              <a:t>措施：用户标识与鉴定，存取控制</a:t>
            </a:r>
            <a:endParaRPr lang="zh-CN" altLang="zh-CN">
              <a:latin typeface="华文新魏" charset="-122"/>
              <a:ea typeface="华文新魏" charset="-122"/>
            </a:endParaRPr>
          </a:p>
          <a:p>
            <a:pPr lvl="1" eaLnBrk="1" hangingPunct="1">
              <a:lnSpc>
                <a:spcPct val="90000"/>
              </a:lnSpc>
            </a:pPr>
            <a:r>
              <a:rPr lang="zh-CN" altLang="en-US">
                <a:latin typeface="华文新魏" charset="-122"/>
                <a:ea typeface="华文新魏" charset="-122"/>
              </a:rPr>
              <a:t>数据的完整性控制（</a:t>
            </a:r>
            <a:r>
              <a:rPr lang="en-US" altLang="zh-CN">
                <a:latin typeface="华文新魏" charset="-122"/>
                <a:ea typeface="华文新魏" charset="-122"/>
              </a:rPr>
              <a:t>Integrity）</a:t>
            </a:r>
          </a:p>
          <a:p>
            <a:pPr lvl="2" eaLnBrk="1" hangingPunct="1">
              <a:lnSpc>
                <a:spcPct val="90000"/>
              </a:lnSpc>
            </a:pPr>
            <a:r>
              <a:rPr lang="zh-CN" altLang="en-US">
                <a:latin typeface="华文新魏" charset="-122"/>
                <a:ea typeface="华文新魏" charset="-122"/>
              </a:rPr>
              <a:t>数据的正确性、有效性、相容性</a:t>
            </a:r>
          </a:p>
          <a:p>
            <a:pPr lvl="2" eaLnBrk="1" hangingPunct="1">
              <a:lnSpc>
                <a:spcPct val="90000"/>
              </a:lnSpc>
            </a:pPr>
            <a:r>
              <a:rPr lang="zh-CN" altLang="en-US">
                <a:latin typeface="华文新魏" charset="-122"/>
                <a:ea typeface="华文新魏" charset="-122"/>
              </a:rPr>
              <a:t>措施：完整性约束条件定义和检查</a:t>
            </a:r>
          </a:p>
          <a:p>
            <a:pPr lvl="1" eaLnBrk="1" hangingPunct="1">
              <a:lnSpc>
                <a:spcPct val="90000"/>
              </a:lnSpc>
            </a:pPr>
            <a:r>
              <a:rPr lang="zh-CN" altLang="en-US">
                <a:latin typeface="华文新魏" charset="-122"/>
                <a:ea typeface="华文新魏" charset="-122"/>
              </a:rPr>
              <a:t>并发控制（</a:t>
            </a:r>
            <a:r>
              <a:rPr lang="en-US" altLang="zh-CN">
                <a:latin typeface="华文新魏" charset="-122"/>
                <a:ea typeface="华文新魏" charset="-122"/>
              </a:rPr>
              <a:t>Concurrency）</a:t>
            </a:r>
          </a:p>
          <a:p>
            <a:pPr lvl="2" eaLnBrk="1" hangingPunct="1">
              <a:lnSpc>
                <a:spcPct val="90000"/>
              </a:lnSpc>
            </a:pPr>
            <a:r>
              <a:rPr lang="zh-CN" altLang="en-US">
                <a:latin typeface="华文新魏" charset="-122"/>
                <a:ea typeface="华文新魏" charset="-122"/>
              </a:rPr>
              <a:t>对多用户的并发操作加以控制、协调，防止其互相干扰而得到错误的结果并使数据库完整性遭到破坏</a:t>
            </a:r>
          </a:p>
          <a:p>
            <a:pPr lvl="2" eaLnBrk="1" hangingPunct="1">
              <a:lnSpc>
                <a:spcPct val="90000"/>
              </a:lnSpc>
            </a:pPr>
            <a:r>
              <a:rPr lang="zh-CN" altLang="en-US">
                <a:latin typeface="华文新魏" charset="-122"/>
                <a:ea typeface="华文新魏" charset="-122"/>
              </a:rPr>
              <a:t>措施：封锁</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27088" y="371475"/>
            <a:ext cx="8077200" cy="609600"/>
          </a:xfrm>
        </p:spPr>
        <p:txBody>
          <a:bodyPr/>
          <a:lstStyle/>
          <a:p>
            <a:r>
              <a:rPr lang="zh-CN" altLang="en-US">
                <a:effectLst/>
              </a:rPr>
              <a:t>数据库系统的目标</a:t>
            </a:r>
            <a:endParaRPr lang="en-US" altLang="zh-CN">
              <a:effectLst/>
            </a:endParaRPr>
          </a:p>
        </p:txBody>
      </p:sp>
      <p:sp>
        <p:nvSpPr>
          <p:cNvPr id="50179" name="Rectangle 3"/>
          <p:cNvSpPr>
            <a:spLocks noGrp="1" noChangeArrowheads="1"/>
          </p:cNvSpPr>
          <p:nvPr>
            <p:ph type="body" idx="1"/>
          </p:nvPr>
        </p:nvSpPr>
        <p:spPr>
          <a:xfrm>
            <a:off x="611188" y="1484313"/>
            <a:ext cx="8080375" cy="1176337"/>
          </a:xfrm>
        </p:spPr>
        <p:txBody>
          <a:bodyPr/>
          <a:lstStyle/>
          <a:p>
            <a:pPr>
              <a:buFont typeface="Monotype Sorts" charset="2"/>
              <a:buNone/>
            </a:pPr>
            <a:r>
              <a:rPr lang="zh-CN" altLang="en-US" sz="2800">
                <a:solidFill>
                  <a:srgbClr val="FF0000"/>
                </a:solidFill>
                <a:latin typeface="华文新魏" charset="-122"/>
                <a:ea typeface="华文新魏" charset="-122"/>
              </a:rPr>
              <a:t>操作示例 </a:t>
            </a:r>
            <a:r>
              <a:rPr lang="en-US" altLang="zh-CN" sz="2800">
                <a:solidFill>
                  <a:srgbClr val="FF0000"/>
                </a:solidFill>
                <a:latin typeface="华文新魏" charset="-122"/>
                <a:ea typeface="华文新魏" charset="-122"/>
              </a:rPr>
              <a:t>— </a:t>
            </a:r>
            <a:r>
              <a:rPr lang="zh-CN" altLang="en-US" sz="2800">
                <a:latin typeface="华文新魏" charset="-122"/>
                <a:ea typeface="华文新魏" charset="-122"/>
              </a:rPr>
              <a:t>基于文件系统</a:t>
            </a:r>
            <a:endParaRPr lang="en-US" altLang="zh-CN" sz="2800">
              <a:latin typeface="华文新魏" charset="-122"/>
              <a:ea typeface="华文新魏" charset="-122"/>
            </a:endParaRPr>
          </a:p>
          <a:p>
            <a:pPr>
              <a:lnSpc>
                <a:spcPct val="80000"/>
              </a:lnSpc>
            </a:pPr>
            <a:r>
              <a:rPr lang="zh-CN" altLang="en-US" sz="2800">
                <a:latin typeface="华文新魏" charset="-122"/>
                <a:ea typeface="华文新魏" charset="-122"/>
              </a:rPr>
              <a:t>分别组织几个文件，存储各类对象的记录</a:t>
            </a:r>
          </a:p>
          <a:p>
            <a:pPr>
              <a:lnSpc>
                <a:spcPct val="80000"/>
              </a:lnSpc>
            </a:pPr>
            <a:endParaRPr lang="zh-CN" altLang="en-US"/>
          </a:p>
          <a:p>
            <a:pPr lvl="2"/>
            <a:endParaRPr lang="zh-CN" altLang="en-US">
              <a:latin typeface="华文新魏" charset="-122"/>
              <a:ea typeface="华文新魏" charset="-122"/>
            </a:endParaRPr>
          </a:p>
          <a:p>
            <a:pPr lvl="2"/>
            <a:endParaRPr lang="en-US" altLang="zh-CN">
              <a:latin typeface="华文新魏" charset="-122"/>
              <a:ea typeface="华文新魏" charset="-122"/>
            </a:endParaRPr>
          </a:p>
        </p:txBody>
      </p:sp>
      <p:sp>
        <p:nvSpPr>
          <p:cNvPr id="50180" name="Rectangle 5"/>
          <p:cNvSpPr>
            <a:spLocks noChangeArrowheads="1"/>
          </p:cNvSpPr>
          <p:nvPr/>
        </p:nvSpPr>
        <p:spPr bwMode="auto">
          <a:xfrm>
            <a:off x="3167063" y="3233738"/>
            <a:ext cx="2882900" cy="460375"/>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latin typeface="华文新魏" charset="-122"/>
                <a:ea typeface="华文新魏" charset="-122"/>
              </a:rPr>
              <a:t>CreateFile(S, C , SC)</a:t>
            </a:r>
          </a:p>
        </p:txBody>
      </p:sp>
      <p:sp>
        <p:nvSpPr>
          <p:cNvPr id="50181" name="Rectangle 6"/>
          <p:cNvSpPr>
            <a:spLocks noChangeArrowheads="1"/>
          </p:cNvSpPr>
          <p:nvPr/>
        </p:nvSpPr>
        <p:spPr bwMode="auto">
          <a:xfrm>
            <a:off x="4992688" y="4240213"/>
            <a:ext cx="3263900" cy="831850"/>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latin typeface="华文新魏" charset="-122"/>
                <a:ea typeface="华文新魏" charset="-122"/>
              </a:rPr>
              <a:t>ScanFile(C)</a:t>
            </a:r>
          </a:p>
          <a:p>
            <a:pPr algn="ctr" eaLnBrk="1" hangingPunct="1"/>
            <a:r>
              <a:rPr lang="zh-CN" altLang="en-US">
                <a:latin typeface="华文新魏" charset="-122"/>
                <a:ea typeface="华文新魏" charset="-122"/>
              </a:rPr>
              <a:t>找到数据库的课程号码</a:t>
            </a:r>
          </a:p>
        </p:txBody>
      </p:sp>
      <p:sp>
        <p:nvSpPr>
          <p:cNvPr id="50182" name="Rectangle 7"/>
          <p:cNvSpPr>
            <a:spLocks noChangeArrowheads="1"/>
          </p:cNvSpPr>
          <p:nvPr/>
        </p:nvSpPr>
        <p:spPr bwMode="auto">
          <a:xfrm>
            <a:off x="1277938" y="4238625"/>
            <a:ext cx="2339975" cy="831850"/>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latin typeface="华文新魏" charset="-122"/>
                <a:ea typeface="华文新魏" charset="-122"/>
              </a:rPr>
              <a:t>ScanFile(S)</a:t>
            </a:r>
            <a:endParaRPr lang="zh-CN" altLang="en-US">
              <a:latin typeface="华文新魏" charset="-122"/>
              <a:ea typeface="华文新魏" charset="-122"/>
            </a:endParaRPr>
          </a:p>
          <a:p>
            <a:pPr algn="ctr" eaLnBrk="1" hangingPunct="1"/>
            <a:r>
              <a:rPr lang="zh-CN" altLang="en-US">
                <a:latin typeface="华文新魏" charset="-122"/>
                <a:ea typeface="华文新魏" charset="-122"/>
              </a:rPr>
              <a:t>找到男生的学号</a:t>
            </a:r>
          </a:p>
        </p:txBody>
      </p:sp>
      <p:sp>
        <p:nvSpPr>
          <p:cNvPr id="50183" name="Rectangle 8"/>
          <p:cNvSpPr>
            <a:spLocks noChangeArrowheads="1"/>
          </p:cNvSpPr>
          <p:nvPr/>
        </p:nvSpPr>
        <p:spPr bwMode="auto">
          <a:xfrm>
            <a:off x="2587625" y="5549900"/>
            <a:ext cx="3898900" cy="831850"/>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latin typeface="华文新魏" charset="-122"/>
                <a:ea typeface="华文新魏" charset="-122"/>
              </a:rPr>
              <a:t>ScanFile(SC</a:t>
            </a:r>
            <a:r>
              <a:rPr lang="zh-CN" altLang="en-US">
                <a:latin typeface="华文新魏" charset="-122"/>
                <a:ea typeface="华文新魏" charset="-122"/>
              </a:rPr>
              <a:t>）</a:t>
            </a:r>
          </a:p>
          <a:p>
            <a:pPr algn="ctr" eaLnBrk="1" hangingPunct="1"/>
            <a:r>
              <a:rPr lang="zh-CN" altLang="en-US">
                <a:latin typeface="华文新魏" charset="-122"/>
                <a:ea typeface="华文新魏" charset="-122"/>
              </a:rPr>
              <a:t>找到选修数据库的男生</a:t>
            </a:r>
            <a:r>
              <a:rPr lang="en-US" altLang="zh-CN">
                <a:latin typeface="华文新魏" charset="-122"/>
                <a:ea typeface="华文新魏" charset="-122"/>
              </a:rPr>
              <a:t>SNO</a:t>
            </a:r>
            <a:endParaRPr lang="zh-CN" altLang="en-US">
              <a:latin typeface="华文新魏" charset="-122"/>
              <a:ea typeface="华文新魏" charset="-122"/>
            </a:endParaRPr>
          </a:p>
        </p:txBody>
      </p:sp>
      <p:cxnSp>
        <p:nvCxnSpPr>
          <p:cNvPr id="50184" name="AutoShape 10"/>
          <p:cNvCxnSpPr>
            <a:cxnSpLocks noChangeShapeType="1"/>
            <a:stCxn id="50180" idx="2"/>
            <a:endCxn id="50182" idx="0"/>
          </p:cNvCxnSpPr>
          <p:nvPr/>
        </p:nvCxnSpPr>
        <p:spPr bwMode="auto">
          <a:xfrm flipH="1">
            <a:off x="2447925" y="3694113"/>
            <a:ext cx="2160588" cy="54451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0185" name="AutoShape 11"/>
          <p:cNvCxnSpPr>
            <a:cxnSpLocks noChangeShapeType="1"/>
            <a:stCxn id="50180" idx="2"/>
            <a:endCxn id="50181" idx="0"/>
          </p:cNvCxnSpPr>
          <p:nvPr/>
        </p:nvCxnSpPr>
        <p:spPr bwMode="auto">
          <a:xfrm>
            <a:off x="4608513" y="3694113"/>
            <a:ext cx="2016125" cy="546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0186" name="AutoShape 12"/>
          <p:cNvCxnSpPr>
            <a:cxnSpLocks noChangeShapeType="1"/>
            <a:stCxn id="50182" idx="2"/>
            <a:endCxn id="50183" idx="0"/>
          </p:cNvCxnSpPr>
          <p:nvPr/>
        </p:nvCxnSpPr>
        <p:spPr bwMode="auto">
          <a:xfrm>
            <a:off x="2447925" y="5070475"/>
            <a:ext cx="2089150" cy="47942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0187" name="AutoShape 13"/>
          <p:cNvCxnSpPr>
            <a:cxnSpLocks noChangeShapeType="1"/>
            <a:stCxn id="50181" idx="2"/>
            <a:endCxn id="50183" idx="0"/>
          </p:cNvCxnSpPr>
          <p:nvPr/>
        </p:nvCxnSpPr>
        <p:spPr bwMode="auto">
          <a:xfrm flipH="1">
            <a:off x="4537075" y="5072063"/>
            <a:ext cx="2087563" cy="4778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9750" y="333375"/>
            <a:ext cx="8077200" cy="609600"/>
          </a:xfrm>
        </p:spPr>
        <p:txBody>
          <a:bodyPr/>
          <a:lstStyle/>
          <a:p>
            <a:r>
              <a:rPr lang="zh-CN" altLang="en-US">
                <a:effectLst/>
              </a:rPr>
              <a:t>数据库系统的目标</a:t>
            </a:r>
            <a:endParaRPr lang="en-US" altLang="zh-CN">
              <a:effectLst/>
            </a:endParaRPr>
          </a:p>
        </p:txBody>
      </p:sp>
      <p:sp>
        <p:nvSpPr>
          <p:cNvPr id="51203" name="Rectangle 3"/>
          <p:cNvSpPr>
            <a:spLocks noGrp="1" noChangeArrowheads="1"/>
          </p:cNvSpPr>
          <p:nvPr>
            <p:ph type="body" idx="1"/>
          </p:nvPr>
        </p:nvSpPr>
        <p:spPr>
          <a:xfrm>
            <a:off x="468313" y="1557338"/>
            <a:ext cx="8080375" cy="4979987"/>
          </a:xfrm>
        </p:spPr>
        <p:txBody>
          <a:bodyPr/>
          <a:lstStyle/>
          <a:p>
            <a:pPr>
              <a:buFont typeface="Monotype Sorts" charset="2"/>
              <a:buNone/>
            </a:pPr>
            <a:r>
              <a:rPr lang="zh-CN" altLang="en-US" sz="2800">
                <a:latin typeface="华文新魏" charset="-122"/>
                <a:ea typeface="华文新魏" charset="-122"/>
              </a:rPr>
              <a:t>操作示例</a:t>
            </a:r>
            <a:r>
              <a:rPr lang="en-US" altLang="zh-CN" sz="2800">
                <a:latin typeface="华文新魏" charset="-122"/>
                <a:ea typeface="华文新魏" charset="-122"/>
              </a:rPr>
              <a:t>— </a:t>
            </a:r>
            <a:r>
              <a:rPr lang="zh-CN" altLang="en-US" sz="2800">
                <a:latin typeface="华文新魏" charset="-122"/>
                <a:ea typeface="华文新魏" charset="-122"/>
              </a:rPr>
              <a:t>基于数据库的系统</a:t>
            </a:r>
          </a:p>
          <a:p>
            <a:r>
              <a:rPr lang="zh-CN" altLang="en-US" sz="2400">
                <a:latin typeface="华文新魏" charset="-122"/>
                <a:ea typeface="华文新魏" charset="-122"/>
              </a:rPr>
              <a:t>数据统一按表结构存放，设</a:t>
            </a:r>
            <a:r>
              <a:rPr lang="en-US" altLang="zh-CN" sz="2400">
                <a:latin typeface="华文新魏" charset="-122"/>
                <a:ea typeface="华文新魏" charset="-122"/>
              </a:rPr>
              <a:t>S,C,SC</a:t>
            </a:r>
            <a:endParaRPr lang="zh-CN" altLang="en-US" sz="2400">
              <a:latin typeface="华文新魏" charset="-122"/>
              <a:ea typeface="华文新魏" charset="-122"/>
            </a:endParaRPr>
          </a:p>
          <a:p>
            <a:pPr lvl="1">
              <a:lnSpc>
                <a:spcPct val="80000"/>
              </a:lnSpc>
            </a:pPr>
            <a:r>
              <a:rPr lang="zh-CN" altLang="en-US" sz="2400">
                <a:latin typeface="华文新魏" charset="-122"/>
                <a:ea typeface="华文新魏" charset="-122"/>
              </a:rPr>
              <a:t>查询：只需提查询要求，由系统完成查询过程</a:t>
            </a:r>
          </a:p>
          <a:p>
            <a:pPr lvl="1">
              <a:lnSpc>
                <a:spcPct val="80000"/>
              </a:lnSpc>
              <a:buFont typeface="Monotype Sorts" charset="2"/>
              <a:buNone/>
            </a:pPr>
            <a:r>
              <a:rPr lang="en-US" altLang="zh-CN" sz="2400">
                <a:solidFill>
                  <a:schemeClr val="tx2"/>
                </a:solidFill>
                <a:latin typeface="华文新魏" charset="-122"/>
                <a:ea typeface="华文新魏" charset="-122"/>
              </a:rPr>
              <a:t>	select sname</a:t>
            </a:r>
          </a:p>
          <a:p>
            <a:pPr lvl="1">
              <a:lnSpc>
                <a:spcPct val="80000"/>
              </a:lnSpc>
              <a:buFont typeface="Monotype Sorts" charset="2"/>
              <a:buNone/>
            </a:pPr>
            <a:r>
              <a:rPr lang="en-US" altLang="zh-CN" sz="2400">
                <a:solidFill>
                  <a:schemeClr val="tx2"/>
                </a:solidFill>
                <a:latin typeface="华文新魏" charset="-122"/>
                <a:ea typeface="华文新魏" charset="-122"/>
              </a:rPr>
              <a:t>        from s,c,sc</a:t>
            </a:r>
          </a:p>
          <a:p>
            <a:pPr lvl="1">
              <a:lnSpc>
                <a:spcPct val="80000"/>
              </a:lnSpc>
              <a:buFont typeface="Monotype Sorts" charset="2"/>
              <a:buNone/>
            </a:pPr>
            <a:r>
              <a:rPr lang="en-US" altLang="zh-CN" sz="2400">
                <a:solidFill>
                  <a:schemeClr val="tx2"/>
                </a:solidFill>
                <a:latin typeface="华文新魏" charset="-122"/>
                <a:ea typeface="华文新魏" charset="-122"/>
              </a:rPr>
              <a:t>        where </a:t>
            </a:r>
            <a:r>
              <a:rPr lang="en-US" altLang="zh-CN" sz="2400">
                <a:solidFill>
                  <a:srgbClr val="FF0000"/>
                </a:solidFill>
                <a:latin typeface="华文新魏" charset="-122"/>
                <a:ea typeface="华文新魏" charset="-122"/>
              </a:rPr>
              <a:t>s,ano=sc.sno</a:t>
            </a:r>
            <a:r>
              <a:rPr lang="en-US" altLang="zh-CN" sz="2400">
                <a:solidFill>
                  <a:schemeClr val="tx2"/>
                </a:solidFill>
                <a:latin typeface="华文新魏" charset="-122"/>
                <a:ea typeface="华文新魏" charset="-122"/>
              </a:rPr>
              <a:t> and </a:t>
            </a:r>
            <a:r>
              <a:rPr lang="en-US" altLang="zh-CN" sz="2400">
                <a:solidFill>
                  <a:srgbClr val="FF0000"/>
                </a:solidFill>
                <a:latin typeface="华文新魏" charset="-122"/>
                <a:ea typeface="华文新魏" charset="-122"/>
              </a:rPr>
              <a:t>sc.cno=c.cno</a:t>
            </a:r>
            <a:r>
              <a:rPr lang="en-US" altLang="zh-CN" sz="2400">
                <a:solidFill>
                  <a:schemeClr val="tx2"/>
                </a:solidFill>
                <a:latin typeface="华文新魏" charset="-122"/>
                <a:ea typeface="华文新魏" charset="-122"/>
              </a:rPr>
              <a:t> and cname=‘DB’</a:t>
            </a:r>
            <a:endParaRPr lang="en-US" altLang="zh-CN" sz="2400">
              <a:latin typeface="华文新魏" charset="-122"/>
              <a:ea typeface="华文新魏" charset="-122"/>
            </a:endParaRPr>
          </a:p>
          <a:p>
            <a:pPr lvl="1">
              <a:lnSpc>
                <a:spcPct val="80000"/>
              </a:lnSpc>
            </a:pPr>
            <a:r>
              <a:rPr lang="zh-CN" altLang="en-US" sz="2400">
                <a:latin typeface="华文新魏" charset="-122"/>
                <a:ea typeface="华文新魏" charset="-122"/>
              </a:rPr>
              <a:t>维护：应用提出完整性约束，系统自动检查</a:t>
            </a:r>
          </a:p>
          <a:p>
            <a:pPr lvl="1">
              <a:lnSpc>
                <a:spcPct val="80000"/>
              </a:lnSpc>
              <a:buFont typeface="Monotype Sorts" charset="2"/>
              <a:buNone/>
            </a:pPr>
            <a:r>
              <a:rPr lang="en-US" altLang="zh-CN" sz="2400">
                <a:solidFill>
                  <a:schemeClr val="tx2"/>
                </a:solidFill>
                <a:latin typeface="华文新魏" charset="-122"/>
                <a:ea typeface="华文新魏" charset="-122"/>
              </a:rPr>
              <a:t>	</a:t>
            </a:r>
            <a:r>
              <a:rPr lang="en-US" altLang="zh-CN" sz="2400">
                <a:latin typeface="华文新魏" charset="-122"/>
                <a:ea typeface="华文新魏" charset="-122"/>
              </a:rPr>
              <a:t>	CREATE TABLE  SPJ(……,</a:t>
            </a:r>
          </a:p>
          <a:p>
            <a:pPr>
              <a:lnSpc>
                <a:spcPct val="80000"/>
              </a:lnSpc>
              <a:spcBef>
                <a:spcPct val="50000"/>
              </a:spcBef>
              <a:buClrTx/>
              <a:buFontTx/>
              <a:buNone/>
            </a:pPr>
            <a:r>
              <a:rPr lang="en-US" altLang="zh-CN" sz="2400">
                <a:latin typeface="华文新魏" charset="-122"/>
                <a:ea typeface="华文新魏" charset="-122"/>
              </a:rPr>
              <a:t>   			FOREIGN KEY (PNO)        REFERENCES  P(PNO), ……)</a:t>
            </a:r>
          </a:p>
        </p:txBody>
      </p:sp>
      <p:sp>
        <p:nvSpPr>
          <p:cNvPr id="2" name="椭圆形标注 1"/>
          <p:cNvSpPr/>
          <p:nvPr/>
        </p:nvSpPr>
        <p:spPr bwMode="auto">
          <a:xfrm>
            <a:off x="6804025" y="1844675"/>
            <a:ext cx="2016125" cy="612775"/>
          </a:xfrm>
          <a:prstGeom prst="wedgeEllipseCallout">
            <a:avLst>
              <a:gd name="adj1" fmla="val -207495"/>
              <a:gd name="adj2" fmla="val 234368"/>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latin typeface="华文新魏" charset="-122"/>
                <a:ea typeface="华文新魏" charset="-122"/>
              </a:rPr>
              <a:t>连接操作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FE2DDBF3-087C-E84C-9158-2C13B1BFE528}" type="slidenum">
              <a:rPr lang="zh-CN" altLang="en-US">
                <a:solidFill>
                  <a:schemeClr val="bg1"/>
                </a:solidFill>
                <a:ea typeface="华文新魏" charset="-122"/>
              </a:rPr>
              <a:pPr eaLnBrk="1" hangingPunct="1"/>
              <a:t>49</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2228" name="Rectangle 2"/>
          <p:cNvSpPr>
            <a:spLocks noGrp="1" noChangeArrowheads="1"/>
          </p:cNvSpPr>
          <p:nvPr>
            <p:ph type="title"/>
          </p:nvPr>
        </p:nvSpPr>
        <p:spPr>
          <a:xfrm>
            <a:off x="990600" y="304800"/>
            <a:ext cx="8153400" cy="784225"/>
          </a:xfrm>
        </p:spPr>
        <p:txBody>
          <a:bodyPr/>
          <a:lstStyle/>
          <a:p>
            <a:pPr eaLnBrk="1" hangingPunct="1"/>
            <a:r>
              <a:rPr lang="zh-CN" altLang="en-US">
                <a:effectLst/>
              </a:rPr>
              <a:t>层次模型</a:t>
            </a:r>
            <a:endParaRPr lang="zh-CN" altLang="en-US" sz="3200">
              <a:effectLst/>
            </a:endParaRPr>
          </a:p>
        </p:txBody>
      </p:sp>
      <p:sp>
        <p:nvSpPr>
          <p:cNvPr id="52229" name="Rectangle 3"/>
          <p:cNvSpPr>
            <a:spLocks noGrp="1" noChangeArrowheads="1"/>
          </p:cNvSpPr>
          <p:nvPr>
            <p:ph type="body" idx="1"/>
          </p:nvPr>
        </p:nvSpPr>
        <p:spPr>
          <a:xfrm>
            <a:off x="417513" y="1524000"/>
            <a:ext cx="8574087" cy="4648200"/>
          </a:xfrm>
        </p:spPr>
        <p:txBody>
          <a:bodyPr/>
          <a:lstStyle/>
          <a:p>
            <a:pPr eaLnBrk="1" hangingPunct="1"/>
            <a:r>
              <a:rPr lang="zh-CN" altLang="en-US">
                <a:latin typeface="华文新魏" charset="-122"/>
                <a:ea typeface="华文新魏" charset="-122"/>
              </a:rPr>
              <a:t>层次模型</a:t>
            </a:r>
          </a:p>
          <a:p>
            <a:pPr lvl="1" eaLnBrk="1" hangingPunct="1"/>
            <a:r>
              <a:rPr lang="zh-CN" altLang="en-US">
                <a:latin typeface="华文新魏" charset="-122"/>
                <a:ea typeface="华文新魏" charset="-122"/>
              </a:rPr>
              <a:t>用树结构表示实体之间联系的模型叫层次模型</a:t>
            </a:r>
          </a:p>
          <a:p>
            <a:pPr lvl="1" eaLnBrk="1" hangingPunct="1"/>
            <a:r>
              <a:rPr lang="zh-CN" altLang="en-US">
                <a:latin typeface="华文新魏" charset="-122"/>
                <a:ea typeface="华文新魏" charset="-122"/>
              </a:rPr>
              <a:t>树由节点和连线组成</a:t>
            </a:r>
          </a:p>
          <a:p>
            <a:pPr lvl="2" eaLnBrk="1" hangingPunct="1"/>
            <a:r>
              <a:rPr lang="zh-CN" altLang="en-US">
                <a:latin typeface="华文新魏" charset="-122"/>
                <a:ea typeface="华文新魏" charset="-122"/>
              </a:rPr>
              <a:t>节点代表实体型</a:t>
            </a:r>
          </a:p>
          <a:p>
            <a:pPr lvl="2" eaLnBrk="1" hangingPunct="1"/>
            <a:r>
              <a:rPr lang="zh-CN" altLang="en-US">
                <a:latin typeface="华文新魏" charset="-122"/>
                <a:ea typeface="华文新魏" charset="-122"/>
              </a:rPr>
              <a:t>连线表示两实体型间的一对多联系</a:t>
            </a:r>
          </a:p>
          <a:p>
            <a:pPr lvl="1" eaLnBrk="1" hangingPunct="1"/>
            <a:r>
              <a:rPr lang="zh-CN" altLang="en-US">
                <a:latin typeface="华文新魏" charset="-122"/>
                <a:ea typeface="华文新魏" charset="-122"/>
              </a:rPr>
              <a:t>树的特性</a:t>
            </a:r>
          </a:p>
          <a:p>
            <a:pPr lvl="2" eaLnBrk="1" hangingPunct="1"/>
            <a:r>
              <a:rPr lang="zh-CN" altLang="en-US">
                <a:latin typeface="华文新魏" charset="-122"/>
                <a:ea typeface="华文新魏" charset="-122"/>
              </a:rPr>
              <a:t>每棵树有且仅有一个节点无父节点，称为树的根</a:t>
            </a:r>
            <a:endParaRPr lang="zh-CN" altLang="zh-CN">
              <a:latin typeface="华文新魏" charset="-122"/>
              <a:ea typeface="华文新魏" charset="-122"/>
            </a:endParaRPr>
          </a:p>
          <a:p>
            <a:pPr lvl="2" eaLnBrk="1" hangingPunct="1"/>
            <a:r>
              <a:rPr lang="zh-CN" altLang="en-US">
                <a:latin typeface="华文新魏" charset="-122"/>
                <a:ea typeface="华文新魏" charset="-122"/>
              </a:rPr>
              <a:t>树中的其它节点都有且仅有一个父节点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E9C91E9-CAF8-9949-980A-B8CBB74761DD}" type="slidenum">
              <a:rPr lang="zh-CN" altLang="en-US">
                <a:solidFill>
                  <a:schemeClr val="bg1"/>
                </a:solidFill>
                <a:ea typeface="华文新魏" charset="-122"/>
              </a:rPr>
              <a:pPr eaLnBrk="1" hangingPunct="1"/>
              <a:t>5</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172" name="Rectangle 2"/>
          <p:cNvSpPr>
            <a:spLocks noGrp="1" noChangeArrowheads="1"/>
          </p:cNvSpPr>
          <p:nvPr>
            <p:ph type="title"/>
          </p:nvPr>
        </p:nvSpPr>
        <p:spPr>
          <a:xfrm>
            <a:off x="762000" y="0"/>
            <a:ext cx="7793038" cy="1143000"/>
          </a:xfrm>
        </p:spPr>
        <p:txBody>
          <a:bodyPr/>
          <a:lstStyle/>
          <a:p>
            <a:pPr eaLnBrk="1" hangingPunct="1"/>
            <a:r>
              <a:rPr lang="zh-CN" altLang="en-US">
                <a:effectLst/>
              </a:rPr>
              <a:t>四个基本概念</a:t>
            </a:r>
          </a:p>
        </p:txBody>
      </p:sp>
      <p:sp>
        <p:nvSpPr>
          <p:cNvPr id="7173" name="Rectangle 3"/>
          <p:cNvSpPr>
            <a:spLocks noGrp="1" noChangeArrowheads="1"/>
          </p:cNvSpPr>
          <p:nvPr>
            <p:ph type="body" idx="1"/>
          </p:nvPr>
        </p:nvSpPr>
        <p:spPr>
          <a:xfrm>
            <a:off x="611188" y="1557338"/>
            <a:ext cx="7772400" cy="4419600"/>
          </a:xfrm>
        </p:spPr>
        <p:txBody>
          <a:bodyPr/>
          <a:lstStyle/>
          <a:p>
            <a:pPr eaLnBrk="1" hangingPunct="1">
              <a:lnSpc>
                <a:spcPct val="110000"/>
              </a:lnSpc>
            </a:pPr>
            <a:r>
              <a:rPr lang="zh-CN" altLang="en-US">
                <a:latin typeface="华文新魏" charset="-122"/>
                <a:ea typeface="华文新魏" charset="-122"/>
              </a:rPr>
              <a:t>数据(</a:t>
            </a:r>
            <a:r>
              <a:rPr lang="en-US" altLang="zh-CN">
                <a:latin typeface="华文新魏" charset="-122"/>
                <a:ea typeface="华文新魏" charset="-122"/>
              </a:rPr>
              <a:t>Data)</a:t>
            </a:r>
          </a:p>
          <a:p>
            <a:pPr eaLnBrk="1" hangingPunct="1">
              <a:lnSpc>
                <a:spcPct val="110000"/>
              </a:lnSpc>
            </a:pPr>
            <a:r>
              <a:rPr lang="zh-CN" altLang="en-US">
                <a:latin typeface="华文新魏" charset="-122"/>
                <a:ea typeface="华文新魏" charset="-122"/>
              </a:rPr>
              <a:t>数据库(</a:t>
            </a:r>
            <a:r>
              <a:rPr lang="en-US" altLang="zh-CN">
                <a:latin typeface="华文新魏" charset="-122"/>
                <a:ea typeface="华文新魏" charset="-122"/>
              </a:rPr>
              <a:t>Database)</a:t>
            </a:r>
          </a:p>
          <a:p>
            <a:pPr eaLnBrk="1" hangingPunct="1">
              <a:lnSpc>
                <a:spcPct val="110000"/>
              </a:lnSpc>
            </a:pPr>
            <a:r>
              <a:rPr lang="zh-CN" altLang="en-US">
                <a:latin typeface="华文新魏" charset="-122"/>
                <a:ea typeface="华文新魏" charset="-122"/>
              </a:rPr>
              <a:t>数据库管理系统(</a:t>
            </a:r>
            <a:r>
              <a:rPr lang="en-US" altLang="zh-CN">
                <a:latin typeface="华文新魏" charset="-122"/>
                <a:ea typeface="华文新魏" charset="-122"/>
              </a:rPr>
              <a:t>DBMS)</a:t>
            </a:r>
          </a:p>
          <a:p>
            <a:pPr eaLnBrk="1" hangingPunct="1">
              <a:lnSpc>
                <a:spcPct val="110000"/>
              </a:lnSpc>
            </a:pPr>
            <a:r>
              <a:rPr lang="zh-CN" altLang="en-US">
                <a:latin typeface="华文新魏" charset="-122"/>
                <a:ea typeface="华文新魏" charset="-122"/>
              </a:rPr>
              <a:t>数据库系统(</a:t>
            </a:r>
            <a:r>
              <a:rPr lang="en-US" altLang="zh-CN">
                <a:latin typeface="华文新魏" charset="-122"/>
                <a:ea typeface="华文新魏" charset="-122"/>
              </a:rPr>
              <a:t>DBS)</a:t>
            </a:r>
          </a:p>
          <a:p>
            <a:pPr eaLnBrk="1" hangingPunct="1"/>
            <a:endParaRPr lang="zh-CN" altLang="en-US">
              <a:latin typeface="华文新魏" charset="-122"/>
              <a:ea typeface="华文新魏"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D7DE4124-A420-E842-9FDA-F078377A577E}" type="slidenum">
              <a:rPr lang="zh-CN" altLang="en-US">
                <a:solidFill>
                  <a:schemeClr val="bg1"/>
                </a:solidFill>
                <a:ea typeface="华文新魏" charset="-122"/>
              </a:rPr>
              <a:pPr eaLnBrk="1" hangingPunct="1"/>
              <a:t>50</a:t>
            </a:fld>
            <a:endParaRPr lang="en-US" altLang="zh-CN">
              <a:solidFill>
                <a:schemeClr val="bg1"/>
              </a:solidFill>
              <a:ea typeface="华文新魏" charset="-122"/>
            </a:endParaRPr>
          </a:p>
        </p:txBody>
      </p:sp>
      <p:sp>
        <p:nvSpPr>
          <p:cNvPr id="54"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3252" name="Rectangle 2"/>
          <p:cNvSpPr>
            <a:spLocks noGrp="1" noChangeArrowheads="1"/>
          </p:cNvSpPr>
          <p:nvPr>
            <p:ph type="title"/>
          </p:nvPr>
        </p:nvSpPr>
        <p:spPr>
          <a:xfrm>
            <a:off x="1066800" y="304800"/>
            <a:ext cx="7793038" cy="784225"/>
          </a:xfrm>
        </p:spPr>
        <p:txBody>
          <a:bodyPr/>
          <a:lstStyle/>
          <a:p>
            <a:pPr eaLnBrk="1" hangingPunct="1"/>
            <a:r>
              <a:rPr lang="zh-CN" altLang="en-US">
                <a:effectLst/>
              </a:rPr>
              <a:t>层次模型</a:t>
            </a:r>
          </a:p>
        </p:txBody>
      </p:sp>
      <p:grpSp>
        <p:nvGrpSpPr>
          <p:cNvPr id="53253" name="Group 3"/>
          <p:cNvGrpSpPr>
            <a:grpSpLocks/>
          </p:cNvGrpSpPr>
          <p:nvPr/>
        </p:nvGrpSpPr>
        <p:grpSpPr bwMode="auto">
          <a:xfrm>
            <a:off x="546100" y="3581400"/>
            <a:ext cx="7759700" cy="2743200"/>
            <a:chOff x="344" y="1104"/>
            <a:chExt cx="4888" cy="2064"/>
          </a:xfrm>
        </p:grpSpPr>
        <p:sp>
          <p:nvSpPr>
            <p:cNvPr id="53264" name="Rectangle 4"/>
            <p:cNvSpPr>
              <a:spLocks noChangeArrowheads="1"/>
            </p:cNvSpPr>
            <p:nvPr/>
          </p:nvSpPr>
          <p:spPr bwMode="auto">
            <a:xfrm>
              <a:off x="3248"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地址</a:t>
              </a:r>
            </a:p>
          </p:txBody>
        </p:sp>
        <p:sp>
          <p:nvSpPr>
            <p:cNvPr id="53265" name="Rectangle 5"/>
            <p:cNvSpPr>
              <a:spLocks noChangeArrowheads="1"/>
            </p:cNvSpPr>
            <p:nvPr/>
          </p:nvSpPr>
          <p:spPr bwMode="auto">
            <a:xfrm>
              <a:off x="2512"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系名</a:t>
              </a:r>
            </a:p>
          </p:txBody>
        </p:sp>
        <p:sp>
          <p:nvSpPr>
            <p:cNvPr id="53266" name="Rectangle 6"/>
            <p:cNvSpPr>
              <a:spLocks noChangeArrowheads="1"/>
            </p:cNvSpPr>
            <p:nvPr/>
          </p:nvSpPr>
          <p:spPr bwMode="auto">
            <a:xfrm>
              <a:off x="1776"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系号</a:t>
              </a:r>
            </a:p>
          </p:txBody>
        </p:sp>
        <p:sp>
          <p:nvSpPr>
            <p:cNvPr id="53267" name="Line 7"/>
            <p:cNvSpPr>
              <a:spLocks noChangeShapeType="1"/>
            </p:cNvSpPr>
            <p:nvPr/>
          </p:nvSpPr>
          <p:spPr bwMode="auto">
            <a:xfrm>
              <a:off x="1776" y="1104"/>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68" name="Line 8"/>
            <p:cNvSpPr>
              <a:spLocks noChangeShapeType="1"/>
            </p:cNvSpPr>
            <p:nvPr/>
          </p:nvSpPr>
          <p:spPr bwMode="auto">
            <a:xfrm>
              <a:off x="1776" y="1430"/>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69" name="Line 9"/>
            <p:cNvSpPr>
              <a:spLocks noChangeShapeType="1"/>
            </p:cNvSpPr>
            <p:nvPr/>
          </p:nvSpPr>
          <p:spPr bwMode="auto">
            <a:xfrm>
              <a:off x="1776" y="1104"/>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0" name="Line 10"/>
            <p:cNvSpPr>
              <a:spLocks noChangeShapeType="1"/>
            </p:cNvSpPr>
            <p:nvPr/>
          </p:nvSpPr>
          <p:spPr bwMode="auto">
            <a:xfrm>
              <a:off x="2512" y="1104"/>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1" name="Line 11"/>
            <p:cNvSpPr>
              <a:spLocks noChangeShapeType="1"/>
            </p:cNvSpPr>
            <p:nvPr/>
          </p:nvSpPr>
          <p:spPr bwMode="auto">
            <a:xfrm>
              <a:off x="3248" y="1104"/>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2" name="Line 12"/>
            <p:cNvSpPr>
              <a:spLocks noChangeShapeType="1"/>
            </p:cNvSpPr>
            <p:nvPr/>
          </p:nvSpPr>
          <p:spPr bwMode="auto">
            <a:xfrm>
              <a:off x="3984" y="1104"/>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3" name="Rectangle 13"/>
            <p:cNvSpPr>
              <a:spLocks noChangeArrowheads="1"/>
            </p:cNvSpPr>
            <p:nvPr/>
          </p:nvSpPr>
          <p:spPr bwMode="auto">
            <a:xfrm>
              <a:off x="1568" y="2016"/>
              <a:ext cx="1080"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教研室名</a:t>
              </a:r>
            </a:p>
          </p:txBody>
        </p:sp>
        <p:sp>
          <p:nvSpPr>
            <p:cNvPr id="53274" name="Rectangle 14"/>
            <p:cNvSpPr>
              <a:spLocks noChangeArrowheads="1"/>
            </p:cNvSpPr>
            <p:nvPr/>
          </p:nvSpPr>
          <p:spPr bwMode="auto">
            <a:xfrm>
              <a:off x="488" y="2016"/>
              <a:ext cx="1080"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教研室号</a:t>
              </a:r>
            </a:p>
          </p:txBody>
        </p:sp>
        <p:sp>
          <p:nvSpPr>
            <p:cNvPr id="53275" name="Line 15"/>
            <p:cNvSpPr>
              <a:spLocks noChangeShapeType="1"/>
            </p:cNvSpPr>
            <p:nvPr/>
          </p:nvSpPr>
          <p:spPr bwMode="auto">
            <a:xfrm>
              <a:off x="488" y="2016"/>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6" name="Line 16"/>
            <p:cNvSpPr>
              <a:spLocks noChangeShapeType="1"/>
            </p:cNvSpPr>
            <p:nvPr/>
          </p:nvSpPr>
          <p:spPr bwMode="auto">
            <a:xfrm>
              <a:off x="488" y="2342"/>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7" name="Line 17"/>
            <p:cNvSpPr>
              <a:spLocks noChangeShapeType="1"/>
            </p:cNvSpPr>
            <p:nvPr/>
          </p:nvSpPr>
          <p:spPr bwMode="auto">
            <a:xfrm>
              <a:off x="488"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8" name="Line 18"/>
            <p:cNvSpPr>
              <a:spLocks noChangeShapeType="1"/>
            </p:cNvSpPr>
            <p:nvPr/>
          </p:nvSpPr>
          <p:spPr bwMode="auto">
            <a:xfrm>
              <a:off x="1568"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79" name="Line 19"/>
            <p:cNvSpPr>
              <a:spLocks noChangeShapeType="1"/>
            </p:cNvSpPr>
            <p:nvPr/>
          </p:nvSpPr>
          <p:spPr bwMode="auto">
            <a:xfrm>
              <a:off x="2648"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80" name="Rectangle 20"/>
            <p:cNvSpPr>
              <a:spLocks noChangeArrowheads="1"/>
            </p:cNvSpPr>
            <p:nvPr/>
          </p:nvSpPr>
          <p:spPr bwMode="auto">
            <a:xfrm>
              <a:off x="4496"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年级</a:t>
              </a:r>
            </a:p>
          </p:txBody>
        </p:sp>
        <p:sp>
          <p:nvSpPr>
            <p:cNvPr id="53281" name="Rectangle 21"/>
            <p:cNvSpPr>
              <a:spLocks noChangeArrowheads="1"/>
            </p:cNvSpPr>
            <p:nvPr/>
          </p:nvSpPr>
          <p:spPr bwMode="auto">
            <a:xfrm>
              <a:off x="3760"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姓名</a:t>
              </a:r>
            </a:p>
          </p:txBody>
        </p:sp>
        <p:sp>
          <p:nvSpPr>
            <p:cNvPr id="53282" name="Rectangle 22"/>
            <p:cNvSpPr>
              <a:spLocks noChangeArrowheads="1"/>
            </p:cNvSpPr>
            <p:nvPr/>
          </p:nvSpPr>
          <p:spPr bwMode="auto">
            <a:xfrm>
              <a:off x="3024"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学号</a:t>
              </a:r>
            </a:p>
          </p:txBody>
        </p:sp>
        <p:sp>
          <p:nvSpPr>
            <p:cNvPr id="53283" name="Line 23"/>
            <p:cNvSpPr>
              <a:spLocks noChangeShapeType="1"/>
            </p:cNvSpPr>
            <p:nvPr/>
          </p:nvSpPr>
          <p:spPr bwMode="auto">
            <a:xfrm>
              <a:off x="3024" y="2016"/>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84" name="Line 24"/>
            <p:cNvSpPr>
              <a:spLocks noChangeShapeType="1"/>
            </p:cNvSpPr>
            <p:nvPr/>
          </p:nvSpPr>
          <p:spPr bwMode="auto">
            <a:xfrm>
              <a:off x="3024" y="2342"/>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85" name="Line 25"/>
            <p:cNvSpPr>
              <a:spLocks noChangeShapeType="1"/>
            </p:cNvSpPr>
            <p:nvPr/>
          </p:nvSpPr>
          <p:spPr bwMode="auto">
            <a:xfrm>
              <a:off x="3024"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86" name="Line 26"/>
            <p:cNvSpPr>
              <a:spLocks noChangeShapeType="1"/>
            </p:cNvSpPr>
            <p:nvPr/>
          </p:nvSpPr>
          <p:spPr bwMode="auto">
            <a:xfrm>
              <a:off x="3760"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87" name="Line 27"/>
            <p:cNvSpPr>
              <a:spLocks noChangeShapeType="1"/>
            </p:cNvSpPr>
            <p:nvPr/>
          </p:nvSpPr>
          <p:spPr bwMode="auto">
            <a:xfrm>
              <a:off x="4496"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88" name="Line 28"/>
            <p:cNvSpPr>
              <a:spLocks noChangeShapeType="1"/>
            </p:cNvSpPr>
            <p:nvPr/>
          </p:nvSpPr>
          <p:spPr bwMode="auto">
            <a:xfrm>
              <a:off x="5232"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89" name="Rectangle 29"/>
            <p:cNvSpPr>
              <a:spLocks noChangeArrowheads="1"/>
            </p:cNvSpPr>
            <p:nvPr/>
          </p:nvSpPr>
          <p:spPr bwMode="auto">
            <a:xfrm>
              <a:off x="1976"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职称</a:t>
              </a:r>
            </a:p>
          </p:txBody>
        </p:sp>
        <p:sp>
          <p:nvSpPr>
            <p:cNvPr id="53290" name="Rectangle 30"/>
            <p:cNvSpPr>
              <a:spLocks noChangeArrowheads="1"/>
            </p:cNvSpPr>
            <p:nvPr/>
          </p:nvSpPr>
          <p:spPr bwMode="auto">
            <a:xfrm>
              <a:off x="1160"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姓名</a:t>
              </a:r>
            </a:p>
          </p:txBody>
        </p:sp>
        <p:sp>
          <p:nvSpPr>
            <p:cNvPr id="53291" name="Rectangle 31"/>
            <p:cNvSpPr>
              <a:spLocks noChangeArrowheads="1"/>
            </p:cNvSpPr>
            <p:nvPr/>
          </p:nvSpPr>
          <p:spPr bwMode="auto">
            <a:xfrm>
              <a:off x="344"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职工号</a:t>
              </a:r>
            </a:p>
          </p:txBody>
        </p:sp>
        <p:sp>
          <p:nvSpPr>
            <p:cNvPr id="53292" name="Line 32"/>
            <p:cNvSpPr>
              <a:spLocks noChangeShapeType="1"/>
            </p:cNvSpPr>
            <p:nvPr/>
          </p:nvSpPr>
          <p:spPr bwMode="auto">
            <a:xfrm>
              <a:off x="344" y="2842"/>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93" name="Line 33"/>
            <p:cNvSpPr>
              <a:spLocks noChangeShapeType="1"/>
            </p:cNvSpPr>
            <p:nvPr/>
          </p:nvSpPr>
          <p:spPr bwMode="auto">
            <a:xfrm>
              <a:off x="344" y="3168"/>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94" name="Line 34"/>
            <p:cNvSpPr>
              <a:spLocks noChangeShapeType="1"/>
            </p:cNvSpPr>
            <p:nvPr/>
          </p:nvSpPr>
          <p:spPr bwMode="auto">
            <a:xfrm>
              <a:off x="344" y="2842"/>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95" name="Line 35"/>
            <p:cNvSpPr>
              <a:spLocks noChangeShapeType="1"/>
            </p:cNvSpPr>
            <p:nvPr/>
          </p:nvSpPr>
          <p:spPr bwMode="auto">
            <a:xfrm>
              <a:off x="1160" y="2842"/>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96" name="Line 36"/>
            <p:cNvSpPr>
              <a:spLocks noChangeShapeType="1"/>
            </p:cNvSpPr>
            <p:nvPr/>
          </p:nvSpPr>
          <p:spPr bwMode="auto">
            <a:xfrm>
              <a:off x="1976" y="2842"/>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97" name="Line 37"/>
            <p:cNvSpPr>
              <a:spLocks noChangeShapeType="1"/>
            </p:cNvSpPr>
            <p:nvPr/>
          </p:nvSpPr>
          <p:spPr bwMode="auto">
            <a:xfrm>
              <a:off x="2792" y="2842"/>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298" name="Line 38"/>
            <p:cNvSpPr>
              <a:spLocks noChangeShapeType="1"/>
            </p:cNvSpPr>
            <p:nvPr/>
          </p:nvSpPr>
          <p:spPr bwMode="auto">
            <a:xfrm>
              <a:off x="1568" y="1680"/>
              <a:ext cx="0" cy="336"/>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3299" name="Line 39"/>
            <p:cNvSpPr>
              <a:spLocks noChangeShapeType="1"/>
            </p:cNvSpPr>
            <p:nvPr/>
          </p:nvSpPr>
          <p:spPr bwMode="auto">
            <a:xfrm>
              <a:off x="4120" y="1680"/>
              <a:ext cx="0" cy="336"/>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3300" name="Line 40"/>
            <p:cNvSpPr>
              <a:spLocks noChangeShapeType="1"/>
            </p:cNvSpPr>
            <p:nvPr/>
          </p:nvSpPr>
          <p:spPr bwMode="auto">
            <a:xfrm>
              <a:off x="1576" y="1680"/>
              <a:ext cx="2544"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301" name="Line 41"/>
            <p:cNvSpPr>
              <a:spLocks noChangeShapeType="1"/>
            </p:cNvSpPr>
            <p:nvPr/>
          </p:nvSpPr>
          <p:spPr bwMode="auto">
            <a:xfrm flipH="1">
              <a:off x="1568" y="2352"/>
              <a:ext cx="0" cy="48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3302" name="Line 42"/>
            <p:cNvSpPr>
              <a:spLocks noChangeShapeType="1"/>
            </p:cNvSpPr>
            <p:nvPr/>
          </p:nvSpPr>
          <p:spPr bwMode="auto">
            <a:xfrm>
              <a:off x="2880" y="1440"/>
              <a:ext cx="0" cy="24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3254" name="Group 43"/>
          <p:cNvGrpSpPr>
            <a:grpSpLocks/>
          </p:cNvGrpSpPr>
          <p:nvPr/>
        </p:nvGrpSpPr>
        <p:grpSpPr bwMode="auto">
          <a:xfrm>
            <a:off x="1066800" y="1589088"/>
            <a:ext cx="7010400" cy="1763712"/>
            <a:chOff x="816" y="809"/>
            <a:chExt cx="4416" cy="1255"/>
          </a:xfrm>
        </p:grpSpPr>
        <p:sp>
          <p:nvSpPr>
            <p:cNvPr id="53255" name="Rectangle 44"/>
            <p:cNvSpPr>
              <a:spLocks noChangeArrowheads="1"/>
            </p:cNvSpPr>
            <p:nvPr/>
          </p:nvSpPr>
          <p:spPr bwMode="auto">
            <a:xfrm>
              <a:off x="2403" y="80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chemeClr val="bg2"/>
                  </a:solidFill>
                  <a:latin typeface="华文新魏" charset="-122"/>
                  <a:ea typeface="华文新魏" charset="-122"/>
                </a:rPr>
                <a:t>系</a:t>
              </a:r>
            </a:p>
          </p:txBody>
        </p:sp>
        <p:sp>
          <p:nvSpPr>
            <p:cNvPr id="53256" name="Rectangle 45"/>
            <p:cNvSpPr>
              <a:spLocks noChangeArrowheads="1"/>
            </p:cNvSpPr>
            <p:nvPr/>
          </p:nvSpPr>
          <p:spPr bwMode="auto">
            <a:xfrm>
              <a:off x="1461"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chemeClr val="bg2"/>
                  </a:solidFill>
                  <a:latin typeface="华文新魏" charset="-122"/>
                  <a:ea typeface="华文新魏" charset="-122"/>
                </a:rPr>
                <a:t>教研室</a:t>
              </a:r>
            </a:p>
          </p:txBody>
        </p:sp>
        <p:sp>
          <p:nvSpPr>
            <p:cNvPr id="53257" name="Rectangle 46"/>
            <p:cNvSpPr>
              <a:spLocks noChangeArrowheads="1"/>
            </p:cNvSpPr>
            <p:nvPr/>
          </p:nvSpPr>
          <p:spPr bwMode="auto">
            <a:xfrm>
              <a:off x="3345"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chemeClr val="bg2"/>
                  </a:solidFill>
                  <a:latin typeface="华文新魏" charset="-122"/>
                  <a:ea typeface="华文新魏" charset="-122"/>
                </a:rPr>
                <a:t>学生</a:t>
              </a:r>
            </a:p>
          </p:txBody>
        </p:sp>
        <p:sp>
          <p:nvSpPr>
            <p:cNvPr id="53258" name="Rectangle 47"/>
            <p:cNvSpPr>
              <a:spLocks noChangeArrowheads="1"/>
            </p:cNvSpPr>
            <p:nvPr/>
          </p:nvSpPr>
          <p:spPr bwMode="auto">
            <a:xfrm>
              <a:off x="1440" y="1769"/>
              <a:ext cx="944" cy="295"/>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chemeClr val="bg2"/>
                  </a:solidFill>
                  <a:latin typeface="华文新魏" charset="-122"/>
                  <a:ea typeface="华文新魏" charset="-122"/>
                </a:rPr>
                <a:t>教员</a:t>
              </a:r>
            </a:p>
          </p:txBody>
        </p:sp>
        <p:sp>
          <p:nvSpPr>
            <p:cNvPr id="53259" name="Line 48"/>
            <p:cNvSpPr>
              <a:spLocks noChangeShapeType="1"/>
            </p:cNvSpPr>
            <p:nvPr/>
          </p:nvSpPr>
          <p:spPr bwMode="auto">
            <a:xfrm flipH="1">
              <a:off x="1968" y="1103"/>
              <a:ext cx="592" cy="1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p>
          </p:txBody>
        </p:sp>
        <p:sp>
          <p:nvSpPr>
            <p:cNvPr id="53260" name="Line 49"/>
            <p:cNvSpPr>
              <a:spLocks noChangeShapeType="1"/>
            </p:cNvSpPr>
            <p:nvPr/>
          </p:nvSpPr>
          <p:spPr bwMode="auto">
            <a:xfrm>
              <a:off x="3188" y="1103"/>
              <a:ext cx="604" cy="1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p>
          </p:txBody>
        </p:sp>
        <p:sp>
          <p:nvSpPr>
            <p:cNvPr id="53261" name="Line 50"/>
            <p:cNvSpPr>
              <a:spLocks noChangeShapeType="1"/>
            </p:cNvSpPr>
            <p:nvPr/>
          </p:nvSpPr>
          <p:spPr bwMode="auto">
            <a:xfrm>
              <a:off x="1919" y="1577"/>
              <a:ext cx="1" cy="19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en-US"/>
            </a:p>
          </p:txBody>
        </p:sp>
        <p:sp>
          <p:nvSpPr>
            <p:cNvPr id="53262" name="AutoShape 51"/>
            <p:cNvSpPr>
              <a:spLocks noChangeArrowheads="1"/>
            </p:cNvSpPr>
            <p:nvPr/>
          </p:nvSpPr>
          <p:spPr bwMode="auto">
            <a:xfrm>
              <a:off x="4128" y="861"/>
              <a:ext cx="1104" cy="284"/>
            </a:xfrm>
            <a:prstGeom prst="wedgeRoundRectCallout">
              <a:avLst>
                <a:gd name="adj1" fmla="val -107245"/>
                <a:gd name="adj2" fmla="val 61972"/>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bg2"/>
              </a:solidFill>
              <a:miter lim="800000"/>
              <a:headEnd/>
              <a:tailEnd/>
            </a:ln>
          </p:spPr>
          <p:txBody>
            <a:bodyPr lIns="0" tIns="0" r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chemeClr val="bg2"/>
                  </a:solidFill>
                  <a:latin typeface="华文新魏" charset="-122"/>
                  <a:ea typeface="华文新魏" charset="-122"/>
                </a:rPr>
                <a:t>1 : </a:t>
              </a:r>
              <a:r>
                <a:rPr lang="en-US" altLang="zh-CN" sz="2800">
                  <a:solidFill>
                    <a:schemeClr val="bg2"/>
                  </a:solidFill>
                  <a:latin typeface="华文新魏" charset="-122"/>
                  <a:ea typeface="华文新魏" charset="-122"/>
                </a:rPr>
                <a:t>N</a:t>
              </a:r>
              <a:r>
                <a:rPr lang="zh-CN" altLang="en-US" sz="2800">
                  <a:solidFill>
                    <a:schemeClr val="bg2"/>
                  </a:solidFill>
                  <a:latin typeface="华文新魏" charset="-122"/>
                  <a:ea typeface="华文新魏" charset="-122"/>
                </a:rPr>
                <a:t>联系</a:t>
              </a:r>
            </a:p>
          </p:txBody>
        </p:sp>
        <p:sp>
          <p:nvSpPr>
            <p:cNvPr id="53263" name="AutoShape 52"/>
            <p:cNvSpPr>
              <a:spLocks noChangeArrowheads="1"/>
            </p:cNvSpPr>
            <p:nvPr/>
          </p:nvSpPr>
          <p:spPr bwMode="auto">
            <a:xfrm>
              <a:off x="816" y="809"/>
              <a:ext cx="864" cy="284"/>
            </a:xfrm>
            <a:prstGeom prst="wedgeRoundRectCallout">
              <a:avLst>
                <a:gd name="adj1" fmla="val 130556"/>
                <a:gd name="adj2" fmla="val 7394"/>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bg2"/>
              </a:solidFill>
              <a:miter lim="800000"/>
              <a:headEnd/>
              <a:tailEnd/>
            </a:ln>
          </p:spPr>
          <p:txBody>
            <a:bodyPr lIns="0" tIns="0" r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chemeClr val="bg2"/>
                  </a:solidFill>
                  <a:latin typeface="华文新魏" charset="-122"/>
                  <a:ea typeface="华文新魏" charset="-122"/>
                </a:rPr>
                <a:t>实体型</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46DB5CD-5273-6E4E-AF65-352E2079179A}" type="slidenum">
              <a:rPr lang="zh-CN" altLang="en-US">
                <a:solidFill>
                  <a:schemeClr val="bg1"/>
                </a:solidFill>
                <a:ea typeface="华文新魏" charset="-122"/>
              </a:rPr>
              <a:pPr eaLnBrk="1" hangingPunct="1"/>
              <a:t>51</a:t>
            </a:fld>
            <a:endParaRPr lang="en-US" altLang="zh-CN">
              <a:solidFill>
                <a:schemeClr val="bg1"/>
              </a:solidFill>
              <a:ea typeface="华文新魏" charset="-122"/>
            </a:endParaRPr>
          </a:p>
        </p:txBody>
      </p:sp>
      <p:sp>
        <p:nvSpPr>
          <p:cNvPr id="116"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4276" name="Rectangle 2"/>
          <p:cNvSpPr>
            <a:spLocks noGrp="1" noChangeArrowheads="1"/>
          </p:cNvSpPr>
          <p:nvPr>
            <p:ph type="title"/>
          </p:nvPr>
        </p:nvSpPr>
        <p:spPr>
          <a:xfrm>
            <a:off x="1143000" y="228600"/>
            <a:ext cx="7793038" cy="784225"/>
          </a:xfrm>
        </p:spPr>
        <p:txBody>
          <a:bodyPr/>
          <a:lstStyle/>
          <a:p>
            <a:pPr eaLnBrk="1" hangingPunct="1"/>
            <a:r>
              <a:rPr lang="zh-CN" altLang="en-US">
                <a:effectLst/>
              </a:rPr>
              <a:t>层次模型</a:t>
            </a:r>
          </a:p>
        </p:txBody>
      </p:sp>
      <p:grpSp>
        <p:nvGrpSpPr>
          <p:cNvPr id="54277" name="Group 3"/>
          <p:cNvGrpSpPr>
            <a:grpSpLocks/>
          </p:cNvGrpSpPr>
          <p:nvPr/>
        </p:nvGrpSpPr>
        <p:grpSpPr bwMode="auto">
          <a:xfrm>
            <a:off x="457200" y="1752600"/>
            <a:ext cx="8280400" cy="3962400"/>
            <a:chOff x="432" y="1344"/>
            <a:chExt cx="5216" cy="2656"/>
          </a:xfrm>
        </p:grpSpPr>
        <p:grpSp>
          <p:nvGrpSpPr>
            <p:cNvPr id="54278" name="Group 4"/>
            <p:cNvGrpSpPr>
              <a:grpSpLocks/>
            </p:cNvGrpSpPr>
            <p:nvPr/>
          </p:nvGrpSpPr>
          <p:grpSpPr bwMode="auto">
            <a:xfrm>
              <a:off x="1488" y="1344"/>
              <a:ext cx="2736" cy="296"/>
              <a:chOff x="1776" y="1344"/>
              <a:chExt cx="2208" cy="296"/>
            </a:xfrm>
          </p:grpSpPr>
          <p:sp>
            <p:nvSpPr>
              <p:cNvPr id="54380" name="Rectangle 5"/>
              <p:cNvSpPr>
                <a:spLocks noChangeArrowheads="1"/>
              </p:cNvSpPr>
              <p:nvPr/>
            </p:nvSpPr>
            <p:spPr bwMode="auto">
              <a:xfrm>
                <a:off x="3248"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R1101</a:t>
                </a:r>
              </a:p>
            </p:txBody>
          </p:sp>
          <p:sp>
            <p:nvSpPr>
              <p:cNvPr id="54381" name="Rectangle 6"/>
              <p:cNvSpPr>
                <a:spLocks noChangeArrowheads="1"/>
              </p:cNvSpPr>
              <p:nvPr/>
            </p:nvSpPr>
            <p:spPr bwMode="auto">
              <a:xfrm>
                <a:off x="2512"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计算机</a:t>
                </a:r>
              </a:p>
            </p:txBody>
          </p:sp>
          <p:sp>
            <p:nvSpPr>
              <p:cNvPr id="54382" name="Rectangle 7"/>
              <p:cNvSpPr>
                <a:spLocks noChangeArrowheads="1"/>
              </p:cNvSpPr>
              <p:nvPr/>
            </p:nvSpPr>
            <p:spPr bwMode="auto">
              <a:xfrm>
                <a:off x="1776"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D02</a:t>
                </a:r>
              </a:p>
            </p:txBody>
          </p:sp>
          <p:sp>
            <p:nvSpPr>
              <p:cNvPr id="54383" name="Line 8"/>
              <p:cNvSpPr>
                <a:spLocks noChangeShapeType="1"/>
              </p:cNvSpPr>
              <p:nvPr/>
            </p:nvSpPr>
            <p:spPr bwMode="auto">
              <a:xfrm>
                <a:off x="1776" y="1344"/>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84" name="Line 9"/>
              <p:cNvSpPr>
                <a:spLocks noChangeShapeType="1"/>
              </p:cNvSpPr>
              <p:nvPr/>
            </p:nvSpPr>
            <p:spPr bwMode="auto">
              <a:xfrm>
                <a:off x="1776" y="1640"/>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85" name="Line 10"/>
              <p:cNvSpPr>
                <a:spLocks noChangeShapeType="1"/>
              </p:cNvSpPr>
              <p:nvPr/>
            </p:nvSpPr>
            <p:spPr bwMode="auto">
              <a:xfrm>
                <a:off x="1776" y="1344"/>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86" name="Line 11"/>
              <p:cNvSpPr>
                <a:spLocks noChangeShapeType="1"/>
              </p:cNvSpPr>
              <p:nvPr/>
            </p:nvSpPr>
            <p:spPr bwMode="auto">
              <a:xfrm>
                <a:off x="2512" y="1344"/>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87" name="Line 12"/>
              <p:cNvSpPr>
                <a:spLocks noChangeShapeType="1"/>
              </p:cNvSpPr>
              <p:nvPr/>
            </p:nvSpPr>
            <p:spPr bwMode="auto">
              <a:xfrm>
                <a:off x="3248" y="1344"/>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88" name="Line 13"/>
              <p:cNvSpPr>
                <a:spLocks noChangeShapeType="1"/>
              </p:cNvSpPr>
              <p:nvPr/>
            </p:nvSpPr>
            <p:spPr bwMode="auto">
              <a:xfrm>
                <a:off x="3984" y="1344"/>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79" name="Group 14"/>
            <p:cNvGrpSpPr>
              <a:grpSpLocks/>
            </p:cNvGrpSpPr>
            <p:nvPr/>
          </p:nvGrpSpPr>
          <p:grpSpPr bwMode="auto">
            <a:xfrm>
              <a:off x="488" y="2171"/>
              <a:ext cx="2160" cy="309"/>
              <a:chOff x="488" y="2171"/>
              <a:chExt cx="2160" cy="309"/>
            </a:xfrm>
          </p:grpSpPr>
          <p:sp>
            <p:nvSpPr>
              <p:cNvPr id="54373" name="Rectangle 15"/>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数据库</a:t>
                </a:r>
              </a:p>
            </p:txBody>
          </p:sp>
          <p:sp>
            <p:nvSpPr>
              <p:cNvPr id="54374" name="Rectangle 16"/>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R01</a:t>
                </a:r>
              </a:p>
            </p:txBody>
          </p:sp>
          <p:sp>
            <p:nvSpPr>
              <p:cNvPr id="54375" name="Line 17"/>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76" name="Line 18"/>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77" name="Line 19"/>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78" name="Line 20"/>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79" name="Line 21"/>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80" name="Group 22"/>
            <p:cNvGrpSpPr>
              <a:grpSpLocks/>
            </p:cNvGrpSpPr>
            <p:nvPr/>
          </p:nvGrpSpPr>
          <p:grpSpPr bwMode="auto">
            <a:xfrm>
              <a:off x="3024" y="2171"/>
              <a:ext cx="2208" cy="296"/>
              <a:chOff x="3024" y="2171"/>
              <a:chExt cx="2208" cy="296"/>
            </a:xfrm>
          </p:grpSpPr>
          <p:sp>
            <p:nvSpPr>
              <p:cNvPr id="54364" name="Rectangle 23"/>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G1</a:t>
                </a:r>
              </a:p>
            </p:txBody>
          </p:sp>
          <p:sp>
            <p:nvSpPr>
              <p:cNvPr id="54365" name="Rectangle 24"/>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王明</a:t>
                </a:r>
              </a:p>
            </p:txBody>
          </p:sp>
          <p:sp>
            <p:nvSpPr>
              <p:cNvPr id="54366" name="Rectangle 25"/>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S0012</a:t>
                </a:r>
              </a:p>
            </p:txBody>
          </p:sp>
          <p:sp>
            <p:nvSpPr>
              <p:cNvPr id="54367" name="Line 26"/>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68" name="Line 27"/>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69" name="Line 28"/>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70" name="Line 29"/>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71" name="Line 30"/>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72" name="Line 31"/>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81" name="Group 32"/>
            <p:cNvGrpSpPr>
              <a:grpSpLocks/>
            </p:cNvGrpSpPr>
            <p:nvPr/>
          </p:nvGrpSpPr>
          <p:grpSpPr bwMode="auto">
            <a:xfrm>
              <a:off x="432" y="3400"/>
              <a:ext cx="2448" cy="296"/>
              <a:chOff x="344" y="3400"/>
              <a:chExt cx="2448" cy="296"/>
            </a:xfrm>
          </p:grpSpPr>
          <p:sp>
            <p:nvSpPr>
              <p:cNvPr id="54355" name="Rectangle 33"/>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教授</a:t>
                </a:r>
              </a:p>
            </p:txBody>
          </p:sp>
          <p:sp>
            <p:nvSpPr>
              <p:cNvPr id="54356" name="Rectangle 34"/>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何原</a:t>
                </a:r>
              </a:p>
            </p:txBody>
          </p:sp>
          <p:sp>
            <p:nvSpPr>
              <p:cNvPr id="54357" name="Rectangle 35"/>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E1101</a:t>
                </a:r>
              </a:p>
            </p:txBody>
          </p:sp>
          <p:sp>
            <p:nvSpPr>
              <p:cNvPr id="54358" name="Line 36"/>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59" name="Line 37"/>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60" name="Line 38"/>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61" name="Line 39"/>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62" name="Line 40"/>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63" name="Line 41"/>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54282" name="Line 42"/>
            <p:cNvSpPr>
              <a:spLocks noChangeShapeType="1"/>
            </p:cNvSpPr>
            <p:nvPr/>
          </p:nvSpPr>
          <p:spPr bwMode="auto">
            <a:xfrm>
              <a:off x="1568" y="1866"/>
              <a:ext cx="0" cy="30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3" name="Line 43"/>
            <p:cNvSpPr>
              <a:spLocks noChangeShapeType="1"/>
            </p:cNvSpPr>
            <p:nvPr/>
          </p:nvSpPr>
          <p:spPr bwMode="auto">
            <a:xfrm>
              <a:off x="4120" y="1866"/>
              <a:ext cx="0" cy="30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4" name="Line 44"/>
            <p:cNvSpPr>
              <a:spLocks noChangeShapeType="1"/>
            </p:cNvSpPr>
            <p:nvPr/>
          </p:nvSpPr>
          <p:spPr bwMode="auto">
            <a:xfrm>
              <a:off x="1576" y="1866"/>
              <a:ext cx="2544"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85" name="Line 45"/>
            <p:cNvSpPr>
              <a:spLocks noChangeShapeType="1"/>
            </p:cNvSpPr>
            <p:nvPr/>
          </p:nvSpPr>
          <p:spPr bwMode="auto">
            <a:xfrm flipH="1">
              <a:off x="3168" y="2928"/>
              <a:ext cx="0" cy="483"/>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6" name="Line 46"/>
            <p:cNvSpPr>
              <a:spLocks noChangeShapeType="1"/>
            </p:cNvSpPr>
            <p:nvPr/>
          </p:nvSpPr>
          <p:spPr bwMode="auto">
            <a:xfrm>
              <a:off x="2880" y="1649"/>
              <a:ext cx="0" cy="217"/>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4287" name="Group 47"/>
            <p:cNvGrpSpPr>
              <a:grpSpLocks/>
            </p:cNvGrpSpPr>
            <p:nvPr/>
          </p:nvGrpSpPr>
          <p:grpSpPr bwMode="auto">
            <a:xfrm>
              <a:off x="3160" y="2472"/>
              <a:ext cx="2208" cy="296"/>
              <a:chOff x="3024" y="2171"/>
              <a:chExt cx="2208" cy="296"/>
            </a:xfrm>
          </p:grpSpPr>
          <p:sp>
            <p:nvSpPr>
              <p:cNvPr id="54346" name="Rectangle 48"/>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G2</a:t>
                </a:r>
              </a:p>
            </p:txBody>
          </p:sp>
          <p:sp>
            <p:nvSpPr>
              <p:cNvPr id="54347" name="Rectangle 49"/>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郑直</a:t>
                </a:r>
              </a:p>
            </p:txBody>
          </p:sp>
          <p:sp>
            <p:nvSpPr>
              <p:cNvPr id="54348" name="Rectangle 50"/>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S0020</a:t>
                </a:r>
              </a:p>
            </p:txBody>
          </p:sp>
          <p:sp>
            <p:nvSpPr>
              <p:cNvPr id="54349" name="Line 51"/>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50" name="Line 52"/>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51" name="Line 53"/>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52" name="Line 54"/>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53" name="Line 55"/>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54" name="Line 56"/>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88" name="Group 57"/>
            <p:cNvGrpSpPr>
              <a:grpSpLocks/>
            </p:cNvGrpSpPr>
            <p:nvPr/>
          </p:nvGrpSpPr>
          <p:grpSpPr bwMode="auto">
            <a:xfrm>
              <a:off x="3328" y="2768"/>
              <a:ext cx="2208" cy="296"/>
              <a:chOff x="3024" y="2171"/>
              <a:chExt cx="2208" cy="296"/>
            </a:xfrm>
          </p:grpSpPr>
          <p:sp>
            <p:nvSpPr>
              <p:cNvPr id="54337" name="Rectangle 58"/>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G3</a:t>
                </a:r>
              </a:p>
            </p:txBody>
          </p:sp>
          <p:sp>
            <p:nvSpPr>
              <p:cNvPr id="54338" name="Rectangle 59"/>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周密</a:t>
                </a:r>
              </a:p>
            </p:txBody>
          </p:sp>
          <p:sp>
            <p:nvSpPr>
              <p:cNvPr id="54339" name="Rectangle 60"/>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 S0030</a:t>
                </a:r>
              </a:p>
            </p:txBody>
          </p:sp>
          <p:sp>
            <p:nvSpPr>
              <p:cNvPr id="54340" name="Line 61"/>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41" name="Line 62"/>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42" name="Line 63"/>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43" name="Line 64"/>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44" name="Line 65"/>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45" name="Line 66"/>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89" name="Group 67"/>
            <p:cNvGrpSpPr>
              <a:grpSpLocks/>
            </p:cNvGrpSpPr>
            <p:nvPr/>
          </p:nvGrpSpPr>
          <p:grpSpPr bwMode="auto">
            <a:xfrm>
              <a:off x="624" y="2475"/>
              <a:ext cx="2160" cy="309"/>
              <a:chOff x="488" y="2171"/>
              <a:chExt cx="2160" cy="309"/>
            </a:xfrm>
          </p:grpSpPr>
          <p:sp>
            <p:nvSpPr>
              <p:cNvPr id="54330" name="Rectangle 68"/>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网络</a:t>
                </a:r>
              </a:p>
            </p:txBody>
          </p:sp>
          <p:sp>
            <p:nvSpPr>
              <p:cNvPr id="54331" name="Rectangle 69"/>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R02</a:t>
                </a:r>
              </a:p>
            </p:txBody>
          </p:sp>
          <p:sp>
            <p:nvSpPr>
              <p:cNvPr id="54332" name="Line 70"/>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33" name="Line 71"/>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34" name="Line 72"/>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35" name="Line 73"/>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36" name="Line 74"/>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90" name="Group 75"/>
            <p:cNvGrpSpPr>
              <a:grpSpLocks/>
            </p:cNvGrpSpPr>
            <p:nvPr/>
          </p:nvGrpSpPr>
          <p:grpSpPr bwMode="auto">
            <a:xfrm>
              <a:off x="768" y="2784"/>
              <a:ext cx="2160" cy="309"/>
              <a:chOff x="488" y="2171"/>
              <a:chExt cx="2160" cy="309"/>
            </a:xfrm>
          </p:grpSpPr>
          <p:sp>
            <p:nvSpPr>
              <p:cNvPr id="54323" name="Rectangle 76"/>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人工智能</a:t>
                </a:r>
              </a:p>
            </p:txBody>
          </p:sp>
          <p:sp>
            <p:nvSpPr>
              <p:cNvPr id="54324" name="Rectangle 77"/>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R03</a:t>
                </a:r>
              </a:p>
            </p:txBody>
          </p:sp>
          <p:sp>
            <p:nvSpPr>
              <p:cNvPr id="54325" name="Line 78"/>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26" name="Line 79"/>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27" name="Line 80"/>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28" name="Line 81"/>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29" name="Line 82"/>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54291" name="Line 83"/>
            <p:cNvSpPr>
              <a:spLocks noChangeShapeType="1"/>
            </p:cNvSpPr>
            <p:nvPr/>
          </p:nvSpPr>
          <p:spPr bwMode="auto">
            <a:xfrm>
              <a:off x="528" y="2488"/>
              <a:ext cx="0" cy="91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54292" name="Group 84"/>
            <p:cNvGrpSpPr>
              <a:grpSpLocks/>
            </p:cNvGrpSpPr>
            <p:nvPr/>
          </p:nvGrpSpPr>
          <p:grpSpPr bwMode="auto">
            <a:xfrm>
              <a:off x="560" y="3696"/>
              <a:ext cx="2448" cy="296"/>
              <a:chOff x="344" y="3400"/>
              <a:chExt cx="2448" cy="296"/>
            </a:xfrm>
          </p:grpSpPr>
          <p:sp>
            <p:nvSpPr>
              <p:cNvPr id="54314" name="Rectangle 8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讲师</a:t>
                </a:r>
              </a:p>
            </p:txBody>
          </p:sp>
          <p:sp>
            <p:nvSpPr>
              <p:cNvPr id="54315" name="Rectangle 8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刘新</a:t>
                </a:r>
              </a:p>
            </p:txBody>
          </p:sp>
          <p:sp>
            <p:nvSpPr>
              <p:cNvPr id="54316" name="Rectangle 8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E3721</a:t>
                </a:r>
              </a:p>
            </p:txBody>
          </p:sp>
          <p:sp>
            <p:nvSpPr>
              <p:cNvPr id="54317" name="Line 8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18" name="Line 8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19" name="Line 9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20" name="Line 9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21" name="Line 9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22" name="Line 9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93" name="Group 94"/>
            <p:cNvGrpSpPr>
              <a:grpSpLocks/>
            </p:cNvGrpSpPr>
            <p:nvPr/>
          </p:nvGrpSpPr>
          <p:grpSpPr bwMode="auto">
            <a:xfrm>
              <a:off x="3072" y="3408"/>
              <a:ext cx="2448" cy="296"/>
              <a:chOff x="344" y="3400"/>
              <a:chExt cx="2448" cy="296"/>
            </a:xfrm>
          </p:grpSpPr>
          <p:sp>
            <p:nvSpPr>
              <p:cNvPr id="54305" name="Rectangle 9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教授</a:t>
                </a:r>
              </a:p>
            </p:txBody>
          </p:sp>
          <p:sp>
            <p:nvSpPr>
              <p:cNvPr id="54306" name="Rectangle 9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王恩</a:t>
                </a:r>
              </a:p>
            </p:txBody>
          </p:sp>
          <p:sp>
            <p:nvSpPr>
              <p:cNvPr id="54307" name="Rectangle 9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E1234</a:t>
                </a:r>
              </a:p>
            </p:txBody>
          </p:sp>
          <p:sp>
            <p:nvSpPr>
              <p:cNvPr id="54308" name="Line 9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09" name="Line 9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10" name="Line 10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11" name="Line 10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12" name="Line 10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13" name="Line 10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4294" name="Group 104"/>
            <p:cNvGrpSpPr>
              <a:grpSpLocks/>
            </p:cNvGrpSpPr>
            <p:nvPr/>
          </p:nvGrpSpPr>
          <p:grpSpPr bwMode="auto">
            <a:xfrm>
              <a:off x="3200" y="3704"/>
              <a:ext cx="2448" cy="296"/>
              <a:chOff x="344" y="3400"/>
              <a:chExt cx="2448" cy="296"/>
            </a:xfrm>
          </p:grpSpPr>
          <p:sp>
            <p:nvSpPr>
              <p:cNvPr id="54296" name="Rectangle 10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助教</a:t>
                </a:r>
              </a:p>
            </p:txBody>
          </p:sp>
          <p:sp>
            <p:nvSpPr>
              <p:cNvPr id="54297" name="Rectangle 10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付弈</a:t>
                </a:r>
              </a:p>
            </p:txBody>
          </p:sp>
          <p:sp>
            <p:nvSpPr>
              <p:cNvPr id="54298" name="Rectangle 10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latin typeface="华文新魏" charset="-122"/>
                    <a:ea typeface="华文新魏" charset="-122"/>
                  </a:rPr>
                  <a:t>E3721</a:t>
                </a:r>
              </a:p>
            </p:txBody>
          </p:sp>
          <p:sp>
            <p:nvSpPr>
              <p:cNvPr id="54299" name="Line 10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00" name="Line 10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01" name="Line 11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02" name="Line 11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03" name="Line 11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304" name="Line 11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54295" name="Line 114"/>
            <p:cNvSpPr>
              <a:spLocks noChangeShapeType="1"/>
            </p:cNvSpPr>
            <p:nvPr/>
          </p:nvSpPr>
          <p:spPr bwMode="auto">
            <a:xfrm>
              <a:off x="2928" y="2928"/>
              <a:ext cx="240"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D7D44951-D0AF-6C4E-9925-B880A33AC29B}" type="slidenum">
              <a:rPr lang="zh-CN" altLang="en-US">
                <a:solidFill>
                  <a:schemeClr val="bg1"/>
                </a:solidFill>
                <a:ea typeface="华文新魏" charset="-122"/>
              </a:rPr>
              <a:pPr eaLnBrk="1" hangingPunct="1"/>
              <a:t>52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5300" name="Rectangle 2"/>
          <p:cNvSpPr>
            <a:spLocks noGrp="1" noChangeArrowheads="1"/>
          </p:cNvSpPr>
          <p:nvPr>
            <p:ph type="title"/>
          </p:nvPr>
        </p:nvSpPr>
        <p:spPr>
          <a:xfrm>
            <a:off x="990600" y="0"/>
            <a:ext cx="7793038" cy="1143000"/>
          </a:xfrm>
        </p:spPr>
        <p:txBody>
          <a:bodyPr/>
          <a:lstStyle/>
          <a:p>
            <a:pPr eaLnBrk="1" hangingPunct="1"/>
            <a:r>
              <a:rPr lang="zh-CN" altLang="en-US">
                <a:effectLst/>
              </a:rPr>
              <a:t>层次模型</a:t>
            </a:r>
          </a:p>
        </p:txBody>
      </p:sp>
      <p:sp>
        <p:nvSpPr>
          <p:cNvPr id="55301" name="Rectangle 3"/>
          <p:cNvSpPr>
            <a:spLocks noGrp="1" noChangeArrowheads="1"/>
          </p:cNvSpPr>
          <p:nvPr>
            <p:ph type="body" idx="1"/>
          </p:nvPr>
        </p:nvSpPr>
        <p:spPr>
          <a:xfrm>
            <a:off x="381000" y="1557338"/>
            <a:ext cx="8075613" cy="4419600"/>
          </a:xfrm>
        </p:spPr>
        <p:txBody>
          <a:bodyPr/>
          <a:lstStyle/>
          <a:p>
            <a:pPr algn="just" eaLnBrk="1" hangingPunct="1"/>
            <a:r>
              <a:rPr lang="zh-CN" altLang="en-US" sz="2800">
                <a:latin typeface="华文新魏" charset="-122"/>
                <a:ea typeface="华文新魏" charset="-122"/>
              </a:rPr>
              <a:t>特点</a:t>
            </a:r>
          </a:p>
          <a:p>
            <a:pPr lvl="1" algn="just" eaLnBrk="1" hangingPunct="1">
              <a:lnSpc>
                <a:spcPct val="160000"/>
              </a:lnSpc>
            </a:pPr>
            <a:r>
              <a:rPr lang="zh-CN" altLang="en-US" sz="2400">
                <a:latin typeface="华文新魏" charset="-122"/>
                <a:ea typeface="华文新魏" charset="-122"/>
              </a:rPr>
              <a:t>结点的双亲是唯一的</a:t>
            </a:r>
          </a:p>
          <a:p>
            <a:pPr lvl="1" algn="just" eaLnBrk="1" hangingPunct="1">
              <a:lnSpc>
                <a:spcPct val="160000"/>
              </a:lnSpc>
            </a:pPr>
            <a:r>
              <a:rPr lang="zh-CN" altLang="en-US" sz="2400">
                <a:latin typeface="华文新魏" charset="-122"/>
                <a:ea typeface="华文新魏" charset="-122"/>
              </a:rPr>
              <a:t>只能直接处理一对多的实体联系</a:t>
            </a:r>
          </a:p>
          <a:p>
            <a:pPr lvl="1" algn="just" eaLnBrk="1" hangingPunct="1">
              <a:lnSpc>
                <a:spcPct val="160000"/>
              </a:lnSpc>
            </a:pPr>
            <a:r>
              <a:rPr lang="zh-CN" altLang="en-US" sz="2400">
                <a:latin typeface="华文新魏" charset="-122"/>
                <a:ea typeface="华文新魏" charset="-122"/>
              </a:rPr>
              <a:t>每个记录类型定义一个排序字段，也称为码字段</a:t>
            </a:r>
          </a:p>
          <a:p>
            <a:pPr lvl="1" algn="just" eaLnBrk="1" hangingPunct="1">
              <a:lnSpc>
                <a:spcPct val="160000"/>
              </a:lnSpc>
            </a:pPr>
            <a:r>
              <a:rPr lang="zh-CN" altLang="en-US" sz="2400">
                <a:latin typeface="华文新魏" charset="-122"/>
                <a:ea typeface="华文新魏" charset="-122"/>
              </a:rPr>
              <a:t>任何记录值只有按其路径查看时，才能显出它的全部意义</a:t>
            </a:r>
          </a:p>
          <a:p>
            <a:pPr lvl="1" algn="just" eaLnBrk="1" hangingPunct="1">
              <a:lnSpc>
                <a:spcPct val="160000"/>
              </a:lnSpc>
            </a:pPr>
            <a:r>
              <a:rPr lang="zh-CN" altLang="en-US" sz="2400">
                <a:latin typeface="华文新魏" charset="-122"/>
                <a:ea typeface="华文新魏" charset="-122"/>
              </a:rPr>
              <a:t>没有一个子女记录值能够脱离双亲记录值而独立存在</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813F6DA2-3F99-3340-A77A-36C3BBBB96E2}" type="slidenum">
              <a:rPr lang="zh-CN" altLang="en-US">
                <a:solidFill>
                  <a:schemeClr val="bg1"/>
                </a:solidFill>
                <a:ea typeface="华文新魏" charset="-122"/>
              </a:rPr>
              <a:pPr eaLnBrk="1" hangingPunct="1"/>
              <a:t>53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6324" name="Rectangle 2"/>
          <p:cNvSpPr>
            <a:spLocks noGrp="1" noChangeArrowheads="1"/>
          </p:cNvSpPr>
          <p:nvPr>
            <p:ph type="title"/>
          </p:nvPr>
        </p:nvSpPr>
        <p:spPr>
          <a:xfrm>
            <a:off x="1219200" y="304800"/>
            <a:ext cx="7793038" cy="784225"/>
          </a:xfrm>
        </p:spPr>
        <p:txBody>
          <a:bodyPr/>
          <a:lstStyle/>
          <a:p>
            <a:pPr eaLnBrk="1" hangingPunct="1"/>
            <a:r>
              <a:rPr lang="zh-CN" altLang="en-US">
                <a:effectLst/>
              </a:rPr>
              <a:t>层次模型</a:t>
            </a:r>
          </a:p>
        </p:txBody>
      </p:sp>
      <p:sp>
        <p:nvSpPr>
          <p:cNvPr id="56325" name="Rectangle 3"/>
          <p:cNvSpPr>
            <a:spLocks noGrp="1" noChangeArrowheads="1"/>
          </p:cNvSpPr>
          <p:nvPr>
            <p:ph type="body" idx="1"/>
          </p:nvPr>
        </p:nvSpPr>
        <p:spPr>
          <a:xfrm>
            <a:off x="304800" y="1524000"/>
            <a:ext cx="8610600" cy="4953000"/>
          </a:xfrm>
        </p:spPr>
        <p:txBody>
          <a:bodyPr/>
          <a:lstStyle/>
          <a:p>
            <a:pPr eaLnBrk="1" hangingPunct="1"/>
            <a:r>
              <a:rPr lang="zh-CN" altLang="en-US" sz="3000">
                <a:latin typeface="华文新魏" charset="-122"/>
                <a:ea typeface="华文新魏" charset="-122"/>
              </a:rPr>
              <a:t>优点</a:t>
            </a:r>
          </a:p>
          <a:p>
            <a:pPr lvl="1" eaLnBrk="1" hangingPunct="1"/>
            <a:r>
              <a:rPr lang="zh-CN" altLang="en-US" sz="2400">
                <a:latin typeface="华文新魏" charset="-122"/>
                <a:ea typeface="华文新魏" charset="-122"/>
              </a:rPr>
              <a:t>结构简单，易于实现</a:t>
            </a:r>
            <a:endParaRPr lang="zh-CN" altLang="en-US">
              <a:latin typeface="华文新魏" charset="-122"/>
              <a:ea typeface="华文新魏" charset="-122"/>
            </a:endParaRPr>
          </a:p>
          <a:p>
            <a:pPr eaLnBrk="1" hangingPunct="1"/>
            <a:r>
              <a:rPr lang="zh-CN" altLang="en-US" sz="3000">
                <a:latin typeface="华文新魏" charset="-122"/>
                <a:ea typeface="华文新魏" charset="-122"/>
              </a:rPr>
              <a:t>缺点</a:t>
            </a:r>
            <a:endParaRPr lang="zh-CN" altLang="en-US">
              <a:latin typeface="华文新魏" charset="-122"/>
              <a:ea typeface="华文新魏" charset="-122"/>
            </a:endParaRPr>
          </a:p>
          <a:p>
            <a:pPr lvl="1" eaLnBrk="1" hangingPunct="1"/>
            <a:r>
              <a:rPr lang="zh-CN" altLang="en-US" sz="2400">
                <a:latin typeface="华文新魏" charset="-122"/>
                <a:ea typeface="华文新魏" charset="-122"/>
              </a:rPr>
              <a:t>支持的联系种类太少</a:t>
            </a:r>
            <a:endParaRPr lang="zh-CN" altLang="en-US">
              <a:latin typeface="华文新魏" charset="-122"/>
              <a:ea typeface="华文新魏" charset="-122"/>
            </a:endParaRPr>
          </a:p>
          <a:p>
            <a:pPr lvl="2" eaLnBrk="1" hangingPunct="1"/>
            <a:r>
              <a:rPr lang="zh-CN" altLang="en-US" sz="2000">
                <a:latin typeface="华文新魏" charset="-122"/>
                <a:ea typeface="华文新魏" charset="-122"/>
              </a:rPr>
              <a:t>只支持二元一对多联系</a:t>
            </a:r>
          </a:p>
          <a:p>
            <a:pPr lvl="2" eaLnBrk="1" hangingPunct="1"/>
            <a:r>
              <a:rPr lang="zh-CN" altLang="en-US" sz="2000">
                <a:latin typeface="华文新魏" charset="-122"/>
                <a:ea typeface="华文新魏" charset="-122"/>
              </a:rPr>
              <a:t>只允许实体集间一种联系，不支持实体集间多种联系</a:t>
            </a:r>
            <a:endParaRPr lang="zh-CN" altLang="en-US">
              <a:latin typeface="华文新魏" charset="-122"/>
              <a:ea typeface="华文新魏" charset="-122"/>
            </a:endParaRPr>
          </a:p>
          <a:p>
            <a:pPr lvl="1" eaLnBrk="1" hangingPunct="1"/>
            <a:r>
              <a:rPr lang="zh-CN" altLang="en-US" sz="2400">
                <a:latin typeface="华文新魏" charset="-122"/>
                <a:ea typeface="华文新魏" charset="-122"/>
              </a:rPr>
              <a:t>数据操纵不方便</a:t>
            </a:r>
          </a:p>
          <a:p>
            <a:pPr lvl="2" eaLnBrk="1" hangingPunct="1"/>
            <a:r>
              <a:rPr lang="zh-CN" altLang="en-US" sz="2000">
                <a:latin typeface="华文新魏" charset="-122"/>
                <a:ea typeface="华文新魏" charset="-122"/>
              </a:rPr>
              <a:t>子结点的存取只能通过父结点来进行</a:t>
            </a:r>
          </a:p>
          <a:p>
            <a:pPr lvl="2" eaLnBrk="1" hangingPunct="1"/>
            <a:r>
              <a:rPr lang="zh-CN" altLang="en-US" sz="2000">
                <a:latin typeface="华文新魏" charset="-122"/>
                <a:ea typeface="华文新魏" charset="-122"/>
              </a:rPr>
              <a:t>插入删除复杂,父结点删除导致子结点删除,丢失信息</a:t>
            </a:r>
            <a:endParaRPr lang="zh-CN" altLang="en-US">
              <a:latin typeface="华文新魏" charset="-122"/>
              <a:ea typeface="华文新魏" charset="-122"/>
            </a:endParaRPr>
          </a:p>
          <a:p>
            <a:pPr eaLnBrk="1" hangingPunct="1"/>
            <a:r>
              <a:rPr lang="zh-CN" altLang="en-US" sz="3000">
                <a:latin typeface="华文新魏" charset="-122"/>
                <a:ea typeface="华文新魏" charset="-122"/>
              </a:rPr>
              <a:t>代表产品：</a:t>
            </a:r>
            <a:endParaRPr lang="zh-CN" altLang="en-US">
              <a:latin typeface="华文新魏" charset="-122"/>
              <a:ea typeface="华文新魏" charset="-122"/>
            </a:endParaRPr>
          </a:p>
          <a:p>
            <a:pPr lvl="1" eaLnBrk="1" hangingPunct="1"/>
            <a:r>
              <a:rPr lang="en-US" altLang="zh-CN" sz="2400">
                <a:latin typeface="华文新魏" charset="-122"/>
                <a:ea typeface="华文新魏" charset="-122"/>
              </a:rPr>
              <a:t>IBM</a:t>
            </a:r>
            <a:r>
              <a:rPr lang="zh-CN" altLang="en-US" sz="2400">
                <a:latin typeface="华文新魏" charset="-122"/>
                <a:ea typeface="华文新魏" charset="-122"/>
              </a:rPr>
              <a:t>的</a:t>
            </a:r>
            <a:r>
              <a:rPr lang="en-US" altLang="zh-CN" sz="2400">
                <a:latin typeface="华文新魏" charset="-122"/>
                <a:ea typeface="华文新魏" charset="-122"/>
              </a:rPr>
              <a:t>IMS</a:t>
            </a:r>
            <a:r>
              <a:rPr lang="zh-CN" altLang="en-US" sz="2400">
                <a:latin typeface="华文新魏" charset="-122"/>
                <a:ea typeface="华文新魏" charset="-122"/>
              </a:rPr>
              <a:t>数据库，1969年研制成功</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66218AEF-C914-F64A-8EB5-713945200C89}" type="slidenum">
              <a:rPr lang="zh-CN" altLang="en-US">
                <a:solidFill>
                  <a:schemeClr val="bg1"/>
                </a:solidFill>
                <a:ea typeface="华文新魏" charset="-122"/>
              </a:rPr>
              <a:pPr eaLnBrk="1" hangingPunct="1"/>
              <a:t>54</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7348" name="Rectangle 2"/>
          <p:cNvSpPr>
            <a:spLocks noGrp="1" noChangeArrowheads="1"/>
          </p:cNvSpPr>
          <p:nvPr>
            <p:ph type="title"/>
          </p:nvPr>
        </p:nvSpPr>
        <p:spPr>
          <a:xfrm>
            <a:off x="914400" y="0"/>
            <a:ext cx="7793038" cy="1143000"/>
          </a:xfrm>
        </p:spPr>
        <p:txBody>
          <a:bodyPr/>
          <a:lstStyle/>
          <a:p>
            <a:pPr eaLnBrk="1" hangingPunct="1"/>
            <a:r>
              <a:rPr lang="zh-CN" altLang="en-US">
                <a:effectLst/>
              </a:rPr>
              <a:t>层次模型</a:t>
            </a:r>
          </a:p>
        </p:txBody>
      </p:sp>
      <p:sp>
        <p:nvSpPr>
          <p:cNvPr id="57349" name="Rectangle 3"/>
          <p:cNvSpPr>
            <a:spLocks noGrp="1" noChangeArrowheads="1"/>
          </p:cNvSpPr>
          <p:nvPr>
            <p:ph type="body" idx="1"/>
          </p:nvPr>
        </p:nvSpPr>
        <p:spPr>
          <a:xfrm>
            <a:off x="611188" y="1484313"/>
            <a:ext cx="7772400" cy="4419600"/>
          </a:xfrm>
        </p:spPr>
        <p:txBody>
          <a:bodyPr/>
          <a:lstStyle/>
          <a:p>
            <a:pPr eaLnBrk="1" hangingPunct="1"/>
            <a:r>
              <a:rPr lang="zh-CN" altLang="en-US">
                <a:latin typeface="华文新魏" charset="-122"/>
                <a:ea typeface="华文新魏" charset="-122"/>
              </a:rPr>
              <a:t>层次模型表示多对多联系必须首先将其分解成一对多联系 </a:t>
            </a:r>
          </a:p>
          <a:p>
            <a:pPr eaLnBrk="1" hangingPunct="1"/>
            <a:r>
              <a:rPr lang="zh-CN" altLang="en-US">
                <a:latin typeface="华文新魏" charset="-122"/>
                <a:ea typeface="华文新魏" charset="-122"/>
              </a:rPr>
              <a:t>分解方法有两种：冗余节点法和虚拟节点法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7B415392-C345-B64B-A703-828A34C8A71E}" type="slidenum">
              <a:rPr lang="zh-CN" altLang="en-US">
                <a:solidFill>
                  <a:schemeClr val="bg1"/>
                </a:solidFill>
                <a:ea typeface="华文新魏" charset="-122"/>
              </a:rPr>
              <a:pPr eaLnBrk="1" hangingPunct="1"/>
              <a:t>55</a:t>
            </a:fld>
            <a:endParaRPr lang="en-US" altLang="zh-CN">
              <a:solidFill>
                <a:schemeClr val="bg1"/>
              </a:solidFill>
              <a:ea typeface="华文新魏" charset="-122"/>
            </a:endParaRPr>
          </a:p>
        </p:txBody>
      </p:sp>
      <p:sp>
        <p:nvSpPr>
          <p:cNvPr id="7"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8372" name="Rectangle 2"/>
          <p:cNvSpPr>
            <a:spLocks noGrp="1" noChangeArrowheads="1"/>
          </p:cNvSpPr>
          <p:nvPr>
            <p:ph type="title"/>
          </p:nvPr>
        </p:nvSpPr>
        <p:spPr>
          <a:xfrm>
            <a:off x="539750" y="0"/>
            <a:ext cx="7793038" cy="1143000"/>
          </a:xfrm>
        </p:spPr>
        <p:txBody>
          <a:bodyPr/>
          <a:lstStyle/>
          <a:p>
            <a:pPr eaLnBrk="1" hangingPunct="1"/>
            <a:r>
              <a:rPr lang="zh-CN" altLang="en-US">
                <a:effectLst/>
              </a:rPr>
              <a:t>层次模型</a:t>
            </a:r>
          </a:p>
        </p:txBody>
      </p:sp>
      <p:sp>
        <p:nvSpPr>
          <p:cNvPr id="58373" name="Rectangle 3"/>
          <p:cNvSpPr>
            <a:spLocks noGrp="1" noChangeArrowheads="1"/>
          </p:cNvSpPr>
          <p:nvPr>
            <p:ph type="body" idx="1"/>
          </p:nvPr>
        </p:nvSpPr>
        <p:spPr>
          <a:xfrm>
            <a:off x="684213" y="1557338"/>
            <a:ext cx="7772400" cy="890587"/>
          </a:xfrm>
        </p:spPr>
        <p:txBody>
          <a:bodyPr/>
          <a:lstStyle/>
          <a:p>
            <a:pPr eaLnBrk="1" hangingPunct="1"/>
            <a:r>
              <a:rPr lang="zh-CN" altLang="en-US">
                <a:latin typeface="华文新魏" charset="-122"/>
                <a:ea typeface="华文新魏" charset="-122"/>
              </a:rPr>
              <a:t>冗余节点法</a:t>
            </a:r>
          </a:p>
        </p:txBody>
      </p:sp>
      <p:graphicFrame>
        <p:nvGraphicFramePr>
          <p:cNvPr id="58374" name="Object 4"/>
          <p:cNvGraphicFramePr>
            <a:graphicFrameLocks noChangeAspect="1"/>
          </p:cNvGraphicFramePr>
          <p:nvPr/>
        </p:nvGraphicFramePr>
        <p:xfrm>
          <a:off x="381000" y="2743200"/>
          <a:ext cx="2514600" cy="2590800"/>
        </p:xfrm>
        <a:graphic>
          <a:graphicData uri="http://schemas.openxmlformats.org/presentationml/2006/ole">
            <mc:AlternateContent xmlns:mc="http://schemas.openxmlformats.org/markup-compatibility/2006">
              <mc:Choice xmlns:v="urn:schemas-microsoft-com:vml" Requires="v">
                <p:oleObj spid="_x0000_s58376" name="位图图像" r:id="rId3" imgW="1798095" imgH="1356478" progId="Paint.Picture">
                  <p:embed/>
                </p:oleObj>
              </mc:Choice>
              <mc:Fallback>
                <p:oleObj name="位图图像" r:id="rId3" imgW="1798095" imgH="135647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43200"/>
                        <a:ext cx="2514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8375" name="Object 5"/>
          <p:cNvGraphicFramePr>
            <a:graphicFrameLocks noChangeAspect="1"/>
          </p:cNvGraphicFramePr>
          <p:nvPr/>
        </p:nvGraphicFramePr>
        <p:xfrm>
          <a:off x="3505200" y="2514600"/>
          <a:ext cx="4343400" cy="2667000"/>
        </p:xfrm>
        <a:graphic>
          <a:graphicData uri="http://schemas.openxmlformats.org/presentationml/2006/ole">
            <mc:AlternateContent xmlns:mc="http://schemas.openxmlformats.org/markup-compatibility/2006">
              <mc:Choice xmlns:v="urn:schemas-microsoft-com:vml" Requires="v">
                <p:oleObj spid="_x0000_s58377" name="位图图像" r:id="rId5" imgW="3040644" imgH="1295238" progId="Paint.Picture">
                  <p:embed/>
                </p:oleObj>
              </mc:Choice>
              <mc:Fallback>
                <p:oleObj name="位图图像" r:id="rId5" imgW="3040644" imgH="1295238"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514600"/>
                        <a:ext cx="4343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03474434-E877-914D-AC3D-F8E1A46EF8E8}" type="slidenum">
              <a:rPr lang="zh-CN" altLang="en-US">
                <a:solidFill>
                  <a:schemeClr val="bg1"/>
                </a:solidFill>
                <a:ea typeface="华文新魏" charset="-122"/>
              </a:rPr>
              <a:pPr eaLnBrk="1" hangingPunct="1"/>
              <a:t>56</a:t>
            </a:fld>
            <a:endParaRPr lang="en-US" altLang="zh-CN">
              <a:solidFill>
                <a:schemeClr val="bg1"/>
              </a:solidFill>
              <a:ea typeface="华文新魏" charset="-122"/>
            </a:endParaRPr>
          </a:p>
        </p:txBody>
      </p:sp>
      <p:sp>
        <p:nvSpPr>
          <p:cNvPr id="7"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59396" name="Rectangle 2"/>
          <p:cNvSpPr>
            <a:spLocks noGrp="1" noChangeArrowheads="1"/>
          </p:cNvSpPr>
          <p:nvPr>
            <p:ph type="title"/>
          </p:nvPr>
        </p:nvSpPr>
        <p:spPr>
          <a:xfrm>
            <a:off x="755650" y="0"/>
            <a:ext cx="7793038" cy="1143000"/>
          </a:xfrm>
        </p:spPr>
        <p:txBody>
          <a:bodyPr/>
          <a:lstStyle/>
          <a:p>
            <a:pPr eaLnBrk="1" hangingPunct="1"/>
            <a:r>
              <a:rPr lang="zh-CN" altLang="en-US">
                <a:effectLst/>
              </a:rPr>
              <a:t>层次模型</a:t>
            </a:r>
          </a:p>
        </p:txBody>
      </p:sp>
      <p:sp>
        <p:nvSpPr>
          <p:cNvPr id="59397" name="Rectangle 3"/>
          <p:cNvSpPr>
            <a:spLocks noGrp="1" noChangeArrowheads="1"/>
          </p:cNvSpPr>
          <p:nvPr>
            <p:ph type="body" idx="1"/>
          </p:nvPr>
        </p:nvSpPr>
        <p:spPr>
          <a:xfrm>
            <a:off x="682625" y="1628775"/>
            <a:ext cx="7772400" cy="814388"/>
          </a:xfrm>
        </p:spPr>
        <p:txBody>
          <a:bodyPr/>
          <a:lstStyle/>
          <a:p>
            <a:pPr eaLnBrk="1" hangingPunct="1"/>
            <a:r>
              <a:rPr lang="zh-CN" altLang="en-US">
                <a:latin typeface="华文新魏" charset="-122"/>
                <a:ea typeface="华文新魏" charset="-122"/>
              </a:rPr>
              <a:t>虚拟节点法 </a:t>
            </a:r>
          </a:p>
          <a:p>
            <a:pPr eaLnBrk="1" hangingPunct="1"/>
            <a:endParaRPr lang="zh-CN" altLang="en-US">
              <a:latin typeface="华文新魏" charset="-122"/>
              <a:ea typeface="华文新魏" charset="-122"/>
            </a:endParaRPr>
          </a:p>
        </p:txBody>
      </p:sp>
      <p:graphicFrame>
        <p:nvGraphicFramePr>
          <p:cNvPr id="59398" name="Object 4"/>
          <p:cNvGraphicFramePr>
            <a:graphicFrameLocks noChangeAspect="1"/>
          </p:cNvGraphicFramePr>
          <p:nvPr/>
        </p:nvGraphicFramePr>
        <p:xfrm>
          <a:off x="381000" y="2743200"/>
          <a:ext cx="2514600" cy="2590800"/>
        </p:xfrm>
        <a:graphic>
          <a:graphicData uri="http://schemas.openxmlformats.org/presentationml/2006/ole">
            <mc:AlternateContent xmlns:mc="http://schemas.openxmlformats.org/markup-compatibility/2006">
              <mc:Choice xmlns:v="urn:schemas-microsoft-com:vml" Requires="v">
                <p:oleObj spid="_x0000_s59400" name="位图图像" r:id="rId3" imgW="1798095" imgH="1356478" progId="Paint.Picture">
                  <p:embed/>
                </p:oleObj>
              </mc:Choice>
              <mc:Fallback>
                <p:oleObj name="位图图像" r:id="rId3" imgW="1798095" imgH="135647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43200"/>
                        <a:ext cx="2514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9399" name="Object 5"/>
          <p:cNvGraphicFramePr>
            <a:graphicFrameLocks noChangeAspect="1"/>
          </p:cNvGraphicFramePr>
          <p:nvPr/>
        </p:nvGraphicFramePr>
        <p:xfrm>
          <a:off x="3429000" y="2895600"/>
          <a:ext cx="4038600" cy="1828800"/>
        </p:xfrm>
        <a:graphic>
          <a:graphicData uri="http://schemas.openxmlformats.org/presentationml/2006/ole">
            <mc:AlternateContent xmlns:mc="http://schemas.openxmlformats.org/markup-compatibility/2006">
              <mc:Choice xmlns:v="urn:schemas-microsoft-com:vml" Requires="v">
                <p:oleObj spid="_x0000_s59401" name="位图图像" r:id="rId5" imgW="3368332" imgH="944962" progId="Paint.Picture">
                  <p:embed/>
                </p:oleObj>
              </mc:Choice>
              <mc:Fallback>
                <p:oleObj name="位图图像" r:id="rId5" imgW="3368332" imgH="944962"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895600"/>
                        <a:ext cx="4038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49279699-6647-6141-AA5B-A9E066484B6B}" type="slidenum">
              <a:rPr lang="zh-CN" altLang="en-US">
                <a:solidFill>
                  <a:schemeClr val="bg1"/>
                </a:solidFill>
                <a:ea typeface="华文新魏" charset="-122"/>
              </a:rPr>
              <a:pPr eaLnBrk="1" hangingPunct="1"/>
              <a:t>57</a:t>
            </a:fld>
            <a:endParaRPr lang="en-US" altLang="zh-CN">
              <a:solidFill>
                <a:schemeClr val="bg1"/>
              </a:solidFill>
              <a:ea typeface="华文新魏" charset="-122"/>
            </a:endParaRPr>
          </a:p>
        </p:txBody>
      </p:sp>
      <p:sp>
        <p:nvSpPr>
          <p:cNvPr id="16"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0420" name="Rectangle 2"/>
          <p:cNvSpPr>
            <a:spLocks noGrp="1" noChangeArrowheads="1"/>
          </p:cNvSpPr>
          <p:nvPr>
            <p:ph type="title"/>
          </p:nvPr>
        </p:nvSpPr>
        <p:spPr>
          <a:xfrm>
            <a:off x="468313" y="304800"/>
            <a:ext cx="7793037" cy="784225"/>
          </a:xfrm>
        </p:spPr>
        <p:txBody>
          <a:bodyPr/>
          <a:lstStyle/>
          <a:p>
            <a:pPr eaLnBrk="1" hangingPunct="1"/>
            <a:r>
              <a:rPr lang="zh-CN" altLang="en-US">
                <a:effectLst/>
              </a:rPr>
              <a:t>网状模型</a:t>
            </a:r>
            <a:endParaRPr lang="zh-CN" altLang="en-US" sz="3200">
              <a:effectLst/>
            </a:endParaRPr>
          </a:p>
        </p:txBody>
      </p:sp>
      <p:sp>
        <p:nvSpPr>
          <p:cNvPr id="60421" name="Rectangle 3"/>
          <p:cNvSpPr>
            <a:spLocks noGrp="1" noChangeArrowheads="1"/>
          </p:cNvSpPr>
          <p:nvPr>
            <p:ph type="body" idx="1"/>
          </p:nvPr>
        </p:nvSpPr>
        <p:spPr>
          <a:xfrm>
            <a:off x="341313" y="1371600"/>
            <a:ext cx="8574087" cy="5029200"/>
          </a:xfrm>
        </p:spPr>
        <p:txBody>
          <a:bodyPr/>
          <a:lstStyle/>
          <a:p>
            <a:pPr eaLnBrk="1" hangingPunct="1"/>
            <a:r>
              <a:rPr lang="zh-CN" altLang="en-US">
                <a:latin typeface="华文新魏" charset="-122"/>
                <a:ea typeface="华文新魏" charset="-122"/>
              </a:rPr>
              <a:t>网状模型</a:t>
            </a:r>
          </a:p>
          <a:p>
            <a:pPr lvl="1" eaLnBrk="1" hangingPunct="1"/>
            <a:r>
              <a:rPr lang="zh-CN" altLang="en-US">
                <a:latin typeface="华文新魏" charset="-122"/>
                <a:ea typeface="华文新魏" charset="-122"/>
              </a:rPr>
              <a:t>是一个满足下列条件的有向图</a:t>
            </a:r>
          </a:p>
          <a:p>
            <a:pPr lvl="2" eaLnBrk="1" hangingPunct="1"/>
            <a:r>
              <a:rPr lang="zh-CN" altLang="en-US">
                <a:latin typeface="华文新魏" charset="-122"/>
                <a:ea typeface="华文新魏" charset="-122"/>
              </a:rPr>
              <a:t>可以有一个以上的节点无父节点</a:t>
            </a:r>
          </a:p>
          <a:p>
            <a:pPr lvl="2" eaLnBrk="1" hangingPunct="1"/>
            <a:r>
              <a:rPr lang="zh-CN" altLang="en-US">
                <a:latin typeface="华文新魏" charset="-122"/>
                <a:ea typeface="华文新魏" charset="-122"/>
              </a:rPr>
              <a:t>至少有一个节点有多于一个的父节点（排除树结构）</a:t>
            </a:r>
          </a:p>
          <a:p>
            <a:pPr lvl="1" eaLnBrk="1" hangingPunct="1"/>
            <a:r>
              <a:rPr lang="zh-CN" altLang="en-US">
                <a:latin typeface="华文新魏" charset="-122"/>
                <a:ea typeface="华文新魏" charset="-122"/>
              </a:rPr>
              <a:t>节点代表实体型，有向边（从箭尾到箭头）表示两实体型间的一对多联系</a:t>
            </a:r>
          </a:p>
        </p:txBody>
      </p:sp>
      <p:grpSp>
        <p:nvGrpSpPr>
          <p:cNvPr id="60422" name="Group 4"/>
          <p:cNvGrpSpPr>
            <a:grpSpLocks/>
          </p:cNvGrpSpPr>
          <p:nvPr/>
        </p:nvGrpSpPr>
        <p:grpSpPr bwMode="auto">
          <a:xfrm>
            <a:off x="685800" y="4191000"/>
            <a:ext cx="8001000" cy="2105025"/>
            <a:chOff x="432" y="2594"/>
            <a:chExt cx="5040" cy="1715"/>
          </a:xfrm>
        </p:grpSpPr>
        <p:sp>
          <p:nvSpPr>
            <p:cNvPr id="60423" name="Text Box 5"/>
            <p:cNvSpPr txBox="1">
              <a:spLocks noChangeArrowheads="1"/>
            </p:cNvSpPr>
            <p:nvPr/>
          </p:nvSpPr>
          <p:spPr bwMode="auto">
            <a:xfrm>
              <a:off x="2782" y="2594"/>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b="1">
                  <a:solidFill>
                    <a:schemeClr val="bg2"/>
                  </a:solidFill>
                  <a:latin typeface="华文新魏" charset="-122"/>
                  <a:ea typeface="华文新魏" charset="-122"/>
                </a:rPr>
                <a:t>科室</a:t>
              </a:r>
              <a:endParaRPr lang="zh-CN" altLang="en-US">
                <a:solidFill>
                  <a:schemeClr val="bg2"/>
                </a:solidFill>
                <a:latin typeface="华文新魏" charset="-122"/>
                <a:ea typeface="华文新魏" charset="-122"/>
              </a:endParaRPr>
            </a:p>
          </p:txBody>
        </p:sp>
        <p:sp>
          <p:nvSpPr>
            <p:cNvPr id="60424" name="Text Box 6"/>
            <p:cNvSpPr txBox="1">
              <a:spLocks noChangeArrowheads="1"/>
            </p:cNvSpPr>
            <p:nvPr/>
          </p:nvSpPr>
          <p:spPr bwMode="auto">
            <a:xfrm>
              <a:off x="1887" y="3255"/>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b="1">
                  <a:solidFill>
                    <a:schemeClr val="bg2"/>
                  </a:solidFill>
                  <a:latin typeface="华文新魏" charset="-122"/>
                  <a:ea typeface="华文新魏" charset="-122"/>
                </a:rPr>
                <a:t>医生</a:t>
              </a:r>
              <a:endParaRPr lang="zh-CN" altLang="en-US">
                <a:solidFill>
                  <a:schemeClr val="bg2"/>
                </a:solidFill>
                <a:latin typeface="华文新魏" charset="-122"/>
                <a:ea typeface="华文新魏" charset="-122"/>
              </a:endParaRPr>
            </a:p>
          </p:txBody>
        </p:sp>
        <p:sp>
          <p:nvSpPr>
            <p:cNvPr id="60425" name="Text Box 7"/>
            <p:cNvSpPr txBox="1">
              <a:spLocks noChangeArrowheads="1"/>
            </p:cNvSpPr>
            <p:nvPr/>
          </p:nvSpPr>
          <p:spPr bwMode="auto">
            <a:xfrm>
              <a:off x="3635" y="3250"/>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b="1">
                  <a:solidFill>
                    <a:schemeClr val="bg2"/>
                  </a:solidFill>
                  <a:latin typeface="华文新魏" charset="-122"/>
                  <a:ea typeface="华文新魏" charset="-122"/>
                </a:rPr>
                <a:t>病房</a:t>
              </a:r>
              <a:endParaRPr lang="zh-CN" altLang="en-US">
                <a:solidFill>
                  <a:schemeClr val="bg2"/>
                </a:solidFill>
                <a:latin typeface="华文新魏" charset="-122"/>
                <a:ea typeface="华文新魏" charset="-122"/>
              </a:endParaRPr>
            </a:p>
          </p:txBody>
        </p:sp>
        <p:sp>
          <p:nvSpPr>
            <p:cNvPr id="60426" name="Text Box 8"/>
            <p:cNvSpPr txBox="1">
              <a:spLocks noChangeArrowheads="1"/>
            </p:cNvSpPr>
            <p:nvPr/>
          </p:nvSpPr>
          <p:spPr bwMode="auto">
            <a:xfrm>
              <a:off x="2778" y="3926"/>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b="1">
                  <a:solidFill>
                    <a:schemeClr val="bg2"/>
                  </a:solidFill>
                  <a:latin typeface="华文新魏" charset="-122"/>
                  <a:ea typeface="华文新魏" charset="-122"/>
                </a:rPr>
                <a:t>病人</a:t>
              </a:r>
              <a:endParaRPr lang="zh-CN" altLang="en-US">
                <a:solidFill>
                  <a:schemeClr val="bg2"/>
                </a:solidFill>
                <a:latin typeface="华文新魏" charset="-122"/>
                <a:ea typeface="华文新魏" charset="-122"/>
              </a:endParaRPr>
            </a:p>
          </p:txBody>
        </p:sp>
        <p:sp>
          <p:nvSpPr>
            <p:cNvPr id="60427" name="Line 9"/>
            <p:cNvSpPr>
              <a:spLocks noChangeShapeType="1"/>
            </p:cNvSpPr>
            <p:nvPr/>
          </p:nvSpPr>
          <p:spPr bwMode="auto">
            <a:xfrm flipH="1">
              <a:off x="2157" y="2942"/>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0"/>
            <p:cNvSpPr>
              <a:spLocks noChangeShapeType="1"/>
            </p:cNvSpPr>
            <p:nvPr/>
          </p:nvSpPr>
          <p:spPr bwMode="auto">
            <a:xfrm>
              <a:off x="3219" y="2942"/>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60429" name="Line 11"/>
            <p:cNvSpPr>
              <a:spLocks noChangeShapeType="1"/>
            </p:cNvSpPr>
            <p:nvPr/>
          </p:nvSpPr>
          <p:spPr bwMode="auto">
            <a:xfrm>
              <a:off x="2157" y="3600"/>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60430" name="Line 12"/>
            <p:cNvSpPr>
              <a:spLocks noChangeShapeType="1"/>
            </p:cNvSpPr>
            <p:nvPr/>
          </p:nvSpPr>
          <p:spPr bwMode="auto">
            <a:xfrm flipH="1">
              <a:off x="3178" y="3600"/>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60431" name="AutoShape 13"/>
            <p:cNvSpPr>
              <a:spLocks noChangeArrowheads="1"/>
            </p:cNvSpPr>
            <p:nvPr/>
          </p:nvSpPr>
          <p:spPr bwMode="auto">
            <a:xfrm>
              <a:off x="432" y="3216"/>
              <a:ext cx="864" cy="336"/>
            </a:xfrm>
            <a:prstGeom prst="wedgeRoundRectCallout">
              <a:avLst>
                <a:gd name="adj1" fmla="val 111111"/>
                <a:gd name="adj2" fmla="val 11014"/>
                <a:gd name="adj3" fmla="val 16667"/>
              </a:avLst>
            </a:prstGeom>
            <a:solidFill>
              <a:schemeClr val="accent1"/>
            </a:solidFill>
            <a:ln w="9525">
              <a:solidFill>
                <a:schemeClr val="bg2"/>
              </a:solidFill>
              <a:miter lim="800000"/>
              <a:headEnd/>
              <a:tailEnd/>
            </a:ln>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实体型</a:t>
              </a:r>
            </a:p>
          </p:txBody>
        </p:sp>
        <p:sp>
          <p:nvSpPr>
            <p:cNvPr id="60432" name="AutoShape 14"/>
            <p:cNvSpPr>
              <a:spLocks noChangeArrowheads="1"/>
            </p:cNvSpPr>
            <p:nvPr/>
          </p:nvSpPr>
          <p:spPr bwMode="auto">
            <a:xfrm>
              <a:off x="4368" y="2688"/>
              <a:ext cx="1104" cy="336"/>
            </a:xfrm>
            <a:prstGeom prst="wedgeRoundRectCallout">
              <a:avLst>
                <a:gd name="adj1" fmla="val -121741"/>
                <a:gd name="adj2" fmla="val 65773"/>
                <a:gd name="adj3" fmla="val 16667"/>
              </a:avLst>
            </a:prstGeom>
            <a:solidFill>
              <a:schemeClr val="accent1"/>
            </a:solidFill>
            <a:ln w="9525">
              <a:solidFill>
                <a:schemeClr val="bg2"/>
              </a:solidFill>
              <a:miter lim="800000"/>
              <a:headEnd/>
              <a:tailEnd/>
            </a:ln>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1 : </a:t>
              </a:r>
              <a:r>
                <a:rPr lang="en-US" altLang="zh-CN">
                  <a:solidFill>
                    <a:schemeClr val="bg2"/>
                  </a:solidFill>
                  <a:latin typeface="华文新魏" charset="-122"/>
                  <a:ea typeface="华文新魏" charset="-122"/>
                </a:rPr>
                <a:t>N</a:t>
              </a:r>
              <a:r>
                <a:rPr lang="zh-CN" altLang="en-US">
                  <a:solidFill>
                    <a:schemeClr val="bg2"/>
                  </a:solidFill>
                  <a:latin typeface="华文新魏" charset="-122"/>
                  <a:ea typeface="华文新魏" charset="-122"/>
                </a:rPr>
                <a:t>联系</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10AC510-34AB-0F4D-8553-A739C8C6DE61}" type="slidenum">
              <a:rPr lang="zh-CN" altLang="en-US">
                <a:solidFill>
                  <a:schemeClr val="bg1"/>
                </a:solidFill>
                <a:ea typeface="华文新魏" charset="-122"/>
              </a:rPr>
              <a:pPr eaLnBrk="1" hangingPunct="1"/>
              <a:t>58</a:t>
            </a:fld>
            <a:endParaRPr lang="en-US" altLang="zh-CN">
              <a:solidFill>
                <a:schemeClr val="bg1"/>
              </a:solidFill>
              <a:ea typeface="华文新魏" charset="-122"/>
            </a:endParaRPr>
          </a:p>
        </p:txBody>
      </p:sp>
      <p:sp>
        <p:nvSpPr>
          <p:cNvPr id="126"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1444" name="Rectangle 2"/>
          <p:cNvSpPr>
            <a:spLocks noGrp="1" noChangeArrowheads="1"/>
          </p:cNvSpPr>
          <p:nvPr>
            <p:ph type="title"/>
          </p:nvPr>
        </p:nvSpPr>
        <p:spPr>
          <a:xfrm>
            <a:off x="468313" y="304800"/>
            <a:ext cx="7793037" cy="784225"/>
          </a:xfrm>
        </p:spPr>
        <p:txBody>
          <a:bodyPr/>
          <a:lstStyle/>
          <a:p>
            <a:pPr eaLnBrk="1" hangingPunct="1"/>
            <a:r>
              <a:rPr lang="zh-CN" altLang="en-US">
                <a:effectLst/>
              </a:rPr>
              <a:t>网状模型</a:t>
            </a:r>
          </a:p>
        </p:txBody>
      </p:sp>
      <p:grpSp>
        <p:nvGrpSpPr>
          <p:cNvPr id="61445" name="Group 3"/>
          <p:cNvGrpSpPr>
            <a:grpSpLocks/>
          </p:cNvGrpSpPr>
          <p:nvPr/>
        </p:nvGrpSpPr>
        <p:grpSpPr bwMode="auto">
          <a:xfrm>
            <a:off x="842963" y="1981200"/>
            <a:ext cx="3562350" cy="1528763"/>
            <a:chOff x="531" y="1248"/>
            <a:chExt cx="2244" cy="963"/>
          </a:xfrm>
        </p:grpSpPr>
        <p:sp>
          <p:nvSpPr>
            <p:cNvPr id="61562" name="Text Box 4"/>
            <p:cNvSpPr txBox="1">
              <a:spLocks noChangeArrowheads="1"/>
            </p:cNvSpPr>
            <p:nvPr/>
          </p:nvSpPr>
          <p:spPr bwMode="auto">
            <a:xfrm>
              <a:off x="531" y="1253"/>
              <a:ext cx="497" cy="288"/>
            </a:xfrm>
            <a:prstGeom prst="rect">
              <a:avLst/>
            </a:prstGeom>
            <a:solidFill>
              <a:srgbClr val="FF66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b="1">
                  <a:solidFill>
                    <a:schemeClr val="bg2"/>
                  </a:solidFill>
                  <a:ea typeface="华文新魏" charset="-122"/>
                </a:rPr>
                <a:t>学生</a:t>
              </a:r>
              <a:endParaRPr lang="zh-CN" altLang="en-US">
                <a:solidFill>
                  <a:schemeClr val="bg2"/>
                </a:solidFill>
                <a:ea typeface="华文新魏" charset="-122"/>
              </a:endParaRPr>
            </a:p>
          </p:txBody>
        </p:sp>
        <p:sp>
          <p:nvSpPr>
            <p:cNvPr id="61563" name="Text Box 5"/>
            <p:cNvSpPr txBox="1">
              <a:spLocks noChangeArrowheads="1"/>
            </p:cNvSpPr>
            <p:nvPr/>
          </p:nvSpPr>
          <p:spPr bwMode="auto">
            <a:xfrm>
              <a:off x="2281" y="1248"/>
              <a:ext cx="494" cy="288"/>
            </a:xfrm>
            <a:prstGeom prst="rect">
              <a:avLst/>
            </a:prstGeom>
            <a:solidFill>
              <a:srgbClr val="FF66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b="1">
                  <a:solidFill>
                    <a:schemeClr val="bg2"/>
                  </a:solidFill>
                  <a:ea typeface="华文新魏" charset="-122"/>
                </a:rPr>
                <a:t>课程</a:t>
              </a:r>
              <a:endParaRPr lang="zh-CN" altLang="en-US">
                <a:solidFill>
                  <a:schemeClr val="bg2"/>
                </a:solidFill>
                <a:ea typeface="华文新魏" charset="-122"/>
              </a:endParaRPr>
            </a:p>
          </p:txBody>
        </p:sp>
        <p:sp>
          <p:nvSpPr>
            <p:cNvPr id="61564" name="Text Box 6"/>
            <p:cNvSpPr txBox="1">
              <a:spLocks noChangeArrowheads="1"/>
            </p:cNvSpPr>
            <p:nvPr/>
          </p:nvSpPr>
          <p:spPr bwMode="auto">
            <a:xfrm>
              <a:off x="1421" y="1923"/>
              <a:ext cx="497" cy="288"/>
            </a:xfrm>
            <a:prstGeom prst="rect">
              <a:avLst/>
            </a:prstGeom>
            <a:solidFill>
              <a:srgbClr val="FF66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b="1">
                  <a:solidFill>
                    <a:schemeClr val="bg2"/>
                  </a:solidFill>
                  <a:ea typeface="华文新魏" charset="-122"/>
                </a:rPr>
                <a:t>选课</a:t>
              </a:r>
              <a:endParaRPr lang="zh-CN" altLang="en-US">
                <a:solidFill>
                  <a:schemeClr val="bg2"/>
                </a:solidFill>
                <a:ea typeface="华文新魏" charset="-122"/>
              </a:endParaRPr>
            </a:p>
          </p:txBody>
        </p:sp>
        <p:sp>
          <p:nvSpPr>
            <p:cNvPr id="61565" name="Line 7"/>
            <p:cNvSpPr>
              <a:spLocks noChangeShapeType="1"/>
            </p:cNvSpPr>
            <p:nvPr/>
          </p:nvSpPr>
          <p:spPr bwMode="auto">
            <a:xfrm>
              <a:off x="796" y="1550"/>
              <a:ext cx="695" cy="359"/>
            </a:xfrm>
            <a:prstGeom prst="line">
              <a:avLst/>
            </a:prstGeom>
            <a:noFill/>
            <a:ln w="57150" cap="sq">
              <a:solidFill>
                <a:srgbClr val="80008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566" name="Line 8"/>
            <p:cNvSpPr>
              <a:spLocks noChangeShapeType="1"/>
            </p:cNvSpPr>
            <p:nvPr/>
          </p:nvSpPr>
          <p:spPr bwMode="auto">
            <a:xfrm flipH="1">
              <a:off x="1817" y="1550"/>
              <a:ext cx="695" cy="359"/>
            </a:xfrm>
            <a:prstGeom prst="line">
              <a:avLst/>
            </a:prstGeom>
            <a:noFill/>
            <a:ln w="57150" cap="sq">
              <a:solidFill>
                <a:srgbClr val="80008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446" name="Group 9"/>
          <p:cNvGrpSpPr>
            <a:grpSpLocks/>
          </p:cNvGrpSpPr>
          <p:nvPr/>
        </p:nvGrpSpPr>
        <p:grpSpPr bwMode="auto">
          <a:xfrm>
            <a:off x="152400" y="4038600"/>
            <a:ext cx="4876800" cy="1662113"/>
            <a:chOff x="96" y="2688"/>
            <a:chExt cx="3072" cy="1047"/>
          </a:xfrm>
        </p:grpSpPr>
        <p:sp>
          <p:nvSpPr>
            <p:cNvPr id="61533" name="Rectangle 10"/>
            <p:cNvSpPr>
              <a:spLocks noChangeArrowheads="1"/>
            </p:cNvSpPr>
            <p:nvPr/>
          </p:nvSpPr>
          <p:spPr bwMode="auto">
            <a:xfrm>
              <a:off x="992" y="2688"/>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年级</a:t>
              </a:r>
            </a:p>
          </p:txBody>
        </p:sp>
        <p:sp>
          <p:nvSpPr>
            <p:cNvPr id="61534" name="Rectangle 11"/>
            <p:cNvSpPr>
              <a:spLocks noChangeArrowheads="1"/>
            </p:cNvSpPr>
            <p:nvPr/>
          </p:nvSpPr>
          <p:spPr bwMode="auto">
            <a:xfrm>
              <a:off x="544" y="2688"/>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姓名</a:t>
              </a:r>
            </a:p>
          </p:txBody>
        </p:sp>
        <p:sp>
          <p:nvSpPr>
            <p:cNvPr id="61535" name="Rectangle 12"/>
            <p:cNvSpPr>
              <a:spLocks noChangeArrowheads="1"/>
            </p:cNvSpPr>
            <p:nvPr/>
          </p:nvSpPr>
          <p:spPr bwMode="auto">
            <a:xfrm>
              <a:off x="96" y="2688"/>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学号</a:t>
              </a:r>
            </a:p>
          </p:txBody>
        </p:sp>
        <p:sp>
          <p:nvSpPr>
            <p:cNvPr id="61536" name="Line 13"/>
            <p:cNvSpPr>
              <a:spLocks noChangeShapeType="1"/>
            </p:cNvSpPr>
            <p:nvPr/>
          </p:nvSpPr>
          <p:spPr bwMode="auto">
            <a:xfrm>
              <a:off x="96" y="2688"/>
              <a:ext cx="134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37" name="Line 14"/>
            <p:cNvSpPr>
              <a:spLocks noChangeShapeType="1"/>
            </p:cNvSpPr>
            <p:nvPr/>
          </p:nvSpPr>
          <p:spPr bwMode="auto">
            <a:xfrm>
              <a:off x="96" y="2880"/>
              <a:ext cx="134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38" name="Line 15"/>
            <p:cNvSpPr>
              <a:spLocks noChangeShapeType="1"/>
            </p:cNvSpPr>
            <p:nvPr/>
          </p:nvSpPr>
          <p:spPr bwMode="auto">
            <a:xfrm>
              <a:off x="96"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39" name="Line 16"/>
            <p:cNvSpPr>
              <a:spLocks noChangeShapeType="1"/>
            </p:cNvSpPr>
            <p:nvPr/>
          </p:nvSpPr>
          <p:spPr bwMode="auto">
            <a:xfrm>
              <a:off x="544"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40" name="Line 17"/>
            <p:cNvSpPr>
              <a:spLocks noChangeShapeType="1"/>
            </p:cNvSpPr>
            <p:nvPr/>
          </p:nvSpPr>
          <p:spPr bwMode="auto">
            <a:xfrm>
              <a:off x="992"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41" name="Line 18"/>
            <p:cNvSpPr>
              <a:spLocks noChangeShapeType="1"/>
            </p:cNvSpPr>
            <p:nvPr/>
          </p:nvSpPr>
          <p:spPr bwMode="auto">
            <a:xfrm>
              <a:off x="1440"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42" name="Rectangle 19"/>
            <p:cNvSpPr>
              <a:spLocks noChangeArrowheads="1"/>
            </p:cNvSpPr>
            <p:nvPr/>
          </p:nvSpPr>
          <p:spPr bwMode="auto">
            <a:xfrm>
              <a:off x="2688" y="2688"/>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学分</a:t>
              </a:r>
            </a:p>
          </p:txBody>
        </p:sp>
        <p:sp>
          <p:nvSpPr>
            <p:cNvPr id="61543" name="Rectangle 20"/>
            <p:cNvSpPr>
              <a:spLocks noChangeArrowheads="1"/>
            </p:cNvSpPr>
            <p:nvPr/>
          </p:nvSpPr>
          <p:spPr bwMode="auto">
            <a:xfrm>
              <a:off x="2112" y="2688"/>
              <a:ext cx="576"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课程名</a:t>
              </a:r>
            </a:p>
          </p:txBody>
        </p:sp>
        <p:sp>
          <p:nvSpPr>
            <p:cNvPr id="61544" name="Rectangle 21"/>
            <p:cNvSpPr>
              <a:spLocks noChangeArrowheads="1"/>
            </p:cNvSpPr>
            <p:nvPr/>
          </p:nvSpPr>
          <p:spPr bwMode="auto">
            <a:xfrm>
              <a:off x="1536" y="2688"/>
              <a:ext cx="576"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课程号</a:t>
              </a:r>
            </a:p>
          </p:txBody>
        </p:sp>
        <p:sp>
          <p:nvSpPr>
            <p:cNvPr id="61545" name="Line 22"/>
            <p:cNvSpPr>
              <a:spLocks noChangeShapeType="1"/>
            </p:cNvSpPr>
            <p:nvPr/>
          </p:nvSpPr>
          <p:spPr bwMode="auto">
            <a:xfrm>
              <a:off x="1536" y="2688"/>
              <a:ext cx="163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46" name="Line 23"/>
            <p:cNvSpPr>
              <a:spLocks noChangeShapeType="1"/>
            </p:cNvSpPr>
            <p:nvPr/>
          </p:nvSpPr>
          <p:spPr bwMode="auto">
            <a:xfrm>
              <a:off x="1536" y="2880"/>
              <a:ext cx="163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47" name="Line 24"/>
            <p:cNvSpPr>
              <a:spLocks noChangeShapeType="1"/>
            </p:cNvSpPr>
            <p:nvPr/>
          </p:nvSpPr>
          <p:spPr bwMode="auto">
            <a:xfrm>
              <a:off x="1536"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48" name="Line 25"/>
            <p:cNvSpPr>
              <a:spLocks noChangeShapeType="1"/>
            </p:cNvSpPr>
            <p:nvPr/>
          </p:nvSpPr>
          <p:spPr bwMode="auto">
            <a:xfrm>
              <a:off x="2112"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49" name="Line 26"/>
            <p:cNvSpPr>
              <a:spLocks noChangeShapeType="1"/>
            </p:cNvSpPr>
            <p:nvPr/>
          </p:nvSpPr>
          <p:spPr bwMode="auto">
            <a:xfrm>
              <a:off x="2688"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50" name="Line 27"/>
            <p:cNvSpPr>
              <a:spLocks noChangeShapeType="1"/>
            </p:cNvSpPr>
            <p:nvPr/>
          </p:nvSpPr>
          <p:spPr bwMode="auto">
            <a:xfrm>
              <a:off x="3168"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51" name="Rectangle 28"/>
            <p:cNvSpPr>
              <a:spLocks noChangeArrowheads="1"/>
            </p:cNvSpPr>
            <p:nvPr/>
          </p:nvSpPr>
          <p:spPr bwMode="auto">
            <a:xfrm>
              <a:off x="2144" y="3543"/>
              <a:ext cx="68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成绩</a:t>
              </a:r>
            </a:p>
          </p:txBody>
        </p:sp>
        <p:sp>
          <p:nvSpPr>
            <p:cNvPr id="61552" name="Rectangle 29"/>
            <p:cNvSpPr>
              <a:spLocks noChangeArrowheads="1"/>
            </p:cNvSpPr>
            <p:nvPr/>
          </p:nvSpPr>
          <p:spPr bwMode="auto">
            <a:xfrm>
              <a:off x="1456" y="3543"/>
              <a:ext cx="68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课程号</a:t>
              </a:r>
            </a:p>
          </p:txBody>
        </p:sp>
        <p:sp>
          <p:nvSpPr>
            <p:cNvPr id="61553" name="Rectangle 30"/>
            <p:cNvSpPr>
              <a:spLocks noChangeArrowheads="1"/>
            </p:cNvSpPr>
            <p:nvPr/>
          </p:nvSpPr>
          <p:spPr bwMode="auto">
            <a:xfrm>
              <a:off x="768" y="3543"/>
              <a:ext cx="68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ea typeface="华文新魏" charset="-122"/>
                </a:rPr>
                <a:t>学号</a:t>
              </a:r>
            </a:p>
          </p:txBody>
        </p:sp>
        <p:sp>
          <p:nvSpPr>
            <p:cNvPr id="61554" name="Line 31"/>
            <p:cNvSpPr>
              <a:spLocks noChangeShapeType="1"/>
            </p:cNvSpPr>
            <p:nvPr/>
          </p:nvSpPr>
          <p:spPr bwMode="auto">
            <a:xfrm>
              <a:off x="768" y="3543"/>
              <a:ext cx="206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55" name="Line 32"/>
            <p:cNvSpPr>
              <a:spLocks noChangeShapeType="1"/>
            </p:cNvSpPr>
            <p:nvPr/>
          </p:nvSpPr>
          <p:spPr bwMode="auto">
            <a:xfrm>
              <a:off x="768" y="3735"/>
              <a:ext cx="206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56" name="Line 33"/>
            <p:cNvSpPr>
              <a:spLocks noChangeShapeType="1"/>
            </p:cNvSpPr>
            <p:nvPr/>
          </p:nvSpPr>
          <p:spPr bwMode="auto">
            <a:xfrm>
              <a:off x="768" y="354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57" name="Line 34"/>
            <p:cNvSpPr>
              <a:spLocks noChangeShapeType="1"/>
            </p:cNvSpPr>
            <p:nvPr/>
          </p:nvSpPr>
          <p:spPr bwMode="auto">
            <a:xfrm>
              <a:off x="1456" y="354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58" name="Line 35"/>
            <p:cNvSpPr>
              <a:spLocks noChangeShapeType="1"/>
            </p:cNvSpPr>
            <p:nvPr/>
          </p:nvSpPr>
          <p:spPr bwMode="auto">
            <a:xfrm>
              <a:off x="2144" y="354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59" name="Line 36"/>
            <p:cNvSpPr>
              <a:spLocks noChangeShapeType="1"/>
            </p:cNvSpPr>
            <p:nvPr/>
          </p:nvSpPr>
          <p:spPr bwMode="auto">
            <a:xfrm>
              <a:off x="2832" y="354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60" name="Line 37"/>
            <p:cNvSpPr>
              <a:spLocks noChangeShapeType="1"/>
            </p:cNvSpPr>
            <p:nvPr/>
          </p:nvSpPr>
          <p:spPr bwMode="auto">
            <a:xfrm>
              <a:off x="768" y="2880"/>
              <a:ext cx="336" cy="67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61" name="Line 38"/>
            <p:cNvSpPr>
              <a:spLocks noChangeShapeType="1"/>
            </p:cNvSpPr>
            <p:nvPr/>
          </p:nvSpPr>
          <p:spPr bwMode="auto">
            <a:xfrm flipH="1">
              <a:off x="1824" y="2880"/>
              <a:ext cx="0" cy="67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grpSp>
      <p:grpSp>
        <p:nvGrpSpPr>
          <p:cNvPr id="61447" name="Group 39"/>
          <p:cNvGrpSpPr>
            <a:grpSpLocks/>
          </p:cNvGrpSpPr>
          <p:nvPr/>
        </p:nvGrpSpPr>
        <p:grpSpPr bwMode="auto">
          <a:xfrm>
            <a:off x="5181600" y="2209800"/>
            <a:ext cx="3810000" cy="3327400"/>
            <a:chOff x="3312" y="1560"/>
            <a:chExt cx="2400" cy="2096"/>
          </a:xfrm>
        </p:grpSpPr>
        <p:sp>
          <p:nvSpPr>
            <p:cNvPr id="61448" name="Rectangle 40"/>
            <p:cNvSpPr>
              <a:spLocks noChangeArrowheads="1"/>
            </p:cNvSpPr>
            <p:nvPr/>
          </p:nvSpPr>
          <p:spPr bwMode="auto">
            <a:xfrm>
              <a:off x="467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A</a:t>
              </a:r>
              <a:endParaRPr lang="zh-CN" altLang="en-US" sz="2000">
                <a:solidFill>
                  <a:schemeClr val="bg2"/>
                </a:solidFill>
                <a:latin typeface="华文新魏" charset="-122"/>
                <a:ea typeface="华文新魏" charset="-122"/>
              </a:endParaRPr>
            </a:p>
          </p:txBody>
        </p:sp>
        <p:sp>
          <p:nvSpPr>
            <p:cNvPr id="61449" name="Rectangle 41"/>
            <p:cNvSpPr>
              <a:spLocks noChangeArrowheads="1"/>
            </p:cNvSpPr>
            <p:nvPr/>
          </p:nvSpPr>
          <p:spPr bwMode="auto">
            <a:xfrm>
              <a:off x="435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C1</a:t>
              </a:r>
              <a:endParaRPr lang="zh-CN" altLang="en-US" sz="2000">
                <a:solidFill>
                  <a:schemeClr val="bg2"/>
                </a:solidFill>
                <a:latin typeface="华文新魏" charset="-122"/>
                <a:ea typeface="华文新魏" charset="-122"/>
              </a:endParaRPr>
            </a:p>
          </p:txBody>
        </p:sp>
        <p:sp>
          <p:nvSpPr>
            <p:cNvPr id="61450" name="Rectangle 42"/>
            <p:cNvSpPr>
              <a:spLocks noChangeArrowheads="1"/>
            </p:cNvSpPr>
            <p:nvPr/>
          </p:nvSpPr>
          <p:spPr bwMode="auto">
            <a:xfrm>
              <a:off x="403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S1</a:t>
              </a:r>
            </a:p>
          </p:txBody>
        </p:sp>
        <p:sp>
          <p:nvSpPr>
            <p:cNvPr id="61451" name="Line 43"/>
            <p:cNvSpPr>
              <a:spLocks noChangeShapeType="1"/>
            </p:cNvSpPr>
            <p:nvPr/>
          </p:nvSpPr>
          <p:spPr bwMode="auto">
            <a:xfrm>
              <a:off x="4032" y="1728"/>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52" name="Line 44"/>
            <p:cNvSpPr>
              <a:spLocks noChangeShapeType="1"/>
            </p:cNvSpPr>
            <p:nvPr/>
          </p:nvSpPr>
          <p:spPr bwMode="auto">
            <a:xfrm>
              <a:off x="4032" y="1920"/>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53" name="Line 45"/>
            <p:cNvSpPr>
              <a:spLocks noChangeShapeType="1"/>
            </p:cNvSpPr>
            <p:nvPr/>
          </p:nvSpPr>
          <p:spPr bwMode="auto">
            <a:xfrm>
              <a:off x="4032" y="172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54" name="Line 46"/>
            <p:cNvSpPr>
              <a:spLocks noChangeShapeType="1"/>
            </p:cNvSpPr>
            <p:nvPr/>
          </p:nvSpPr>
          <p:spPr bwMode="auto">
            <a:xfrm>
              <a:off x="4352" y="172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55" name="Line 47"/>
            <p:cNvSpPr>
              <a:spLocks noChangeShapeType="1"/>
            </p:cNvSpPr>
            <p:nvPr/>
          </p:nvSpPr>
          <p:spPr bwMode="auto">
            <a:xfrm>
              <a:off x="4672" y="172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56" name="Line 48"/>
            <p:cNvSpPr>
              <a:spLocks noChangeShapeType="1"/>
            </p:cNvSpPr>
            <p:nvPr/>
          </p:nvSpPr>
          <p:spPr bwMode="auto">
            <a:xfrm>
              <a:off x="4992" y="172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57" name="Rectangle 49"/>
            <p:cNvSpPr>
              <a:spLocks noChangeArrowheads="1"/>
            </p:cNvSpPr>
            <p:nvPr/>
          </p:nvSpPr>
          <p:spPr bwMode="auto">
            <a:xfrm>
              <a:off x="467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A</a:t>
              </a:r>
              <a:endParaRPr lang="zh-CN" altLang="en-US" sz="2000">
                <a:solidFill>
                  <a:schemeClr val="bg2"/>
                </a:solidFill>
                <a:latin typeface="华文新魏" charset="-122"/>
                <a:ea typeface="华文新魏" charset="-122"/>
              </a:endParaRPr>
            </a:p>
          </p:txBody>
        </p:sp>
        <p:sp>
          <p:nvSpPr>
            <p:cNvPr id="61458" name="Rectangle 50"/>
            <p:cNvSpPr>
              <a:spLocks noChangeArrowheads="1"/>
            </p:cNvSpPr>
            <p:nvPr/>
          </p:nvSpPr>
          <p:spPr bwMode="auto">
            <a:xfrm>
              <a:off x="435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C2</a:t>
              </a:r>
              <a:endParaRPr lang="zh-CN" altLang="en-US" sz="2000">
                <a:solidFill>
                  <a:schemeClr val="bg2"/>
                </a:solidFill>
                <a:latin typeface="华文新魏" charset="-122"/>
                <a:ea typeface="华文新魏" charset="-122"/>
              </a:endParaRPr>
            </a:p>
          </p:txBody>
        </p:sp>
        <p:sp>
          <p:nvSpPr>
            <p:cNvPr id="61459" name="Rectangle 51"/>
            <p:cNvSpPr>
              <a:spLocks noChangeArrowheads="1"/>
            </p:cNvSpPr>
            <p:nvPr/>
          </p:nvSpPr>
          <p:spPr bwMode="auto">
            <a:xfrm>
              <a:off x="403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S1</a:t>
              </a:r>
            </a:p>
          </p:txBody>
        </p:sp>
        <p:sp>
          <p:nvSpPr>
            <p:cNvPr id="61460" name="Line 52"/>
            <p:cNvSpPr>
              <a:spLocks noChangeShapeType="1"/>
            </p:cNvSpPr>
            <p:nvPr/>
          </p:nvSpPr>
          <p:spPr bwMode="auto">
            <a:xfrm>
              <a:off x="4032" y="2103"/>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61" name="Line 53"/>
            <p:cNvSpPr>
              <a:spLocks noChangeShapeType="1"/>
            </p:cNvSpPr>
            <p:nvPr/>
          </p:nvSpPr>
          <p:spPr bwMode="auto">
            <a:xfrm>
              <a:off x="4032" y="2295"/>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62" name="Line 54"/>
            <p:cNvSpPr>
              <a:spLocks noChangeShapeType="1"/>
            </p:cNvSpPr>
            <p:nvPr/>
          </p:nvSpPr>
          <p:spPr bwMode="auto">
            <a:xfrm>
              <a:off x="4032" y="210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63" name="Line 55"/>
            <p:cNvSpPr>
              <a:spLocks noChangeShapeType="1"/>
            </p:cNvSpPr>
            <p:nvPr/>
          </p:nvSpPr>
          <p:spPr bwMode="auto">
            <a:xfrm>
              <a:off x="4352" y="210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64" name="Line 56"/>
            <p:cNvSpPr>
              <a:spLocks noChangeShapeType="1"/>
            </p:cNvSpPr>
            <p:nvPr/>
          </p:nvSpPr>
          <p:spPr bwMode="auto">
            <a:xfrm>
              <a:off x="4672" y="210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65" name="Line 57"/>
            <p:cNvSpPr>
              <a:spLocks noChangeShapeType="1"/>
            </p:cNvSpPr>
            <p:nvPr/>
          </p:nvSpPr>
          <p:spPr bwMode="auto">
            <a:xfrm>
              <a:off x="4992" y="210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66" name="Rectangle 58"/>
            <p:cNvSpPr>
              <a:spLocks noChangeArrowheads="1"/>
            </p:cNvSpPr>
            <p:nvPr/>
          </p:nvSpPr>
          <p:spPr bwMode="auto">
            <a:xfrm>
              <a:off x="467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B</a:t>
              </a:r>
            </a:p>
          </p:txBody>
        </p:sp>
        <p:sp>
          <p:nvSpPr>
            <p:cNvPr id="61467" name="Rectangle 59"/>
            <p:cNvSpPr>
              <a:spLocks noChangeArrowheads="1"/>
            </p:cNvSpPr>
            <p:nvPr/>
          </p:nvSpPr>
          <p:spPr bwMode="auto">
            <a:xfrm>
              <a:off x="435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C1</a:t>
              </a:r>
              <a:endParaRPr lang="zh-CN" altLang="en-US" sz="2000">
                <a:solidFill>
                  <a:schemeClr val="bg2"/>
                </a:solidFill>
                <a:latin typeface="华文新魏" charset="-122"/>
                <a:ea typeface="华文新魏" charset="-122"/>
              </a:endParaRPr>
            </a:p>
          </p:txBody>
        </p:sp>
        <p:sp>
          <p:nvSpPr>
            <p:cNvPr id="61468" name="Rectangle 60"/>
            <p:cNvSpPr>
              <a:spLocks noChangeArrowheads="1"/>
            </p:cNvSpPr>
            <p:nvPr/>
          </p:nvSpPr>
          <p:spPr bwMode="auto">
            <a:xfrm>
              <a:off x="403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S2</a:t>
              </a:r>
            </a:p>
          </p:txBody>
        </p:sp>
        <p:sp>
          <p:nvSpPr>
            <p:cNvPr id="61469" name="Line 61"/>
            <p:cNvSpPr>
              <a:spLocks noChangeShapeType="1"/>
            </p:cNvSpPr>
            <p:nvPr/>
          </p:nvSpPr>
          <p:spPr bwMode="auto">
            <a:xfrm>
              <a:off x="4032" y="2487"/>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70" name="Line 62"/>
            <p:cNvSpPr>
              <a:spLocks noChangeShapeType="1"/>
            </p:cNvSpPr>
            <p:nvPr/>
          </p:nvSpPr>
          <p:spPr bwMode="auto">
            <a:xfrm>
              <a:off x="4032" y="2679"/>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71" name="Line 63"/>
            <p:cNvSpPr>
              <a:spLocks noChangeShapeType="1"/>
            </p:cNvSpPr>
            <p:nvPr/>
          </p:nvSpPr>
          <p:spPr bwMode="auto">
            <a:xfrm>
              <a:off x="4032" y="2487"/>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72" name="Line 64"/>
            <p:cNvSpPr>
              <a:spLocks noChangeShapeType="1"/>
            </p:cNvSpPr>
            <p:nvPr/>
          </p:nvSpPr>
          <p:spPr bwMode="auto">
            <a:xfrm>
              <a:off x="4352" y="2487"/>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73" name="Line 65"/>
            <p:cNvSpPr>
              <a:spLocks noChangeShapeType="1"/>
            </p:cNvSpPr>
            <p:nvPr/>
          </p:nvSpPr>
          <p:spPr bwMode="auto">
            <a:xfrm>
              <a:off x="4672" y="2487"/>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74" name="Line 66"/>
            <p:cNvSpPr>
              <a:spLocks noChangeShapeType="1"/>
            </p:cNvSpPr>
            <p:nvPr/>
          </p:nvSpPr>
          <p:spPr bwMode="auto">
            <a:xfrm>
              <a:off x="4992" y="2487"/>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75" name="Rectangle 67"/>
            <p:cNvSpPr>
              <a:spLocks noChangeArrowheads="1"/>
            </p:cNvSpPr>
            <p:nvPr/>
          </p:nvSpPr>
          <p:spPr bwMode="auto">
            <a:xfrm>
              <a:off x="467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A-</a:t>
              </a:r>
              <a:endParaRPr lang="zh-CN" altLang="en-US" sz="2000">
                <a:solidFill>
                  <a:schemeClr val="bg2"/>
                </a:solidFill>
                <a:latin typeface="华文新魏" charset="-122"/>
                <a:ea typeface="华文新魏" charset="-122"/>
              </a:endParaRPr>
            </a:p>
          </p:txBody>
        </p:sp>
        <p:sp>
          <p:nvSpPr>
            <p:cNvPr id="61476" name="Rectangle 68"/>
            <p:cNvSpPr>
              <a:spLocks noChangeArrowheads="1"/>
            </p:cNvSpPr>
            <p:nvPr/>
          </p:nvSpPr>
          <p:spPr bwMode="auto">
            <a:xfrm>
              <a:off x="435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C2</a:t>
              </a:r>
              <a:endParaRPr lang="zh-CN" altLang="en-US" sz="2000">
                <a:solidFill>
                  <a:schemeClr val="bg2"/>
                </a:solidFill>
                <a:latin typeface="华文新魏" charset="-122"/>
                <a:ea typeface="华文新魏" charset="-122"/>
              </a:endParaRPr>
            </a:p>
          </p:txBody>
        </p:sp>
        <p:sp>
          <p:nvSpPr>
            <p:cNvPr id="61477" name="Rectangle 69"/>
            <p:cNvSpPr>
              <a:spLocks noChangeArrowheads="1"/>
            </p:cNvSpPr>
            <p:nvPr/>
          </p:nvSpPr>
          <p:spPr bwMode="auto">
            <a:xfrm>
              <a:off x="403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S2</a:t>
              </a:r>
            </a:p>
          </p:txBody>
        </p:sp>
        <p:sp>
          <p:nvSpPr>
            <p:cNvPr id="61478" name="Line 70"/>
            <p:cNvSpPr>
              <a:spLocks noChangeShapeType="1"/>
            </p:cNvSpPr>
            <p:nvPr/>
          </p:nvSpPr>
          <p:spPr bwMode="auto">
            <a:xfrm>
              <a:off x="4032" y="2871"/>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79" name="Line 71"/>
            <p:cNvSpPr>
              <a:spLocks noChangeShapeType="1"/>
            </p:cNvSpPr>
            <p:nvPr/>
          </p:nvSpPr>
          <p:spPr bwMode="auto">
            <a:xfrm>
              <a:off x="4032" y="3063"/>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80" name="Line 72"/>
            <p:cNvSpPr>
              <a:spLocks noChangeShapeType="1"/>
            </p:cNvSpPr>
            <p:nvPr/>
          </p:nvSpPr>
          <p:spPr bwMode="auto">
            <a:xfrm>
              <a:off x="4032" y="2871"/>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81" name="Line 73"/>
            <p:cNvSpPr>
              <a:spLocks noChangeShapeType="1"/>
            </p:cNvSpPr>
            <p:nvPr/>
          </p:nvSpPr>
          <p:spPr bwMode="auto">
            <a:xfrm>
              <a:off x="4352" y="2871"/>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82" name="Line 74"/>
            <p:cNvSpPr>
              <a:spLocks noChangeShapeType="1"/>
            </p:cNvSpPr>
            <p:nvPr/>
          </p:nvSpPr>
          <p:spPr bwMode="auto">
            <a:xfrm>
              <a:off x="4672" y="2871"/>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83" name="Line 75"/>
            <p:cNvSpPr>
              <a:spLocks noChangeShapeType="1"/>
            </p:cNvSpPr>
            <p:nvPr/>
          </p:nvSpPr>
          <p:spPr bwMode="auto">
            <a:xfrm>
              <a:off x="4992" y="2871"/>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84" name="Rectangle 76"/>
            <p:cNvSpPr>
              <a:spLocks noChangeArrowheads="1"/>
            </p:cNvSpPr>
            <p:nvPr/>
          </p:nvSpPr>
          <p:spPr bwMode="auto">
            <a:xfrm>
              <a:off x="467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C</a:t>
              </a:r>
              <a:endParaRPr lang="zh-CN" altLang="en-US" sz="2000">
                <a:solidFill>
                  <a:schemeClr val="bg2"/>
                </a:solidFill>
                <a:latin typeface="华文新魏" charset="-122"/>
                <a:ea typeface="华文新魏" charset="-122"/>
              </a:endParaRPr>
            </a:p>
          </p:txBody>
        </p:sp>
        <p:sp>
          <p:nvSpPr>
            <p:cNvPr id="61485" name="Rectangle 77"/>
            <p:cNvSpPr>
              <a:spLocks noChangeArrowheads="1"/>
            </p:cNvSpPr>
            <p:nvPr/>
          </p:nvSpPr>
          <p:spPr bwMode="auto">
            <a:xfrm>
              <a:off x="435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C1</a:t>
              </a:r>
              <a:endParaRPr lang="zh-CN" altLang="en-US" sz="2000">
                <a:solidFill>
                  <a:schemeClr val="bg2"/>
                </a:solidFill>
                <a:latin typeface="华文新魏" charset="-122"/>
                <a:ea typeface="华文新魏" charset="-122"/>
              </a:endParaRPr>
            </a:p>
          </p:txBody>
        </p:sp>
        <p:sp>
          <p:nvSpPr>
            <p:cNvPr id="61486" name="Rectangle 78"/>
            <p:cNvSpPr>
              <a:spLocks noChangeArrowheads="1"/>
            </p:cNvSpPr>
            <p:nvPr/>
          </p:nvSpPr>
          <p:spPr bwMode="auto">
            <a:xfrm>
              <a:off x="403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S3</a:t>
              </a:r>
            </a:p>
          </p:txBody>
        </p:sp>
        <p:sp>
          <p:nvSpPr>
            <p:cNvPr id="61487" name="Line 79"/>
            <p:cNvSpPr>
              <a:spLocks noChangeShapeType="1"/>
            </p:cNvSpPr>
            <p:nvPr/>
          </p:nvSpPr>
          <p:spPr bwMode="auto">
            <a:xfrm>
              <a:off x="4032" y="3255"/>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88" name="Line 80"/>
            <p:cNvSpPr>
              <a:spLocks noChangeShapeType="1"/>
            </p:cNvSpPr>
            <p:nvPr/>
          </p:nvSpPr>
          <p:spPr bwMode="auto">
            <a:xfrm>
              <a:off x="4032" y="3447"/>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89" name="Line 81"/>
            <p:cNvSpPr>
              <a:spLocks noChangeShapeType="1"/>
            </p:cNvSpPr>
            <p:nvPr/>
          </p:nvSpPr>
          <p:spPr bwMode="auto">
            <a:xfrm>
              <a:off x="4032" y="3255"/>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0" name="Line 82"/>
            <p:cNvSpPr>
              <a:spLocks noChangeShapeType="1"/>
            </p:cNvSpPr>
            <p:nvPr/>
          </p:nvSpPr>
          <p:spPr bwMode="auto">
            <a:xfrm>
              <a:off x="4352" y="3255"/>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1" name="Line 83"/>
            <p:cNvSpPr>
              <a:spLocks noChangeShapeType="1"/>
            </p:cNvSpPr>
            <p:nvPr/>
          </p:nvSpPr>
          <p:spPr bwMode="auto">
            <a:xfrm>
              <a:off x="4672" y="3255"/>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2" name="Line 84"/>
            <p:cNvSpPr>
              <a:spLocks noChangeShapeType="1"/>
            </p:cNvSpPr>
            <p:nvPr/>
          </p:nvSpPr>
          <p:spPr bwMode="auto">
            <a:xfrm>
              <a:off x="4992" y="3255"/>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3" name="Rectangle 85"/>
            <p:cNvSpPr>
              <a:spLocks noChangeArrowheads="1"/>
            </p:cNvSpPr>
            <p:nvPr/>
          </p:nvSpPr>
          <p:spPr bwMode="auto">
            <a:xfrm>
              <a:off x="3312" y="1920"/>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000">
                  <a:solidFill>
                    <a:schemeClr val="bg2"/>
                  </a:solidFill>
                  <a:latin typeface="华文新魏" charset="-122"/>
                  <a:ea typeface="华文新魏" charset="-122"/>
                </a:rPr>
                <a:t>S1</a:t>
              </a:r>
            </a:p>
          </p:txBody>
        </p:sp>
        <p:sp>
          <p:nvSpPr>
            <p:cNvPr id="61494" name="Line 86"/>
            <p:cNvSpPr>
              <a:spLocks noChangeShapeType="1"/>
            </p:cNvSpPr>
            <p:nvPr/>
          </p:nvSpPr>
          <p:spPr bwMode="auto">
            <a:xfrm>
              <a:off x="3312" y="1920"/>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5" name="Line 87"/>
            <p:cNvSpPr>
              <a:spLocks noChangeShapeType="1"/>
            </p:cNvSpPr>
            <p:nvPr/>
          </p:nvSpPr>
          <p:spPr bwMode="auto">
            <a:xfrm>
              <a:off x="3312" y="2112"/>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6" name="Line 88"/>
            <p:cNvSpPr>
              <a:spLocks noChangeShapeType="1"/>
            </p:cNvSpPr>
            <p:nvPr/>
          </p:nvSpPr>
          <p:spPr bwMode="auto">
            <a:xfrm>
              <a:off x="3312" y="1920"/>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7" name="Line 89"/>
            <p:cNvSpPr>
              <a:spLocks noChangeShapeType="1"/>
            </p:cNvSpPr>
            <p:nvPr/>
          </p:nvSpPr>
          <p:spPr bwMode="auto">
            <a:xfrm>
              <a:off x="3792" y="1920"/>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498" name="Rectangle 90"/>
            <p:cNvSpPr>
              <a:spLocks noChangeArrowheads="1"/>
            </p:cNvSpPr>
            <p:nvPr/>
          </p:nvSpPr>
          <p:spPr bwMode="auto">
            <a:xfrm>
              <a:off x="3312" y="2688"/>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000">
                  <a:solidFill>
                    <a:schemeClr val="bg2"/>
                  </a:solidFill>
                  <a:latin typeface="华文新魏" charset="-122"/>
                  <a:ea typeface="华文新魏" charset="-122"/>
                </a:rPr>
                <a:t>S2</a:t>
              </a:r>
            </a:p>
          </p:txBody>
        </p:sp>
        <p:sp>
          <p:nvSpPr>
            <p:cNvPr id="61499" name="Line 91"/>
            <p:cNvSpPr>
              <a:spLocks noChangeShapeType="1"/>
            </p:cNvSpPr>
            <p:nvPr/>
          </p:nvSpPr>
          <p:spPr bwMode="auto">
            <a:xfrm>
              <a:off x="3312" y="2688"/>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0" name="Line 92"/>
            <p:cNvSpPr>
              <a:spLocks noChangeShapeType="1"/>
            </p:cNvSpPr>
            <p:nvPr/>
          </p:nvSpPr>
          <p:spPr bwMode="auto">
            <a:xfrm>
              <a:off x="3312" y="2880"/>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1" name="Line 93"/>
            <p:cNvSpPr>
              <a:spLocks noChangeShapeType="1"/>
            </p:cNvSpPr>
            <p:nvPr/>
          </p:nvSpPr>
          <p:spPr bwMode="auto">
            <a:xfrm>
              <a:off x="3312"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2" name="Line 94"/>
            <p:cNvSpPr>
              <a:spLocks noChangeShapeType="1"/>
            </p:cNvSpPr>
            <p:nvPr/>
          </p:nvSpPr>
          <p:spPr bwMode="auto">
            <a:xfrm>
              <a:off x="3792"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3" name="Rectangle 95"/>
            <p:cNvSpPr>
              <a:spLocks noChangeArrowheads="1"/>
            </p:cNvSpPr>
            <p:nvPr/>
          </p:nvSpPr>
          <p:spPr bwMode="auto">
            <a:xfrm>
              <a:off x="3312" y="3264"/>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000">
                  <a:solidFill>
                    <a:schemeClr val="bg2"/>
                  </a:solidFill>
                  <a:latin typeface="华文新魏" charset="-122"/>
                  <a:ea typeface="华文新魏" charset="-122"/>
                </a:rPr>
                <a:t>S3</a:t>
              </a:r>
            </a:p>
          </p:txBody>
        </p:sp>
        <p:sp>
          <p:nvSpPr>
            <p:cNvPr id="61504" name="Line 96"/>
            <p:cNvSpPr>
              <a:spLocks noChangeShapeType="1"/>
            </p:cNvSpPr>
            <p:nvPr/>
          </p:nvSpPr>
          <p:spPr bwMode="auto">
            <a:xfrm>
              <a:off x="3312" y="326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5" name="Line 97"/>
            <p:cNvSpPr>
              <a:spLocks noChangeShapeType="1"/>
            </p:cNvSpPr>
            <p:nvPr/>
          </p:nvSpPr>
          <p:spPr bwMode="auto">
            <a:xfrm>
              <a:off x="3312" y="3456"/>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6" name="Line 98"/>
            <p:cNvSpPr>
              <a:spLocks noChangeShapeType="1"/>
            </p:cNvSpPr>
            <p:nvPr/>
          </p:nvSpPr>
          <p:spPr bwMode="auto">
            <a:xfrm>
              <a:off x="3312" y="32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7" name="Line 99"/>
            <p:cNvSpPr>
              <a:spLocks noChangeShapeType="1"/>
            </p:cNvSpPr>
            <p:nvPr/>
          </p:nvSpPr>
          <p:spPr bwMode="auto">
            <a:xfrm>
              <a:off x="3792" y="32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08" name="Rectangle 100"/>
            <p:cNvSpPr>
              <a:spLocks noChangeArrowheads="1"/>
            </p:cNvSpPr>
            <p:nvPr/>
          </p:nvSpPr>
          <p:spPr bwMode="auto">
            <a:xfrm>
              <a:off x="5184" y="2064"/>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000">
                  <a:solidFill>
                    <a:schemeClr val="bg2"/>
                  </a:solidFill>
                  <a:latin typeface="华文新魏" charset="-122"/>
                  <a:ea typeface="华文新魏" charset="-122"/>
                </a:rPr>
                <a:t>C1</a:t>
              </a:r>
            </a:p>
          </p:txBody>
        </p:sp>
        <p:sp>
          <p:nvSpPr>
            <p:cNvPr id="61509" name="Line 101"/>
            <p:cNvSpPr>
              <a:spLocks noChangeShapeType="1"/>
            </p:cNvSpPr>
            <p:nvPr/>
          </p:nvSpPr>
          <p:spPr bwMode="auto">
            <a:xfrm>
              <a:off x="5184" y="206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0" name="Line 102"/>
            <p:cNvSpPr>
              <a:spLocks noChangeShapeType="1"/>
            </p:cNvSpPr>
            <p:nvPr/>
          </p:nvSpPr>
          <p:spPr bwMode="auto">
            <a:xfrm>
              <a:off x="5184" y="2256"/>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1" name="Line 103"/>
            <p:cNvSpPr>
              <a:spLocks noChangeShapeType="1"/>
            </p:cNvSpPr>
            <p:nvPr/>
          </p:nvSpPr>
          <p:spPr bwMode="auto">
            <a:xfrm>
              <a:off x="5184" y="20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2" name="Line 104"/>
            <p:cNvSpPr>
              <a:spLocks noChangeShapeType="1"/>
            </p:cNvSpPr>
            <p:nvPr/>
          </p:nvSpPr>
          <p:spPr bwMode="auto">
            <a:xfrm>
              <a:off x="5664" y="20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3" name="Rectangle 105"/>
            <p:cNvSpPr>
              <a:spLocks noChangeArrowheads="1"/>
            </p:cNvSpPr>
            <p:nvPr/>
          </p:nvSpPr>
          <p:spPr bwMode="auto">
            <a:xfrm>
              <a:off x="5184" y="2832"/>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000">
                  <a:solidFill>
                    <a:schemeClr val="bg2"/>
                  </a:solidFill>
                  <a:latin typeface="华文新魏" charset="-122"/>
                  <a:ea typeface="华文新魏" charset="-122"/>
                </a:rPr>
                <a:t>C2</a:t>
              </a:r>
            </a:p>
          </p:txBody>
        </p:sp>
        <p:sp>
          <p:nvSpPr>
            <p:cNvPr id="61514" name="Line 106"/>
            <p:cNvSpPr>
              <a:spLocks noChangeShapeType="1"/>
            </p:cNvSpPr>
            <p:nvPr/>
          </p:nvSpPr>
          <p:spPr bwMode="auto">
            <a:xfrm>
              <a:off x="5184" y="2832"/>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5" name="Line 107"/>
            <p:cNvSpPr>
              <a:spLocks noChangeShapeType="1"/>
            </p:cNvSpPr>
            <p:nvPr/>
          </p:nvSpPr>
          <p:spPr bwMode="auto">
            <a:xfrm>
              <a:off x="5184" y="302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6" name="Line 108"/>
            <p:cNvSpPr>
              <a:spLocks noChangeShapeType="1"/>
            </p:cNvSpPr>
            <p:nvPr/>
          </p:nvSpPr>
          <p:spPr bwMode="auto">
            <a:xfrm>
              <a:off x="5184" y="2832"/>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7" name="Line 109"/>
            <p:cNvSpPr>
              <a:spLocks noChangeShapeType="1"/>
            </p:cNvSpPr>
            <p:nvPr/>
          </p:nvSpPr>
          <p:spPr bwMode="auto">
            <a:xfrm>
              <a:off x="5664" y="2832"/>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en-US"/>
            </a:p>
          </p:txBody>
        </p:sp>
        <p:sp>
          <p:nvSpPr>
            <p:cNvPr id="61518" name="Line 110"/>
            <p:cNvSpPr>
              <a:spLocks noChangeShapeType="1"/>
            </p:cNvSpPr>
            <p:nvPr/>
          </p:nvSpPr>
          <p:spPr bwMode="auto">
            <a:xfrm>
              <a:off x="4176" y="1920"/>
              <a:ext cx="0" cy="19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19" name="Freeform 111"/>
            <p:cNvSpPr>
              <a:spLocks/>
            </p:cNvSpPr>
            <p:nvPr/>
          </p:nvSpPr>
          <p:spPr bwMode="auto">
            <a:xfrm>
              <a:off x="3552" y="1560"/>
              <a:ext cx="624" cy="360"/>
            </a:xfrm>
            <a:custGeom>
              <a:avLst/>
              <a:gdLst>
                <a:gd name="T0" fmla="*/ 0 w 624"/>
                <a:gd name="T1" fmla="*/ 360 h 360"/>
                <a:gd name="T2" fmla="*/ 48 w 624"/>
                <a:gd name="T3" fmla="*/ 168 h 360"/>
                <a:gd name="T4" fmla="*/ 240 w 624"/>
                <a:gd name="T5" fmla="*/ 24 h 360"/>
                <a:gd name="T6" fmla="*/ 480 w 624"/>
                <a:gd name="T7" fmla="*/ 24 h 360"/>
                <a:gd name="T8" fmla="*/ 624 w 624"/>
                <a:gd name="T9" fmla="*/ 168 h 360"/>
                <a:gd name="T10" fmla="*/ 0 60000 65536"/>
                <a:gd name="T11" fmla="*/ 0 60000 65536"/>
                <a:gd name="T12" fmla="*/ 0 60000 65536"/>
                <a:gd name="T13" fmla="*/ 0 60000 65536"/>
                <a:gd name="T14" fmla="*/ 0 60000 65536"/>
                <a:gd name="T15" fmla="*/ 0 w 624"/>
                <a:gd name="T16" fmla="*/ 0 h 360"/>
                <a:gd name="T17" fmla="*/ 624 w 624"/>
                <a:gd name="T18" fmla="*/ 360 h 360"/>
              </a:gdLst>
              <a:ahLst/>
              <a:cxnLst>
                <a:cxn ang="T10">
                  <a:pos x="T0" y="T1"/>
                </a:cxn>
                <a:cxn ang="T11">
                  <a:pos x="T2" y="T3"/>
                </a:cxn>
                <a:cxn ang="T12">
                  <a:pos x="T4" y="T5"/>
                </a:cxn>
                <a:cxn ang="T13">
                  <a:pos x="T6" y="T7"/>
                </a:cxn>
                <a:cxn ang="T14">
                  <a:pos x="T8" y="T9"/>
                </a:cxn>
              </a:cxnLst>
              <a:rect l="T15" t="T16" r="T17" b="T18"/>
              <a:pathLst>
                <a:path w="624" h="360">
                  <a:moveTo>
                    <a:pt x="0" y="360"/>
                  </a:moveTo>
                  <a:cubicBezTo>
                    <a:pt x="4" y="292"/>
                    <a:pt x="8" y="224"/>
                    <a:pt x="48" y="168"/>
                  </a:cubicBezTo>
                  <a:cubicBezTo>
                    <a:pt x="88" y="112"/>
                    <a:pt x="168" y="48"/>
                    <a:pt x="240" y="24"/>
                  </a:cubicBezTo>
                  <a:cubicBezTo>
                    <a:pt x="312" y="0"/>
                    <a:pt x="416" y="0"/>
                    <a:pt x="480" y="24"/>
                  </a:cubicBezTo>
                  <a:cubicBezTo>
                    <a:pt x="544" y="48"/>
                    <a:pt x="584" y="108"/>
                    <a:pt x="624" y="168"/>
                  </a:cubicBezTo>
                </a:path>
              </a:pathLst>
            </a:custGeom>
            <a:noFill/>
            <a:ln w="28575" cap="flat" cmpd="sng">
              <a:solidFill>
                <a:schemeClr val="bg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20" name="Freeform 112"/>
            <p:cNvSpPr>
              <a:spLocks/>
            </p:cNvSpPr>
            <p:nvPr/>
          </p:nvSpPr>
          <p:spPr bwMode="auto">
            <a:xfrm>
              <a:off x="3552" y="2112"/>
              <a:ext cx="624" cy="336"/>
            </a:xfrm>
            <a:custGeom>
              <a:avLst/>
              <a:gdLst>
                <a:gd name="T0" fmla="*/ 624 w 624"/>
                <a:gd name="T1" fmla="*/ 36 h 352"/>
                <a:gd name="T2" fmla="*/ 528 w 624"/>
                <a:gd name="T3" fmla="*/ 62 h 352"/>
                <a:gd name="T4" fmla="*/ 192 w 624"/>
                <a:gd name="T5" fmla="*/ 53 h 352"/>
                <a:gd name="T6" fmla="*/ 48 w 624"/>
                <a:gd name="T7" fmla="*/ 36 h 352"/>
                <a:gd name="T8" fmla="*/ 0 w 624"/>
                <a:gd name="T9" fmla="*/ 0 h 352"/>
                <a:gd name="T10" fmla="*/ 0 60000 65536"/>
                <a:gd name="T11" fmla="*/ 0 60000 65536"/>
                <a:gd name="T12" fmla="*/ 0 60000 65536"/>
                <a:gd name="T13" fmla="*/ 0 60000 65536"/>
                <a:gd name="T14" fmla="*/ 0 60000 65536"/>
                <a:gd name="T15" fmla="*/ 0 w 624"/>
                <a:gd name="T16" fmla="*/ 0 h 352"/>
                <a:gd name="T17" fmla="*/ 624 w 624"/>
                <a:gd name="T18" fmla="*/ 352 h 352"/>
              </a:gdLst>
              <a:ahLst/>
              <a:cxnLst>
                <a:cxn ang="T10">
                  <a:pos x="T0" y="T1"/>
                </a:cxn>
                <a:cxn ang="T11">
                  <a:pos x="T2" y="T3"/>
                </a:cxn>
                <a:cxn ang="T12">
                  <a:pos x="T4" y="T5"/>
                </a:cxn>
                <a:cxn ang="T13">
                  <a:pos x="T6" y="T7"/>
                </a:cxn>
                <a:cxn ang="T14">
                  <a:pos x="T8" y="T9"/>
                </a:cxn>
              </a:cxnLst>
              <a:rect l="T15" t="T16" r="T17" b="T18"/>
              <a:pathLst>
                <a:path w="624" h="352">
                  <a:moveTo>
                    <a:pt x="624" y="192"/>
                  </a:moveTo>
                  <a:cubicBezTo>
                    <a:pt x="612" y="256"/>
                    <a:pt x="600" y="320"/>
                    <a:pt x="528" y="336"/>
                  </a:cubicBezTo>
                  <a:cubicBezTo>
                    <a:pt x="456" y="352"/>
                    <a:pt x="272" y="312"/>
                    <a:pt x="192" y="288"/>
                  </a:cubicBezTo>
                  <a:cubicBezTo>
                    <a:pt x="112" y="264"/>
                    <a:pt x="80" y="240"/>
                    <a:pt x="48" y="192"/>
                  </a:cubicBezTo>
                  <a:cubicBezTo>
                    <a:pt x="16" y="144"/>
                    <a:pt x="8" y="72"/>
                    <a:pt x="0" y="0"/>
                  </a:cubicBezTo>
                </a:path>
              </a:pathLst>
            </a:custGeom>
            <a:noFill/>
            <a:ln w="28575" cap="flat" cmpd="sng">
              <a:solidFill>
                <a:schemeClr val="bg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21" name="Line 113"/>
            <p:cNvSpPr>
              <a:spLocks noChangeShapeType="1"/>
            </p:cNvSpPr>
            <p:nvPr/>
          </p:nvSpPr>
          <p:spPr bwMode="auto">
            <a:xfrm>
              <a:off x="4272" y="2680"/>
              <a:ext cx="0" cy="19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22" name="Freeform 114"/>
            <p:cNvSpPr>
              <a:spLocks/>
            </p:cNvSpPr>
            <p:nvPr/>
          </p:nvSpPr>
          <p:spPr bwMode="auto">
            <a:xfrm>
              <a:off x="3648" y="2320"/>
              <a:ext cx="624" cy="360"/>
            </a:xfrm>
            <a:custGeom>
              <a:avLst/>
              <a:gdLst>
                <a:gd name="T0" fmla="*/ 0 w 624"/>
                <a:gd name="T1" fmla="*/ 360 h 360"/>
                <a:gd name="T2" fmla="*/ 48 w 624"/>
                <a:gd name="T3" fmla="*/ 168 h 360"/>
                <a:gd name="T4" fmla="*/ 240 w 624"/>
                <a:gd name="T5" fmla="*/ 24 h 360"/>
                <a:gd name="T6" fmla="*/ 480 w 624"/>
                <a:gd name="T7" fmla="*/ 24 h 360"/>
                <a:gd name="T8" fmla="*/ 624 w 624"/>
                <a:gd name="T9" fmla="*/ 168 h 360"/>
                <a:gd name="T10" fmla="*/ 0 60000 65536"/>
                <a:gd name="T11" fmla="*/ 0 60000 65536"/>
                <a:gd name="T12" fmla="*/ 0 60000 65536"/>
                <a:gd name="T13" fmla="*/ 0 60000 65536"/>
                <a:gd name="T14" fmla="*/ 0 60000 65536"/>
                <a:gd name="T15" fmla="*/ 0 w 624"/>
                <a:gd name="T16" fmla="*/ 0 h 360"/>
                <a:gd name="T17" fmla="*/ 624 w 624"/>
                <a:gd name="T18" fmla="*/ 360 h 360"/>
              </a:gdLst>
              <a:ahLst/>
              <a:cxnLst>
                <a:cxn ang="T10">
                  <a:pos x="T0" y="T1"/>
                </a:cxn>
                <a:cxn ang="T11">
                  <a:pos x="T2" y="T3"/>
                </a:cxn>
                <a:cxn ang="T12">
                  <a:pos x="T4" y="T5"/>
                </a:cxn>
                <a:cxn ang="T13">
                  <a:pos x="T6" y="T7"/>
                </a:cxn>
                <a:cxn ang="T14">
                  <a:pos x="T8" y="T9"/>
                </a:cxn>
              </a:cxnLst>
              <a:rect l="T15" t="T16" r="T17" b="T18"/>
              <a:pathLst>
                <a:path w="624" h="360">
                  <a:moveTo>
                    <a:pt x="0" y="360"/>
                  </a:moveTo>
                  <a:cubicBezTo>
                    <a:pt x="4" y="292"/>
                    <a:pt x="8" y="224"/>
                    <a:pt x="48" y="168"/>
                  </a:cubicBezTo>
                  <a:cubicBezTo>
                    <a:pt x="88" y="112"/>
                    <a:pt x="168" y="48"/>
                    <a:pt x="240" y="24"/>
                  </a:cubicBezTo>
                  <a:cubicBezTo>
                    <a:pt x="312" y="0"/>
                    <a:pt x="416" y="0"/>
                    <a:pt x="480" y="24"/>
                  </a:cubicBezTo>
                  <a:cubicBezTo>
                    <a:pt x="544" y="48"/>
                    <a:pt x="584" y="108"/>
                    <a:pt x="624" y="168"/>
                  </a:cubicBezTo>
                </a:path>
              </a:pathLst>
            </a:custGeom>
            <a:noFill/>
            <a:ln w="28575" cap="flat" cmpd="sng">
              <a:solidFill>
                <a:schemeClr val="bg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23" name="Freeform 115"/>
            <p:cNvSpPr>
              <a:spLocks/>
            </p:cNvSpPr>
            <p:nvPr/>
          </p:nvSpPr>
          <p:spPr bwMode="auto">
            <a:xfrm>
              <a:off x="3648" y="2872"/>
              <a:ext cx="624" cy="336"/>
            </a:xfrm>
            <a:custGeom>
              <a:avLst/>
              <a:gdLst>
                <a:gd name="T0" fmla="*/ 624 w 624"/>
                <a:gd name="T1" fmla="*/ 36 h 352"/>
                <a:gd name="T2" fmla="*/ 528 w 624"/>
                <a:gd name="T3" fmla="*/ 62 h 352"/>
                <a:gd name="T4" fmla="*/ 192 w 624"/>
                <a:gd name="T5" fmla="*/ 53 h 352"/>
                <a:gd name="T6" fmla="*/ 48 w 624"/>
                <a:gd name="T7" fmla="*/ 36 h 352"/>
                <a:gd name="T8" fmla="*/ 0 w 624"/>
                <a:gd name="T9" fmla="*/ 0 h 352"/>
                <a:gd name="T10" fmla="*/ 0 60000 65536"/>
                <a:gd name="T11" fmla="*/ 0 60000 65536"/>
                <a:gd name="T12" fmla="*/ 0 60000 65536"/>
                <a:gd name="T13" fmla="*/ 0 60000 65536"/>
                <a:gd name="T14" fmla="*/ 0 60000 65536"/>
                <a:gd name="T15" fmla="*/ 0 w 624"/>
                <a:gd name="T16" fmla="*/ 0 h 352"/>
                <a:gd name="T17" fmla="*/ 624 w 624"/>
                <a:gd name="T18" fmla="*/ 352 h 352"/>
              </a:gdLst>
              <a:ahLst/>
              <a:cxnLst>
                <a:cxn ang="T10">
                  <a:pos x="T0" y="T1"/>
                </a:cxn>
                <a:cxn ang="T11">
                  <a:pos x="T2" y="T3"/>
                </a:cxn>
                <a:cxn ang="T12">
                  <a:pos x="T4" y="T5"/>
                </a:cxn>
                <a:cxn ang="T13">
                  <a:pos x="T6" y="T7"/>
                </a:cxn>
                <a:cxn ang="T14">
                  <a:pos x="T8" y="T9"/>
                </a:cxn>
              </a:cxnLst>
              <a:rect l="T15" t="T16" r="T17" b="T18"/>
              <a:pathLst>
                <a:path w="624" h="352">
                  <a:moveTo>
                    <a:pt x="624" y="192"/>
                  </a:moveTo>
                  <a:cubicBezTo>
                    <a:pt x="612" y="256"/>
                    <a:pt x="600" y="320"/>
                    <a:pt x="528" y="336"/>
                  </a:cubicBezTo>
                  <a:cubicBezTo>
                    <a:pt x="456" y="352"/>
                    <a:pt x="272" y="312"/>
                    <a:pt x="192" y="288"/>
                  </a:cubicBezTo>
                  <a:cubicBezTo>
                    <a:pt x="112" y="264"/>
                    <a:pt x="80" y="240"/>
                    <a:pt x="48" y="192"/>
                  </a:cubicBezTo>
                  <a:cubicBezTo>
                    <a:pt x="16" y="144"/>
                    <a:pt x="8" y="72"/>
                    <a:pt x="0" y="0"/>
                  </a:cubicBezTo>
                </a:path>
              </a:pathLst>
            </a:custGeom>
            <a:noFill/>
            <a:ln w="28575" cap="flat" cmpd="sng">
              <a:solidFill>
                <a:schemeClr val="bg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24" name="Line 116"/>
            <p:cNvSpPr>
              <a:spLocks noChangeShapeType="1"/>
            </p:cNvSpPr>
            <p:nvPr/>
          </p:nvSpPr>
          <p:spPr bwMode="auto">
            <a:xfrm>
              <a:off x="3792" y="3408"/>
              <a:ext cx="240" cy="0"/>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25" name="Line 117"/>
            <p:cNvSpPr>
              <a:spLocks noChangeShapeType="1"/>
            </p:cNvSpPr>
            <p:nvPr/>
          </p:nvSpPr>
          <p:spPr bwMode="auto">
            <a:xfrm flipH="1">
              <a:off x="3792" y="3312"/>
              <a:ext cx="240" cy="0"/>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26" name="Freeform 118"/>
            <p:cNvSpPr>
              <a:spLocks/>
            </p:cNvSpPr>
            <p:nvPr/>
          </p:nvSpPr>
          <p:spPr bwMode="auto">
            <a:xfrm>
              <a:off x="4800" y="1592"/>
              <a:ext cx="624" cy="472"/>
            </a:xfrm>
            <a:custGeom>
              <a:avLst/>
              <a:gdLst>
                <a:gd name="T0" fmla="*/ 624 w 624"/>
                <a:gd name="T1" fmla="*/ 472 h 472"/>
                <a:gd name="T2" fmla="*/ 576 w 624"/>
                <a:gd name="T3" fmla="*/ 280 h 472"/>
                <a:gd name="T4" fmla="*/ 336 w 624"/>
                <a:gd name="T5" fmla="*/ 40 h 472"/>
                <a:gd name="T6" fmla="*/ 96 w 624"/>
                <a:gd name="T7" fmla="*/ 40 h 472"/>
                <a:gd name="T8" fmla="*/ 0 w 624"/>
                <a:gd name="T9" fmla="*/ 136 h 472"/>
                <a:gd name="T10" fmla="*/ 0 60000 65536"/>
                <a:gd name="T11" fmla="*/ 0 60000 65536"/>
                <a:gd name="T12" fmla="*/ 0 60000 65536"/>
                <a:gd name="T13" fmla="*/ 0 60000 65536"/>
                <a:gd name="T14" fmla="*/ 0 60000 65536"/>
                <a:gd name="T15" fmla="*/ 0 w 624"/>
                <a:gd name="T16" fmla="*/ 0 h 472"/>
                <a:gd name="T17" fmla="*/ 624 w 624"/>
                <a:gd name="T18" fmla="*/ 472 h 472"/>
              </a:gdLst>
              <a:ahLst/>
              <a:cxnLst>
                <a:cxn ang="T10">
                  <a:pos x="T0" y="T1"/>
                </a:cxn>
                <a:cxn ang="T11">
                  <a:pos x="T2" y="T3"/>
                </a:cxn>
                <a:cxn ang="T12">
                  <a:pos x="T4" y="T5"/>
                </a:cxn>
                <a:cxn ang="T13">
                  <a:pos x="T6" y="T7"/>
                </a:cxn>
                <a:cxn ang="T14">
                  <a:pos x="T8" y="T9"/>
                </a:cxn>
              </a:cxnLst>
              <a:rect l="T15" t="T16" r="T17" b="T18"/>
              <a:pathLst>
                <a:path w="624" h="472">
                  <a:moveTo>
                    <a:pt x="624" y="472"/>
                  </a:moveTo>
                  <a:cubicBezTo>
                    <a:pt x="624" y="412"/>
                    <a:pt x="624" y="352"/>
                    <a:pt x="576" y="280"/>
                  </a:cubicBezTo>
                  <a:cubicBezTo>
                    <a:pt x="528" y="208"/>
                    <a:pt x="416" y="80"/>
                    <a:pt x="336" y="40"/>
                  </a:cubicBezTo>
                  <a:cubicBezTo>
                    <a:pt x="256" y="0"/>
                    <a:pt x="152" y="24"/>
                    <a:pt x="96" y="40"/>
                  </a:cubicBezTo>
                  <a:cubicBezTo>
                    <a:pt x="40" y="56"/>
                    <a:pt x="20" y="96"/>
                    <a:pt x="0" y="136"/>
                  </a:cubicBezTo>
                </a:path>
              </a:pathLst>
            </a:custGeom>
            <a:noFill/>
            <a:ln w="28575" cap="flat" cmpd="sng">
              <a:solidFill>
                <a:schemeClr val="bg2"/>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27" name="Freeform 119"/>
            <p:cNvSpPr>
              <a:spLocks/>
            </p:cNvSpPr>
            <p:nvPr/>
          </p:nvSpPr>
          <p:spPr bwMode="auto">
            <a:xfrm>
              <a:off x="4840" y="1920"/>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576"/>
                <a:gd name="T26" fmla="*/ 248 w 24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cap="flat" cmpd="sng">
              <a:solidFill>
                <a:schemeClr val="bg2"/>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28" name="Freeform 120"/>
            <p:cNvSpPr>
              <a:spLocks/>
            </p:cNvSpPr>
            <p:nvPr/>
          </p:nvSpPr>
          <p:spPr bwMode="auto">
            <a:xfrm>
              <a:off x="4848" y="2688"/>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576"/>
                <a:gd name="T26" fmla="*/ 248 w 24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cap="flat" cmpd="sng">
              <a:solidFill>
                <a:schemeClr val="bg2"/>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29" name="Freeform 121"/>
            <p:cNvSpPr>
              <a:spLocks/>
            </p:cNvSpPr>
            <p:nvPr/>
          </p:nvSpPr>
          <p:spPr bwMode="auto">
            <a:xfrm>
              <a:off x="4800" y="2304"/>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576"/>
                <a:gd name="T26" fmla="*/ 248 w 24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cap="flat" cmpd="sng">
              <a:solidFill>
                <a:schemeClr val="bg2"/>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30" name="Freeform 122"/>
            <p:cNvSpPr>
              <a:spLocks/>
            </p:cNvSpPr>
            <p:nvPr/>
          </p:nvSpPr>
          <p:spPr bwMode="auto">
            <a:xfrm>
              <a:off x="4992" y="2160"/>
              <a:ext cx="432" cy="672"/>
            </a:xfrm>
            <a:custGeom>
              <a:avLst/>
              <a:gdLst>
                <a:gd name="T0" fmla="*/ 3008 w 408"/>
                <a:gd name="T1" fmla="*/ 672 h 672"/>
                <a:gd name="T2" fmla="*/ 3008 w 408"/>
                <a:gd name="T3" fmla="*/ 432 h 672"/>
                <a:gd name="T4" fmla="*/ 1884 w 408"/>
                <a:gd name="T5" fmla="*/ 240 h 672"/>
                <a:gd name="T6" fmla="*/ 0 w 408"/>
                <a:gd name="T7" fmla="*/ 0 h 672"/>
                <a:gd name="T8" fmla="*/ 0 60000 65536"/>
                <a:gd name="T9" fmla="*/ 0 60000 65536"/>
                <a:gd name="T10" fmla="*/ 0 60000 65536"/>
                <a:gd name="T11" fmla="*/ 0 60000 65536"/>
                <a:gd name="T12" fmla="*/ 0 w 408"/>
                <a:gd name="T13" fmla="*/ 0 h 672"/>
                <a:gd name="T14" fmla="*/ 408 w 408"/>
                <a:gd name="T15" fmla="*/ 672 h 672"/>
              </a:gdLst>
              <a:ahLst/>
              <a:cxnLst>
                <a:cxn ang="T8">
                  <a:pos x="T0" y="T1"/>
                </a:cxn>
                <a:cxn ang="T9">
                  <a:pos x="T2" y="T3"/>
                </a:cxn>
                <a:cxn ang="T10">
                  <a:pos x="T4" y="T5"/>
                </a:cxn>
                <a:cxn ang="T11">
                  <a:pos x="T6" y="T7"/>
                </a:cxn>
              </a:cxnLst>
              <a:rect l="T12" t="T13" r="T14" b="T15"/>
              <a:pathLst>
                <a:path w="408" h="672">
                  <a:moveTo>
                    <a:pt x="384" y="672"/>
                  </a:moveTo>
                  <a:cubicBezTo>
                    <a:pt x="396" y="588"/>
                    <a:pt x="408" y="504"/>
                    <a:pt x="384" y="432"/>
                  </a:cubicBezTo>
                  <a:cubicBezTo>
                    <a:pt x="360" y="360"/>
                    <a:pt x="304" y="312"/>
                    <a:pt x="240" y="240"/>
                  </a:cubicBezTo>
                  <a:cubicBezTo>
                    <a:pt x="176" y="168"/>
                    <a:pt x="88" y="84"/>
                    <a:pt x="0" y="0"/>
                  </a:cubicBezTo>
                </a:path>
              </a:pathLst>
            </a:custGeom>
            <a:noFill/>
            <a:ln w="28575" cap="flat" cmpd="sng">
              <a:solidFill>
                <a:schemeClr val="bg2"/>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31" name="Freeform 123"/>
            <p:cNvSpPr>
              <a:spLocks/>
            </p:cNvSpPr>
            <p:nvPr/>
          </p:nvSpPr>
          <p:spPr bwMode="auto">
            <a:xfrm>
              <a:off x="4840" y="2256"/>
              <a:ext cx="872" cy="1400"/>
            </a:xfrm>
            <a:custGeom>
              <a:avLst/>
              <a:gdLst>
                <a:gd name="T0" fmla="*/ 8 w 920"/>
                <a:gd name="T1" fmla="*/ 1200 h 1400"/>
                <a:gd name="T2" fmla="*/ 16 w 920"/>
                <a:gd name="T3" fmla="*/ 1344 h 1400"/>
                <a:gd name="T4" fmla="*/ 92 w 920"/>
                <a:gd name="T5" fmla="*/ 1344 h 1400"/>
                <a:gd name="T6" fmla="*/ 127 w 920"/>
                <a:gd name="T7" fmla="*/ 1008 h 1400"/>
                <a:gd name="T8" fmla="*/ 127 w 920"/>
                <a:gd name="T9" fmla="*/ 336 h 1400"/>
                <a:gd name="T10" fmla="*/ 85 w 920"/>
                <a:gd name="T11" fmla="*/ 0 h 1400"/>
                <a:gd name="T12" fmla="*/ 0 60000 65536"/>
                <a:gd name="T13" fmla="*/ 0 60000 65536"/>
                <a:gd name="T14" fmla="*/ 0 60000 65536"/>
                <a:gd name="T15" fmla="*/ 0 60000 65536"/>
                <a:gd name="T16" fmla="*/ 0 60000 65536"/>
                <a:gd name="T17" fmla="*/ 0 60000 65536"/>
                <a:gd name="T18" fmla="*/ 0 w 920"/>
                <a:gd name="T19" fmla="*/ 0 h 1400"/>
                <a:gd name="T20" fmla="*/ 920 w 920"/>
                <a:gd name="T21" fmla="*/ 1400 h 1400"/>
              </a:gdLst>
              <a:ahLst/>
              <a:cxnLst>
                <a:cxn ang="T12">
                  <a:pos x="T0" y="T1"/>
                </a:cxn>
                <a:cxn ang="T13">
                  <a:pos x="T2" y="T3"/>
                </a:cxn>
                <a:cxn ang="T14">
                  <a:pos x="T4" y="T5"/>
                </a:cxn>
                <a:cxn ang="T15">
                  <a:pos x="T6" y="T7"/>
                </a:cxn>
                <a:cxn ang="T16">
                  <a:pos x="T8" y="T9"/>
                </a:cxn>
                <a:cxn ang="T17">
                  <a:pos x="T10" y="T11"/>
                </a:cxn>
              </a:cxnLst>
              <a:rect l="T18" t="T19" r="T20" b="T21"/>
              <a:pathLst>
                <a:path w="920" h="1400">
                  <a:moveTo>
                    <a:pt x="8" y="1200"/>
                  </a:moveTo>
                  <a:cubicBezTo>
                    <a:pt x="4" y="1260"/>
                    <a:pt x="0" y="1320"/>
                    <a:pt x="104" y="1344"/>
                  </a:cubicBezTo>
                  <a:cubicBezTo>
                    <a:pt x="208" y="1368"/>
                    <a:pt x="504" y="1400"/>
                    <a:pt x="632" y="1344"/>
                  </a:cubicBezTo>
                  <a:cubicBezTo>
                    <a:pt x="760" y="1288"/>
                    <a:pt x="832" y="1176"/>
                    <a:pt x="872" y="1008"/>
                  </a:cubicBezTo>
                  <a:cubicBezTo>
                    <a:pt x="912" y="840"/>
                    <a:pt x="920" y="504"/>
                    <a:pt x="872" y="336"/>
                  </a:cubicBezTo>
                  <a:cubicBezTo>
                    <a:pt x="824" y="168"/>
                    <a:pt x="704" y="84"/>
                    <a:pt x="584" y="0"/>
                  </a:cubicBezTo>
                </a:path>
              </a:pathLst>
            </a:custGeom>
            <a:noFill/>
            <a:ln w="28575" cap="flat" cmpd="sng">
              <a:solidFill>
                <a:schemeClr val="bg2"/>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1532" name="Freeform 124"/>
            <p:cNvSpPr>
              <a:spLocks/>
            </p:cNvSpPr>
            <p:nvPr/>
          </p:nvSpPr>
          <p:spPr bwMode="auto">
            <a:xfrm>
              <a:off x="4800" y="3024"/>
              <a:ext cx="624" cy="168"/>
            </a:xfrm>
            <a:custGeom>
              <a:avLst/>
              <a:gdLst>
                <a:gd name="T0" fmla="*/ 0 w 624"/>
                <a:gd name="T1" fmla="*/ 48 h 168"/>
                <a:gd name="T2" fmla="*/ 48 w 624"/>
                <a:gd name="T3" fmla="*/ 48 h 168"/>
                <a:gd name="T4" fmla="*/ 192 w 624"/>
                <a:gd name="T5" fmla="*/ 144 h 168"/>
                <a:gd name="T6" fmla="*/ 432 w 624"/>
                <a:gd name="T7" fmla="*/ 144 h 168"/>
                <a:gd name="T8" fmla="*/ 624 w 624"/>
                <a:gd name="T9" fmla="*/ 0 h 168"/>
                <a:gd name="T10" fmla="*/ 0 60000 65536"/>
                <a:gd name="T11" fmla="*/ 0 60000 65536"/>
                <a:gd name="T12" fmla="*/ 0 60000 65536"/>
                <a:gd name="T13" fmla="*/ 0 60000 65536"/>
                <a:gd name="T14" fmla="*/ 0 60000 65536"/>
                <a:gd name="T15" fmla="*/ 0 w 624"/>
                <a:gd name="T16" fmla="*/ 0 h 168"/>
                <a:gd name="T17" fmla="*/ 624 w 624"/>
                <a:gd name="T18" fmla="*/ 168 h 168"/>
              </a:gdLst>
              <a:ahLst/>
              <a:cxnLst>
                <a:cxn ang="T10">
                  <a:pos x="T0" y="T1"/>
                </a:cxn>
                <a:cxn ang="T11">
                  <a:pos x="T2" y="T3"/>
                </a:cxn>
                <a:cxn ang="T12">
                  <a:pos x="T4" y="T5"/>
                </a:cxn>
                <a:cxn ang="T13">
                  <a:pos x="T6" y="T7"/>
                </a:cxn>
                <a:cxn ang="T14">
                  <a:pos x="T8" y="T9"/>
                </a:cxn>
              </a:cxnLst>
              <a:rect l="T15" t="T16" r="T17" b="T18"/>
              <a:pathLst>
                <a:path w="624" h="168">
                  <a:moveTo>
                    <a:pt x="0" y="48"/>
                  </a:moveTo>
                  <a:cubicBezTo>
                    <a:pt x="8" y="40"/>
                    <a:pt x="16" y="32"/>
                    <a:pt x="48" y="48"/>
                  </a:cubicBezTo>
                  <a:cubicBezTo>
                    <a:pt x="80" y="64"/>
                    <a:pt x="128" y="128"/>
                    <a:pt x="192" y="144"/>
                  </a:cubicBezTo>
                  <a:cubicBezTo>
                    <a:pt x="256" y="160"/>
                    <a:pt x="360" y="168"/>
                    <a:pt x="432" y="144"/>
                  </a:cubicBezTo>
                  <a:cubicBezTo>
                    <a:pt x="504" y="120"/>
                    <a:pt x="564" y="60"/>
                    <a:pt x="624" y="0"/>
                  </a:cubicBezTo>
                </a:path>
              </a:pathLst>
            </a:custGeom>
            <a:noFill/>
            <a:ln w="19050" cap="flat" cmpd="sng">
              <a:solidFill>
                <a:schemeClr val="bg2"/>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F354558-2C47-E542-B28F-E9C4C349EF67}" type="slidenum">
              <a:rPr lang="zh-CN" altLang="en-US">
                <a:solidFill>
                  <a:schemeClr val="bg1"/>
                </a:solidFill>
                <a:ea typeface="华文新魏" charset="-122"/>
              </a:rPr>
              <a:pPr eaLnBrk="1" hangingPunct="1"/>
              <a:t>59</a:t>
            </a:fld>
            <a:endParaRPr lang="en-US" altLang="zh-CN">
              <a:solidFill>
                <a:schemeClr val="bg1"/>
              </a:solidFill>
              <a:ea typeface="华文新魏" charset="-122"/>
            </a:endParaRPr>
          </a:p>
        </p:txBody>
      </p:sp>
      <p:sp>
        <p:nvSpPr>
          <p:cNvPr id="5" name="页脚占位符 6"/>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2468" name="Rectangle 2"/>
          <p:cNvSpPr>
            <a:spLocks noGrp="1" noChangeArrowheads="1"/>
          </p:cNvSpPr>
          <p:nvPr>
            <p:ph type="title"/>
          </p:nvPr>
        </p:nvSpPr>
        <p:spPr>
          <a:xfrm>
            <a:off x="914400" y="0"/>
            <a:ext cx="7793038" cy="1143000"/>
          </a:xfrm>
        </p:spPr>
        <p:txBody>
          <a:bodyPr/>
          <a:lstStyle/>
          <a:p>
            <a:pPr eaLnBrk="1" hangingPunct="1"/>
            <a:r>
              <a:rPr lang="zh-CN" altLang="en-US">
                <a:effectLst/>
              </a:rPr>
              <a:t>网状模型</a:t>
            </a:r>
          </a:p>
        </p:txBody>
      </p:sp>
      <p:sp>
        <p:nvSpPr>
          <p:cNvPr id="62469" name="Rectangle 3"/>
          <p:cNvSpPr>
            <a:spLocks noGrp="1" noChangeArrowheads="1"/>
          </p:cNvSpPr>
          <p:nvPr>
            <p:ph type="body" sz="half" idx="1"/>
          </p:nvPr>
        </p:nvSpPr>
        <p:spPr>
          <a:xfrm>
            <a:off x="684213" y="1484313"/>
            <a:ext cx="7770812" cy="4471987"/>
          </a:xfrm>
        </p:spPr>
        <p:txBody>
          <a:bodyPr/>
          <a:lstStyle/>
          <a:p>
            <a:pPr algn="just" eaLnBrk="1" hangingPunct="1"/>
            <a:r>
              <a:rPr lang="zh-CN" altLang="en-US" sz="2800">
                <a:latin typeface="华文新魏" charset="-122"/>
                <a:ea typeface="华文新魏" charset="-122"/>
              </a:rPr>
              <a:t>特点</a:t>
            </a:r>
          </a:p>
          <a:p>
            <a:pPr lvl="1" algn="just" eaLnBrk="1" hangingPunct="1">
              <a:lnSpc>
                <a:spcPct val="150000"/>
              </a:lnSpc>
            </a:pPr>
            <a:r>
              <a:rPr lang="zh-CN" altLang="en-US" sz="2400">
                <a:latin typeface="华文新魏" charset="-122"/>
                <a:ea typeface="华文新魏" charset="-122"/>
              </a:rPr>
              <a:t>只能直接处理一对多的实体联系</a:t>
            </a:r>
          </a:p>
          <a:p>
            <a:pPr lvl="1" algn="just" eaLnBrk="1" hangingPunct="1">
              <a:lnSpc>
                <a:spcPct val="150000"/>
              </a:lnSpc>
            </a:pPr>
            <a:r>
              <a:rPr lang="zh-CN" altLang="en-US" sz="2400">
                <a:latin typeface="华文新魏" charset="-122"/>
                <a:ea typeface="华文新魏" charset="-122"/>
              </a:rPr>
              <a:t>每个记录类型定义一个排序字段，也称为码字段</a:t>
            </a:r>
          </a:p>
          <a:p>
            <a:pPr lvl="1" algn="just" eaLnBrk="1" hangingPunct="1">
              <a:lnSpc>
                <a:spcPct val="150000"/>
              </a:lnSpc>
            </a:pPr>
            <a:r>
              <a:rPr lang="zh-CN" altLang="en-US" sz="2400">
                <a:latin typeface="华文新魏" charset="-122"/>
                <a:ea typeface="华文新魏" charset="-122"/>
              </a:rPr>
              <a:t>任何记录值只有按其路径查看时，才能显出它的全部意义</a:t>
            </a:r>
          </a:p>
          <a:p>
            <a:pPr eaLnBrk="1" hangingPunct="1"/>
            <a:endParaRPr lang="zh-CN" altLang="en-US" sz="2800">
              <a:latin typeface="华文新魏" charset="-122"/>
              <a:ea typeface="华文新魏"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829FF9D1-9EA1-E845-9376-EBF476E8B38E}" type="slidenum">
              <a:rPr lang="zh-CN" altLang="en-US">
                <a:solidFill>
                  <a:schemeClr val="bg1"/>
                </a:solidFill>
                <a:ea typeface="华文新魏" charset="-122"/>
              </a:rPr>
              <a:pPr eaLnBrk="1" hangingPunct="1"/>
              <a:t>6</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196" name="Rectangle 2"/>
          <p:cNvSpPr>
            <a:spLocks noGrp="1" noChangeArrowheads="1"/>
          </p:cNvSpPr>
          <p:nvPr>
            <p:ph type="title"/>
          </p:nvPr>
        </p:nvSpPr>
        <p:spPr>
          <a:xfrm>
            <a:off x="609600" y="0"/>
            <a:ext cx="7793038" cy="1143000"/>
          </a:xfrm>
        </p:spPr>
        <p:txBody>
          <a:bodyPr/>
          <a:lstStyle/>
          <a:p>
            <a:pPr eaLnBrk="1" hangingPunct="1"/>
            <a:r>
              <a:rPr lang="zh-CN" altLang="en-US">
                <a:effectLst/>
              </a:rPr>
              <a:t>四个基本概念</a:t>
            </a:r>
            <a:r>
              <a:rPr lang="en-US" altLang="zh-CN">
                <a:effectLst/>
              </a:rPr>
              <a:t>--</a:t>
            </a:r>
            <a:r>
              <a:rPr lang="zh-CN" altLang="en-US">
                <a:effectLst/>
              </a:rPr>
              <a:t>数据</a:t>
            </a:r>
          </a:p>
        </p:txBody>
      </p:sp>
      <p:sp>
        <p:nvSpPr>
          <p:cNvPr id="8197" name="Rectangle 3"/>
          <p:cNvSpPr>
            <a:spLocks noGrp="1" noChangeArrowheads="1"/>
          </p:cNvSpPr>
          <p:nvPr>
            <p:ph type="body" idx="1"/>
          </p:nvPr>
        </p:nvSpPr>
        <p:spPr>
          <a:xfrm>
            <a:off x="684213" y="1700213"/>
            <a:ext cx="7772400" cy="4419600"/>
          </a:xfrm>
        </p:spPr>
        <p:txBody>
          <a:bodyPr/>
          <a:lstStyle/>
          <a:p>
            <a:pPr eaLnBrk="1" hangingPunct="1"/>
            <a:r>
              <a:rPr lang="zh-CN" altLang="en-US">
                <a:latin typeface="华文新魏" charset="-122"/>
                <a:ea typeface="华文新魏" charset="-122"/>
              </a:rPr>
              <a:t>数据(</a:t>
            </a:r>
            <a:r>
              <a:rPr lang="en-US" altLang="zh-CN">
                <a:latin typeface="华文新魏" charset="-122"/>
                <a:ea typeface="华文新魏" charset="-122"/>
              </a:rPr>
              <a:t>Data)</a:t>
            </a:r>
            <a:r>
              <a:rPr lang="zh-CN" altLang="en-US">
                <a:latin typeface="华文新魏" charset="-122"/>
                <a:ea typeface="华文新魏" charset="-122"/>
              </a:rPr>
              <a:t>是数据库中存储的基本对象</a:t>
            </a:r>
          </a:p>
          <a:p>
            <a:pPr eaLnBrk="1" hangingPunct="1"/>
            <a:r>
              <a:rPr lang="zh-CN" altLang="en-US">
                <a:latin typeface="华文新魏" charset="-122"/>
                <a:ea typeface="华文新魏" charset="-122"/>
              </a:rPr>
              <a:t>数据的定义</a:t>
            </a:r>
          </a:p>
          <a:p>
            <a:pPr lvl="1" eaLnBrk="1" hangingPunct="1"/>
            <a:r>
              <a:rPr lang="zh-CN" altLang="en-US">
                <a:latin typeface="华文新魏" charset="-122"/>
                <a:ea typeface="华文新魏" charset="-122"/>
              </a:rPr>
              <a:t>描述事物的符号记录</a:t>
            </a:r>
            <a:endParaRPr lang="zh-CN" altLang="en-US" b="1">
              <a:latin typeface="华文新魏" charset="-122"/>
              <a:ea typeface="华文新魏" charset="-122"/>
            </a:endParaRPr>
          </a:p>
          <a:p>
            <a:pPr eaLnBrk="1" hangingPunct="1"/>
            <a:r>
              <a:rPr lang="zh-CN" altLang="en-US">
                <a:latin typeface="华文新魏" charset="-122"/>
                <a:ea typeface="华文新魏" charset="-122"/>
              </a:rPr>
              <a:t>数据的种类</a:t>
            </a:r>
          </a:p>
          <a:p>
            <a:pPr lvl="1" eaLnBrk="1" hangingPunct="1"/>
            <a:r>
              <a:rPr lang="zh-CN" altLang="en-US">
                <a:latin typeface="华文新魏" charset="-122"/>
                <a:ea typeface="华文新魏" charset="-122"/>
              </a:rPr>
              <a:t>数值、字符、图形、图像、声音、日期</a:t>
            </a:r>
          </a:p>
          <a:p>
            <a:pPr eaLnBrk="1" hangingPunct="1"/>
            <a:r>
              <a:rPr lang="zh-CN" altLang="en-US">
                <a:latin typeface="华文新魏" charset="-122"/>
                <a:ea typeface="华文新魏" charset="-122"/>
              </a:rPr>
              <a:t>数据的特点</a:t>
            </a:r>
          </a:p>
          <a:p>
            <a:pPr lvl="1" eaLnBrk="1" hangingPunct="1"/>
            <a:r>
              <a:rPr lang="zh-CN" altLang="en-US">
                <a:latin typeface="华文新魏" charset="-122"/>
                <a:ea typeface="华文新魏" charset="-122"/>
              </a:rPr>
              <a:t>数据与其语义是不可分的</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8D210385-7CBA-414F-A5E6-13B0021E2887}" type="slidenum">
              <a:rPr lang="zh-CN" altLang="en-US">
                <a:solidFill>
                  <a:schemeClr val="bg1"/>
                </a:solidFill>
                <a:ea typeface="华文新魏" charset="-122"/>
              </a:rPr>
              <a:pPr eaLnBrk="1" hangingPunct="1"/>
              <a:t>60</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3492" name="Rectangle 2"/>
          <p:cNvSpPr>
            <a:spLocks noGrp="1" noChangeArrowheads="1"/>
          </p:cNvSpPr>
          <p:nvPr>
            <p:ph type="title"/>
          </p:nvPr>
        </p:nvSpPr>
        <p:spPr>
          <a:xfrm>
            <a:off x="990600" y="304800"/>
            <a:ext cx="7793038" cy="784225"/>
          </a:xfrm>
        </p:spPr>
        <p:txBody>
          <a:bodyPr/>
          <a:lstStyle/>
          <a:p>
            <a:pPr eaLnBrk="1" hangingPunct="1"/>
            <a:r>
              <a:rPr lang="zh-CN" altLang="en-US">
                <a:effectLst/>
              </a:rPr>
              <a:t>网状模型</a:t>
            </a:r>
          </a:p>
        </p:txBody>
      </p:sp>
      <p:sp>
        <p:nvSpPr>
          <p:cNvPr id="63493" name="Rectangle 3"/>
          <p:cNvSpPr>
            <a:spLocks noGrp="1" noChangeArrowheads="1"/>
          </p:cNvSpPr>
          <p:nvPr>
            <p:ph type="body" idx="1"/>
          </p:nvPr>
        </p:nvSpPr>
        <p:spPr>
          <a:xfrm>
            <a:off x="228600" y="1447800"/>
            <a:ext cx="8610600" cy="5334000"/>
          </a:xfrm>
        </p:spPr>
        <p:txBody>
          <a:bodyPr/>
          <a:lstStyle/>
          <a:p>
            <a:pPr eaLnBrk="1" hangingPunct="1"/>
            <a:r>
              <a:rPr lang="zh-CN" altLang="en-US" sz="3000">
                <a:latin typeface="华文新魏" charset="-122"/>
                <a:ea typeface="华文新魏" charset="-122"/>
              </a:rPr>
              <a:t>优点</a:t>
            </a:r>
            <a:endParaRPr lang="zh-CN" altLang="en-US">
              <a:latin typeface="华文新魏" charset="-122"/>
              <a:ea typeface="华文新魏" charset="-122"/>
            </a:endParaRPr>
          </a:p>
          <a:p>
            <a:pPr lvl="1" eaLnBrk="1" hangingPunct="1"/>
            <a:r>
              <a:rPr lang="zh-CN" altLang="en-US" sz="2400">
                <a:latin typeface="华文新魏" charset="-122"/>
                <a:ea typeface="华文新魏" charset="-122"/>
              </a:rPr>
              <a:t>表达的联系种类丰富</a:t>
            </a:r>
          </a:p>
          <a:p>
            <a:pPr lvl="1" eaLnBrk="1" hangingPunct="1"/>
            <a:r>
              <a:rPr lang="zh-CN" altLang="en-US" sz="2400">
                <a:latin typeface="华文新魏" charset="-122"/>
                <a:ea typeface="华文新魏" charset="-122"/>
              </a:rPr>
              <a:t>性能良好，存取效率高</a:t>
            </a:r>
            <a:endParaRPr lang="zh-CN" altLang="en-US">
              <a:latin typeface="华文新魏" charset="-122"/>
              <a:ea typeface="华文新魏" charset="-122"/>
            </a:endParaRPr>
          </a:p>
          <a:p>
            <a:pPr eaLnBrk="1" hangingPunct="1"/>
            <a:r>
              <a:rPr lang="zh-CN" altLang="en-US" sz="3000">
                <a:latin typeface="华文新魏" charset="-122"/>
                <a:ea typeface="华文新魏" charset="-122"/>
              </a:rPr>
              <a:t>缺点</a:t>
            </a:r>
            <a:endParaRPr lang="zh-CN" altLang="en-US">
              <a:latin typeface="华文新魏" charset="-122"/>
              <a:ea typeface="华文新魏" charset="-122"/>
            </a:endParaRPr>
          </a:p>
          <a:p>
            <a:pPr lvl="1" eaLnBrk="1" hangingPunct="1"/>
            <a:r>
              <a:rPr lang="zh-CN" altLang="en-US" sz="2400">
                <a:latin typeface="华文新魏" charset="-122"/>
                <a:ea typeface="华文新魏" charset="-122"/>
              </a:rPr>
              <a:t>结构复杂</a:t>
            </a:r>
          </a:p>
          <a:p>
            <a:pPr lvl="1" eaLnBrk="1" hangingPunct="1"/>
            <a:r>
              <a:rPr lang="zh-CN" altLang="en-US" sz="2400">
                <a:latin typeface="华文新魏" charset="-122"/>
                <a:ea typeface="华文新魏" charset="-122"/>
              </a:rPr>
              <a:t>语言复杂</a:t>
            </a:r>
            <a:endParaRPr lang="zh-CN" altLang="en-US">
              <a:latin typeface="华文新魏" charset="-122"/>
              <a:ea typeface="华文新魏" charset="-122"/>
            </a:endParaRPr>
          </a:p>
          <a:p>
            <a:pPr eaLnBrk="1" hangingPunct="1"/>
            <a:r>
              <a:rPr lang="en-US" altLang="zh-CN" sz="3000">
                <a:latin typeface="华文新魏" charset="-122"/>
                <a:ea typeface="华文新魏" charset="-122"/>
              </a:rPr>
              <a:t>DBTG</a:t>
            </a:r>
            <a:r>
              <a:rPr lang="zh-CN" altLang="en-US" sz="3000">
                <a:latin typeface="华文新魏" charset="-122"/>
                <a:ea typeface="华文新魏" charset="-122"/>
              </a:rPr>
              <a:t>报告</a:t>
            </a:r>
            <a:endParaRPr lang="zh-CN" altLang="en-US">
              <a:latin typeface="华文新魏" charset="-122"/>
              <a:ea typeface="华文新魏" charset="-122"/>
            </a:endParaRPr>
          </a:p>
          <a:p>
            <a:pPr lvl="1" eaLnBrk="1" hangingPunct="1"/>
            <a:r>
              <a:rPr lang="zh-CN" altLang="en-US" sz="2400">
                <a:latin typeface="华文新魏" charset="-122"/>
                <a:ea typeface="华文新魏" charset="-122"/>
              </a:rPr>
              <a:t>1969年，由美国</a:t>
            </a:r>
            <a:r>
              <a:rPr lang="en-US" altLang="zh-CN" sz="2400">
                <a:latin typeface="华文新魏" charset="-122"/>
                <a:ea typeface="华文新魏" charset="-122"/>
              </a:rPr>
              <a:t>CODASYC（Conference On Data System Language，</a:t>
            </a:r>
            <a:r>
              <a:rPr lang="zh-CN" altLang="en-US" sz="2400">
                <a:latin typeface="华文新魏" charset="-122"/>
                <a:ea typeface="华文新魏" charset="-122"/>
              </a:rPr>
              <a:t>数据系统语言协商会）下属的</a:t>
            </a:r>
            <a:r>
              <a:rPr lang="en-US" altLang="zh-CN" sz="2400">
                <a:latin typeface="华文新魏" charset="-122"/>
                <a:ea typeface="华文新魏" charset="-122"/>
              </a:rPr>
              <a:t>DBTG（Data Base Task Group）</a:t>
            </a:r>
            <a:r>
              <a:rPr lang="zh-CN" altLang="en-US" sz="2400">
                <a:latin typeface="华文新魏" charset="-122"/>
                <a:ea typeface="华文新魏" charset="-122"/>
              </a:rPr>
              <a:t>组提出，确立了网状数据库系统的概念、方法、技术</a:t>
            </a:r>
            <a:endParaRPr lang="zh-CN" altLang="en-US">
              <a:latin typeface="华文新魏" charset="-122"/>
              <a:ea typeface="华文新魏"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0607722-D61F-5244-9664-8C06D5D8D98B}" type="slidenum">
              <a:rPr lang="zh-CN" altLang="en-US">
                <a:solidFill>
                  <a:schemeClr val="bg1"/>
                </a:solidFill>
                <a:ea typeface="华文新魏" charset="-122"/>
              </a:rPr>
              <a:pPr eaLnBrk="1" hangingPunct="1"/>
              <a:t>61</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4516" name="Rectangle 2"/>
          <p:cNvSpPr>
            <a:spLocks noGrp="1" noChangeArrowheads="1"/>
          </p:cNvSpPr>
          <p:nvPr>
            <p:ph type="title"/>
          </p:nvPr>
        </p:nvSpPr>
        <p:spPr>
          <a:xfrm>
            <a:off x="468313" y="0"/>
            <a:ext cx="7793037" cy="1143000"/>
          </a:xfrm>
        </p:spPr>
        <p:txBody>
          <a:bodyPr/>
          <a:lstStyle/>
          <a:p>
            <a:pPr eaLnBrk="1" hangingPunct="1"/>
            <a:r>
              <a:rPr lang="zh-CN" altLang="en-US">
                <a:effectLst/>
              </a:rPr>
              <a:t>网状模型</a:t>
            </a:r>
          </a:p>
        </p:txBody>
      </p:sp>
      <p:sp>
        <p:nvSpPr>
          <p:cNvPr id="64517" name="Rectangle 3"/>
          <p:cNvSpPr>
            <a:spLocks noGrp="1" noChangeArrowheads="1"/>
          </p:cNvSpPr>
          <p:nvPr>
            <p:ph type="body" idx="1"/>
          </p:nvPr>
        </p:nvSpPr>
        <p:spPr>
          <a:xfrm>
            <a:off x="682625" y="1484313"/>
            <a:ext cx="7772400" cy="4419600"/>
          </a:xfrm>
        </p:spPr>
        <p:txBody>
          <a:bodyPr/>
          <a:lstStyle/>
          <a:p>
            <a:pPr algn="just" eaLnBrk="1" hangingPunct="1">
              <a:buFontTx/>
              <a:buNone/>
            </a:pPr>
            <a:r>
              <a:rPr lang="zh-CN" altLang="en-US">
                <a:latin typeface="华文新魏" charset="-122"/>
                <a:ea typeface="华文新魏" charset="-122"/>
              </a:rPr>
              <a:t>多对多联系在网状模型中的表示</a:t>
            </a:r>
          </a:p>
          <a:p>
            <a:pPr lvl="1" algn="just" eaLnBrk="1" hangingPunct="1">
              <a:lnSpc>
                <a:spcPct val="140000"/>
              </a:lnSpc>
            </a:pPr>
            <a:r>
              <a:rPr lang="zh-CN" altLang="en-US">
                <a:latin typeface="华文新魏" charset="-122"/>
                <a:ea typeface="华文新魏" charset="-122"/>
              </a:rPr>
              <a:t>用网状模型</a:t>
            </a:r>
            <a:r>
              <a:rPr lang="zh-CN" altLang="en-US">
                <a:solidFill>
                  <a:schemeClr val="folHlink"/>
                </a:solidFill>
                <a:latin typeface="华文新魏" charset="-122"/>
                <a:ea typeface="华文新魏" charset="-122"/>
              </a:rPr>
              <a:t>间接</a:t>
            </a:r>
            <a:r>
              <a:rPr lang="zh-CN" altLang="en-US">
                <a:latin typeface="华文新魏" charset="-122"/>
                <a:ea typeface="华文新魏" charset="-122"/>
              </a:rPr>
              <a:t>表示多对多联系</a:t>
            </a:r>
          </a:p>
          <a:p>
            <a:pPr lvl="1" algn="just" eaLnBrk="1" hangingPunct="1">
              <a:lnSpc>
                <a:spcPct val="140000"/>
              </a:lnSpc>
            </a:pPr>
            <a:r>
              <a:rPr lang="zh-CN" altLang="en-US">
                <a:latin typeface="华文新魏" charset="-122"/>
                <a:ea typeface="华文新魏" charset="-122"/>
              </a:rPr>
              <a:t>方法</a:t>
            </a:r>
          </a:p>
          <a:p>
            <a:pPr lvl="1" algn="just" eaLnBrk="1" hangingPunct="1">
              <a:lnSpc>
                <a:spcPct val="140000"/>
              </a:lnSpc>
              <a:buFontTx/>
              <a:buNone/>
            </a:pPr>
            <a:r>
              <a:rPr lang="zh-CN" altLang="en-US">
                <a:latin typeface="华文新魏" charset="-122"/>
                <a:ea typeface="华文新魏" charset="-122"/>
              </a:rPr>
              <a:t>    将多对多联系</a:t>
            </a:r>
            <a:r>
              <a:rPr lang="zh-CN" altLang="en-US">
                <a:solidFill>
                  <a:schemeClr val="folHlink"/>
                </a:solidFill>
                <a:latin typeface="华文新魏" charset="-122"/>
                <a:ea typeface="华文新魏" charset="-122"/>
              </a:rPr>
              <a:t>直接</a:t>
            </a:r>
            <a:r>
              <a:rPr lang="zh-CN" altLang="en-US">
                <a:latin typeface="华文新魏" charset="-122"/>
                <a:ea typeface="华文新魏" charset="-122"/>
              </a:rPr>
              <a:t>分解成一对多联系</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904B19E-6F0B-8E4B-9F71-847C5B28E3C1}" type="slidenum">
              <a:rPr lang="zh-CN" altLang="en-US">
                <a:solidFill>
                  <a:schemeClr val="bg1"/>
                </a:solidFill>
                <a:ea typeface="华文新魏" charset="-122"/>
              </a:rPr>
              <a:pPr eaLnBrk="1" hangingPunct="1"/>
              <a:t>62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5540" name="Rectangle 2"/>
          <p:cNvSpPr>
            <a:spLocks noGrp="1" noChangeArrowheads="1"/>
          </p:cNvSpPr>
          <p:nvPr>
            <p:ph type="title"/>
          </p:nvPr>
        </p:nvSpPr>
        <p:spPr>
          <a:xfrm>
            <a:off x="990600" y="0"/>
            <a:ext cx="7793038" cy="1143000"/>
          </a:xfrm>
        </p:spPr>
        <p:txBody>
          <a:bodyPr/>
          <a:lstStyle/>
          <a:p>
            <a:pPr eaLnBrk="1" hangingPunct="1"/>
            <a:r>
              <a:rPr lang="zh-CN" altLang="en-US">
                <a:effectLst/>
              </a:rPr>
              <a:t>网状模型</a:t>
            </a:r>
          </a:p>
        </p:txBody>
      </p:sp>
      <p:graphicFrame>
        <p:nvGraphicFramePr>
          <p:cNvPr id="65541" name="Object 3"/>
          <p:cNvGraphicFramePr>
            <a:graphicFrameLocks noChangeAspect="1"/>
          </p:cNvGraphicFramePr>
          <p:nvPr/>
        </p:nvGraphicFramePr>
        <p:xfrm>
          <a:off x="827088" y="1773238"/>
          <a:ext cx="7127875" cy="4176712"/>
        </p:xfrm>
        <a:graphic>
          <a:graphicData uri="http://schemas.openxmlformats.org/presentationml/2006/ole">
            <mc:AlternateContent xmlns:mc="http://schemas.openxmlformats.org/markup-compatibility/2006">
              <mc:Choice xmlns:v="urn:schemas-microsoft-com:vml" Requires="v">
                <p:oleObj spid="_x0000_s65542" name="位图图像" r:id="rId3" imgW="3612193" imgH="1303133" progId="Paint.Picture">
                  <p:embed/>
                </p:oleObj>
              </mc:Choice>
              <mc:Fallback>
                <p:oleObj name="位图图像" r:id="rId3" imgW="3612193" imgH="130313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73238"/>
                        <a:ext cx="7127875"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4A2B616F-6F77-CC48-9CAD-8BEC67375D8F}" type="slidenum">
              <a:rPr lang="zh-CN" altLang="en-US">
                <a:solidFill>
                  <a:schemeClr val="bg1"/>
                </a:solidFill>
                <a:ea typeface="华文新魏" charset="-122"/>
              </a:rPr>
              <a:pPr eaLnBrk="1" hangingPunct="1"/>
              <a:t>63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6564" name="Rectangle 2"/>
          <p:cNvSpPr>
            <a:spLocks noGrp="1" noChangeArrowheads="1"/>
          </p:cNvSpPr>
          <p:nvPr>
            <p:ph type="title"/>
          </p:nvPr>
        </p:nvSpPr>
        <p:spPr>
          <a:xfrm>
            <a:off x="1066800" y="304800"/>
            <a:ext cx="7793038" cy="784225"/>
          </a:xfrm>
        </p:spPr>
        <p:txBody>
          <a:bodyPr/>
          <a:lstStyle/>
          <a:p>
            <a:pPr eaLnBrk="1" hangingPunct="1"/>
            <a:r>
              <a:rPr lang="zh-CN" altLang="en-US">
                <a:effectLst/>
              </a:rPr>
              <a:t>数据视图</a:t>
            </a:r>
          </a:p>
        </p:txBody>
      </p:sp>
      <p:sp>
        <p:nvSpPr>
          <p:cNvPr id="66565" name="Rectangle 3"/>
          <p:cNvSpPr>
            <a:spLocks noGrp="1" noChangeArrowheads="1"/>
          </p:cNvSpPr>
          <p:nvPr>
            <p:ph type="body" idx="1"/>
          </p:nvPr>
        </p:nvSpPr>
        <p:spPr>
          <a:xfrm>
            <a:off x="646113" y="1600200"/>
            <a:ext cx="7958137" cy="4800600"/>
          </a:xfrm>
        </p:spPr>
        <p:txBody>
          <a:bodyPr/>
          <a:lstStyle/>
          <a:p>
            <a:pPr eaLnBrk="1" hangingPunct="1"/>
            <a:r>
              <a:rPr lang="zh-CN" altLang="en-US" sz="3600">
                <a:latin typeface="华文新魏" charset="-122"/>
                <a:ea typeface="华文新魏" charset="-122"/>
              </a:rPr>
              <a:t>数据库系统的一个主要目的是给用户提供数据的抽象视图，即系统隐藏关于数据存储和维护的某种细节。</a:t>
            </a:r>
            <a:endParaRPr lang="zh-CN" altLang="zh-CN" sz="3600">
              <a:latin typeface="华文新魏" charset="-122"/>
              <a:ea typeface="华文新魏" charset="-122"/>
            </a:endParaRPr>
          </a:p>
          <a:p>
            <a:pPr lvl="1" eaLnBrk="1" hangingPunct="1"/>
            <a:r>
              <a:rPr lang="zh-CN" altLang="en-US">
                <a:ea typeface="华文新魏" charset="-122"/>
              </a:rPr>
              <a:t>数据抽象</a:t>
            </a:r>
          </a:p>
          <a:p>
            <a:pPr lvl="1" eaLnBrk="1" hangingPunct="1"/>
            <a:r>
              <a:rPr lang="zh-CN" altLang="en-US">
                <a:ea typeface="华文新魏" charset="-122"/>
              </a:rPr>
              <a:t>实例与模式</a:t>
            </a:r>
          </a:p>
          <a:p>
            <a:pPr lvl="1" eaLnBrk="1" hangingPunct="1"/>
            <a:r>
              <a:rPr lang="zh-CN" altLang="en-US">
                <a:ea typeface="华文新魏" charset="-122"/>
              </a:rPr>
              <a:t>数据库的三级模式结构</a:t>
            </a:r>
          </a:p>
          <a:p>
            <a:pPr lvl="1" eaLnBrk="1" hangingPunct="1"/>
            <a:r>
              <a:rPr lang="zh-CN" altLang="en-US">
                <a:ea typeface="华文新魏" charset="-122"/>
              </a:rPr>
              <a:t>数据独立性</a:t>
            </a:r>
          </a:p>
          <a:p>
            <a:pPr lvl="1" eaLnBrk="1" hangingPunct="1"/>
            <a:r>
              <a:rPr lang="zh-CN" altLang="en-US">
                <a:ea typeface="华文新魏" charset="-122"/>
              </a:rPr>
              <a:t>数据模型</a:t>
            </a:r>
            <a:endParaRPr lang="en-US" altLang="zh-CN">
              <a:ea typeface="华文新魏"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E07E48A-8283-B64C-8D42-CD352DA043BD}" type="slidenum">
              <a:rPr lang="zh-CN" altLang="en-US">
                <a:solidFill>
                  <a:schemeClr val="bg1"/>
                </a:solidFill>
                <a:ea typeface="华文新魏" charset="-122"/>
              </a:rPr>
              <a:pPr eaLnBrk="1" hangingPunct="1"/>
              <a:t>64</a:t>
            </a:fld>
            <a:endParaRPr lang="en-US" altLang="zh-CN">
              <a:solidFill>
                <a:schemeClr val="bg1"/>
              </a:solidFill>
              <a:ea typeface="华文新魏" charset="-122"/>
            </a:endParaRPr>
          </a:p>
        </p:txBody>
      </p:sp>
      <p:sp>
        <p:nvSpPr>
          <p:cNvPr id="16"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7588"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数据抽象</a:t>
            </a:r>
            <a:r>
              <a:rPr lang="en-US" altLang="zh-CN">
                <a:effectLst/>
              </a:rPr>
              <a:t>(Data Abstract)</a:t>
            </a:r>
          </a:p>
        </p:txBody>
      </p:sp>
      <p:sp>
        <p:nvSpPr>
          <p:cNvPr id="67589" name="Rectangle 3"/>
          <p:cNvSpPr>
            <a:spLocks noGrp="1" noChangeArrowheads="1"/>
          </p:cNvSpPr>
          <p:nvPr>
            <p:ph type="body" idx="1"/>
          </p:nvPr>
        </p:nvSpPr>
        <p:spPr>
          <a:xfrm>
            <a:off x="381000" y="1447800"/>
            <a:ext cx="5199063" cy="5105400"/>
          </a:xfrm>
        </p:spPr>
        <p:txBody>
          <a:bodyPr/>
          <a:lstStyle/>
          <a:p>
            <a:pPr eaLnBrk="1" hangingPunct="1"/>
            <a:r>
              <a:rPr lang="zh-CN" altLang="en-US">
                <a:latin typeface="华文新魏" charset="-122"/>
                <a:ea typeface="华文新魏" charset="-122"/>
              </a:rPr>
              <a:t>物理层</a:t>
            </a:r>
          </a:p>
          <a:p>
            <a:pPr lvl="1" eaLnBrk="1" hangingPunct="1"/>
            <a:r>
              <a:rPr lang="zh-CN" altLang="en-US">
                <a:latin typeface="华文新魏" charset="-122"/>
                <a:ea typeface="华文新魏" charset="-122"/>
              </a:rPr>
              <a:t>最低层次的抽象</a:t>
            </a:r>
          </a:p>
          <a:p>
            <a:pPr lvl="1" eaLnBrk="1" hangingPunct="1"/>
            <a:r>
              <a:rPr lang="zh-CN" altLang="en-US">
                <a:latin typeface="华文新魏" charset="-122"/>
                <a:ea typeface="华文新魏" charset="-122"/>
              </a:rPr>
              <a:t>描述数据如何存储</a:t>
            </a:r>
          </a:p>
          <a:p>
            <a:pPr eaLnBrk="1" hangingPunct="1"/>
            <a:r>
              <a:rPr lang="zh-CN" altLang="en-US">
                <a:latin typeface="华文新魏" charset="-122"/>
                <a:ea typeface="华文新魏" charset="-122"/>
              </a:rPr>
              <a:t>逻辑层</a:t>
            </a:r>
          </a:p>
          <a:p>
            <a:pPr lvl="1" eaLnBrk="1" hangingPunct="1"/>
            <a:r>
              <a:rPr lang="zh-CN" altLang="en-US">
                <a:latin typeface="华文新魏" charset="-122"/>
                <a:ea typeface="华文新魏" charset="-122"/>
              </a:rPr>
              <a:t>描述数据及数据间的关系</a:t>
            </a:r>
          </a:p>
          <a:p>
            <a:pPr lvl="1" eaLnBrk="1" hangingPunct="1"/>
            <a:r>
              <a:rPr lang="zh-CN" altLang="en-US">
                <a:latin typeface="华文新魏" charset="-122"/>
                <a:ea typeface="华文新魏" charset="-122"/>
              </a:rPr>
              <a:t>由</a:t>
            </a:r>
            <a:r>
              <a:rPr lang="en-US" altLang="zh-CN">
                <a:latin typeface="华文新魏" charset="-122"/>
                <a:ea typeface="华文新魏" charset="-122"/>
              </a:rPr>
              <a:t>DBA</a:t>
            </a:r>
            <a:r>
              <a:rPr lang="zh-CN" altLang="en-US">
                <a:latin typeface="华文新魏" charset="-122"/>
                <a:ea typeface="华文新魏" charset="-122"/>
              </a:rPr>
              <a:t>使用</a:t>
            </a:r>
          </a:p>
          <a:p>
            <a:pPr eaLnBrk="1" hangingPunct="1"/>
            <a:r>
              <a:rPr lang="zh-CN" altLang="en-US">
                <a:latin typeface="华文新魏" charset="-122"/>
                <a:ea typeface="华文新魏" charset="-122"/>
              </a:rPr>
              <a:t>视图层</a:t>
            </a:r>
          </a:p>
          <a:p>
            <a:pPr lvl="1" eaLnBrk="1" hangingPunct="1"/>
            <a:r>
              <a:rPr lang="zh-CN" altLang="en-US">
                <a:latin typeface="华文新魏" charset="-122"/>
                <a:ea typeface="华文新魏" charset="-122"/>
              </a:rPr>
              <a:t>描述整个数据库的某一部分</a:t>
            </a:r>
          </a:p>
          <a:p>
            <a:pPr lvl="1" eaLnBrk="1" hangingPunct="1"/>
            <a:r>
              <a:rPr lang="zh-CN" altLang="en-US">
                <a:latin typeface="华文新魏" charset="-122"/>
                <a:ea typeface="华文新魏" charset="-122"/>
              </a:rPr>
              <a:t>使用户与系统交互更简单</a:t>
            </a:r>
          </a:p>
        </p:txBody>
      </p:sp>
      <p:grpSp>
        <p:nvGrpSpPr>
          <p:cNvPr id="67590" name="Group 18"/>
          <p:cNvGrpSpPr>
            <a:grpSpLocks/>
          </p:cNvGrpSpPr>
          <p:nvPr/>
        </p:nvGrpSpPr>
        <p:grpSpPr bwMode="auto">
          <a:xfrm>
            <a:off x="5562600" y="1828800"/>
            <a:ext cx="3429000" cy="4419600"/>
            <a:chOff x="3504" y="1344"/>
            <a:chExt cx="2160" cy="2784"/>
          </a:xfrm>
        </p:grpSpPr>
        <p:sp>
          <p:nvSpPr>
            <p:cNvPr id="67591" name="Rectangle 5"/>
            <p:cNvSpPr>
              <a:spLocks noChangeArrowheads="1"/>
            </p:cNvSpPr>
            <p:nvPr/>
          </p:nvSpPr>
          <p:spPr bwMode="auto">
            <a:xfrm>
              <a:off x="4128" y="2352"/>
              <a:ext cx="100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华文新魏" charset="-122"/>
                </a:rPr>
                <a:t>逻辑层</a:t>
              </a:r>
              <a:endParaRPr lang="zh-CN" altLang="en-US">
                <a:solidFill>
                  <a:schemeClr val="bg2"/>
                </a:solidFill>
                <a:latin typeface="Tahoma" charset="0"/>
              </a:endParaRPr>
            </a:p>
          </p:txBody>
        </p:sp>
        <p:sp>
          <p:nvSpPr>
            <p:cNvPr id="67592" name="Rectangle 6"/>
            <p:cNvSpPr>
              <a:spLocks noChangeArrowheads="1"/>
            </p:cNvSpPr>
            <p:nvPr/>
          </p:nvSpPr>
          <p:spPr bwMode="auto">
            <a:xfrm>
              <a:off x="4128" y="1344"/>
              <a:ext cx="100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华文新魏" charset="-122"/>
                </a:rPr>
                <a:t>物理层</a:t>
              </a:r>
              <a:endParaRPr lang="zh-CN" altLang="en-US" sz="3200">
                <a:solidFill>
                  <a:schemeClr val="bg2"/>
                </a:solidFill>
                <a:latin typeface="Tahoma" charset="0"/>
              </a:endParaRPr>
            </a:p>
          </p:txBody>
        </p:sp>
        <p:sp>
          <p:nvSpPr>
            <p:cNvPr id="67593" name="Rectangle 7"/>
            <p:cNvSpPr>
              <a:spLocks noChangeArrowheads="1"/>
            </p:cNvSpPr>
            <p:nvPr/>
          </p:nvSpPr>
          <p:spPr bwMode="auto">
            <a:xfrm>
              <a:off x="5088" y="3264"/>
              <a:ext cx="52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Tahoma" charset="0"/>
                  <a:ea typeface="华文新魏" charset="-122"/>
                </a:rPr>
                <a:t>视图</a:t>
              </a:r>
              <a:r>
                <a:rPr lang="en-US" altLang="zh-CN">
                  <a:solidFill>
                    <a:schemeClr val="bg2"/>
                  </a:solidFill>
                  <a:latin typeface="Tahoma" charset="0"/>
                  <a:ea typeface="华文新魏" charset="-122"/>
                </a:rPr>
                <a:t>n</a:t>
              </a:r>
              <a:endParaRPr lang="en-US" altLang="zh-CN">
                <a:solidFill>
                  <a:schemeClr val="bg2"/>
                </a:solidFill>
                <a:latin typeface="Tahoma" charset="0"/>
              </a:endParaRPr>
            </a:p>
          </p:txBody>
        </p:sp>
        <p:sp>
          <p:nvSpPr>
            <p:cNvPr id="67594" name="Rectangle 8"/>
            <p:cNvSpPr>
              <a:spLocks noChangeArrowheads="1"/>
            </p:cNvSpPr>
            <p:nvPr/>
          </p:nvSpPr>
          <p:spPr bwMode="auto">
            <a:xfrm>
              <a:off x="4176" y="3264"/>
              <a:ext cx="52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Tahoma" charset="0"/>
                  <a:ea typeface="华文新魏" charset="-122"/>
                </a:rPr>
                <a:t>视图2</a:t>
              </a:r>
              <a:endParaRPr lang="zh-CN" altLang="en-US">
                <a:solidFill>
                  <a:schemeClr val="bg2"/>
                </a:solidFill>
                <a:latin typeface="Tahoma" charset="0"/>
              </a:endParaRPr>
            </a:p>
          </p:txBody>
        </p:sp>
        <p:sp>
          <p:nvSpPr>
            <p:cNvPr id="67595" name="Rectangle 9"/>
            <p:cNvSpPr>
              <a:spLocks noChangeArrowheads="1"/>
            </p:cNvSpPr>
            <p:nvPr/>
          </p:nvSpPr>
          <p:spPr bwMode="auto">
            <a:xfrm>
              <a:off x="3552" y="3264"/>
              <a:ext cx="52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Tahoma" charset="0"/>
                  <a:ea typeface="华文新魏" charset="-122"/>
                </a:rPr>
                <a:t>视图1</a:t>
              </a:r>
              <a:endParaRPr lang="zh-CN" altLang="en-US">
                <a:solidFill>
                  <a:schemeClr val="bg2"/>
                </a:solidFill>
                <a:latin typeface="Tahoma" charset="0"/>
              </a:endParaRPr>
            </a:p>
          </p:txBody>
        </p:sp>
        <p:sp>
          <p:nvSpPr>
            <p:cNvPr id="67596" name="Line 11"/>
            <p:cNvSpPr>
              <a:spLocks noChangeShapeType="1"/>
            </p:cNvSpPr>
            <p:nvPr/>
          </p:nvSpPr>
          <p:spPr bwMode="auto">
            <a:xfrm>
              <a:off x="4608" y="1920"/>
              <a:ext cx="0" cy="432"/>
            </a:xfrm>
            <a:prstGeom prst="line">
              <a:avLst/>
            </a:prstGeom>
            <a:noFill/>
            <a:ln w="63500">
              <a:solidFill>
                <a:srgbClr val="000080"/>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7" name="Line 12"/>
            <p:cNvSpPr>
              <a:spLocks noChangeShapeType="1"/>
            </p:cNvSpPr>
            <p:nvPr/>
          </p:nvSpPr>
          <p:spPr bwMode="auto">
            <a:xfrm>
              <a:off x="4608" y="2928"/>
              <a:ext cx="0" cy="240"/>
            </a:xfrm>
            <a:prstGeom prst="line">
              <a:avLst/>
            </a:prstGeom>
            <a:noFill/>
            <a:ln w="63500">
              <a:solidFill>
                <a:srgbClr val="000080"/>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8" name="Rectangle 13"/>
            <p:cNvSpPr>
              <a:spLocks noChangeArrowheads="1"/>
            </p:cNvSpPr>
            <p:nvPr/>
          </p:nvSpPr>
          <p:spPr bwMode="auto">
            <a:xfrm>
              <a:off x="3504" y="3168"/>
              <a:ext cx="2160" cy="960"/>
            </a:xfrm>
            <a:prstGeom prst="rect">
              <a:avLst/>
            </a:prstGeom>
            <a:noFill/>
            <a:ln w="444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7599" name="Rectangle 14"/>
            <p:cNvSpPr>
              <a:spLocks noChangeArrowheads="1"/>
            </p:cNvSpPr>
            <p:nvPr/>
          </p:nvSpPr>
          <p:spPr bwMode="auto">
            <a:xfrm>
              <a:off x="4704" y="3408"/>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Tahoma" charset="0"/>
                </a:rPr>
                <a:t>…...</a:t>
              </a:r>
            </a:p>
          </p:txBody>
        </p:sp>
        <p:sp>
          <p:nvSpPr>
            <p:cNvPr id="67600" name="Rectangle 15"/>
            <p:cNvSpPr>
              <a:spLocks noChangeArrowheads="1"/>
            </p:cNvSpPr>
            <p:nvPr/>
          </p:nvSpPr>
          <p:spPr bwMode="auto">
            <a:xfrm>
              <a:off x="4128" y="3840"/>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solidFill>
                    <a:schemeClr val="bg2"/>
                  </a:solidFill>
                  <a:latin typeface="Tahoma" charset="0"/>
                  <a:ea typeface="华文新魏" charset="-122"/>
                </a:rPr>
                <a:t>视图层</a:t>
              </a:r>
              <a:endParaRPr lang="zh-CN" altLang="en-US">
                <a:solidFill>
                  <a:schemeClr val="bg2"/>
                </a:solidFill>
                <a:latin typeface="Tahoma"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B2177A0-80C6-C44B-885D-4A17E48C131D}" type="slidenum">
              <a:rPr lang="zh-CN" altLang="en-US">
                <a:solidFill>
                  <a:schemeClr val="bg1"/>
                </a:solidFill>
                <a:ea typeface="华文新魏" charset="-122"/>
              </a:rPr>
              <a:pPr eaLnBrk="1" hangingPunct="1"/>
              <a:t>65</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8612" name="Rectangle 2"/>
          <p:cNvSpPr>
            <a:spLocks noGrp="1" noChangeArrowheads="1"/>
          </p:cNvSpPr>
          <p:nvPr>
            <p:ph type="title"/>
          </p:nvPr>
        </p:nvSpPr>
        <p:spPr>
          <a:xfrm>
            <a:off x="468313" y="333375"/>
            <a:ext cx="7793037" cy="784225"/>
          </a:xfrm>
        </p:spPr>
        <p:txBody>
          <a:bodyPr/>
          <a:lstStyle/>
          <a:p>
            <a:pPr eaLnBrk="1" hangingPunct="1"/>
            <a:r>
              <a:rPr lang="zh-CN" altLang="en-US" sz="3200">
                <a:effectLst/>
              </a:rPr>
              <a:t>实例与模式</a:t>
            </a:r>
            <a:r>
              <a:rPr lang="en-US" altLang="zh-CN" sz="3200">
                <a:effectLst/>
              </a:rPr>
              <a:t>(Instances and Schemas)</a:t>
            </a:r>
          </a:p>
        </p:txBody>
      </p:sp>
      <p:sp>
        <p:nvSpPr>
          <p:cNvPr id="68613" name="Rectangle 3"/>
          <p:cNvSpPr>
            <a:spLocks noGrp="1" noChangeArrowheads="1"/>
          </p:cNvSpPr>
          <p:nvPr>
            <p:ph type="body" idx="1"/>
          </p:nvPr>
        </p:nvSpPr>
        <p:spPr>
          <a:xfrm>
            <a:off x="341313" y="1371600"/>
            <a:ext cx="8574087" cy="5029200"/>
          </a:xfrm>
        </p:spPr>
        <p:txBody>
          <a:bodyPr/>
          <a:lstStyle/>
          <a:p>
            <a:pPr eaLnBrk="1" hangingPunct="1">
              <a:lnSpc>
                <a:spcPct val="90000"/>
              </a:lnSpc>
            </a:pPr>
            <a:r>
              <a:rPr lang="zh-CN" altLang="en-US">
                <a:latin typeface="华文新魏" charset="-122"/>
                <a:ea typeface="华文新魏" charset="-122"/>
              </a:rPr>
              <a:t>型与值的区别</a:t>
            </a:r>
          </a:p>
          <a:p>
            <a:pPr lvl="1" eaLnBrk="1" hangingPunct="1">
              <a:lnSpc>
                <a:spcPct val="90000"/>
              </a:lnSpc>
            </a:pPr>
            <a:r>
              <a:rPr lang="zh-CN" altLang="en-US">
                <a:latin typeface="华文新魏" charset="-122"/>
                <a:ea typeface="华文新魏" charset="-122"/>
              </a:rPr>
              <a:t>型是对数据的结构和属性的说明----模式</a:t>
            </a:r>
          </a:p>
          <a:p>
            <a:pPr lvl="1" eaLnBrk="1" hangingPunct="1">
              <a:lnSpc>
                <a:spcPct val="90000"/>
              </a:lnSpc>
            </a:pPr>
            <a:r>
              <a:rPr lang="zh-CN" altLang="en-US">
                <a:latin typeface="华文新魏" charset="-122"/>
                <a:ea typeface="华文新魏" charset="-122"/>
              </a:rPr>
              <a:t>值是型的一个具体赋值             ----实例</a:t>
            </a:r>
          </a:p>
          <a:p>
            <a:pPr lvl="1" eaLnBrk="1" hangingPunct="1">
              <a:lnSpc>
                <a:spcPct val="90000"/>
              </a:lnSpc>
            </a:pPr>
            <a:r>
              <a:rPr lang="zh-CN" altLang="en-US">
                <a:latin typeface="华文新魏" charset="-122"/>
                <a:ea typeface="华文新魏" charset="-122"/>
              </a:rPr>
              <a:t>型是相对稳定的，值是随时间不断变化的</a:t>
            </a:r>
          </a:p>
          <a:p>
            <a:pPr eaLnBrk="1" hangingPunct="1">
              <a:lnSpc>
                <a:spcPct val="90000"/>
              </a:lnSpc>
            </a:pPr>
            <a:r>
              <a:rPr lang="zh-CN" altLang="en-US">
                <a:latin typeface="华文新魏" charset="-122"/>
                <a:ea typeface="华文新魏" charset="-122"/>
              </a:rPr>
              <a:t>类比</a:t>
            </a:r>
          </a:p>
          <a:p>
            <a:pPr lvl="1" eaLnBrk="1" hangingPunct="1">
              <a:lnSpc>
                <a:spcPct val="90000"/>
              </a:lnSpc>
              <a:buFontTx/>
              <a:buNone/>
            </a:pPr>
            <a:r>
              <a:rPr lang="zh-CN" altLang="en-US">
                <a:latin typeface="华文新魏" charset="-122"/>
                <a:ea typeface="华文新魏" charset="-122"/>
              </a:rPr>
              <a:t>	</a:t>
            </a:r>
            <a:r>
              <a:rPr lang="en-US" altLang="zh-CN" sz="2400">
                <a:latin typeface="华文新魏" charset="-122"/>
                <a:ea typeface="华文新魏" charset="-122"/>
              </a:rPr>
              <a:t>class  person{</a:t>
            </a:r>
          </a:p>
          <a:p>
            <a:pPr lvl="1" eaLnBrk="1" hangingPunct="1">
              <a:lnSpc>
                <a:spcPct val="90000"/>
              </a:lnSpc>
              <a:buFontTx/>
              <a:buNone/>
            </a:pPr>
            <a:r>
              <a:rPr lang="en-US" altLang="zh-CN" sz="2400">
                <a:latin typeface="华文新魏" charset="-122"/>
                <a:ea typeface="华文新魏" charset="-122"/>
              </a:rPr>
              <a:t>	public:	string name;</a:t>
            </a:r>
          </a:p>
          <a:p>
            <a:pPr lvl="1" eaLnBrk="1" hangingPunct="1">
              <a:lnSpc>
                <a:spcPct val="90000"/>
              </a:lnSpc>
              <a:buFontTx/>
              <a:buNone/>
            </a:pPr>
            <a:r>
              <a:rPr lang="en-US" altLang="zh-CN" sz="2400">
                <a:latin typeface="华文新魏" charset="-122"/>
                <a:ea typeface="华文新魏" charset="-122"/>
              </a:rPr>
              <a:t>			string address;</a:t>
            </a:r>
          </a:p>
          <a:p>
            <a:pPr lvl="1" eaLnBrk="1" hangingPunct="1">
              <a:lnSpc>
                <a:spcPct val="90000"/>
              </a:lnSpc>
              <a:buFontTx/>
              <a:buNone/>
            </a:pPr>
            <a:r>
              <a:rPr lang="en-US" altLang="zh-CN" sz="2400">
                <a:latin typeface="华文新魏" charset="-122"/>
                <a:ea typeface="华文新魏" charset="-122"/>
              </a:rPr>
              <a:t>	};</a:t>
            </a:r>
            <a:endParaRPr lang="zh-CN" altLang="en-US" sz="2400">
              <a:latin typeface="华文新魏" charset="-122"/>
              <a:ea typeface="华文新魏" charset="-122"/>
            </a:endParaRPr>
          </a:p>
          <a:p>
            <a:pPr lvl="1" eaLnBrk="1" hangingPunct="1">
              <a:lnSpc>
                <a:spcPct val="90000"/>
              </a:lnSpc>
              <a:buFontTx/>
              <a:buNone/>
            </a:pPr>
            <a:r>
              <a:rPr lang="zh-CN" altLang="en-US" sz="2400">
                <a:latin typeface="华文新魏" charset="-122"/>
                <a:ea typeface="华文新魏" charset="-122"/>
              </a:rPr>
              <a:t>	</a:t>
            </a:r>
            <a:r>
              <a:rPr lang="en-US" altLang="zh-CN" sz="2400">
                <a:latin typeface="华文新魏" charset="-122"/>
                <a:ea typeface="华文新魏" charset="-122"/>
              </a:rPr>
              <a:t>person P;</a:t>
            </a:r>
            <a:r>
              <a:rPr lang="en-US" altLang="zh-CN">
                <a:latin typeface="华文新魏" charset="-122"/>
                <a:ea typeface="华文新魏" charset="-122"/>
              </a:rPr>
              <a:t> </a:t>
            </a:r>
            <a:endParaRPr lang="zh-CN" altLang="en-US">
              <a:latin typeface="华文新魏" charset="-122"/>
              <a:ea typeface="华文新魏" charset="-122"/>
            </a:endParaRPr>
          </a:p>
          <a:p>
            <a:pPr lvl="1" eaLnBrk="1" hangingPunct="1">
              <a:lnSpc>
                <a:spcPct val="90000"/>
              </a:lnSpc>
              <a:buFontTx/>
              <a:buNone/>
            </a:pPr>
            <a:r>
              <a:rPr lang="en-US" altLang="zh-CN" sz="2400">
                <a:latin typeface="华文新魏" charset="-122"/>
                <a:ea typeface="华文新魏" charset="-122"/>
              </a:rPr>
              <a:t>P</a:t>
            </a:r>
            <a:r>
              <a:rPr lang="zh-CN" altLang="en-US" sz="2400">
                <a:latin typeface="华文新魏" charset="-122"/>
                <a:ea typeface="华文新魏" charset="-122"/>
              </a:rPr>
              <a:t>的类型是</a:t>
            </a:r>
            <a:r>
              <a:rPr lang="en-US" altLang="zh-CN" sz="2400">
                <a:latin typeface="华文新魏" charset="-122"/>
                <a:ea typeface="华文新魏" charset="-122"/>
              </a:rPr>
              <a:t>person , P</a:t>
            </a:r>
            <a:r>
              <a:rPr lang="zh-CN" altLang="en-US" sz="2400">
                <a:latin typeface="华文新魏" charset="-122"/>
                <a:ea typeface="华文新魏" charset="-122"/>
              </a:rPr>
              <a:t>某时刻的值是实例</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B67D6DB-5AB1-FA45-9613-DE2760ED3780}" type="slidenum">
              <a:rPr lang="zh-CN" altLang="en-US">
                <a:solidFill>
                  <a:schemeClr val="bg1"/>
                </a:solidFill>
                <a:ea typeface="华文新魏" charset="-122"/>
              </a:rPr>
              <a:pPr eaLnBrk="1" hangingPunct="1"/>
              <a:t>66</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69636" name="Rectangle 2"/>
          <p:cNvSpPr>
            <a:spLocks noGrp="1" noChangeArrowheads="1"/>
          </p:cNvSpPr>
          <p:nvPr>
            <p:ph type="title"/>
          </p:nvPr>
        </p:nvSpPr>
        <p:spPr/>
        <p:txBody>
          <a:bodyPr/>
          <a:lstStyle/>
          <a:p>
            <a:pPr eaLnBrk="1" hangingPunct="1"/>
            <a:r>
              <a:rPr lang="zh-CN" altLang="en-US" sz="3200">
                <a:effectLst/>
              </a:rPr>
              <a:t>实例与模式</a:t>
            </a:r>
            <a:r>
              <a:rPr lang="en-US" altLang="zh-CN" sz="3200">
                <a:effectLst/>
              </a:rPr>
              <a:t>(Instances and Schemas)</a:t>
            </a:r>
            <a:endParaRPr lang="zh-CN" altLang="en-US" sz="3200">
              <a:effectLst/>
            </a:endParaRPr>
          </a:p>
        </p:txBody>
      </p:sp>
      <p:sp>
        <p:nvSpPr>
          <p:cNvPr id="69637" name="Rectangle 3"/>
          <p:cNvSpPr>
            <a:spLocks noGrp="1" noChangeArrowheads="1"/>
          </p:cNvSpPr>
          <p:nvPr>
            <p:ph type="body" idx="1"/>
          </p:nvPr>
        </p:nvSpPr>
        <p:spPr>
          <a:xfrm>
            <a:off x="539750" y="1484313"/>
            <a:ext cx="7772400" cy="4876800"/>
          </a:xfrm>
        </p:spPr>
        <p:txBody>
          <a:bodyPr/>
          <a:lstStyle/>
          <a:p>
            <a:pPr eaLnBrk="1" hangingPunct="1"/>
            <a:r>
              <a:rPr lang="zh-CN" altLang="en-US">
                <a:latin typeface="华文新魏" charset="-122"/>
                <a:ea typeface="华文新魏" charset="-122"/>
              </a:rPr>
              <a:t>实例：特定时刻存储在数据库中的信息的集合称作数据库的一个实例</a:t>
            </a:r>
          </a:p>
          <a:p>
            <a:pPr eaLnBrk="1" hangingPunct="1"/>
            <a:r>
              <a:rPr lang="zh-CN" altLang="en-US">
                <a:latin typeface="华文新魏" charset="-122"/>
                <a:ea typeface="华文新魏" charset="-122"/>
              </a:rPr>
              <a:t>模式：数据库的总体设计称作数据库模式</a:t>
            </a:r>
            <a:endParaRPr lang="en-US" altLang="zh-CN">
              <a:latin typeface="华文新魏" charset="-122"/>
              <a:ea typeface="华文新魏"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1B6B04BF-6757-CF4F-B3DC-D69015DFDE17}" type="slidenum">
              <a:rPr lang="zh-CN" altLang="en-US">
                <a:solidFill>
                  <a:schemeClr val="bg1"/>
                </a:solidFill>
                <a:ea typeface="华文新魏" charset="-122"/>
              </a:rPr>
              <a:pPr eaLnBrk="1" hangingPunct="1"/>
              <a:t>67</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0660"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数据抽象</a:t>
            </a:r>
          </a:p>
        </p:txBody>
      </p:sp>
      <p:sp>
        <p:nvSpPr>
          <p:cNvPr id="70661" name="Rectangle 3"/>
          <p:cNvSpPr>
            <a:spLocks noGrp="1" noChangeArrowheads="1"/>
          </p:cNvSpPr>
          <p:nvPr>
            <p:ph type="body" idx="1"/>
          </p:nvPr>
        </p:nvSpPr>
        <p:spPr>
          <a:xfrm>
            <a:off x="304800" y="1447800"/>
            <a:ext cx="8458200" cy="4876800"/>
          </a:xfrm>
        </p:spPr>
        <p:txBody>
          <a:bodyPr/>
          <a:lstStyle/>
          <a:p>
            <a:pPr eaLnBrk="1" hangingPunct="1"/>
            <a:r>
              <a:rPr lang="zh-CN" altLang="en-US">
                <a:latin typeface="华文新魏" charset="-122"/>
                <a:ea typeface="华文新魏" charset="-122"/>
              </a:rPr>
              <a:t>模式的分级</a:t>
            </a:r>
          </a:p>
          <a:p>
            <a:pPr lvl="1" eaLnBrk="1" hangingPunct="1"/>
            <a:r>
              <a:rPr lang="zh-CN" altLang="en-US">
                <a:latin typeface="华文新魏" charset="-122"/>
                <a:ea typeface="华文新魏" charset="-122"/>
              </a:rPr>
              <a:t>为了提高数据的物理独立性和逻辑独立性，使数据库的用户观点，即用户看到的数据库，与数据库的物理方面，即实际存储的数据库区分开来，数据库系统的模式是分级的</a:t>
            </a:r>
          </a:p>
          <a:p>
            <a:pPr eaLnBrk="1" hangingPunct="1"/>
            <a:r>
              <a:rPr lang="zh-CN" altLang="en-US">
                <a:latin typeface="华文新魏" charset="-122"/>
                <a:ea typeface="华文新魏" charset="-122"/>
              </a:rPr>
              <a:t>数据库系统三级模式结构</a:t>
            </a:r>
          </a:p>
          <a:p>
            <a:pPr lvl="1" eaLnBrk="1" hangingPunct="1"/>
            <a:r>
              <a:rPr lang="en-US" altLang="zh-CN">
                <a:latin typeface="华文新魏" charset="-122"/>
                <a:ea typeface="华文新魏" charset="-122"/>
              </a:rPr>
              <a:t>CODASYL（Conference On Data System Language,</a:t>
            </a:r>
            <a:r>
              <a:rPr lang="zh-CN" altLang="en-US">
                <a:latin typeface="华文新魏" charset="-122"/>
                <a:ea typeface="华文新魏" charset="-122"/>
              </a:rPr>
              <a:t>美国数据系统语言协商会）提出模式、外模式、存储模式三级模式的概念。三级模式之间有两级映象</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4E3C4979-CFA8-0444-A609-C8C588E5394B}" type="slidenum">
              <a:rPr lang="zh-CN" altLang="en-US">
                <a:solidFill>
                  <a:schemeClr val="bg1"/>
                </a:solidFill>
                <a:ea typeface="华文新魏" charset="-122"/>
              </a:rPr>
              <a:pPr eaLnBrk="1" hangingPunct="1"/>
              <a:t>68</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1684" name="Rectangle 2"/>
          <p:cNvSpPr>
            <a:spLocks noGrp="1" noChangeArrowheads="1"/>
          </p:cNvSpPr>
          <p:nvPr>
            <p:ph type="title"/>
          </p:nvPr>
        </p:nvSpPr>
        <p:spPr>
          <a:xfrm>
            <a:off x="395288" y="228600"/>
            <a:ext cx="7793037" cy="784225"/>
          </a:xfrm>
        </p:spPr>
        <p:txBody>
          <a:bodyPr/>
          <a:lstStyle/>
          <a:p>
            <a:pPr eaLnBrk="1" hangingPunct="1"/>
            <a:r>
              <a:rPr lang="zh-CN" altLang="en-US">
                <a:effectLst/>
              </a:rPr>
              <a:t>数据抽象</a:t>
            </a:r>
          </a:p>
        </p:txBody>
      </p:sp>
      <p:sp>
        <p:nvSpPr>
          <p:cNvPr id="71685" name="Rectangle 3"/>
          <p:cNvSpPr>
            <a:spLocks noGrp="1" noChangeArrowheads="1"/>
          </p:cNvSpPr>
          <p:nvPr>
            <p:ph type="body" idx="1"/>
          </p:nvPr>
        </p:nvSpPr>
        <p:spPr>
          <a:xfrm>
            <a:off x="341313" y="1371600"/>
            <a:ext cx="8574087" cy="4953000"/>
          </a:xfrm>
        </p:spPr>
        <p:txBody>
          <a:bodyPr/>
          <a:lstStyle/>
          <a:p>
            <a:pPr eaLnBrk="1" hangingPunct="1"/>
            <a:r>
              <a:rPr lang="zh-CN" altLang="en-US">
                <a:latin typeface="华文新魏" charset="-122"/>
                <a:ea typeface="华文新魏" charset="-122"/>
              </a:rPr>
              <a:t>物理模式(</a:t>
            </a:r>
            <a:r>
              <a:rPr lang="en-US" altLang="zh-CN">
                <a:latin typeface="华文新魏" charset="-122"/>
                <a:ea typeface="华文新魏" charset="-122"/>
              </a:rPr>
              <a:t>Physical Schema)</a:t>
            </a:r>
          </a:p>
          <a:p>
            <a:pPr lvl="1" eaLnBrk="1" hangingPunct="1"/>
            <a:r>
              <a:rPr lang="zh-CN" altLang="en-US">
                <a:latin typeface="华文新魏" charset="-122"/>
                <a:ea typeface="华文新魏" charset="-122"/>
              </a:rPr>
              <a:t>又称存储模式、内模式</a:t>
            </a:r>
          </a:p>
          <a:p>
            <a:pPr lvl="1" eaLnBrk="1" hangingPunct="1"/>
            <a:r>
              <a:rPr lang="zh-CN" altLang="en-US">
                <a:latin typeface="华文新魏" charset="-122"/>
                <a:ea typeface="华文新魏" charset="-122"/>
              </a:rPr>
              <a:t>是数据的物理结构及存储方式</a:t>
            </a:r>
            <a:endParaRPr lang="zh-CN" altLang="zh-CN">
              <a:latin typeface="华文新魏" charset="-122"/>
              <a:ea typeface="华文新魏" charset="-122"/>
            </a:endParaRPr>
          </a:p>
          <a:p>
            <a:pPr eaLnBrk="1" hangingPunct="1"/>
            <a:r>
              <a:rPr lang="zh-CN" altLang="en-US">
                <a:latin typeface="华文新魏" charset="-122"/>
                <a:ea typeface="华文新魏" charset="-122"/>
              </a:rPr>
              <a:t>逻辑模式(</a:t>
            </a:r>
            <a:r>
              <a:rPr lang="en-US" altLang="zh-CN">
                <a:latin typeface="华文新魏" charset="-122"/>
                <a:ea typeface="华文新魏" charset="-122"/>
              </a:rPr>
              <a:t>Logical Schema)</a:t>
            </a:r>
          </a:p>
          <a:p>
            <a:pPr lvl="1" eaLnBrk="1" hangingPunct="1"/>
            <a:r>
              <a:rPr lang="zh-CN" altLang="en-US">
                <a:latin typeface="华文新魏" charset="-122"/>
                <a:ea typeface="华文新魏" charset="-122"/>
              </a:rPr>
              <a:t>所有用户的公共数据视图</a:t>
            </a:r>
          </a:p>
          <a:p>
            <a:pPr lvl="1" eaLnBrk="1" hangingPunct="1"/>
            <a:r>
              <a:rPr lang="zh-CN" altLang="en-US">
                <a:latin typeface="华文新魏" charset="-122"/>
                <a:ea typeface="华文新魏" charset="-122"/>
              </a:rPr>
              <a:t>是数据库全体数据的全局逻辑结构和特性的描述</a:t>
            </a:r>
          </a:p>
          <a:p>
            <a:pPr eaLnBrk="1" hangingPunct="1"/>
            <a:r>
              <a:rPr lang="zh-CN" altLang="en-US">
                <a:latin typeface="华文新魏" charset="-122"/>
                <a:ea typeface="华文新魏" charset="-122"/>
              </a:rPr>
              <a:t>子模式(</a:t>
            </a:r>
            <a:r>
              <a:rPr lang="en-US" altLang="zh-CN">
                <a:latin typeface="华文新魏" charset="-122"/>
                <a:ea typeface="华文新魏" charset="-122"/>
              </a:rPr>
              <a:t>Sub-Schema)</a:t>
            </a:r>
          </a:p>
          <a:p>
            <a:pPr lvl="1" eaLnBrk="1" hangingPunct="1"/>
            <a:r>
              <a:rPr lang="zh-CN" altLang="en-US">
                <a:latin typeface="华文新魏" charset="-122"/>
                <a:ea typeface="华文新魏" charset="-122"/>
              </a:rPr>
              <a:t>用户的数据视图</a:t>
            </a:r>
          </a:p>
          <a:p>
            <a:pPr lvl="1" eaLnBrk="1" hangingPunct="1"/>
            <a:r>
              <a:rPr lang="zh-CN" altLang="en-US">
                <a:latin typeface="华文新魏" charset="-122"/>
                <a:ea typeface="华文新魏" charset="-122"/>
              </a:rPr>
              <a:t>是数据的局部逻辑结构，模式的子集</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E46D966-CDA0-6A4E-80F8-26A664F14DF8}" type="slidenum">
              <a:rPr lang="zh-CN" altLang="en-US">
                <a:solidFill>
                  <a:schemeClr val="bg1"/>
                </a:solidFill>
                <a:ea typeface="华文新魏" charset="-122"/>
              </a:rPr>
              <a:pPr eaLnBrk="1" hangingPunct="1"/>
              <a:t>69</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2708" name="Rectangle 2"/>
          <p:cNvSpPr>
            <a:spLocks noGrp="1" noChangeArrowheads="1"/>
          </p:cNvSpPr>
          <p:nvPr>
            <p:ph type="title"/>
          </p:nvPr>
        </p:nvSpPr>
        <p:spPr>
          <a:xfrm>
            <a:off x="539750" y="304800"/>
            <a:ext cx="7793038" cy="784225"/>
          </a:xfrm>
        </p:spPr>
        <p:txBody>
          <a:bodyPr/>
          <a:lstStyle/>
          <a:p>
            <a:pPr eaLnBrk="1" hangingPunct="1"/>
            <a:r>
              <a:rPr lang="zh-CN" altLang="en-US">
                <a:effectLst/>
              </a:rPr>
              <a:t>数据抽象</a:t>
            </a:r>
          </a:p>
        </p:txBody>
      </p:sp>
      <p:sp>
        <p:nvSpPr>
          <p:cNvPr id="72709" name="Rectangle 3"/>
          <p:cNvSpPr>
            <a:spLocks noGrp="1" noChangeArrowheads="1"/>
          </p:cNvSpPr>
          <p:nvPr>
            <p:ph type="body" idx="1"/>
          </p:nvPr>
        </p:nvSpPr>
        <p:spPr>
          <a:xfrm>
            <a:off x="533400" y="1557338"/>
            <a:ext cx="8229600" cy="3810000"/>
          </a:xfrm>
        </p:spPr>
        <p:txBody>
          <a:bodyPr/>
          <a:lstStyle/>
          <a:p>
            <a:pPr eaLnBrk="1" hangingPunct="1"/>
            <a:r>
              <a:rPr lang="zh-CN" altLang="en-US">
                <a:latin typeface="华文新魏" charset="-122"/>
                <a:ea typeface="华文新魏" charset="-122"/>
              </a:rPr>
              <a:t>外模式/模式映象</a:t>
            </a:r>
          </a:p>
          <a:p>
            <a:pPr lvl="1" eaLnBrk="1" hangingPunct="1"/>
            <a:r>
              <a:rPr lang="zh-CN" altLang="en-US">
                <a:latin typeface="华文新魏" charset="-122"/>
                <a:ea typeface="华文新魏" charset="-122"/>
              </a:rPr>
              <a:t>定义某一个外模式和模式之间的对应关系，映象定义通常包含在各外模式中</a:t>
            </a:r>
          </a:p>
          <a:p>
            <a:pPr eaLnBrk="1" hangingPunct="1"/>
            <a:r>
              <a:rPr lang="zh-CN" altLang="en-US">
                <a:latin typeface="华文新魏" charset="-122"/>
                <a:ea typeface="华文新魏" charset="-122"/>
              </a:rPr>
              <a:t>模式/内模式映象</a:t>
            </a:r>
          </a:p>
          <a:p>
            <a:pPr lvl="1" eaLnBrk="1" hangingPunct="1"/>
            <a:r>
              <a:rPr lang="zh-CN" altLang="en-US">
                <a:latin typeface="华文新魏" charset="-122"/>
                <a:ea typeface="华文新魏" charset="-122"/>
              </a:rPr>
              <a:t>定义数据逻辑结构与存储结构之间的对应关系</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DFDFC65-215A-784A-AED8-D226AF86384F}" type="slidenum">
              <a:rPr lang="zh-CN" altLang="en-US">
                <a:solidFill>
                  <a:schemeClr val="bg1"/>
                </a:solidFill>
                <a:ea typeface="华文新魏" charset="-122"/>
              </a:rPr>
              <a:pPr eaLnBrk="1" hangingPunct="1"/>
              <a:t>7</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220" name="Rectangle 2"/>
          <p:cNvSpPr>
            <a:spLocks noGrp="1" noChangeArrowheads="1"/>
          </p:cNvSpPr>
          <p:nvPr>
            <p:ph type="title"/>
          </p:nvPr>
        </p:nvSpPr>
        <p:spPr>
          <a:xfrm>
            <a:off x="762000" y="0"/>
            <a:ext cx="7793038" cy="1143000"/>
          </a:xfrm>
        </p:spPr>
        <p:txBody>
          <a:bodyPr/>
          <a:lstStyle/>
          <a:p>
            <a:pPr eaLnBrk="1" hangingPunct="1"/>
            <a:r>
              <a:rPr lang="zh-CN" altLang="en-US">
                <a:effectLst/>
              </a:rPr>
              <a:t>四个基本概念</a:t>
            </a:r>
            <a:r>
              <a:rPr lang="en-US" altLang="zh-CN">
                <a:effectLst/>
              </a:rPr>
              <a:t>--</a:t>
            </a:r>
            <a:r>
              <a:rPr lang="zh-CN" altLang="en-US">
                <a:effectLst/>
              </a:rPr>
              <a:t>数据举例</a:t>
            </a:r>
          </a:p>
        </p:txBody>
      </p:sp>
      <p:sp>
        <p:nvSpPr>
          <p:cNvPr id="9221" name="Rectangle 3"/>
          <p:cNvSpPr>
            <a:spLocks noGrp="1" noChangeArrowheads="1"/>
          </p:cNvSpPr>
          <p:nvPr>
            <p:ph type="body" idx="1"/>
          </p:nvPr>
        </p:nvSpPr>
        <p:spPr>
          <a:xfrm>
            <a:off x="684213" y="1557338"/>
            <a:ext cx="8208962" cy="1584325"/>
          </a:xfrm>
        </p:spPr>
        <p:txBody>
          <a:bodyPr/>
          <a:lstStyle/>
          <a:p>
            <a:pPr eaLnBrk="1" hangingPunct="1">
              <a:lnSpc>
                <a:spcPct val="90000"/>
              </a:lnSpc>
            </a:pPr>
            <a:r>
              <a:rPr lang="zh-CN" altLang="en-US">
                <a:latin typeface="华文新魏" charset="-122"/>
                <a:ea typeface="华文新魏" charset="-122"/>
              </a:rPr>
              <a:t>学生档案中的学生记录</a:t>
            </a:r>
          </a:p>
          <a:p>
            <a:pPr lvl="1" eaLnBrk="1" hangingPunct="1">
              <a:lnSpc>
                <a:spcPct val="90000"/>
              </a:lnSpc>
              <a:buFontTx/>
              <a:buNone/>
            </a:pPr>
            <a:r>
              <a:rPr lang="zh-CN" altLang="en-US">
                <a:latin typeface="华文新魏" charset="-122"/>
                <a:ea typeface="华文新魏" charset="-122"/>
              </a:rPr>
              <a:t>（李明，男，19</a:t>
            </a:r>
            <a:r>
              <a:rPr lang="en-US" altLang="zh-CN">
                <a:latin typeface="华文新魏" charset="-122"/>
                <a:ea typeface="华文新魏" charset="-122"/>
              </a:rPr>
              <a:t>9</a:t>
            </a:r>
            <a:r>
              <a:rPr lang="zh-CN" altLang="en-US">
                <a:latin typeface="华文新魏" charset="-122"/>
                <a:ea typeface="华文新魏" charset="-122"/>
              </a:rPr>
              <a:t>2，江苏，计算机系，20</a:t>
            </a:r>
            <a:r>
              <a:rPr lang="en-US" altLang="zh-CN">
                <a:latin typeface="华文新魏" charset="-122"/>
                <a:ea typeface="华文新魏" charset="-122"/>
              </a:rPr>
              <a:t>1</a:t>
            </a:r>
            <a:r>
              <a:rPr lang="zh-CN" altLang="en-US">
                <a:latin typeface="华文新魏" charset="-122"/>
                <a:ea typeface="华文新魏" charset="-122"/>
              </a:rPr>
              <a:t>0）</a:t>
            </a:r>
          </a:p>
          <a:p>
            <a:pPr eaLnBrk="1" hangingPunct="1">
              <a:lnSpc>
                <a:spcPct val="90000"/>
              </a:lnSpc>
            </a:pPr>
            <a:r>
              <a:rPr lang="zh-CN" altLang="en-US">
                <a:latin typeface="华文新魏" charset="-122"/>
                <a:ea typeface="华文新魏" charset="-122"/>
              </a:rPr>
              <a:t>数据的形式不能完全表达其内容</a:t>
            </a:r>
          </a:p>
          <a:p>
            <a:pPr eaLnBrk="1" hangingPunct="1">
              <a:lnSpc>
                <a:spcPct val="90000"/>
              </a:lnSpc>
            </a:pPr>
            <a:endParaRPr lang="zh-CN" altLang="en-US">
              <a:latin typeface="华文新魏" charset="-122"/>
              <a:ea typeface="华文新魏" charset="-122"/>
            </a:endParaRPr>
          </a:p>
        </p:txBody>
      </p:sp>
      <p:sp>
        <p:nvSpPr>
          <p:cNvPr id="6" name="TextBox 5"/>
          <p:cNvSpPr txBox="1">
            <a:spLocks noChangeArrowheads="1"/>
          </p:cNvSpPr>
          <p:nvPr/>
        </p:nvSpPr>
        <p:spPr bwMode="auto">
          <a:xfrm>
            <a:off x="684213" y="3500438"/>
            <a:ext cx="7513637"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800100" indent="-3429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90000"/>
              </a:lnSpc>
              <a:spcBef>
                <a:spcPct val="20000"/>
              </a:spcBef>
              <a:buClr>
                <a:srgbClr val="CC3300"/>
              </a:buClr>
              <a:buFontTx/>
              <a:buChar char="•"/>
            </a:pPr>
            <a:r>
              <a:rPr lang="zh-CN" altLang="en-US" sz="3200">
                <a:latin typeface="华文新魏" charset="-122"/>
                <a:ea typeface="华文新魏" charset="-122"/>
              </a:rPr>
              <a:t>数据的解释</a:t>
            </a:r>
          </a:p>
          <a:p>
            <a:pPr lvl="2" eaLnBrk="1" hangingPunct="1">
              <a:lnSpc>
                <a:spcPct val="90000"/>
              </a:lnSpc>
              <a:spcBef>
                <a:spcPct val="20000"/>
              </a:spcBef>
              <a:buClr>
                <a:srgbClr val="CC3300"/>
              </a:buClr>
              <a:buFontTx/>
              <a:buChar char="•"/>
            </a:pPr>
            <a:r>
              <a:rPr lang="zh-CN" altLang="en-US">
                <a:latin typeface="华文新魏" charset="-122"/>
                <a:ea typeface="华文新魏" charset="-122"/>
              </a:rPr>
              <a:t>语义：学生姓名、性别、出生年月、籍贯、</a:t>
            </a:r>
            <a:endParaRPr lang="en-US" altLang="zh-CN">
              <a:latin typeface="华文新魏" charset="-122"/>
              <a:ea typeface="华文新魏" charset="-122"/>
            </a:endParaRPr>
          </a:p>
          <a:p>
            <a:pPr lvl="2" eaLnBrk="1" hangingPunct="1">
              <a:lnSpc>
                <a:spcPct val="90000"/>
              </a:lnSpc>
              <a:spcBef>
                <a:spcPct val="20000"/>
              </a:spcBef>
              <a:buClr>
                <a:srgbClr val="CC3300"/>
              </a:buClr>
            </a:pPr>
            <a:r>
              <a:rPr lang="en-US" altLang="zh-CN">
                <a:latin typeface="华文新魏" charset="-122"/>
                <a:ea typeface="华文新魏" charset="-122"/>
              </a:rPr>
              <a:t>             </a:t>
            </a:r>
            <a:r>
              <a:rPr lang="zh-CN" altLang="en-US">
                <a:latin typeface="华文新魏" charset="-122"/>
                <a:ea typeface="华文新魏" charset="-122"/>
              </a:rPr>
              <a:t>所在系别、入学时间</a:t>
            </a:r>
          </a:p>
          <a:p>
            <a:pPr lvl="2" eaLnBrk="1" hangingPunct="1">
              <a:lnSpc>
                <a:spcPct val="90000"/>
              </a:lnSpc>
              <a:spcBef>
                <a:spcPct val="20000"/>
              </a:spcBef>
              <a:buClr>
                <a:srgbClr val="CC3300"/>
              </a:buClr>
              <a:buFontTx/>
              <a:buChar char="•"/>
            </a:pPr>
            <a:r>
              <a:rPr lang="zh-CN" altLang="en-US">
                <a:latin typeface="华文新魏" charset="-122"/>
                <a:ea typeface="华文新魏" charset="-122"/>
              </a:rPr>
              <a:t>解释：李明是个大学生，19</a:t>
            </a:r>
            <a:r>
              <a:rPr lang="en-US" altLang="zh-CN">
                <a:latin typeface="华文新魏" charset="-122"/>
                <a:ea typeface="华文新魏" charset="-122"/>
              </a:rPr>
              <a:t>9</a:t>
            </a:r>
            <a:r>
              <a:rPr lang="zh-CN" altLang="en-US">
                <a:latin typeface="华文新魏" charset="-122"/>
                <a:ea typeface="华文新魏" charset="-122"/>
              </a:rPr>
              <a:t>2年出生，江苏人，</a:t>
            </a:r>
            <a:endParaRPr lang="en-US" altLang="zh-CN">
              <a:latin typeface="华文新魏" charset="-122"/>
              <a:ea typeface="华文新魏" charset="-122"/>
            </a:endParaRPr>
          </a:p>
          <a:p>
            <a:pPr lvl="2" eaLnBrk="1" hangingPunct="1">
              <a:lnSpc>
                <a:spcPct val="90000"/>
              </a:lnSpc>
              <a:spcBef>
                <a:spcPct val="20000"/>
              </a:spcBef>
              <a:buClr>
                <a:srgbClr val="CC3300"/>
              </a:buClr>
            </a:pPr>
            <a:r>
              <a:rPr lang="en-US" altLang="zh-CN">
                <a:latin typeface="华文新魏" charset="-122"/>
                <a:ea typeface="华文新魏" charset="-122"/>
              </a:rPr>
              <a:t>             </a:t>
            </a:r>
            <a:r>
              <a:rPr lang="zh-CN" altLang="en-US">
                <a:latin typeface="华文新魏" charset="-122"/>
                <a:ea typeface="华文新魏" charset="-122"/>
              </a:rPr>
              <a:t>20</a:t>
            </a:r>
            <a:r>
              <a:rPr lang="en-US" altLang="zh-CN">
                <a:latin typeface="华文新魏" charset="-122"/>
                <a:ea typeface="华文新魏" charset="-122"/>
              </a:rPr>
              <a:t>1</a:t>
            </a:r>
            <a:r>
              <a:rPr lang="zh-CN" altLang="en-US">
                <a:latin typeface="华文新魏" charset="-122"/>
                <a:ea typeface="华文新魏" charset="-122"/>
              </a:rPr>
              <a:t>0年考入计算机系</a:t>
            </a:r>
          </a:p>
          <a:p>
            <a:pPr eaLnBrk="1" hangingPunct="1">
              <a:lnSpc>
                <a:spcPct val="90000"/>
              </a:lnSpc>
              <a:spcBef>
                <a:spcPct val="20000"/>
              </a:spcBef>
              <a:buClr>
                <a:srgbClr val="CC3300"/>
              </a:buClr>
              <a:buFontTx/>
              <a:buChar char="•"/>
            </a:pPr>
            <a:r>
              <a:rPr lang="zh-CN" altLang="en-US" sz="3200">
                <a:latin typeface="华文新魏" charset="-122"/>
                <a:ea typeface="华文新魏" charset="-122"/>
              </a:rPr>
              <a:t>请给出另一个解释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669EEB4D-48FD-E14E-B553-0DB5C5CC9A3C}" type="slidenum">
              <a:rPr lang="zh-CN" altLang="en-US">
                <a:solidFill>
                  <a:schemeClr val="bg1"/>
                </a:solidFill>
                <a:ea typeface="华文新魏" charset="-122"/>
              </a:rPr>
              <a:pPr eaLnBrk="1" hangingPunct="1"/>
              <a:t>70</a:t>
            </a:fld>
            <a:endParaRPr lang="en-US" altLang="zh-CN">
              <a:solidFill>
                <a:schemeClr val="bg1"/>
              </a:solidFill>
              <a:ea typeface="华文新魏" charset="-122"/>
            </a:endParaRPr>
          </a:p>
        </p:txBody>
      </p:sp>
      <p:sp>
        <p:nvSpPr>
          <p:cNvPr id="32"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3732" name="Rectangle 2"/>
          <p:cNvSpPr>
            <a:spLocks noGrp="1" noChangeArrowheads="1"/>
          </p:cNvSpPr>
          <p:nvPr>
            <p:ph type="title"/>
          </p:nvPr>
        </p:nvSpPr>
        <p:spPr>
          <a:xfrm>
            <a:off x="990600" y="228600"/>
            <a:ext cx="7772400" cy="914400"/>
          </a:xfrm>
        </p:spPr>
        <p:txBody>
          <a:bodyPr/>
          <a:lstStyle/>
          <a:p>
            <a:pPr eaLnBrk="1" hangingPunct="1"/>
            <a:r>
              <a:rPr lang="zh-CN" altLang="en-US">
                <a:effectLst/>
              </a:rPr>
              <a:t>数据抽象</a:t>
            </a:r>
          </a:p>
        </p:txBody>
      </p:sp>
      <p:grpSp>
        <p:nvGrpSpPr>
          <p:cNvPr id="73733" name="Group 3"/>
          <p:cNvGrpSpPr>
            <a:grpSpLocks/>
          </p:cNvGrpSpPr>
          <p:nvPr/>
        </p:nvGrpSpPr>
        <p:grpSpPr bwMode="auto">
          <a:xfrm>
            <a:off x="152400" y="1524000"/>
            <a:ext cx="8839200" cy="4876800"/>
            <a:chOff x="144" y="1152"/>
            <a:chExt cx="5568" cy="3072"/>
          </a:xfrm>
        </p:grpSpPr>
        <p:sp>
          <p:nvSpPr>
            <p:cNvPr id="73734" name="AutoShape 4"/>
            <p:cNvSpPr>
              <a:spLocks noChangeArrowheads="1"/>
            </p:cNvSpPr>
            <p:nvPr/>
          </p:nvSpPr>
          <p:spPr bwMode="auto">
            <a:xfrm>
              <a:off x="2592" y="3696"/>
              <a:ext cx="720" cy="528"/>
            </a:xfrm>
            <a:prstGeom prst="flowChartMagneticDisk">
              <a:avLst/>
            </a:prstGeom>
            <a:solidFill>
              <a:srgbClr val="969696"/>
            </a:solidFill>
            <a:ln w="12700" cap="sq">
              <a:solidFill>
                <a:schemeClr val="bg2"/>
              </a:solidFill>
              <a:round/>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数据库</a:t>
              </a:r>
              <a:endParaRPr lang="zh-CN" altLang="en-US">
                <a:solidFill>
                  <a:schemeClr val="bg2"/>
                </a:solidFill>
                <a:latin typeface="Tahoma" charset="0"/>
              </a:endParaRPr>
            </a:p>
          </p:txBody>
        </p:sp>
        <p:sp>
          <p:nvSpPr>
            <p:cNvPr id="73735" name="AutoShape 5"/>
            <p:cNvSpPr>
              <a:spLocks noChangeArrowheads="1"/>
            </p:cNvSpPr>
            <p:nvPr/>
          </p:nvSpPr>
          <p:spPr bwMode="auto">
            <a:xfrm>
              <a:off x="2448" y="3168"/>
              <a:ext cx="960" cy="336"/>
            </a:xfrm>
            <a:prstGeom prst="bevel">
              <a:avLst>
                <a:gd name="adj" fmla="val 12500"/>
              </a:avLst>
            </a:prstGeom>
            <a:solidFill>
              <a:srgbClr val="008000"/>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内模式</a:t>
              </a:r>
              <a:endParaRPr lang="zh-CN" altLang="en-US">
                <a:solidFill>
                  <a:schemeClr val="bg2"/>
                </a:solidFill>
                <a:latin typeface="Tahoma" charset="0"/>
              </a:endParaRPr>
            </a:p>
          </p:txBody>
        </p:sp>
        <p:sp>
          <p:nvSpPr>
            <p:cNvPr id="73736" name="AutoShape 6"/>
            <p:cNvSpPr>
              <a:spLocks noChangeArrowheads="1"/>
            </p:cNvSpPr>
            <p:nvPr/>
          </p:nvSpPr>
          <p:spPr bwMode="auto">
            <a:xfrm>
              <a:off x="2448" y="2640"/>
              <a:ext cx="960" cy="336"/>
            </a:xfrm>
            <a:prstGeom prst="bevel">
              <a:avLst>
                <a:gd name="adj" fmla="val 12500"/>
              </a:avLst>
            </a:prstGeom>
            <a:solidFill>
              <a:srgbClr val="99CC00"/>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模 式</a:t>
              </a:r>
              <a:endParaRPr lang="zh-CN" altLang="en-US">
                <a:solidFill>
                  <a:schemeClr val="bg2"/>
                </a:solidFill>
                <a:latin typeface="Tahoma" charset="0"/>
              </a:endParaRPr>
            </a:p>
          </p:txBody>
        </p:sp>
        <p:sp>
          <p:nvSpPr>
            <p:cNvPr id="73737" name="AutoShape 7"/>
            <p:cNvSpPr>
              <a:spLocks noChangeArrowheads="1"/>
            </p:cNvSpPr>
            <p:nvPr/>
          </p:nvSpPr>
          <p:spPr bwMode="auto">
            <a:xfrm>
              <a:off x="2448"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外模式2</a:t>
              </a:r>
              <a:endParaRPr lang="zh-CN" altLang="en-US">
                <a:solidFill>
                  <a:schemeClr val="bg2"/>
                </a:solidFill>
                <a:latin typeface="Tahoma" charset="0"/>
              </a:endParaRPr>
            </a:p>
          </p:txBody>
        </p:sp>
        <p:sp>
          <p:nvSpPr>
            <p:cNvPr id="73738" name="AutoShape 8"/>
            <p:cNvSpPr>
              <a:spLocks noChangeArrowheads="1"/>
            </p:cNvSpPr>
            <p:nvPr/>
          </p:nvSpPr>
          <p:spPr bwMode="auto">
            <a:xfrm>
              <a:off x="4176"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外模式3</a:t>
              </a:r>
              <a:endParaRPr lang="zh-CN" altLang="en-US">
                <a:solidFill>
                  <a:schemeClr val="bg2"/>
                </a:solidFill>
                <a:latin typeface="Tahoma" charset="0"/>
              </a:endParaRPr>
            </a:p>
          </p:txBody>
        </p:sp>
        <p:sp>
          <p:nvSpPr>
            <p:cNvPr id="73739" name="AutoShape 9"/>
            <p:cNvSpPr>
              <a:spLocks noChangeArrowheads="1"/>
            </p:cNvSpPr>
            <p:nvPr/>
          </p:nvSpPr>
          <p:spPr bwMode="auto">
            <a:xfrm>
              <a:off x="720"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外模式1</a:t>
              </a:r>
              <a:endParaRPr lang="zh-CN" altLang="en-US">
                <a:solidFill>
                  <a:schemeClr val="bg2"/>
                </a:solidFill>
                <a:latin typeface="Tahoma" charset="0"/>
              </a:endParaRPr>
            </a:p>
          </p:txBody>
        </p:sp>
        <p:sp>
          <p:nvSpPr>
            <p:cNvPr id="73740" name="AutoShape 10"/>
            <p:cNvSpPr>
              <a:spLocks noChangeArrowheads="1"/>
            </p:cNvSpPr>
            <p:nvPr/>
          </p:nvSpPr>
          <p:spPr bwMode="auto">
            <a:xfrm>
              <a:off x="144"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应用</a:t>
              </a:r>
              <a:r>
                <a:rPr lang="en-US" altLang="zh-CN" sz="2800" b="1">
                  <a:solidFill>
                    <a:schemeClr val="bg2"/>
                  </a:solidFill>
                  <a:latin typeface="隶书" charset="0"/>
                  <a:ea typeface="隶书" charset="0"/>
                </a:rPr>
                <a:t>A</a:t>
              </a:r>
              <a:endParaRPr lang="zh-CN" altLang="en-US">
                <a:solidFill>
                  <a:schemeClr val="bg2"/>
                </a:solidFill>
                <a:latin typeface="Tahoma" charset="0"/>
              </a:endParaRPr>
            </a:p>
          </p:txBody>
        </p:sp>
        <p:sp>
          <p:nvSpPr>
            <p:cNvPr id="73741" name="AutoShape 11"/>
            <p:cNvSpPr>
              <a:spLocks noChangeArrowheads="1"/>
            </p:cNvSpPr>
            <p:nvPr/>
          </p:nvSpPr>
          <p:spPr bwMode="auto">
            <a:xfrm>
              <a:off x="1296"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应用</a:t>
              </a:r>
              <a:r>
                <a:rPr lang="en-US" altLang="zh-CN" sz="2800" b="1">
                  <a:solidFill>
                    <a:schemeClr val="bg2"/>
                  </a:solidFill>
                  <a:latin typeface="隶书" charset="0"/>
                  <a:ea typeface="隶书" charset="0"/>
                </a:rPr>
                <a:t>B</a:t>
              </a:r>
              <a:endParaRPr lang="zh-CN" altLang="en-US">
                <a:solidFill>
                  <a:schemeClr val="bg2"/>
                </a:solidFill>
                <a:latin typeface="Tahoma" charset="0"/>
              </a:endParaRPr>
            </a:p>
          </p:txBody>
        </p:sp>
        <p:sp>
          <p:nvSpPr>
            <p:cNvPr id="73742" name="AutoShape 12"/>
            <p:cNvSpPr>
              <a:spLocks noChangeArrowheads="1"/>
            </p:cNvSpPr>
            <p:nvPr/>
          </p:nvSpPr>
          <p:spPr bwMode="auto">
            <a:xfrm>
              <a:off x="2448"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应用</a:t>
              </a:r>
              <a:r>
                <a:rPr lang="en-US" altLang="zh-CN" sz="2800" b="1">
                  <a:solidFill>
                    <a:schemeClr val="bg2"/>
                  </a:solidFill>
                  <a:latin typeface="隶书" charset="0"/>
                  <a:ea typeface="隶书" charset="0"/>
                </a:rPr>
                <a:t>C</a:t>
              </a:r>
              <a:endParaRPr lang="zh-CN" altLang="en-US">
                <a:solidFill>
                  <a:schemeClr val="bg2"/>
                </a:solidFill>
                <a:latin typeface="Tahoma" charset="0"/>
              </a:endParaRPr>
            </a:p>
          </p:txBody>
        </p:sp>
        <p:sp>
          <p:nvSpPr>
            <p:cNvPr id="73743" name="AutoShape 13"/>
            <p:cNvSpPr>
              <a:spLocks noChangeArrowheads="1"/>
            </p:cNvSpPr>
            <p:nvPr/>
          </p:nvSpPr>
          <p:spPr bwMode="auto">
            <a:xfrm>
              <a:off x="3600"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应用</a:t>
              </a:r>
              <a:r>
                <a:rPr lang="en-US" altLang="zh-CN" sz="2800" b="1">
                  <a:solidFill>
                    <a:schemeClr val="bg2"/>
                  </a:solidFill>
                  <a:latin typeface="隶书" charset="0"/>
                  <a:ea typeface="隶书" charset="0"/>
                </a:rPr>
                <a:t>D</a:t>
              </a:r>
              <a:endParaRPr lang="zh-CN" altLang="en-US">
                <a:solidFill>
                  <a:schemeClr val="bg2"/>
                </a:solidFill>
                <a:latin typeface="Tahoma" charset="0"/>
              </a:endParaRPr>
            </a:p>
          </p:txBody>
        </p:sp>
        <p:sp>
          <p:nvSpPr>
            <p:cNvPr id="73744" name="AutoShape 14"/>
            <p:cNvSpPr>
              <a:spLocks noChangeArrowheads="1"/>
            </p:cNvSpPr>
            <p:nvPr/>
          </p:nvSpPr>
          <p:spPr bwMode="auto">
            <a:xfrm>
              <a:off x="4752"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应用</a:t>
              </a:r>
              <a:r>
                <a:rPr lang="en-US" altLang="zh-CN" sz="2800" b="1">
                  <a:solidFill>
                    <a:schemeClr val="bg2"/>
                  </a:solidFill>
                  <a:latin typeface="隶书" charset="0"/>
                  <a:ea typeface="隶书" charset="0"/>
                </a:rPr>
                <a:t>E</a:t>
              </a:r>
              <a:endParaRPr lang="zh-CN" altLang="en-US">
                <a:solidFill>
                  <a:schemeClr val="bg2"/>
                </a:solidFill>
                <a:latin typeface="Tahoma" charset="0"/>
              </a:endParaRPr>
            </a:p>
          </p:txBody>
        </p:sp>
        <p:sp>
          <p:nvSpPr>
            <p:cNvPr id="73745" name="AutoShape 15"/>
            <p:cNvSpPr>
              <a:spLocks noChangeArrowheads="1"/>
            </p:cNvSpPr>
            <p:nvPr/>
          </p:nvSpPr>
          <p:spPr bwMode="auto">
            <a:xfrm>
              <a:off x="2880" y="3504"/>
              <a:ext cx="96" cy="192"/>
            </a:xfrm>
            <a:prstGeom prst="upDownArrow">
              <a:avLst>
                <a:gd name="adj1" fmla="val 50000"/>
                <a:gd name="adj2" fmla="val 4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3746" name="AutoShape 16"/>
            <p:cNvSpPr>
              <a:spLocks noChangeArrowheads="1"/>
            </p:cNvSpPr>
            <p:nvPr/>
          </p:nvSpPr>
          <p:spPr bwMode="auto">
            <a:xfrm>
              <a:off x="2880" y="2976"/>
              <a:ext cx="96" cy="192"/>
            </a:xfrm>
            <a:prstGeom prst="upDownArrow">
              <a:avLst>
                <a:gd name="adj1" fmla="val 50000"/>
                <a:gd name="adj2" fmla="val 40000"/>
              </a:avLst>
            </a:prstGeom>
            <a:solidFill>
              <a:srgbClr val="000000"/>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3747" name="AutoShape 17"/>
            <p:cNvSpPr>
              <a:spLocks noChangeArrowheads="1"/>
            </p:cNvSpPr>
            <p:nvPr/>
          </p:nvSpPr>
          <p:spPr bwMode="auto">
            <a:xfrm>
              <a:off x="2880" y="2160"/>
              <a:ext cx="96" cy="480"/>
            </a:xfrm>
            <a:prstGeom prst="upDownArrow">
              <a:avLst>
                <a:gd name="adj1" fmla="val 50000"/>
                <a:gd name="adj2" fmla="val 10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3748" name="Line 18"/>
            <p:cNvSpPr>
              <a:spLocks noChangeShapeType="1"/>
            </p:cNvSpPr>
            <p:nvPr/>
          </p:nvSpPr>
          <p:spPr bwMode="auto">
            <a:xfrm>
              <a:off x="2976" y="2400"/>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49" name="Line 19"/>
            <p:cNvSpPr>
              <a:spLocks noChangeShapeType="1"/>
            </p:cNvSpPr>
            <p:nvPr/>
          </p:nvSpPr>
          <p:spPr bwMode="auto">
            <a:xfrm>
              <a:off x="1248" y="2400"/>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50" name="Line 20"/>
            <p:cNvSpPr>
              <a:spLocks noChangeShapeType="1"/>
            </p:cNvSpPr>
            <p:nvPr/>
          </p:nvSpPr>
          <p:spPr bwMode="auto">
            <a:xfrm flipV="1">
              <a:off x="1200" y="216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51" name="Line 21"/>
            <p:cNvSpPr>
              <a:spLocks noChangeShapeType="1"/>
            </p:cNvSpPr>
            <p:nvPr/>
          </p:nvSpPr>
          <p:spPr bwMode="auto">
            <a:xfrm flipV="1">
              <a:off x="4656" y="216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52" name="Line 22"/>
            <p:cNvSpPr>
              <a:spLocks noChangeShapeType="1"/>
            </p:cNvSpPr>
            <p:nvPr/>
          </p:nvSpPr>
          <p:spPr bwMode="auto">
            <a:xfrm flipH="1" flipV="1">
              <a:off x="528"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53" name="Line 23"/>
            <p:cNvSpPr>
              <a:spLocks noChangeShapeType="1"/>
            </p:cNvSpPr>
            <p:nvPr/>
          </p:nvSpPr>
          <p:spPr bwMode="auto">
            <a:xfrm flipH="1" flipV="1">
              <a:off x="3984"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54" name="Line 24"/>
            <p:cNvSpPr>
              <a:spLocks noChangeShapeType="1"/>
            </p:cNvSpPr>
            <p:nvPr/>
          </p:nvSpPr>
          <p:spPr bwMode="auto">
            <a:xfrm flipV="1">
              <a:off x="1296"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55" name="Line 25"/>
            <p:cNvSpPr>
              <a:spLocks noChangeShapeType="1"/>
            </p:cNvSpPr>
            <p:nvPr/>
          </p:nvSpPr>
          <p:spPr bwMode="auto">
            <a:xfrm flipV="1">
              <a:off x="4752"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56" name="AutoShape 26"/>
            <p:cNvSpPr>
              <a:spLocks noChangeArrowheads="1"/>
            </p:cNvSpPr>
            <p:nvPr/>
          </p:nvSpPr>
          <p:spPr bwMode="auto">
            <a:xfrm>
              <a:off x="2880" y="1488"/>
              <a:ext cx="96" cy="336"/>
            </a:xfrm>
            <a:prstGeom prst="upDownArrow">
              <a:avLst>
                <a:gd name="adj1" fmla="val 50000"/>
                <a:gd name="adj2" fmla="val 7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3757" name="Text Box 27"/>
            <p:cNvSpPr txBox="1">
              <a:spLocks noChangeArrowheads="1"/>
            </p:cNvSpPr>
            <p:nvPr/>
          </p:nvSpPr>
          <p:spPr bwMode="auto">
            <a:xfrm>
              <a:off x="162" y="2540"/>
              <a:ext cx="1820" cy="335"/>
            </a:xfrm>
            <a:prstGeom prst="rect">
              <a:avLst/>
            </a:prstGeom>
            <a:solidFill>
              <a:srgbClr val="FF0000"/>
            </a:solidFill>
            <a:ln w="12700" cap="sq">
              <a:solidFill>
                <a:schemeClr val="bg2"/>
              </a:solidFill>
              <a:miter lim="800000"/>
              <a:headEnd type="none" w="sm" len="sm"/>
              <a:tailEnd type="none" w="sm" len="sm"/>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外模式/模式映象</a:t>
              </a:r>
              <a:endParaRPr lang="zh-CN" altLang="en-US">
                <a:solidFill>
                  <a:schemeClr val="bg2"/>
                </a:solidFill>
                <a:latin typeface="隶书" charset="0"/>
                <a:ea typeface="隶书" charset="0"/>
              </a:endParaRPr>
            </a:p>
          </p:txBody>
        </p:sp>
        <p:sp>
          <p:nvSpPr>
            <p:cNvPr id="73758" name="Text Box 28"/>
            <p:cNvSpPr txBox="1">
              <a:spLocks noChangeArrowheads="1"/>
            </p:cNvSpPr>
            <p:nvPr/>
          </p:nvSpPr>
          <p:spPr bwMode="auto">
            <a:xfrm>
              <a:off x="3874" y="2885"/>
              <a:ext cx="1820" cy="335"/>
            </a:xfrm>
            <a:prstGeom prst="rect">
              <a:avLst/>
            </a:prstGeom>
            <a:solidFill>
              <a:srgbClr val="FF0000"/>
            </a:solidFill>
            <a:ln w="12700" cap="sq">
              <a:solidFill>
                <a:schemeClr val="bg2"/>
              </a:solidFill>
              <a:miter lim="800000"/>
              <a:headEnd type="none" w="sm" len="sm"/>
              <a:tailEnd type="none" w="sm" len="sm"/>
            </a:ln>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模式/内模式映象</a:t>
              </a:r>
              <a:endParaRPr lang="zh-CN" altLang="en-US">
                <a:solidFill>
                  <a:schemeClr val="bg2"/>
                </a:solidFill>
                <a:latin typeface="隶书" charset="0"/>
                <a:ea typeface="隶书" charset="0"/>
              </a:endParaRPr>
            </a:p>
          </p:txBody>
        </p:sp>
        <p:sp>
          <p:nvSpPr>
            <p:cNvPr id="73759" name="Line 29"/>
            <p:cNvSpPr>
              <a:spLocks noChangeShapeType="1"/>
            </p:cNvSpPr>
            <p:nvPr/>
          </p:nvSpPr>
          <p:spPr bwMode="auto">
            <a:xfrm flipV="1">
              <a:off x="1920" y="2448"/>
              <a:ext cx="960" cy="288"/>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60" name="Line 30"/>
            <p:cNvSpPr>
              <a:spLocks noChangeShapeType="1"/>
            </p:cNvSpPr>
            <p:nvPr/>
          </p:nvSpPr>
          <p:spPr bwMode="auto">
            <a:xfrm flipV="1">
              <a:off x="2928" y="3072"/>
              <a:ext cx="960" cy="0"/>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19AE4B4-8F17-DF47-B020-EF3A47A90D00}" type="slidenum">
              <a:rPr lang="zh-CN" altLang="en-US">
                <a:solidFill>
                  <a:schemeClr val="bg1"/>
                </a:solidFill>
                <a:ea typeface="华文新魏" charset="-122"/>
              </a:rPr>
              <a:pPr eaLnBrk="1" hangingPunct="1"/>
              <a:t>71</a:t>
            </a:fld>
            <a:endParaRPr lang="en-US" altLang="zh-CN">
              <a:solidFill>
                <a:schemeClr val="bg1"/>
              </a:solidFill>
              <a:ea typeface="华文新魏" charset="-122"/>
            </a:endParaRPr>
          </a:p>
        </p:txBody>
      </p:sp>
      <p:sp>
        <p:nvSpPr>
          <p:cNvPr id="20"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4756" name="Rectangle 2"/>
          <p:cNvSpPr>
            <a:spLocks noGrp="1" noChangeArrowheads="1"/>
          </p:cNvSpPr>
          <p:nvPr>
            <p:ph type="title"/>
          </p:nvPr>
        </p:nvSpPr>
        <p:spPr>
          <a:xfrm>
            <a:off x="914400" y="152400"/>
            <a:ext cx="7772400" cy="914400"/>
          </a:xfrm>
        </p:spPr>
        <p:txBody>
          <a:bodyPr/>
          <a:lstStyle/>
          <a:p>
            <a:pPr eaLnBrk="1" hangingPunct="1"/>
            <a:r>
              <a:rPr lang="zh-CN" altLang="en-US">
                <a:effectLst/>
              </a:rPr>
              <a:t>数据库三级模式结构实例</a:t>
            </a:r>
          </a:p>
        </p:txBody>
      </p:sp>
      <p:grpSp>
        <p:nvGrpSpPr>
          <p:cNvPr id="74757" name="Group 20"/>
          <p:cNvGrpSpPr>
            <a:grpSpLocks/>
          </p:cNvGrpSpPr>
          <p:nvPr/>
        </p:nvGrpSpPr>
        <p:grpSpPr bwMode="auto">
          <a:xfrm>
            <a:off x="250825" y="1828800"/>
            <a:ext cx="8435975" cy="4292600"/>
            <a:chOff x="158" y="1344"/>
            <a:chExt cx="5314" cy="2704"/>
          </a:xfrm>
        </p:grpSpPr>
        <p:sp>
          <p:nvSpPr>
            <p:cNvPr id="74758" name="AutoShape 4"/>
            <p:cNvSpPr>
              <a:spLocks noChangeArrowheads="1"/>
            </p:cNvSpPr>
            <p:nvPr/>
          </p:nvSpPr>
          <p:spPr bwMode="auto">
            <a:xfrm>
              <a:off x="204" y="3216"/>
              <a:ext cx="5112" cy="336"/>
            </a:xfrm>
            <a:prstGeom prst="bevel">
              <a:avLst>
                <a:gd name="adj" fmla="val 12500"/>
              </a:avLst>
            </a:prstGeom>
            <a:solidFill>
              <a:srgbClr val="99CC00"/>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en-US" altLang="zh-CN" sz="2800" b="1">
                  <a:solidFill>
                    <a:schemeClr val="bg2"/>
                  </a:solidFill>
                  <a:latin typeface="隶书" charset="0"/>
                  <a:ea typeface="隶书" charset="0"/>
                </a:rPr>
                <a:t>S(SNO,SNAME,SEX,AGE,ADDRESS,CREDIT,DEGREE)</a:t>
              </a:r>
              <a:endParaRPr lang="en-US" altLang="zh-CN">
                <a:solidFill>
                  <a:schemeClr val="bg2"/>
                </a:solidFill>
                <a:latin typeface="Tahoma" charset="0"/>
              </a:endParaRPr>
            </a:p>
          </p:txBody>
        </p:sp>
        <p:sp>
          <p:nvSpPr>
            <p:cNvPr id="74759" name="AutoShape 5"/>
            <p:cNvSpPr>
              <a:spLocks noChangeArrowheads="1"/>
            </p:cNvSpPr>
            <p:nvPr/>
          </p:nvSpPr>
          <p:spPr bwMode="auto">
            <a:xfrm>
              <a:off x="158" y="2064"/>
              <a:ext cx="2585"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en-US" altLang="zh-CN" sz="2800" b="1">
                  <a:solidFill>
                    <a:schemeClr val="bg2"/>
                  </a:solidFill>
                  <a:latin typeface="隶书" charset="0"/>
                  <a:ea typeface="隶书" charset="0"/>
                </a:rPr>
                <a:t>S(SNO,SNAME,ADDRESS)</a:t>
              </a:r>
            </a:p>
          </p:txBody>
        </p:sp>
        <p:sp>
          <p:nvSpPr>
            <p:cNvPr id="74760" name="AutoShape 6"/>
            <p:cNvSpPr>
              <a:spLocks noChangeArrowheads="1"/>
            </p:cNvSpPr>
            <p:nvPr/>
          </p:nvSpPr>
          <p:spPr bwMode="auto">
            <a:xfrm>
              <a:off x="3840" y="1344"/>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lang="zh-CN" altLang="en-US" sz="2800" b="1" dirty="0">
                  <a:solidFill>
                    <a:schemeClr val="bg2"/>
                  </a:solidFill>
                  <a:latin typeface="隶书" pitchFamily="49" charset="-122"/>
                  <a:ea typeface="隶书" pitchFamily="49" charset="-122"/>
                </a:rPr>
                <a:t>学籍科</a:t>
              </a:r>
              <a:endParaRPr lang="zh-CN" altLang="en-US" dirty="0">
                <a:solidFill>
                  <a:schemeClr val="bg2"/>
                </a:solidFill>
                <a:latin typeface="Tahoma" pitchFamily="34" charset="0"/>
                <a:ea typeface="宋体" pitchFamily="2" charset="-122"/>
              </a:endParaRPr>
            </a:p>
          </p:txBody>
        </p:sp>
        <p:sp>
          <p:nvSpPr>
            <p:cNvPr id="74761" name="Line 7"/>
            <p:cNvSpPr>
              <a:spLocks noChangeShapeType="1"/>
            </p:cNvSpPr>
            <p:nvPr/>
          </p:nvSpPr>
          <p:spPr bwMode="auto">
            <a:xfrm>
              <a:off x="1488" y="2640"/>
              <a:ext cx="2784"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762" name="Line 8"/>
            <p:cNvSpPr>
              <a:spLocks noChangeShapeType="1"/>
            </p:cNvSpPr>
            <p:nvPr/>
          </p:nvSpPr>
          <p:spPr bwMode="auto">
            <a:xfrm flipV="1">
              <a:off x="1440" y="240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763" name="Line 9"/>
            <p:cNvSpPr>
              <a:spLocks noChangeShapeType="1"/>
            </p:cNvSpPr>
            <p:nvPr/>
          </p:nvSpPr>
          <p:spPr bwMode="auto">
            <a:xfrm flipV="1">
              <a:off x="4320" y="240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764" name="Line 10"/>
            <p:cNvSpPr>
              <a:spLocks noChangeShapeType="1"/>
            </p:cNvSpPr>
            <p:nvPr/>
          </p:nvSpPr>
          <p:spPr bwMode="auto">
            <a:xfrm flipV="1">
              <a:off x="4320" y="1680"/>
              <a:ext cx="0" cy="384"/>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765" name="Line 12"/>
            <p:cNvSpPr>
              <a:spLocks noChangeShapeType="1"/>
            </p:cNvSpPr>
            <p:nvPr/>
          </p:nvSpPr>
          <p:spPr bwMode="auto">
            <a:xfrm flipV="1">
              <a:off x="2016" y="2919"/>
              <a:ext cx="864" cy="0"/>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766" name="AutoShape 13"/>
            <p:cNvSpPr>
              <a:spLocks noChangeArrowheads="1"/>
            </p:cNvSpPr>
            <p:nvPr/>
          </p:nvSpPr>
          <p:spPr bwMode="auto">
            <a:xfrm>
              <a:off x="2880" y="2064"/>
              <a:ext cx="2592"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en-US" altLang="zh-CN" sz="2800" b="1">
                  <a:solidFill>
                    <a:schemeClr val="bg2"/>
                  </a:solidFill>
                  <a:latin typeface="隶书" charset="0"/>
                  <a:ea typeface="隶书" charset="0"/>
                </a:rPr>
                <a:t>S(SNO,SNAME,CREDIT)</a:t>
              </a:r>
            </a:p>
          </p:txBody>
        </p:sp>
        <p:sp>
          <p:nvSpPr>
            <p:cNvPr id="74767" name="AutoShape 14"/>
            <p:cNvSpPr>
              <a:spLocks noChangeArrowheads="1"/>
            </p:cNvSpPr>
            <p:nvPr/>
          </p:nvSpPr>
          <p:spPr bwMode="auto">
            <a:xfrm>
              <a:off x="960" y="1344"/>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800" b="1">
                  <a:solidFill>
                    <a:schemeClr val="bg2"/>
                  </a:solidFill>
                  <a:latin typeface="隶书" charset="0"/>
                  <a:ea typeface="隶书" charset="0"/>
                </a:rPr>
                <a:t>房产科</a:t>
              </a:r>
              <a:endParaRPr lang="zh-CN" altLang="en-US">
                <a:solidFill>
                  <a:schemeClr val="bg2"/>
                </a:solidFill>
                <a:latin typeface="Tahoma" charset="0"/>
              </a:endParaRPr>
            </a:p>
          </p:txBody>
        </p:sp>
        <p:sp>
          <p:nvSpPr>
            <p:cNvPr id="74768" name="Line 15"/>
            <p:cNvSpPr>
              <a:spLocks noChangeShapeType="1"/>
            </p:cNvSpPr>
            <p:nvPr/>
          </p:nvSpPr>
          <p:spPr bwMode="auto">
            <a:xfrm flipV="1">
              <a:off x="1440" y="1680"/>
              <a:ext cx="0" cy="384"/>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769" name="Line 16"/>
            <p:cNvSpPr>
              <a:spLocks noChangeShapeType="1"/>
            </p:cNvSpPr>
            <p:nvPr/>
          </p:nvSpPr>
          <p:spPr bwMode="auto">
            <a:xfrm flipV="1">
              <a:off x="2880" y="2640"/>
              <a:ext cx="0" cy="57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770" name="AutoShape 17"/>
            <p:cNvSpPr>
              <a:spLocks noChangeArrowheads="1"/>
            </p:cNvSpPr>
            <p:nvPr/>
          </p:nvSpPr>
          <p:spPr bwMode="auto">
            <a:xfrm>
              <a:off x="192" y="2640"/>
              <a:ext cx="426" cy="256"/>
            </a:xfrm>
            <a:prstGeom prst="wedgeRoundRectCallout">
              <a:avLst>
                <a:gd name="adj1" fmla="val 87560"/>
                <a:gd name="adj2" fmla="val -142190"/>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solidFill>
                    <a:schemeClr val="bg2"/>
                  </a:solidFill>
                  <a:latin typeface="隶书" charset="0"/>
                  <a:ea typeface="隶书" charset="0"/>
                </a:rPr>
                <a:t>视图</a:t>
              </a:r>
            </a:p>
          </p:txBody>
        </p:sp>
        <p:sp>
          <p:nvSpPr>
            <p:cNvPr id="74771" name="AutoShape 18"/>
            <p:cNvSpPr>
              <a:spLocks noChangeArrowheads="1"/>
            </p:cNvSpPr>
            <p:nvPr/>
          </p:nvSpPr>
          <p:spPr bwMode="auto">
            <a:xfrm>
              <a:off x="5046" y="2640"/>
              <a:ext cx="426" cy="256"/>
            </a:xfrm>
            <a:prstGeom prst="wedgeRoundRectCallout">
              <a:avLst>
                <a:gd name="adj1" fmla="val -113144"/>
                <a:gd name="adj2" fmla="val -138671"/>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solidFill>
                    <a:schemeClr val="bg2"/>
                  </a:solidFill>
                  <a:latin typeface="隶书" charset="0"/>
                  <a:ea typeface="隶书" charset="0"/>
                </a:rPr>
                <a:t>视图</a:t>
              </a:r>
            </a:p>
          </p:txBody>
        </p:sp>
        <p:sp>
          <p:nvSpPr>
            <p:cNvPr id="74772" name="AutoShape 19"/>
            <p:cNvSpPr>
              <a:spLocks noChangeArrowheads="1"/>
            </p:cNvSpPr>
            <p:nvPr/>
          </p:nvSpPr>
          <p:spPr bwMode="auto">
            <a:xfrm>
              <a:off x="4032" y="3792"/>
              <a:ext cx="426" cy="256"/>
            </a:xfrm>
            <a:prstGeom prst="wedgeRoundRectCallout">
              <a:avLst>
                <a:gd name="adj1" fmla="val -113144"/>
                <a:gd name="adj2" fmla="val -138671"/>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solidFill>
                    <a:schemeClr val="bg2"/>
                  </a:solidFill>
                  <a:latin typeface="隶书" charset="0"/>
                  <a:ea typeface="隶书" charset="0"/>
                </a:rPr>
                <a:t>模式</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10E7286E-1224-4049-BB6D-C48C4663F08B}" type="slidenum">
              <a:rPr lang="zh-CN" altLang="en-US">
                <a:solidFill>
                  <a:schemeClr val="bg1"/>
                </a:solidFill>
                <a:ea typeface="华文新魏" charset="-122"/>
              </a:rPr>
              <a:pPr eaLnBrk="1" hangingPunct="1"/>
              <a:t>72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5780" name="Rectangle 2"/>
          <p:cNvSpPr>
            <a:spLocks noGrp="1" noChangeArrowheads="1"/>
          </p:cNvSpPr>
          <p:nvPr>
            <p:ph type="title"/>
          </p:nvPr>
        </p:nvSpPr>
        <p:spPr>
          <a:xfrm>
            <a:off x="468313" y="304800"/>
            <a:ext cx="7793037" cy="784225"/>
          </a:xfrm>
        </p:spPr>
        <p:txBody>
          <a:bodyPr/>
          <a:lstStyle/>
          <a:p>
            <a:pPr eaLnBrk="1" hangingPunct="1"/>
            <a:r>
              <a:rPr lang="zh-CN" altLang="en-US">
                <a:effectLst/>
              </a:rPr>
              <a:t>数据独立性</a:t>
            </a:r>
          </a:p>
        </p:txBody>
      </p:sp>
      <p:sp>
        <p:nvSpPr>
          <p:cNvPr id="75781" name="Rectangle 3"/>
          <p:cNvSpPr>
            <a:spLocks noGrp="1" noChangeArrowheads="1"/>
          </p:cNvSpPr>
          <p:nvPr>
            <p:ph type="body" idx="1"/>
          </p:nvPr>
        </p:nvSpPr>
        <p:spPr>
          <a:xfrm>
            <a:off x="228600" y="1524000"/>
            <a:ext cx="8610600" cy="4572000"/>
          </a:xfrm>
        </p:spPr>
        <p:txBody>
          <a:bodyPr/>
          <a:lstStyle/>
          <a:p>
            <a:pPr eaLnBrk="1" hangingPunct="1"/>
            <a:r>
              <a:rPr lang="zh-CN" altLang="en-US">
                <a:latin typeface="华文新魏" charset="-122"/>
                <a:ea typeface="华文新魏" charset="-122"/>
              </a:rPr>
              <a:t>数据独立性</a:t>
            </a:r>
          </a:p>
          <a:p>
            <a:pPr lvl="1" eaLnBrk="1" hangingPunct="1"/>
            <a:r>
              <a:rPr lang="zh-CN" altLang="en-US">
                <a:latin typeface="华文新魏" charset="-122"/>
                <a:ea typeface="华文新魏" charset="-122"/>
              </a:rPr>
              <a:t>物理数据独立性</a:t>
            </a:r>
          </a:p>
          <a:p>
            <a:pPr lvl="2" eaLnBrk="1" hangingPunct="1"/>
            <a:r>
              <a:rPr lang="zh-CN" altLang="en-US">
                <a:latin typeface="华文新魏" charset="-122"/>
                <a:ea typeface="华文新魏" charset="-122"/>
              </a:rPr>
              <a:t>存储结构改变时，修改模式/内模式映象，使模式保持不变，从而应用程序可以保持不变，称为数据的物理独立性</a:t>
            </a:r>
          </a:p>
          <a:p>
            <a:pPr lvl="1" eaLnBrk="1" hangingPunct="1"/>
            <a:r>
              <a:rPr lang="zh-CN" altLang="en-US">
                <a:latin typeface="华文新魏" charset="-122"/>
                <a:ea typeface="华文新魏" charset="-122"/>
              </a:rPr>
              <a:t>逻辑数据独立性</a:t>
            </a:r>
          </a:p>
          <a:p>
            <a:pPr lvl="2" eaLnBrk="1" hangingPunct="1"/>
            <a:r>
              <a:rPr lang="zh-CN" altLang="en-US">
                <a:latin typeface="华文新魏" charset="-122"/>
                <a:ea typeface="华文新魏" charset="-122"/>
              </a:rPr>
              <a:t>当模式改变时，修改外模式/模式映象，使外模式保持不变，从而应用程序可以保持不变，称为数据的逻辑独立性</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1AAE7A0B-D17D-8B4C-BA98-74C0F8E136E2}" type="slidenum">
              <a:rPr lang="zh-CN" altLang="en-US">
                <a:solidFill>
                  <a:schemeClr val="bg1"/>
                </a:solidFill>
                <a:ea typeface="华文新魏" charset="-122"/>
              </a:rPr>
              <a:pPr eaLnBrk="1" hangingPunct="1"/>
              <a:t>73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6804" name="Rectangle 2"/>
          <p:cNvSpPr>
            <a:spLocks noGrp="1" noChangeArrowheads="1"/>
          </p:cNvSpPr>
          <p:nvPr>
            <p:ph type="title"/>
          </p:nvPr>
        </p:nvSpPr>
        <p:spPr>
          <a:xfrm>
            <a:off x="450850" y="304800"/>
            <a:ext cx="7793038" cy="784225"/>
          </a:xfrm>
        </p:spPr>
        <p:txBody>
          <a:bodyPr/>
          <a:lstStyle/>
          <a:p>
            <a:pPr eaLnBrk="1" hangingPunct="1"/>
            <a:r>
              <a:rPr lang="zh-CN" altLang="en-US">
                <a:effectLst/>
              </a:rPr>
              <a:t>数据模型</a:t>
            </a:r>
          </a:p>
        </p:txBody>
      </p:sp>
      <p:sp>
        <p:nvSpPr>
          <p:cNvPr id="76805" name="Rectangle 3"/>
          <p:cNvSpPr>
            <a:spLocks noGrp="1" noChangeArrowheads="1"/>
          </p:cNvSpPr>
          <p:nvPr>
            <p:ph type="body" idx="1"/>
          </p:nvPr>
        </p:nvSpPr>
        <p:spPr>
          <a:xfrm>
            <a:off x="228600" y="1484313"/>
            <a:ext cx="8610600" cy="4343400"/>
          </a:xfrm>
        </p:spPr>
        <p:txBody>
          <a:bodyPr/>
          <a:lstStyle/>
          <a:p>
            <a:pPr eaLnBrk="1" hangingPunct="1"/>
            <a:r>
              <a:rPr lang="zh-CN" altLang="en-US">
                <a:latin typeface="华文新魏" charset="-122"/>
                <a:ea typeface="华文新魏" charset="-122"/>
              </a:rPr>
              <a:t>定义</a:t>
            </a:r>
          </a:p>
          <a:p>
            <a:pPr lvl="1" eaLnBrk="1" hangingPunct="1"/>
            <a:r>
              <a:rPr lang="zh-CN" altLang="en-US">
                <a:latin typeface="华文新魏" charset="-122"/>
                <a:ea typeface="华文新魏" charset="-122"/>
              </a:rPr>
              <a:t>数据模型是一个描述数据、数据联系、数据语义以及一致性约束的概念工具的集合。</a:t>
            </a:r>
          </a:p>
          <a:p>
            <a:pPr eaLnBrk="1" hangingPunct="1"/>
            <a:r>
              <a:rPr lang="zh-CN" altLang="en-US">
                <a:latin typeface="华文新魏" charset="-122"/>
                <a:ea typeface="华文新魏" charset="-122"/>
              </a:rPr>
              <a:t>要求</a:t>
            </a:r>
          </a:p>
          <a:p>
            <a:pPr lvl="1" eaLnBrk="1" hangingPunct="1"/>
            <a:r>
              <a:rPr lang="zh-CN" altLang="en-US">
                <a:latin typeface="华文新魏" charset="-122"/>
                <a:ea typeface="华文新魏" charset="-122"/>
              </a:rPr>
              <a:t>比较真实的模拟现实世界</a:t>
            </a:r>
          </a:p>
          <a:p>
            <a:pPr lvl="1" eaLnBrk="1" hangingPunct="1"/>
            <a:r>
              <a:rPr lang="zh-CN" altLang="en-US">
                <a:latin typeface="华文新魏" charset="-122"/>
                <a:ea typeface="华文新魏" charset="-122"/>
              </a:rPr>
              <a:t>容易为人所理解</a:t>
            </a:r>
          </a:p>
          <a:p>
            <a:pPr lvl="1" eaLnBrk="1" hangingPunct="1"/>
            <a:r>
              <a:rPr lang="zh-CN" altLang="en-US">
                <a:latin typeface="华文新魏" charset="-122"/>
                <a:ea typeface="华文新魏" charset="-122"/>
              </a:rPr>
              <a:t>便于在计算机上实现</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9044A803-E5BB-A540-9889-46F2F0E70CEB}" type="slidenum">
              <a:rPr lang="zh-CN" altLang="en-US">
                <a:solidFill>
                  <a:schemeClr val="bg1"/>
                </a:solidFill>
                <a:ea typeface="华文新魏" charset="-122"/>
              </a:rPr>
              <a:pPr eaLnBrk="1" hangingPunct="1"/>
              <a:t>74</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7828" name="Rectangle 2"/>
          <p:cNvSpPr>
            <a:spLocks noGrp="1" noChangeArrowheads="1"/>
          </p:cNvSpPr>
          <p:nvPr>
            <p:ph type="title"/>
          </p:nvPr>
        </p:nvSpPr>
        <p:spPr>
          <a:xfrm>
            <a:off x="468313" y="0"/>
            <a:ext cx="7793037" cy="1143000"/>
          </a:xfrm>
        </p:spPr>
        <p:txBody>
          <a:bodyPr/>
          <a:lstStyle/>
          <a:p>
            <a:pPr eaLnBrk="1" hangingPunct="1"/>
            <a:r>
              <a:rPr lang="zh-CN" altLang="en-US">
                <a:effectLst/>
              </a:rPr>
              <a:t>数据模型</a:t>
            </a:r>
          </a:p>
        </p:txBody>
      </p:sp>
      <p:sp>
        <p:nvSpPr>
          <p:cNvPr id="77829" name="Rectangle 3"/>
          <p:cNvSpPr>
            <a:spLocks noGrp="1" noChangeArrowheads="1"/>
          </p:cNvSpPr>
          <p:nvPr>
            <p:ph type="body" idx="1"/>
          </p:nvPr>
        </p:nvSpPr>
        <p:spPr>
          <a:xfrm>
            <a:off x="682625" y="1484313"/>
            <a:ext cx="7772400" cy="4964112"/>
          </a:xfrm>
        </p:spPr>
        <p:txBody>
          <a:bodyPr/>
          <a:lstStyle/>
          <a:p>
            <a:pPr eaLnBrk="1" hangingPunct="1"/>
            <a:r>
              <a:rPr lang="zh-CN" altLang="en-US" sz="2800">
                <a:latin typeface="华文新魏" charset="-122"/>
                <a:ea typeface="华文新魏" charset="-122"/>
              </a:rPr>
              <a:t>数据模型分成四类：</a:t>
            </a:r>
          </a:p>
          <a:p>
            <a:pPr lvl="1" eaLnBrk="1" hangingPunct="1">
              <a:buFontTx/>
              <a:buNone/>
            </a:pPr>
            <a:r>
              <a:rPr lang="zh-CN" altLang="en-US">
                <a:latin typeface="华文新魏" charset="-122"/>
                <a:ea typeface="华文新魏" charset="-122"/>
              </a:rPr>
              <a:t>(1) 关系模型：用表的集合表示数据和数据之间的关系。</a:t>
            </a:r>
          </a:p>
          <a:p>
            <a:pPr lvl="1" eaLnBrk="1" hangingPunct="1">
              <a:buFontTx/>
              <a:buNone/>
            </a:pPr>
            <a:r>
              <a:rPr lang="zh-CN" altLang="en-US">
                <a:latin typeface="华文新魏" charset="-122"/>
                <a:ea typeface="华文新魏" charset="-122"/>
              </a:rPr>
              <a:t>(2)实体</a:t>
            </a:r>
            <a:r>
              <a:rPr lang="en-US" altLang="zh-CN">
                <a:latin typeface="华文新魏" charset="-122"/>
                <a:ea typeface="华文新魏" charset="-122"/>
              </a:rPr>
              <a:t>-</a:t>
            </a:r>
            <a:r>
              <a:rPr lang="zh-CN" altLang="en-US">
                <a:latin typeface="华文新魏" charset="-122"/>
                <a:ea typeface="华文新魏" charset="-122"/>
              </a:rPr>
              <a:t>联系模型：现实世界是由实体和实体之间的联系构成的，用于数据库设计。</a:t>
            </a:r>
          </a:p>
          <a:p>
            <a:pPr lvl="1" eaLnBrk="1" hangingPunct="1">
              <a:buFontTx/>
              <a:buNone/>
            </a:pPr>
            <a:r>
              <a:rPr lang="en-US" altLang="zh-CN">
                <a:latin typeface="华文新魏" charset="-122"/>
                <a:ea typeface="华文新魏" charset="-122"/>
              </a:rPr>
              <a:t>(3)</a:t>
            </a:r>
            <a:r>
              <a:rPr lang="zh-CN" altLang="en-US">
                <a:latin typeface="华文新魏" charset="-122"/>
                <a:ea typeface="华文新魏" charset="-122"/>
              </a:rPr>
              <a:t>基于对象数据模型：实体</a:t>
            </a:r>
            <a:r>
              <a:rPr lang="en-US" altLang="zh-CN">
                <a:latin typeface="华文新魏" charset="-122"/>
                <a:ea typeface="华文新魏" charset="-122"/>
              </a:rPr>
              <a:t>-</a:t>
            </a:r>
            <a:r>
              <a:rPr lang="zh-CN" altLang="en-US">
                <a:latin typeface="华文新魏" charset="-122"/>
                <a:ea typeface="华文新魏" charset="-122"/>
              </a:rPr>
              <a:t>联系模型增加了封装、方法和对象标识的扩展。</a:t>
            </a:r>
          </a:p>
          <a:p>
            <a:pPr lvl="1" eaLnBrk="1" hangingPunct="1">
              <a:buFontTx/>
              <a:buNone/>
            </a:pPr>
            <a:r>
              <a:rPr lang="en-US" altLang="zh-CN">
                <a:latin typeface="华文新魏" charset="-122"/>
                <a:ea typeface="华文新魏" charset="-122"/>
              </a:rPr>
              <a:t>(4)</a:t>
            </a:r>
            <a:r>
              <a:rPr lang="zh-CN" altLang="en-US">
                <a:latin typeface="华文新魏" charset="-122"/>
                <a:ea typeface="华文新魏" charset="-122"/>
              </a:rPr>
              <a:t>半结构化数据模型：半结构化数据模型允许相同类型的数据项含有不同的属性集</a:t>
            </a:r>
            <a:endParaRPr lang="en-US" altLang="zh-CN">
              <a:latin typeface="华文新魏" charset="-122"/>
              <a:ea typeface="华文新魏"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9855BFB2-0FBC-9942-B266-F5E8B1EE6C01}" type="slidenum">
              <a:rPr lang="zh-CN" altLang="en-US">
                <a:solidFill>
                  <a:schemeClr val="bg1"/>
                </a:solidFill>
                <a:ea typeface="华文新魏" charset="-122"/>
              </a:rPr>
              <a:pPr eaLnBrk="1" hangingPunct="1"/>
              <a:t>75</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78852" name="Rectangle 2"/>
          <p:cNvSpPr>
            <a:spLocks noGrp="1" noChangeArrowheads="1"/>
          </p:cNvSpPr>
          <p:nvPr>
            <p:ph type="title"/>
          </p:nvPr>
        </p:nvSpPr>
        <p:spPr/>
        <p:txBody>
          <a:bodyPr/>
          <a:lstStyle/>
          <a:p>
            <a:pPr eaLnBrk="1" hangingPunct="1"/>
            <a:r>
              <a:rPr lang="zh-CN" altLang="en-US" sz="4000">
                <a:effectLst/>
              </a:rPr>
              <a:t>数据库设计</a:t>
            </a:r>
            <a:endParaRPr lang="en-US" altLang="zh-CN" sz="4000">
              <a:effectLst/>
            </a:endParaRPr>
          </a:p>
        </p:txBody>
      </p:sp>
      <p:sp>
        <p:nvSpPr>
          <p:cNvPr id="78853" name="Rectangle 3"/>
          <p:cNvSpPr>
            <a:spLocks noGrp="1" noChangeArrowheads="1"/>
          </p:cNvSpPr>
          <p:nvPr>
            <p:ph type="body" idx="1"/>
          </p:nvPr>
        </p:nvSpPr>
        <p:spPr/>
        <p:txBody>
          <a:bodyPr/>
          <a:lstStyle/>
          <a:p>
            <a:pPr eaLnBrk="1" hangingPunct="1"/>
            <a:r>
              <a:rPr lang="zh-CN" altLang="en-US">
                <a:latin typeface="华文新魏" charset="-122"/>
                <a:ea typeface="华文新魏" charset="-122"/>
              </a:rPr>
              <a:t>数据库设计主要关注数据库模式的设计</a:t>
            </a:r>
          </a:p>
          <a:p>
            <a:pPr eaLnBrk="1" hangingPunct="1"/>
            <a:r>
              <a:rPr lang="zh-CN" altLang="en-US">
                <a:latin typeface="华文新魏" charset="-122"/>
                <a:ea typeface="华文新魏" charset="-122"/>
              </a:rPr>
              <a:t>利用实体</a:t>
            </a:r>
            <a:r>
              <a:rPr lang="en-US" altLang="zh-CN">
                <a:latin typeface="华文新魏" charset="-122"/>
                <a:ea typeface="华文新魏" charset="-122"/>
              </a:rPr>
              <a:t>-</a:t>
            </a:r>
            <a:r>
              <a:rPr lang="zh-CN" altLang="en-US">
                <a:latin typeface="华文新魏" charset="-122"/>
                <a:ea typeface="华文新魏" charset="-122"/>
              </a:rPr>
              <a:t>联系模型和规范化理论进行设计</a:t>
            </a:r>
          </a:p>
          <a:p>
            <a:pPr eaLnBrk="1" hangingPunct="1"/>
            <a:endParaRPr lang="zh-CN" altLang="en-US"/>
          </a:p>
          <a:p>
            <a:pPr eaLnBrk="1" hangingPunct="1"/>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effectLst/>
              </a:rPr>
              <a:t>数据模型</a:t>
            </a:r>
          </a:p>
        </p:txBody>
      </p:sp>
      <p:sp>
        <p:nvSpPr>
          <p:cNvPr id="79875" name="内容占位符 2"/>
          <p:cNvSpPr>
            <a:spLocks noGrp="1"/>
          </p:cNvSpPr>
          <p:nvPr>
            <p:ph idx="1"/>
          </p:nvPr>
        </p:nvSpPr>
        <p:spPr>
          <a:xfrm>
            <a:off x="684213" y="1484313"/>
            <a:ext cx="7991475" cy="4876800"/>
          </a:xfrm>
        </p:spPr>
        <p:txBody>
          <a:bodyPr/>
          <a:lstStyle/>
          <a:p>
            <a:r>
              <a:rPr lang="zh-CN" altLang="en-US">
                <a:latin typeface="华文新魏" charset="-122"/>
                <a:ea typeface="华文新魏" charset="-122"/>
              </a:rPr>
              <a:t>数据库设计过程</a:t>
            </a:r>
            <a:endParaRPr lang="en-US" altLang="zh-CN">
              <a:latin typeface="华文新魏" charset="-122"/>
              <a:ea typeface="华文新魏" charset="-122"/>
            </a:endParaRPr>
          </a:p>
          <a:p>
            <a:r>
              <a:rPr lang="zh-CN" altLang="en-US" sz="2400">
                <a:latin typeface="华文新魏" charset="-122"/>
                <a:ea typeface="华文新魏" charset="-122"/>
              </a:rPr>
              <a:t>需求分析：用户需求：数据需求、操作需求；系统需求</a:t>
            </a:r>
            <a:endParaRPr lang="en-US" altLang="zh-CN" sz="2400">
              <a:latin typeface="华文新魏" charset="-122"/>
              <a:ea typeface="华文新魏" charset="-122"/>
            </a:endParaRPr>
          </a:p>
          <a:p>
            <a:r>
              <a:rPr lang="zh-CN" altLang="en-US" sz="2400">
                <a:latin typeface="华文新魏" charset="-122"/>
                <a:ea typeface="华文新魏" charset="-122"/>
              </a:rPr>
              <a:t>概念数据库设计：从创建组织使用的数据的概念数据模型开始，完全独立于所有的实现细节，比如使用的数据模型（例如，关系模型）和其他的物理考虑</a:t>
            </a:r>
          </a:p>
          <a:p>
            <a:r>
              <a:rPr lang="zh-CN" altLang="en-US" sz="2400">
                <a:latin typeface="华文新魏" charset="-122"/>
                <a:ea typeface="华文新魏" charset="-122"/>
              </a:rPr>
              <a:t>逻辑数据库设计：</a:t>
            </a:r>
            <a:r>
              <a:rPr lang="zh-CN" altLang="en-GB" sz="2400">
                <a:latin typeface="华文新魏" charset="-122"/>
                <a:ea typeface="华文新魏" charset="-122"/>
              </a:rPr>
              <a:t>按照特定的数据模型，构建企业所使用的数据的模型的过程，但独立于特定的</a:t>
            </a:r>
            <a:r>
              <a:rPr lang="en-GB" altLang="zh-CN" sz="2400">
                <a:latin typeface="华文新魏" charset="-122"/>
                <a:ea typeface="华文新魏" charset="-122"/>
              </a:rPr>
              <a:t>DBMS</a:t>
            </a:r>
            <a:r>
              <a:rPr lang="zh-CN" altLang="en-GB" sz="2400">
                <a:latin typeface="华文新魏" charset="-122"/>
                <a:ea typeface="华文新魏" charset="-122"/>
              </a:rPr>
              <a:t>和其他的物理考虑事项</a:t>
            </a:r>
            <a:endParaRPr lang="zh-CN" altLang="en-US" sz="2400">
              <a:latin typeface="华文新魏" charset="-122"/>
              <a:ea typeface="华文新魏" charset="-122"/>
            </a:endParaRPr>
          </a:p>
          <a:p>
            <a:r>
              <a:rPr lang="zh-CN" altLang="en-US" sz="2400">
                <a:latin typeface="华文新魏" charset="-122"/>
                <a:ea typeface="华文新魏" charset="-122"/>
              </a:rPr>
              <a:t>物理数据库设计：在二级存储上的数据库的实现的描述，它描述基本表、文件组织、用户高效访问数据的索引等</a:t>
            </a:r>
            <a:endParaRPr lang="zh-CN" altLang="en-US">
              <a:latin typeface="华文新魏" charset="-122"/>
              <a:ea typeface="华文新魏" charset="-122"/>
            </a:endParaRPr>
          </a:p>
        </p:txBody>
      </p:sp>
      <p:sp>
        <p:nvSpPr>
          <p:cNvPr id="79876"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D5FEE77-2369-FA4E-BE6C-2C23BD10AD6A}" type="slidenum">
              <a:rPr lang="zh-CN" altLang="en-US">
                <a:solidFill>
                  <a:schemeClr val="bg1"/>
                </a:solidFill>
                <a:ea typeface="华文新魏" charset="-122"/>
              </a:rPr>
              <a:pPr eaLnBrk="1" hangingPunct="1"/>
              <a:t>76</a:t>
            </a:fld>
            <a:endParaRPr lang="en-US" altLang="zh-CN">
              <a:solidFill>
                <a:schemeClr val="bg1"/>
              </a:solidFill>
              <a:ea typeface="华文新魏" charset="-122"/>
            </a:endParaRPr>
          </a:p>
        </p:txBody>
      </p:sp>
      <p:sp>
        <p:nvSpPr>
          <p:cNvPr id="5" name="页脚占位符 4"/>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458A70E4-8611-6E4C-85BA-302E2D8FECB5}" type="slidenum">
              <a:rPr lang="zh-CN" altLang="en-US">
                <a:solidFill>
                  <a:schemeClr val="bg1"/>
                </a:solidFill>
                <a:ea typeface="华文新魏" charset="-122"/>
              </a:rPr>
              <a:pPr eaLnBrk="1" hangingPunct="1"/>
              <a:t>77</a:t>
            </a:fld>
            <a:endParaRPr lang="en-US" altLang="zh-CN">
              <a:solidFill>
                <a:schemeClr val="bg1"/>
              </a:solidFill>
              <a:ea typeface="华文新魏" charset="-122"/>
            </a:endParaRPr>
          </a:p>
        </p:txBody>
      </p:sp>
      <p:sp>
        <p:nvSpPr>
          <p:cNvPr id="27"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0900" name="Rectangle 2"/>
          <p:cNvSpPr>
            <a:spLocks noGrp="1" noChangeArrowheads="1"/>
          </p:cNvSpPr>
          <p:nvPr>
            <p:ph type="title"/>
          </p:nvPr>
        </p:nvSpPr>
        <p:spPr>
          <a:xfrm>
            <a:off x="1066800" y="304800"/>
            <a:ext cx="7793038" cy="784225"/>
          </a:xfrm>
        </p:spPr>
        <p:txBody>
          <a:bodyPr/>
          <a:lstStyle/>
          <a:p>
            <a:pPr eaLnBrk="1" hangingPunct="1"/>
            <a:r>
              <a:rPr lang="en-US" altLang="zh-CN">
                <a:effectLst/>
                <a:latin typeface="隶书" charset="0"/>
              </a:rPr>
              <a:t>E-R</a:t>
            </a:r>
            <a:r>
              <a:rPr lang="zh-CN" altLang="en-US">
                <a:effectLst/>
                <a:latin typeface="隶书" charset="0"/>
              </a:rPr>
              <a:t>数据模型</a:t>
            </a:r>
          </a:p>
        </p:txBody>
      </p:sp>
      <p:sp>
        <p:nvSpPr>
          <p:cNvPr id="80901" name="AutoShape 26"/>
          <p:cNvSpPr>
            <a:spLocks noChangeArrowheads="1"/>
          </p:cNvSpPr>
          <p:nvPr/>
        </p:nvSpPr>
        <p:spPr bwMode="auto">
          <a:xfrm>
            <a:off x="3779838" y="5229225"/>
            <a:ext cx="2057400" cy="803275"/>
          </a:xfrm>
          <a:prstGeom prst="wedgeRoundRectCallout">
            <a:avLst>
              <a:gd name="adj1" fmla="val -9551"/>
              <a:gd name="adj2" fmla="val -24103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b="1">
                <a:solidFill>
                  <a:schemeClr val="bg2"/>
                </a:solidFill>
                <a:latin typeface="华文新魏" charset="-122"/>
                <a:ea typeface="华文新魏" charset="-122"/>
              </a:rPr>
              <a:t>用菱形表示实体间的联系</a:t>
            </a:r>
            <a:endParaRPr lang="zh-CN" altLang="en-US">
              <a:solidFill>
                <a:schemeClr val="bg2"/>
              </a:solidFill>
              <a:latin typeface="华文新魏" charset="-122"/>
              <a:ea typeface="华文新魏" charset="-122"/>
            </a:endParaRPr>
          </a:p>
        </p:txBody>
      </p:sp>
      <p:sp>
        <p:nvSpPr>
          <p:cNvPr id="80902" name="AutoShape 27"/>
          <p:cNvSpPr>
            <a:spLocks noChangeArrowheads="1"/>
          </p:cNvSpPr>
          <p:nvPr/>
        </p:nvSpPr>
        <p:spPr bwMode="auto">
          <a:xfrm>
            <a:off x="4716463" y="1628775"/>
            <a:ext cx="2360612" cy="803275"/>
          </a:xfrm>
          <a:prstGeom prst="wedgeRoundRectCallout">
            <a:avLst>
              <a:gd name="adj1" fmla="val -3023"/>
              <a:gd name="adj2" fmla="val 159565"/>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b="1">
                <a:solidFill>
                  <a:schemeClr val="bg2"/>
                </a:solidFill>
                <a:latin typeface="华文新魏" charset="-122"/>
                <a:ea typeface="华文新魏" charset="-122"/>
              </a:rPr>
              <a:t>将参与联系的实体用线段连接</a:t>
            </a:r>
          </a:p>
        </p:txBody>
      </p:sp>
      <p:pic>
        <p:nvPicPr>
          <p:cNvPr id="809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36838"/>
            <a:ext cx="74644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AutoShape 23"/>
          <p:cNvSpPr>
            <a:spLocks noChangeArrowheads="1"/>
          </p:cNvSpPr>
          <p:nvPr/>
        </p:nvSpPr>
        <p:spPr bwMode="auto">
          <a:xfrm>
            <a:off x="1042988" y="4865688"/>
            <a:ext cx="2209800" cy="1635125"/>
          </a:xfrm>
          <a:prstGeom prst="wedgeRoundRectCallout">
            <a:avLst>
              <a:gd name="adj1" fmla="val -25778"/>
              <a:gd name="adj2" fmla="val -9815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b="1">
                <a:solidFill>
                  <a:schemeClr val="bg2"/>
                </a:solidFill>
                <a:latin typeface="华文新魏" charset="-122"/>
                <a:ea typeface="华文新魏" charset="-122"/>
              </a:rPr>
              <a:t>用矩形表示实体集，在框内写上实体名和属性</a:t>
            </a:r>
            <a:endParaRPr lang="zh-CN" altLang="en-US">
              <a:solidFill>
                <a:schemeClr val="bg2"/>
              </a:solidFill>
              <a:latin typeface="华文新魏" charset="-122"/>
              <a:ea typeface="华文新魏"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37298538-1032-324B-ADBC-1BC4D3E68330}" type="slidenum">
              <a:rPr lang="zh-CN" altLang="en-US">
                <a:solidFill>
                  <a:schemeClr val="bg1"/>
                </a:solidFill>
                <a:ea typeface="华文新魏" charset="-122"/>
              </a:rPr>
              <a:pPr eaLnBrk="1" hangingPunct="1"/>
              <a:t>78</a:t>
            </a:fld>
            <a:endParaRPr lang="en-US" altLang="zh-CN">
              <a:solidFill>
                <a:schemeClr val="bg1"/>
              </a:solidFill>
              <a:ea typeface="华文新魏" charset="-122"/>
            </a:endParaRPr>
          </a:p>
        </p:txBody>
      </p:sp>
      <p:sp>
        <p:nvSpPr>
          <p:cNvPr id="39"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1924" name="Rectangle 1026"/>
          <p:cNvSpPr>
            <a:spLocks noGrp="1" noChangeArrowheads="1"/>
          </p:cNvSpPr>
          <p:nvPr>
            <p:ph type="title"/>
          </p:nvPr>
        </p:nvSpPr>
        <p:spPr>
          <a:xfrm>
            <a:off x="990600" y="304800"/>
            <a:ext cx="7793038" cy="784225"/>
          </a:xfrm>
        </p:spPr>
        <p:txBody>
          <a:bodyPr/>
          <a:lstStyle/>
          <a:p>
            <a:pPr eaLnBrk="1" hangingPunct="1"/>
            <a:r>
              <a:rPr lang="zh-CN" altLang="en-US">
                <a:effectLst/>
              </a:rPr>
              <a:t>关系模型</a:t>
            </a:r>
            <a:endParaRPr lang="zh-CN" altLang="en-US" sz="3200">
              <a:effectLst/>
            </a:endParaRPr>
          </a:p>
        </p:txBody>
      </p:sp>
      <p:sp>
        <p:nvSpPr>
          <p:cNvPr id="81925" name="Rectangle 1027"/>
          <p:cNvSpPr>
            <a:spLocks noGrp="1" noChangeArrowheads="1"/>
          </p:cNvSpPr>
          <p:nvPr>
            <p:ph type="body" idx="1"/>
          </p:nvPr>
        </p:nvSpPr>
        <p:spPr>
          <a:xfrm>
            <a:off x="341313" y="1447800"/>
            <a:ext cx="8574087" cy="755650"/>
          </a:xfrm>
        </p:spPr>
        <p:txBody>
          <a:bodyPr/>
          <a:lstStyle/>
          <a:p>
            <a:pPr eaLnBrk="1" hangingPunct="1"/>
            <a:r>
              <a:rPr lang="zh-CN" altLang="en-US">
                <a:latin typeface="华文新魏" charset="-122"/>
                <a:ea typeface="华文新魏" charset="-122"/>
              </a:rPr>
              <a:t>用二维表来表示实体及其相互联系</a:t>
            </a:r>
          </a:p>
        </p:txBody>
      </p:sp>
      <p:grpSp>
        <p:nvGrpSpPr>
          <p:cNvPr id="81926" name="Group 1028"/>
          <p:cNvGrpSpPr>
            <a:grpSpLocks/>
          </p:cNvGrpSpPr>
          <p:nvPr/>
        </p:nvGrpSpPr>
        <p:grpSpPr bwMode="auto">
          <a:xfrm>
            <a:off x="533400" y="2438400"/>
            <a:ext cx="7391400" cy="2628900"/>
            <a:chOff x="240" y="1992"/>
            <a:chExt cx="4656" cy="1656"/>
          </a:xfrm>
        </p:grpSpPr>
        <p:sp>
          <p:nvSpPr>
            <p:cNvPr id="81927" name="AutoShape 1029" descr="Large confetti"/>
            <p:cNvSpPr>
              <a:spLocks noChangeArrowheads="1"/>
            </p:cNvSpPr>
            <p:nvPr/>
          </p:nvSpPr>
          <p:spPr bwMode="auto">
            <a:xfrm>
              <a:off x="4080" y="1992"/>
              <a:ext cx="384" cy="336"/>
            </a:xfrm>
            <a:prstGeom prst="wedgeRoundRectCallout">
              <a:avLst>
                <a:gd name="adj1" fmla="val -156250"/>
                <a:gd name="adj2" fmla="val 100000"/>
                <a:gd name="adj3" fmla="val 16667"/>
              </a:avLst>
            </a:prstGeom>
            <a:solidFill>
              <a:schemeClr val="accent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属性</a:t>
              </a:r>
            </a:p>
          </p:txBody>
        </p:sp>
        <p:sp>
          <p:nvSpPr>
            <p:cNvPr id="81928" name="AutoShape 1030" descr="Large confetti"/>
            <p:cNvSpPr>
              <a:spLocks noChangeArrowheads="1"/>
            </p:cNvSpPr>
            <p:nvPr/>
          </p:nvSpPr>
          <p:spPr bwMode="auto">
            <a:xfrm>
              <a:off x="240" y="2352"/>
              <a:ext cx="384" cy="336"/>
            </a:xfrm>
            <a:prstGeom prst="wedgeRoundRectCallout">
              <a:avLst>
                <a:gd name="adj1" fmla="val 114065"/>
                <a:gd name="adj2" fmla="val 121727"/>
                <a:gd name="adj3" fmla="val 16667"/>
              </a:avLst>
            </a:prstGeom>
            <a:solidFill>
              <a:schemeClr val="accent1"/>
            </a:solidFill>
            <a:ln w="127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ea typeface="华文新魏" charset="-122"/>
                </a:rPr>
                <a:t>元组</a:t>
              </a:r>
              <a:endParaRPr lang="zh-CN" altLang="en-US" sz="4400">
                <a:solidFill>
                  <a:schemeClr val="bg2"/>
                </a:solidFill>
                <a:ea typeface="华文新魏" charset="-122"/>
              </a:endParaRPr>
            </a:p>
          </p:txBody>
        </p:sp>
        <p:sp>
          <p:nvSpPr>
            <p:cNvPr id="81929" name="Rectangle 1031"/>
            <p:cNvSpPr>
              <a:spLocks noChangeArrowheads="1"/>
            </p:cNvSpPr>
            <p:nvPr/>
          </p:nvSpPr>
          <p:spPr bwMode="auto">
            <a:xfrm>
              <a:off x="32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男</a:t>
              </a:r>
            </a:p>
          </p:txBody>
        </p:sp>
        <p:sp>
          <p:nvSpPr>
            <p:cNvPr id="81930" name="Rectangle 1032"/>
            <p:cNvSpPr>
              <a:spLocks noChangeArrowheads="1"/>
            </p:cNvSpPr>
            <p:nvPr/>
          </p:nvSpPr>
          <p:spPr bwMode="auto">
            <a:xfrm>
              <a:off x="32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女</a:t>
              </a:r>
            </a:p>
          </p:txBody>
        </p:sp>
        <p:sp>
          <p:nvSpPr>
            <p:cNvPr id="81931" name="Rectangle 1033"/>
            <p:cNvSpPr>
              <a:spLocks noChangeArrowheads="1"/>
            </p:cNvSpPr>
            <p:nvPr/>
          </p:nvSpPr>
          <p:spPr bwMode="auto">
            <a:xfrm>
              <a:off x="32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男</a:t>
              </a:r>
            </a:p>
          </p:txBody>
        </p:sp>
        <p:sp>
          <p:nvSpPr>
            <p:cNvPr id="81932" name="Rectangle 1034"/>
            <p:cNvSpPr>
              <a:spLocks noChangeArrowheads="1"/>
            </p:cNvSpPr>
            <p:nvPr/>
          </p:nvSpPr>
          <p:spPr bwMode="auto">
            <a:xfrm>
              <a:off x="32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性别</a:t>
              </a:r>
            </a:p>
          </p:txBody>
        </p:sp>
        <p:sp>
          <p:nvSpPr>
            <p:cNvPr id="81933" name="Rectangle 1035"/>
            <p:cNvSpPr>
              <a:spLocks noChangeArrowheads="1"/>
            </p:cNvSpPr>
            <p:nvPr/>
          </p:nvSpPr>
          <p:spPr bwMode="auto">
            <a:xfrm>
              <a:off x="24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zh-CN">
                  <a:solidFill>
                    <a:schemeClr val="bg2"/>
                  </a:solidFill>
                  <a:ea typeface="华文新魏" charset="-122"/>
                </a:rPr>
                <a:t>19</a:t>
              </a:r>
            </a:p>
          </p:txBody>
        </p:sp>
        <p:sp>
          <p:nvSpPr>
            <p:cNvPr id="81934" name="Rectangle 1036"/>
            <p:cNvSpPr>
              <a:spLocks noChangeArrowheads="1"/>
            </p:cNvSpPr>
            <p:nvPr/>
          </p:nvSpPr>
          <p:spPr bwMode="auto">
            <a:xfrm>
              <a:off x="24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zh-CN">
                  <a:solidFill>
                    <a:schemeClr val="bg2"/>
                  </a:solidFill>
                  <a:ea typeface="华文新魏" charset="-122"/>
                </a:rPr>
                <a:t>22</a:t>
              </a:r>
            </a:p>
          </p:txBody>
        </p:sp>
        <p:sp>
          <p:nvSpPr>
            <p:cNvPr id="81935" name="Rectangle 1037"/>
            <p:cNvSpPr>
              <a:spLocks noChangeArrowheads="1"/>
            </p:cNvSpPr>
            <p:nvPr/>
          </p:nvSpPr>
          <p:spPr bwMode="auto">
            <a:xfrm>
              <a:off x="24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zh-CN">
                  <a:solidFill>
                    <a:schemeClr val="bg2"/>
                  </a:solidFill>
                  <a:ea typeface="华文新魏" charset="-122"/>
                </a:rPr>
                <a:t>21</a:t>
              </a:r>
            </a:p>
          </p:txBody>
        </p:sp>
        <p:sp>
          <p:nvSpPr>
            <p:cNvPr id="81936" name="Rectangle 1038"/>
            <p:cNvSpPr>
              <a:spLocks noChangeArrowheads="1"/>
            </p:cNvSpPr>
            <p:nvPr/>
          </p:nvSpPr>
          <p:spPr bwMode="auto">
            <a:xfrm>
              <a:off x="24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年龄</a:t>
              </a:r>
            </a:p>
          </p:txBody>
        </p:sp>
        <p:sp>
          <p:nvSpPr>
            <p:cNvPr id="81937" name="Rectangle 1039"/>
            <p:cNvSpPr>
              <a:spLocks noChangeArrowheads="1"/>
            </p:cNvSpPr>
            <p:nvPr/>
          </p:nvSpPr>
          <p:spPr bwMode="auto">
            <a:xfrm>
              <a:off x="40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ea typeface="华文新魏" charset="-122"/>
                </a:rPr>
                <a:t>D01</a:t>
              </a:r>
            </a:p>
          </p:txBody>
        </p:sp>
        <p:sp>
          <p:nvSpPr>
            <p:cNvPr id="81938" name="Rectangle 1040"/>
            <p:cNvSpPr>
              <a:spLocks noChangeArrowheads="1"/>
            </p:cNvSpPr>
            <p:nvPr/>
          </p:nvSpPr>
          <p:spPr bwMode="auto">
            <a:xfrm>
              <a:off x="16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李红</a:t>
              </a:r>
            </a:p>
          </p:txBody>
        </p:sp>
        <p:sp>
          <p:nvSpPr>
            <p:cNvPr id="81939" name="Rectangle 1041"/>
            <p:cNvSpPr>
              <a:spLocks noChangeArrowheads="1"/>
            </p:cNvSpPr>
            <p:nvPr/>
          </p:nvSpPr>
          <p:spPr bwMode="auto">
            <a:xfrm>
              <a:off x="8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ea typeface="华文新魏" charset="-122"/>
                </a:rPr>
                <a:t>S02</a:t>
              </a:r>
            </a:p>
          </p:txBody>
        </p:sp>
        <p:sp>
          <p:nvSpPr>
            <p:cNvPr id="81940" name="Rectangle 1042"/>
            <p:cNvSpPr>
              <a:spLocks noChangeArrowheads="1"/>
            </p:cNvSpPr>
            <p:nvPr/>
          </p:nvSpPr>
          <p:spPr bwMode="auto">
            <a:xfrm>
              <a:off x="40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ea typeface="华文新魏" charset="-122"/>
                </a:rPr>
                <a:t>D02</a:t>
              </a:r>
            </a:p>
          </p:txBody>
        </p:sp>
        <p:sp>
          <p:nvSpPr>
            <p:cNvPr id="81941" name="Rectangle 1043"/>
            <p:cNvSpPr>
              <a:spLocks noChangeArrowheads="1"/>
            </p:cNvSpPr>
            <p:nvPr/>
          </p:nvSpPr>
          <p:spPr bwMode="auto">
            <a:xfrm>
              <a:off x="16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王伟</a:t>
              </a:r>
            </a:p>
          </p:txBody>
        </p:sp>
        <p:sp>
          <p:nvSpPr>
            <p:cNvPr id="81942" name="Rectangle 1044"/>
            <p:cNvSpPr>
              <a:spLocks noChangeArrowheads="1"/>
            </p:cNvSpPr>
            <p:nvPr/>
          </p:nvSpPr>
          <p:spPr bwMode="auto">
            <a:xfrm>
              <a:off x="8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ea typeface="华文新魏" charset="-122"/>
                </a:rPr>
                <a:t>S03</a:t>
              </a:r>
            </a:p>
          </p:txBody>
        </p:sp>
        <p:sp>
          <p:nvSpPr>
            <p:cNvPr id="81943" name="Rectangle 1045"/>
            <p:cNvSpPr>
              <a:spLocks noChangeArrowheads="1"/>
            </p:cNvSpPr>
            <p:nvPr/>
          </p:nvSpPr>
          <p:spPr bwMode="auto">
            <a:xfrm>
              <a:off x="40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ea typeface="华文新魏" charset="-122"/>
                </a:rPr>
                <a:t>D01</a:t>
              </a:r>
            </a:p>
          </p:txBody>
        </p:sp>
        <p:sp>
          <p:nvSpPr>
            <p:cNvPr id="81944" name="Rectangle 1046"/>
            <p:cNvSpPr>
              <a:spLocks noChangeArrowheads="1"/>
            </p:cNvSpPr>
            <p:nvPr/>
          </p:nvSpPr>
          <p:spPr bwMode="auto">
            <a:xfrm>
              <a:off x="16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张军</a:t>
              </a:r>
            </a:p>
          </p:txBody>
        </p:sp>
        <p:sp>
          <p:nvSpPr>
            <p:cNvPr id="81945" name="Rectangle 1047"/>
            <p:cNvSpPr>
              <a:spLocks noChangeArrowheads="1"/>
            </p:cNvSpPr>
            <p:nvPr/>
          </p:nvSpPr>
          <p:spPr bwMode="auto">
            <a:xfrm>
              <a:off x="8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a:solidFill>
                    <a:schemeClr val="bg2"/>
                  </a:solidFill>
                  <a:ea typeface="华文新魏" charset="-122"/>
                </a:rPr>
                <a:t>S01</a:t>
              </a:r>
            </a:p>
          </p:txBody>
        </p:sp>
        <p:sp>
          <p:nvSpPr>
            <p:cNvPr id="81946" name="Rectangle 1048"/>
            <p:cNvSpPr>
              <a:spLocks noChangeArrowheads="1"/>
            </p:cNvSpPr>
            <p:nvPr/>
          </p:nvSpPr>
          <p:spPr bwMode="auto">
            <a:xfrm>
              <a:off x="40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系号</a:t>
              </a:r>
            </a:p>
          </p:txBody>
        </p:sp>
        <p:sp>
          <p:nvSpPr>
            <p:cNvPr id="81947" name="Rectangle 1049"/>
            <p:cNvSpPr>
              <a:spLocks noChangeArrowheads="1"/>
            </p:cNvSpPr>
            <p:nvPr/>
          </p:nvSpPr>
          <p:spPr bwMode="auto">
            <a:xfrm>
              <a:off x="16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姓名</a:t>
              </a:r>
            </a:p>
          </p:txBody>
        </p:sp>
        <p:sp>
          <p:nvSpPr>
            <p:cNvPr id="81948" name="Rectangle 1050"/>
            <p:cNvSpPr>
              <a:spLocks noChangeArrowheads="1"/>
            </p:cNvSpPr>
            <p:nvPr/>
          </p:nvSpPr>
          <p:spPr bwMode="auto">
            <a:xfrm>
              <a:off x="8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ea typeface="华文新魏" charset="-122"/>
                </a:rPr>
                <a:t>学号</a:t>
              </a:r>
            </a:p>
          </p:txBody>
        </p:sp>
        <p:sp>
          <p:nvSpPr>
            <p:cNvPr id="81949" name="Line 1051"/>
            <p:cNvSpPr>
              <a:spLocks noChangeShapeType="1"/>
            </p:cNvSpPr>
            <p:nvPr/>
          </p:nvSpPr>
          <p:spPr bwMode="auto">
            <a:xfrm>
              <a:off x="896" y="2500"/>
              <a:ext cx="40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0" name="Line 1052"/>
            <p:cNvSpPr>
              <a:spLocks noChangeShapeType="1"/>
            </p:cNvSpPr>
            <p:nvPr/>
          </p:nvSpPr>
          <p:spPr bwMode="auto">
            <a:xfrm>
              <a:off x="896" y="2787"/>
              <a:ext cx="4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1" name="Line 1053"/>
            <p:cNvSpPr>
              <a:spLocks noChangeShapeType="1"/>
            </p:cNvSpPr>
            <p:nvPr/>
          </p:nvSpPr>
          <p:spPr bwMode="auto">
            <a:xfrm>
              <a:off x="896" y="3648"/>
              <a:ext cx="40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2" name="Line 1054"/>
            <p:cNvSpPr>
              <a:spLocks noChangeShapeType="1"/>
            </p:cNvSpPr>
            <p:nvPr/>
          </p:nvSpPr>
          <p:spPr bwMode="auto">
            <a:xfrm>
              <a:off x="896" y="2500"/>
              <a:ext cx="0" cy="11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3" name="Line 1055"/>
            <p:cNvSpPr>
              <a:spLocks noChangeShapeType="1"/>
            </p:cNvSpPr>
            <p:nvPr/>
          </p:nvSpPr>
          <p:spPr bwMode="auto">
            <a:xfrm>
              <a:off x="1696" y="2500"/>
              <a:ext cx="0" cy="114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4" name="Line 1056"/>
            <p:cNvSpPr>
              <a:spLocks noChangeShapeType="1"/>
            </p:cNvSpPr>
            <p:nvPr/>
          </p:nvSpPr>
          <p:spPr bwMode="auto">
            <a:xfrm>
              <a:off x="2496" y="2500"/>
              <a:ext cx="0" cy="114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5" name="Line 1057"/>
            <p:cNvSpPr>
              <a:spLocks noChangeShapeType="1"/>
            </p:cNvSpPr>
            <p:nvPr/>
          </p:nvSpPr>
          <p:spPr bwMode="auto">
            <a:xfrm>
              <a:off x="4896" y="2500"/>
              <a:ext cx="0" cy="11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6" name="Line 1058"/>
            <p:cNvSpPr>
              <a:spLocks noChangeShapeType="1"/>
            </p:cNvSpPr>
            <p:nvPr/>
          </p:nvSpPr>
          <p:spPr bwMode="auto">
            <a:xfrm>
              <a:off x="896" y="3074"/>
              <a:ext cx="4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7" name="Line 1059"/>
            <p:cNvSpPr>
              <a:spLocks noChangeShapeType="1"/>
            </p:cNvSpPr>
            <p:nvPr/>
          </p:nvSpPr>
          <p:spPr bwMode="auto">
            <a:xfrm>
              <a:off x="896" y="3361"/>
              <a:ext cx="4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58" name="Line 1060"/>
            <p:cNvSpPr>
              <a:spLocks noChangeShapeType="1"/>
            </p:cNvSpPr>
            <p:nvPr/>
          </p:nvSpPr>
          <p:spPr bwMode="auto">
            <a:xfrm>
              <a:off x="3296" y="2500"/>
              <a:ext cx="0" cy="1148"/>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1959" name="Line 1061"/>
            <p:cNvSpPr>
              <a:spLocks noChangeShapeType="1"/>
            </p:cNvSpPr>
            <p:nvPr/>
          </p:nvSpPr>
          <p:spPr bwMode="auto">
            <a:xfrm>
              <a:off x="4096" y="2500"/>
              <a:ext cx="0" cy="1148"/>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9E5E602B-C9D3-C244-9F92-680143C4DAEC}" type="slidenum">
              <a:rPr lang="zh-CN" altLang="en-US">
                <a:solidFill>
                  <a:schemeClr val="bg1"/>
                </a:solidFill>
                <a:ea typeface="华文新魏" charset="-122"/>
              </a:rPr>
              <a:pPr eaLnBrk="1" hangingPunct="1"/>
              <a:t>79</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2948" name="Rectangle 1026"/>
          <p:cNvSpPr>
            <a:spLocks noGrp="1" noChangeArrowheads="1"/>
          </p:cNvSpPr>
          <p:nvPr>
            <p:ph type="title"/>
          </p:nvPr>
        </p:nvSpPr>
        <p:spPr>
          <a:xfrm>
            <a:off x="990600" y="304800"/>
            <a:ext cx="7793038" cy="784225"/>
          </a:xfrm>
        </p:spPr>
        <p:txBody>
          <a:bodyPr/>
          <a:lstStyle/>
          <a:p>
            <a:pPr eaLnBrk="1" hangingPunct="1"/>
            <a:r>
              <a:rPr lang="zh-CN" altLang="en-US">
                <a:effectLst/>
              </a:rPr>
              <a:t>关系模型</a:t>
            </a:r>
            <a:endParaRPr lang="zh-CN" altLang="en-US" sz="3200">
              <a:effectLst/>
            </a:endParaRPr>
          </a:p>
        </p:txBody>
      </p:sp>
      <p:sp>
        <p:nvSpPr>
          <p:cNvPr id="82949" name="Rectangle 1027"/>
          <p:cNvSpPr>
            <a:spLocks noGrp="1" noChangeArrowheads="1"/>
          </p:cNvSpPr>
          <p:nvPr>
            <p:ph type="body" idx="1"/>
          </p:nvPr>
        </p:nvSpPr>
        <p:spPr>
          <a:xfrm>
            <a:off x="457200" y="1600200"/>
            <a:ext cx="8229600" cy="4191000"/>
          </a:xfrm>
        </p:spPr>
        <p:txBody>
          <a:bodyPr/>
          <a:lstStyle/>
          <a:p>
            <a:pPr eaLnBrk="1" hangingPunct="1"/>
            <a:r>
              <a:rPr lang="zh-CN" altLang="en-US">
                <a:latin typeface="华文新魏" charset="-122"/>
                <a:ea typeface="华文新魏" charset="-122"/>
              </a:rPr>
              <a:t>优点</a:t>
            </a:r>
          </a:p>
          <a:p>
            <a:pPr lvl="1" eaLnBrk="1" hangingPunct="1"/>
            <a:r>
              <a:rPr lang="zh-CN" altLang="en-US">
                <a:latin typeface="华文新魏" charset="-122"/>
                <a:ea typeface="华文新魏" charset="-122"/>
              </a:rPr>
              <a:t>简单，表的概念直观、单一，用户易理解</a:t>
            </a:r>
          </a:p>
          <a:p>
            <a:pPr lvl="1" eaLnBrk="1" hangingPunct="1"/>
            <a:r>
              <a:rPr lang="zh-CN" altLang="en-US">
                <a:latin typeface="华文新魏" charset="-122"/>
                <a:ea typeface="华文新魏" charset="-122"/>
              </a:rPr>
              <a:t>非过程化的数据请求，数据请求可以不指明路径</a:t>
            </a:r>
          </a:p>
          <a:p>
            <a:pPr lvl="1" eaLnBrk="1" hangingPunct="1"/>
            <a:r>
              <a:rPr lang="zh-CN" altLang="en-US">
                <a:latin typeface="华文新魏" charset="-122"/>
                <a:ea typeface="华文新魏" charset="-122"/>
              </a:rPr>
              <a:t>数据独立性，用户只需提出“做什么”，无须说明“怎么做”</a:t>
            </a:r>
          </a:p>
          <a:p>
            <a:pPr lvl="1" eaLnBrk="1" hangingPunct="1"/>
            <a:r>
              <a:rPr lang="zh-CN" altLang="en-US">
                <a:latin typeface="华文新魏" charset="-122"/>
                <a:ea typeface="华文新魏" charset="-122"/>
              </a:rPr>
              <a:t>坚实的理论基础</a:t>
            </a:r>
          </a:p>
          <a:p>
            <a:pPr eaLnBrk="1" hangingPunct="1"/>
            <a:endParaRPr lang="zh-CN" altLang="en-US">
              <a:latin typeface="华文新魏" charset="-122"/>
              <a:ea typeface="华文新魏"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78C2B7F8-05BA-2949-98B8-26CF82D463DF}" type="slidenum">
              <a:rPr lang="zh-CN" altLang="en-US">
                <a:solidFill>
                  <a:schemeClr val="bg1"/>
                </a:solidFill>
                <a:ea typeface="华文新魏" charset="-122"/>
              </a:rPr>
              <a:pPr eaLnBrk="1" hangingPunct="1"/>
              <a:t>8</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0244" name="Rectangle 2"/>
          <p:cNvSpPr>
            <a:spLocks noGrp="1" noChangeArrowheads="1"/>
          </p:cNvSpPr>
          <p:nvPr>
            <p:ph type="title"/>
          </p:nvPr>
        </p:nvSpPr>
        <p:spPr>
          <a:xfrm>
            <a:off x="762000" y="0"/>
            <a:ext cx="7793038" cy="1143000"/>
          </a:xfrm>
        </p:spPr>
        <p:txBody>
          <a:bodyPr/>
          <a:lstStyle/>
          <a:p>
            <a:pPr eaLnBrk="1" hangingPunct="1"/>
            <a:r>
              <a:rPr lang="zh-CN" altLang="en-US" sz="4000">
                <a:effectLst/>
              </a:rPr>
              <a:t>四个基本概念</a:t>
            </a:r>
            <a:r>
              <a:rPr lang="en-US" altLang="zh-CN" sz="4000">
                <a:effectLst/>
              </a:rPr>
              <a:t>--</a:t>
            </a:r>
            <a:r>
              <a:rPr lang="zh-CN" altLang="en-US" sz="4000">
                <a:effectLst/>
              </a:rPr>
              <a:t>数据库（举例）</a:t>
            </a:r>
          </a:p>
        </p:txBody>
      </p:sp>
      <p:graphicFrame>
        <p:nvGraphicFramePr>
          <p:cNvPr id="238596" name="Object 4"/>
          <p:cNvGraphicFramePr>
            <a:graphicFrameLocks noChangeAspect="1"/>
          </p:cNvGraphicFramePr>
          <p:nvPr>
            <p:ph type="body" idx="1"/>
          </p:nvPr>
        </p:nvGraphicFramePr>
        <p:xfrm>
          <a:off x="504825" y="1431925"/>
          <a:ext cx="7577138" cy="3722688"/>
        </p:xfrm>
        <a:graphic>
          <a:graphicData uri="http://schemas.openxmlformats.org/presentationml/2006/ole">
            <mc:AlternateContent xmlns:mc="http://schemas.openxmlformats.org/markup-compatibility/2006">
              <mc:Choice xmlns:v="urn:schemas-microsoft-com:vml" Requires="v">
                <p:oleObj spid="_x0000_s10246" name="Document" r:id="rId3" imgW="3394969" imgH="1668716" progId="Word.Document.8">
                  <p:embed/>
                </p:oleObj>
              </mc:Choice>
              <mc:Fallback>
                <p:oleObj name="Document" r:id="rId3" imgW="3394969" imgH="166871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1431925"/>
                        <a:ext cx="7577138"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ppt_x"/>
                                          </p:val>
                                        </p:tav>
                                        <p:tav tm="100000">
                                          <p:val>
                                            <p:strVal val="#ppt_x"/>
                                          </p:val>
                                        </p:tav>
                                      </p:tavLst>
                                    </p:anim>
                                    <p:anim calcmode="lin" valueType="num">
                                      <p:cBhvr additive="base">
                                        <p:cTn id="8" dur="500" fill="hold"/>
                                        <p:tgtEl>
                                          <p:spTgt spid="2385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0509D4E-A099-F849-868B-EB7906B0AA05}" type="slidenum">
              <a:rPr lang="zh-CN" altLang="en-US">
                <a:solidFill>
                  <a:schemeClr val="bg1"/>
                </a:solidFill>
                <a:ea typeface="华文新魏" charset="-122"/>
              </a:rPr>
              <a:pPr eaLnBrk="1" hangingPunct="1"/>
              <a:t>80</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3972"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数据模型的组成要素</a:t>
            </a:r>
          </a:p>
        </p:txBody>
      </p:sp>
      <p:sp>
        <p:nvSpPr>
          <p:cNvPr id="83973" name="Rectangle 3"/>
          <p:cNvSpPr>
            <a:spLocks noGrp="1" noChangeArrowheads="1"/>
          </p:cNvSpPr>
          <p:nvPr>
            <p:ph type="body" idx="1"/>
          </p:nvPr>
        </p:nvSpPr>
        <p:spPr>
          <a:xfrm>
            <a:off x="682625" y="1484313"/>
            <a:ext cx="7772400" cy="4419600"/>
          </a:xfrm>
        </p:spPr>
        <p:txBody>
          <a:bodyPr/>
          <a:lstStyle/>
          <a:p>
            <a:pPr eaLnBrk="1" hangingPunct="1">
              <a:lnSpc>
                <a:spcPct val="130000"/>
              </a:lnSpc>
            </a:pPr>
            <a:r>
              <a:rPr lang="zh-CN" altLang="en-US">
                <a:latin typeface="华文新魏" charset="-122"/>
                <a:ea typeface="华文新魏" charset="-122"/>
              </a:rPr>
              <a:t>数据结构 </a:t>
            </a:r>
          </a:p>
          <a:p>
            <a:pPr eaLnBrk="1" hangingPunct="1">
              <a:lnSpc>
                <a:spcPct val="130000"/>
              </a:lnSpc>
            </a:pPr>
            <a:r>
              <a:rPr lang="zh-CN" altLang="en-US">
                <a:latin typeface="华文新魏" charset="-122"/>
                <a:ea typeface="华文新魏" charset="-122"/>
              </a:rPr>
              <a:t>数据操作 </a:t>
            </a:r>
          </a:p>
          <a:p>
            <a:pPr eaLnBrk="1" hangingPunct="1">
              <a:lnSpc>
                <a:spcPct val="130000"/>
              </a:lnSpc>
            </a:pPr>
            <a:r>
              <a:rPr lang="zh-CN" altLang="en-US">
                <a:latin typeface="华文新魏" charset="-122"/>
                <a:ea typeface="华文新魏" charset="-122"/>
              </a:rPr>
              <a:t>数据的约束条件 </a:t>
            </a:r>
          </a:p>
          <a:p>
            <a:pPr eaLnBrk="1" hangingPunct="1">
              <a:lnSpc>
                <a:spcPct val="130000"/>
              </a:lnSpc>
            </a:pPr>
            <a:endParaRPr lang="zh-CN" altLang="en-US">
              <a:latin typeface="华文新魏" charset="-122"/>
              <a:ea typeface="华文新魏"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2B860BC-FD01-AD4D-83C8-4B8B9EF5C9A0}" type="slidenum">
              <a:rPr lang="zh-CN" altLang="en-US">
                <a:solidFill>
                  <a:schemeClr val="bg1"/>
                </a:solidFill>
                <a:ea typeface="华文新魏" charset="-122"/>
              </a:rPr>
              <a:pPr eaLnBrk="1" hangingPunct="1"/>
              <a:t>81</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4996"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数据结构</a:t>
            </a:r>
          </a:p>
        </p:txBody>
      </p:sp>
      <p:sp>
        <p:nvSpPr>
          <p:cNvPr id="84997" name="Rectangle 3"/>
          <p:cNvSpPr>
            <a:spLocks noGrp="1" noChangeArrowheads="1"/>
          </p:cNvSpPr>
          <p:nvPr>
            <p:ph type="body" idx="1"/>
          </p:nvPr>
        </p:nvSpPr>
        <p:spPr>
          <a:xfrm>
            <a:off x="682625" y="1557338"/>
            <a:ext cx="7772400" cy="4419600"/>
          </a:xfrm>
        </p:spPr>
        <p:txBody>
          <a:bodyPr/>
          <a:lstStyle/>
          <a:p>
            <a:pPr algn="just" eaLnBrk="1" hangingPunct="1"/>
            <a:r>
              <a:rPr lang="zh-CN" altLang="en-US">
                <a:latin typeface="华文新魏" charset="-122"/>
                <a:ea typeface="华文新魏" charset="-122"/>
              </a:rPr>
              <a:t>什么是数据结构</a:t>
            </a:r>
          </a:p>
          <a:p>
            <a:pPr lvl="1" algn="just" eaLnBrk="1" hangingPunct="1"/>
            <a:r>
              <a:rPr lang="zh-CN" altLang="en-US">
                <a:latin typeface="华文新魏" charset="-122"/>
                <a:ea typeface="华文新魏" charset="-122"/>
              </a:rPr>
              <a:t>对象类型的集合</a:t>
            </a:r>
          </a:p>
          <a:p>
            <a:pPr lvl="1" algn="just" eaLnBrk="1" hangingPunct="1">
              <a:lnSpc>
                <a:spcPct val="60000"/>
              </a:lnSpc>
            </a:pPr>
            <a:endParaRPr lang="zh-CN" altLang="en-US">
              <a:latin typeface="华文新魏" charset="-122"/>
              <a:ea typeface="华文新魏" charset="-122"/>
            </a:endParaRPr>
          </a:p>
          <a:p>
            <a:pPr algn="just" eaLnBrk="1" hangingPunct="1"/>
            <a:r>
              <a:rPr lang="zh-CN" altLang="en-US">
                <a:latin typeface="华文新魏" charset="-122"/>
                <a:ea typeface="华文新魏" charset="-122"/>
              </a:rPr>
              <a:t>两类对象</a:t>
            </a:r>
          </a:p>
          <a:p>
            <a:pPr lvl="1" algn="just" eaLnBrk="1" hangingPunct="1"/>
            <a:r>
              <a:rPr lang="zh-CN" altLang="en-US">
                <a:latin typeface="华文新魏" charset="-122"/>
                <a:ea typeface="华文新魏" charset="-122"/>
              </a:rPr>
              <a:t>与数据类型、内容、性质有关的对象</a:t>
            </a:r>
          </a:p>
          <a:p>
            <a:pPr lvl="1" algn="just" eaLnBrk="1" hangingPunct="1"/>
            <a:r>
              <a:rPr lang="zh-CN" altLang="en-US">
                <a:latin typeface="华文新魏" charset="-122"/>
                <a:ea typeface="华文新魏" charset="-122"/>
              </a:rPr>
              <a:t>与数据之间联系有关的对象</a:t>
            </a:r>
          </a:p>
          <a:p>
            <a:pPr lvl="1" algn="just" eaLnBrk="1" hangingPunct="1">
              <a:lnSpc>
                <a:spcPct val="60000"/>
              </a:lnSpc>
            </a:pPr>
            <a:endParaRPr lang="zh-CN" altLang="en-US">
              <a:latin typeface="华文新魏" charset="-122"/>
              <a:ea typeface="华文新魏" charset="-122"/>
            </a:endParaRPr>
          </a:p>
          <a:p>
            <a:pPr algn="just" eaLnBrk="1" hangingPunct="1"/>
            <a:r>
              <a:rPr lang="zh-CN" altLang="en-US">
                <a:latin typeface="华文新魏" charset="-122"/>
                <a:ea typeface="华文新魏" charset="-122"/>
              </a:rPr>
              <a:t>数据结构是对系统静态特性的描述</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588183D2-B490-034D-9F61-8B629B8ECD3A}" type="slidenum">
              <a:rPr lang="zh-CN" altLang="en-US">
                <a:solidFill>
                  <a:schemeClr val="bg1"/>
                </a:solidFill>
                <a:ea typeface="华文新魏" charset="-122"/>
              </a:rPr>
              <a:pPr eaLnBrk="1" hangingPunct="1"/>
              <a:t>82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6020"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数据操作</a:t>
            </a:r>
          </a:p>
        </p:txBody>
      </p:sp>
      <p:sp>
        <p:nvSpPr>
          <p:cNvPr id="86021" name="Rectangle 3"/>
          <p:cNvSpPr>
            <a:spLocks noGrp="1" noChangeArrowheads="1"/>
          </p:cNvSpPr>
          <p:nvPr>
            <p:ph type="body" idx="1"/>
          </p:nvPr>
        </p:nvSpPr>
        <p:spPr>
          <a:xfrm>
            <a:off x="682625" y="1484313"/>
            <a:ext cx="7772400" cy="4419600"/>
          </a:xfrm>
        </p:spPr>
        <p:txBody>
          <a:bodyPr/>
          <a:lstStyle/>
          <a:p>
            <a:pPr algn="just" eaLnBrk="1" hangingPunct="1">
              <a:lnSpc>
                <a:spcPct val="150000"/>
              </a:lnSpc>
            </a:pPr>
            <a:r>
              <a:rPr lang="zh-CN" altLang="en-US" sz="2800">
                <a:latin typeface="华文新魏" charset="-122"/>
                <a:ea typeface="华文新魏" charset="-122"/>
              </a:rPr>
              <a:t>数据操作</a:t>
            </a:r>
          </a:p>
          <a:p>
            <a:pPr lvl="1" algn="just" eaLnBrk="1" hangingPunct="1">
              <a:lnSpc>
                <a:spcPct val="150000"/>
              </a:lnSpc>
            </a:pPr>
            <a:r>
              <a:rPr lang="zh-CN" altLang="en-US" sz="2400">
                <a:latin typeface="华文新魏" charset="-122"/>
                <a:ea typeface="华文新魏" charset="-122"/>
              </a:rPr>
              <a:t>对数据库中各种对象（型）的实例（值）允许执行的</a:t>
            </a:r>
            <a:r>
              <a:rPr lang="zh-CN" altLang="en-US" sz="2400">
                <a:solidFill>
                  <a:schemeClr val="folHlink"/>
                </a:solidFill>
                <a:latin typeface="华文新魏" charset="-122"/>
                <a:ea typeface="华文新魏" charset="-122"/>
              </a:rPr>
              <a:t>操作</a:t>
            </a:r>
            <a:r>
              <a:rPr lang="zh-CN" altLang="en-US" sz="2400">
                <a:latin typeface="华文新魏" charset="-122"/>
                <a:ea typeface="华文新魏" charset="-122"/>
              </a:rPr>
              <a:t>及有关的</a:t>
            </a:r>
            <a:r>
              <a:rPr lang="zh-CN" altLang="en-US" sz="2400">
                <a:solidFill>
                  <a:schemeClr val="folHlink"/>
                </a:solidFill>
                <a:latin typeface="华文新魏" charset="-122"/>
                <a:ea typeface="华文新魏" charset="-122"/>
              </a:rPr>
              <a:t>操作规则</a:t>
            </a:r>
          </a:p>
          <a:p>
            <a:pPr algn="just" eaLnBrk="1" hangingPunct="1">
              <a:lnSpc>
                <a:spcPct val="150000"/>
              </a:lnSpc>
            </a:pPr>
            <a:r>
              <a:rPr lang="zh-CN" altLang="en-US" sz="2800">
                <a:latin typeface="华文新魏" charset="-122"/>
                <a:ea typeface="华文新魏" charset="-122"/>
              </a:rPr>
              <a:t>数据操作的类型</a:t>
            </a:r>
          </a:p>
          <a:p>
            <a:pPr lvl="1" algn="just" eaLnBrk="1" hangingPunct="1">
              <a:lnSpc>
                <a:spcPct val="150000"/>
              </a:lnSpc>
            </a:pPr>
            <a:r>
              <a:rPr lang="zh-CN" altLang="en-US" sz="2400">
                <a:latin typeface="华文新魏" charset="-122"/>
                <a:ea typeface="华文新魏" charset="-122"/>
              </a:rPr>
              <a:t>检索</a:t>
            </a:r>
          </a:p>
          <a:p>
            <a:pPr lvl="1" algn="just" eaLnBrk="1" hangingPunct="1">
              <a:lnSpc>
                <a:spcPct val="150000"/>
              </a:lnSpc>
            </a:pPr>
            <a:r>
              <a:rPr lang="zh-CN" altLang="en-US" sz="2400">
                <a:latin typeface="华文新魏" charset="-122"/>
                <a:ea typeface="华文新魏" charset="-122"/>
              </a:rPr>
              <a:t>更新（包括插入、删除、修改）</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E5AB688F-EC70-034B-8CB3-3E2B69B3C2B2}" type="slidenum">
              <a:rPr lang="zh-CN" altLang="en-US">
                <a:solidFill>
                  <a:schemeClr val="bg1"/>
                </a:solidFill>
                <a:ea typeface="华文新魏" charset="-122"/>
              </a:rPr>
              <a:pPr eaLnBrk="1" hangingPunct="1"/>
              <a:t>83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7044" name="Rectangle 2"/>
          <p:cNvSpPr>
            <a:spLocks noGrp="1" noChangeArrowheads="1"/>
          </p:cNvSpPr>
          <p:nvPr>
            <p:ph type="title"/>
          </p:nvPr>
        </p:nvSpPr>
        <p:spPr>
          <a:xfrm>
            <a:off x="990600" y="0"/>
            <a:ext cx="7793038" cy="1143000"/>
          </a:xfrm>
        </p:spPr>
        <p:txBody>
          <a:bodyPr/>
          <a:lstStyle/>
          <a:p>
            <a:pPr eaLnBrk="1" hangingPunct="1"/>
            <a:r>
              <a:rPr lang="zh-CN" altLang="en-US">
                <a:effectLst/>
              </a:rPr>
              <a:t>数据操作(续)</a:t>
            </a:r>
          </a:p>
        </p:txBody>
      </p:sp>
      <p:sp>
        <p:nvSpPr>
          <p:cNvPr id="87045" name="Rectangle 3"/>
          <p:cNvSpPr>
            <a:spLocks noGrp="1" noChangeArrowheads="1"/>
          </p:cNvSpPr>
          <p:nvPr>
            <p:ph type="body" idx="1"/>
          </p:nvPr>
        </p:nvSpPr>
        <p:spPr>
          <a:xfrm>
            <a:off x="682625" y="1530350"/>
            <a:ext cx="7772400" cy="4419600"/>
          </a:xfrm>
        </p:spPr>
        <p:txBody>
          <a:bodyPr/>
          <a:lstStyle/>
          <a:p>
            <a:pPr algn="just" eaLnBrk="1" hangingPunct="1"/>
            <a:r>
              <a:rPr lang="zh-CN" altLang="en-US">
                <a:latin typeface="华文新魏" charset="-122"/>
                <a:ea typeface="华文新魏" charset="-122"/>
              </a:rPr>
              <a:t>数据模型对操作的定义</a:t>
            </a:r>
          </a:p>
          <a:p>
            <a:pPr lvl="1" algn="just" eaLnBrk="1" hangingPunct="1"/>
            <a:r>
              <a:rPr lang="zh-CN" altLang="en-US">
                <a:latin typeface="华文新魏" charset="-122"/>
                <a:ea typeface="华文新魏" charset="-122"/>
              </a:rPr>
              <a:t>操作的确切含义</a:t>
            </a:r>
          </a:p>
          <a:p>
            <a:pPr lvl="1" algn="just" eaLnBrk="1" hangingPunct="1"/>
            <a:r>
              <a:rPr lang="zh-CN" altLang="en-US">
                <a:latin typeface="华文新魏" charset="-122"/>
                <a:ea typeface="华文新魏" charset="-122"/>
              </a:rPr>
              <a:t>操作符号</a:t>
            </a:r>
          </a:p>
          <a:p>
            <a:pPr lvl="1" algn="just" eaLnBrk="1" hangingPunct="1"/>
            <a:r>
              <a:rPr lang="zh-CN" altLang="en-US">
                <a:latin typeface="华文新魏" charset="-122"/>
                <a:ea typeface="华文新魏" charset="-122"/>
              </a:rPr>
              <a:t>操作规则（如优先级）</a:t>
            </a:r>
          </a:p>
          <a:p>
            <a:pPr lvl="1" algn="just" eaLnBrk="1" hangingPunct="1"/>
            <a:r>
              <a:rPr lang="zh-CN" altLang="en-US">
                <a:latin typeface="华文新魏" charset="-122"/>
                <a:ea typeface="华文新魏" charset="-122"/>
              </a:rPr>
              <a:t>实现操作的语言</a:t>
            </a:r>
          </a:p>
          <a:p>
            <a:pPr lvl="1" algn="just" eaLnBrk="1" hangingPunct="1"/>
            <a:endParaRPr lang="zh-CN" altLang="en-US">
              <a:latin typeface="华文新魏" charset="-122"/>
              <a:ea typeface="华文新魏" charset="-122"/>
            </a:endParaRPr>
          </a:p>
          <a:p>
            <a:pPr algn="just" eaLnBrk="1" hangingPunct="1"/>
            <a:r>
              <a:rPr lang="zh-CN" altLang="en-US">
                <a:latin typeface="华文新魏" charset="-122"/>
                <a:ea typeface="华文新魏" charset="-122"/>
              </a:rPr>
              <a:t>数据操作是对系统动态特性的描述。</a:t>
            </a:r>
          </a:p>
          <a:p>
            <a:pPr eaLnBrk="1" hangingPunct="1"/>
            <a:endParaRPr lang="zh-CN" altLang="en-US">
              <a:latin typeface="华文新魏" charset="-122"/>
              <a:ea typeface="华文新魏"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864C005E-3CC1-4140-B64F-CC442F6767C5}" type="slidenum">
              <a:rPr lang="zh-CN" altLang="en-US">
                <a:solidFill>
                  <a:schemeClr val="bg1"/>
                </a:solidFill>
                <a:ea typeface="华文新魏" charset="-122"/>
              </a:rPr>
              <a:pPr eaLnBrk="1" hangingPunct="1"/>
              <a:t>84</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8068" name="Rectangle 2"/>
          <p:cNvSpPr>
            <a:spLocks noGrp="1" noChangeArrowheads="1"/>
          </p:cNvSpPr>
          <p:nvPr>
            <p:ph type="title"/>
          </p:nvPr>
        </p:nvSpPr>
        <p:spPr>
          <a:xfrm>
            <a:off x="990600" y="0"/>
            <a:ext cx="7793038" cy="1143000"/>
          </a:xfrm>
        </p:spPr>
        <p:txBody>
          <a:bodyPr/>
          <a:lstStyle/>
          <a:p>
            <a:pPr eaLnBrk="1" hangingPunct="1"/>
            <a:r>
              <a:rPr lang="zh-CN" altLang="en-US">
                <a:effectLst/>
              </a:rPr>
              <a:t>数据的约束条件</a:t>
            </a:r>
          </a:p>
        </p:txBody>
      </p:sp>
      <p:sp>
        <p:nvSpPr>
          <p:cNvPr id="88069" name="Rectangle 3"/>
          <p:cNvSpPr>
            <a:spLocks noGrp="1" noChangeArrowheads="1"/>
          </p:cNvSpPr>
          <p:nvPr>
            <p:ph type="body" idx="1"/>
          </p:nvPr>
        </p:nvSpPr>
        <p:spPr>
          <a:xfrm>
            <a:off x="682625" y="1530350"/>
            <a:ext cx="7772400" cy="4419600"/>
          </a:xfrm>
        </p:spPr>
        <p:txBody>
          <a:bodyPr/>
          <a:lstStyle/>
          <a:p>
            <a:pPr eaLnBrk="1" hangingPunct="1"/>
            <a:r>
              <a:rPr lang="zh-CN" altLang="en-US">
                <a:latin typeface="华文新魏" charset="-122"/>
                <a:ea typeface="华文新魏" charset="-122"/>
              </a:rPr>
              <a:t>数据的约束条件</a:t>
            </a:r>
          </a:p>
          <a:p>
            <a:pPr lvl="1" eaLnBrk="1" hangingPunct="1">
              <a:lnSpc>
                <a:spcPct val="130000"/>
              </a:lnSpc>
            </a:pPr>
            <a:r>
              <a:rPr lang="zh-CN" altLang="en-US">
                <a:latin typeface="华文新魏" charset="-122"/>
                <a:ea typeface="华文新魏" charset="-122"/>
              </a:rPr>
              <a:t>一组完整性规则的集合。</a:t>
            </a:r>
          </a:p>
          <a:p>
            <a:pPr lvl="1" eaLnBrk="1" hangingPunct="1">
              <a:lnSpc>
                <a:spcPct val="130000"/>
              </a:lnSpc>
            </a:pPr>
            <a:r>
              <a:rPr lang="zh-CN" altLang="en-US">
                <a:latin typeface="华文新魏" charset="-122"/>
                <a:ea typeface="华文新魏" charset="-122"/>
              </a:rPr>
              <a:t>完整性规则是给定的数据模型中数据及其联系所具有的制约和储存规则，用以限定符合数据模型的数据库状态以及状态的变化，以保证数据的正确、有效、相容。</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9443AB6-32AC-FD49-9D4E-2E01EE7DD269}" type="slidenum">
              <a:rPr lang="zh-CN" altLang="en-US">
                <a:solidFill>
                  <a:schemeClr val="bg1"/>
                </a:solidFill>
                <a:ea typeface="华文新魏" charset="-122"/>
              </a:rPr>
              <a:pPr eaLnBrk="1" hangingPunct="1"/>
              <a:t>85</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89092"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数据的约束条件(续)</a:t>
            </a:r>
          </a:p>
        </p:txBody>
      </p:sp>
      <p:sp>
        <p:nvSpPr>
          <p:cNvPr id="89093" name="Rectangle 3"/>
          <p:cNvSpPr>
            <a:spLocks noGrp="1" noChangeArrowheads="1"/>
          </p:cNvSpPr>
          <p:nvPr>
            <p:ph type="body" idx="1"/>
          </p:nvPr>
        </p:nvSpPr>
        <p:spPr>
          <a:xfrm>
            <a:off x="682625" y="1524000"/>
            <a:ext cx="8066088" cy="4208463"/>
          </a:xfrm>
        </p:spPr>
        <p:txBody>
          <a:bodyPr/>
          <a:lstStyle/>
          <a:p>
            <a:pPr eaLnBrk="1" hangingPunct="1">
              <a:lnSpc>
                <a:spcPct val="80000"/>
              </a:lnSpc>
            </a:pPr>
            <a:r>
              <a:rPr lang="zh-CN" altLang="en-US" sz="2800">
                <a:latin typeface="华文新魏" charset="-122"/>
                <a:ea typeface="华文新魏" charset="-122"/>
              </a:rPr>
              <a:t>数据模型对约束条件的定义</a:t>
            </a:r>
          </a:p>
          <a:p>
            <a:pPr lvl="1" eaLnBrk="1" hangingPunct="1">
              <a:lnSpc>
                <a:spcPct val="180000"/>
              </a:lnSpc>
            </a:pPr>
            <a:r>
              <a:rPr lang="zh-CN" altLang="en-US" sz="2400">
                <a:latin typeface="华文新魏" charset="-122"/>
                <a:ea typeface="华文新魏" charset="-122"/>
              </a:rPr>
              <a:t>反映和规定本</a:t>
            </a:r>
            <a:r>
              <a:rPr lang="zh-CN" altLang="en-US" sz="2400">
                <a:solidFill>
                  <a:schemeClr val="folHlink"/>
                </a:solidFill>
                <a:latin typeface="华文新魏" charset="-122"/>
                <a:ea typeface="华文新魏" charset="-122"/>
              </a:rPr>
              <a:t>数据模型</a:t>
            </a:r>
            <a:r>
              <a:rPr lang="zh-CN" altLang="en-US" sz="2400">
                <a:latin typeface="华文新魏" charset="-122"/>
                <a:ea typeface="华文新魏" charset="-122"/>
              </a:rPr>
              <a:t>必须遵守的基本的通用的完整性约束条件。例如在关系模型中，任何关系必须满足实体完整性、参照完整性和用户自定义的完整性。</a:t>
            </a:r>
          </a:p>
          <a:p>
            <a:pPr lvl="1" algn="just" eaLnBrk="1" hangingPunct="1">
              <a:lnSpc>
                <a:spcPct val="180000"/>
              </a:lnSpc>
            </a:pPr>
            <a:r>
              <a:rPr lang="zh-CN" altLang="en-US" sz="2400">
                <a:latin typeface="华文新魏" charset="-122"/>
                <a:ea typeface="华文新魏" charset="-122"/>
              </a:rPr>
              <a:t>提供定义完整性约束条件的机制，以反映</a:t>
            </a:r>
            <a:r>
              <a:rPr lang="zh-CN" altLang="en-US" sz="2400">
                <a:solidFill>
                  <a:schemeClr val="folHlink"/>
                </a:solidFill>
                <a:latin typeface="华文新魏" charset="-122"/>
                <a:ea typeface="华文新魏" charset="-122"/>
              </a:rPr>
              <a:t>具体应用</a:t>
            </a:r>
            <a:r>
              <a:rPr lang="zh-CN" altLang="en-US" sz="2400">
                <a:latin typeface="华文新魏" charset="-122"/>
                <a:ea typeface="华文新魏" charset="-122"/>
              </a:rPr>
              <a:t>所涉及的数据必须遵守的特定的语义约束条件。</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37403B5-F1E5-464C-87C3-16B8309993EB}" type="slidenum">
              <a:rPr lang="zh-CN" altLang="en-US">
                <a:solidFill>
                  <a:schemeClr val="bg1"/>
                </a:solidFill>
                <a:ea typeface="华文新魏" charset="-122"/>
              </a:rPr>
              <a:pPr eaLnBrk="1" hangingPunct="1"/>
              <a:t>86</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0116" name="Rectangle 2"/>
          <p:cNvSpPr>
            <a:spLocks noGrp="1" noChangeArrowheads="1"/>
          </p:cNvSpPr>
          <p:nvPr>
            <p:ph type="title"/>
          </p:nvPr>
        </p:nvSpPr>
        <p:spPr>
          <a:xfrm>
            <a:off x="539750" y="268288"/>
            <a:ext cx="7793038" cy="784225"/>
          </a:xfrm>
        </p:spPr>
        <p:txBody>
          <a:bodyPr/>
          <a:lstStyle/>
          <a:p>
            <a:pPr eaLnBrk="1" hangingPunct="1"/>
            <a:r>
              <a:rPr lang="zh-CN" altLang="en-US">
                <a:effectLst/>
                <a:latin typeface="隶书" charset="0"/>
              </a:rPr>
              <a:t>数据库语言</a:t>
            </a:r>
          </a:p>
        </p:txBody>
      </p:sp>
      <p:sp>
        <p:nvSpPr>
          <p:cNvPr id="90117" name="Rectangle 3"/>
          <p:cNvSpPr>
            <a:spLocks noGrp="1" noChangeArrowheads="1"/>
          </p:cNvSpPr>
          <p:nvPr>
            <p:ph type="body" idx="1"/>
          </p:nvPr>
        </p:nvSpPr>
        <p:spPr>
          <a:xfrm>
            <a:off x="341313" y="1676400"/>
            <a:ext cx="8574087" cy="4705350"/>
          </a:xfrm>
        </p:spPr>
        <p:txBody>
          <a:bodyPr/>
          <a:lstStyle/>
          <a:p>
            <a:pPr eaLnBrk="1" hangingPunct="1"/>
            <a:r>
              <a:rPr lang="en-US" altLang="zh-CN">
                <a:latin typeface="华文新魏" charset="-122"/>
                <a:ea typeface="华文新魏" charset="-122"/>
              </a:rPr>
              <a:t>DDL</a:t>
            </a:r>
            <a:r>
              <a:rPr lang="zh-CN" altLang="en-US">
                <a:latin typeface="华文新魏" charset="-122"/>
                <a:ea typeface="华文新魏" charset="-122"/>
              </a:rPr>
              <a:t>语言（</a:t>
            </a:r>
            <a:r>
              <a:rPr lang="en-US" altLang="zh-CN">
                <a:latin typeface="华文新魏" charset="-122"/>
                <a:ea typeface="华文新魏" charset="-122"/>
              </a:rPr>
              <a:t>Data Description Language）</a:t>
            </a:r>
          </a:p>
          <a:p>
            <a:pPr lvl="1" eaLnBrk="1" hangingPunct="1"/>
            <a:r>
              <a:rPr lang="zh-CN" altLang="en-US">
                <a:latin typeface="华文新魏" charset="-122"/>
                <a:ea typeface="华文新魏" charset="-122"/>
              </a:rPr>
              <a:t>描述子模式、逻辑模式、物理模式</a:t>
            </a:r>
          </a:p>
          <a:p>
            <a:pPr lvl="1" eaLnBrk="1" hangingPunct="1"/>
            <a:r>
              <a:rPr lang="zh-CN" altLang="en-US">
                <a:latin typeface="华文新魏" charset="-122"/>
                <a:ea typeface="华文新魏" charset="-122"/>
              </a:rPr>
              <a:t>数据库定义功能</a:t>
            </a:r>
          </a:p>
          <a:p>
            <a:pPr lvl="1" eaLnBrk="1" hangingPunct="1"/>
            <a:r>
              <a:rPr lang="zh-CN" altLang="en-US">
                <a:latin typeface="华文新魏" charset="-122"/>
                <a:ea typeface="华文新魏" charset="-122"/>
              </a:rPr>
              <a:t>模式翻译程序</a:t>
            </a:r>
          </a:p>
          <a:p>
            <a:pPr lvl="2" eaLnBrk="1" hangingPunct="1"/>
            <a:r>
              <a:rPr lang="zh-CN" altLang="en-US">
                <a:latin typeface="华文新魏" charset="-122"/>
                <a:ea typeface="华文新魏" charset="-122"/>
              </a:rPr>
              <a:t>把源模式翻译成目标模式，存入数据字典中</a:t>
            </a:r>
          </a:p>
          <a:p>
            <a:pPr lvl="1" eaLnBrk="1" hangingPunct="1"/>
            <a:r>
              <a:rPr lang="zh-CN" altLang="en-US">
                <a:latin typeface="华文新魏" charset="-122"/>
                <a:ea typeface="华文新魏" charset="-122"/>
              </a:rPr>
              <a:t>以执行约束定义</a:t>
            </a:r>
            <a:endParaRPr lang="en-US" altLang="zh-CN">
              <a:latin typeface="华文新魏" charset="-122"/>
              <a:ea typeface="华文新魏"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D744DDA7-3436-994A-9CC5-07D8818244B3}" type="slidenum">
              <a:rPr lang="zh-CN" altLang="en-US">
                <a:solidFill>
                  <a:schemeClr val="bg1"/>
                </a:solidFill>
                <a:ea typeface="华文新魏" charset="-122"/>
              </a:rPr>
              <a:pPr eaLnBrk="1" hangingPunct="1"/>
              <a:t>87</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1140" name="Rectangle 2"/>
          <p:cNvSpPr>
            <a:spLocks noGrp="1" noChangeArrowheads="1"/>
          </p:cNvSpPr>
          <p:nvPr>
            <p:ph type="title"/>
          </p:nvPr>
        </p:nvSpPr>
        <p:spPr>
          <a:xfrm>
            <a:off x="990600" y="228600"/>
            <a:ext cx="7772400" cy="914400"/>
          </a:xfrm>
        </p:spPr>
        <p:txBody>
          <a:bodyPr/>
          <a:lstStyle/>
          <a:p>
            <a:pPr eaLnBrk="1" hangingPunct="1"/>
            <a:r>
              <a:rPr lang="zh-CN" altLang="en-US">
                <a:effectLst/>
                <a:latin typeface="隶书" charset="0"/>
              </a:rPr>
              <a:t>数据库语言</a:t>
            </a:r>
          </a:p>
        </p:txBody>
      </p:sp>
      <p:sp>
        <p:nvSpPr>
          <p:cNvPr id="91141" name="Rectangle 3"/>
          <p:cNvSpPr>
            <a:spLocks noGrp="1" noChangeArrowheads="1"/>
          </p:cNvSpPr>
          <p:nvPr>
            <p:ph type="body" idx="1"/>
          </p:nvPr>
        </p:nvSpPr>
        <p:spPr>
          <a:xfrm>
            <a:off x="228600" y="1600200"/>
            <a:ext cx="8382000" cy="4267200"/>
          </a:xfrm>
        </p:spPr>
        <p:txBody>
          <a:bodyPr/>
          <a:lstStyle/>
          <a:p>
            <a:pPr eaLnBrk="1" hangingPunct="1">
              <a:lnSpc>
                <a:spcPct val="90000"/>
              </a:lnSpc>
            </a:pPr>
            <a:r>
              <a:rPr lang="en-US" altLang="zh-CN">
                <a:latin typeface="华文新魏" charset="-122"/>
                <a:ea typeface="华文新魏" charset="-122"/>
              </a:rPr>
              <a:t>DML</a:t>
            </a:r>
            <a:r>
              <a:rPr lang="zh-CN" altLang="en-US">
                <a:latin typeface="华文新魏" charset="-122"/>
                <a:ea typeface="华文新魏" charset="-122"/>
              </a:rPr>
              <a:t>语言（</a:t>
            </a:r>
            <a:r>
              <a:rPr lang="en-US" altLang="zh-CN">
                <a:latin typeface="华文新魏" charset="-122"/>
                <a:ea typeface="华文新魏" charset="-122"/>
              </a:rPr>
              <a:t>Data Manipulation Language）</a:t>
            </a:r>
          </a:p>
          <a:p>
            <a:pPr lvl="1" eaLnBrk="1" hangingPunct="1">
              <a:lnSpc>
                <a:spcPct val="90000"/>
              </a:lnSpc>
            </a:pPr>
            <a:r>
              <a:rPr lang="zh-CN" altLang="en-US">
                <a:latin typeface="华文新魏" charset="-122"/>
                <a:ea typeface="华文新魏" charset="-122"/>
              </a:rPr>
              <a:t>对数据库进行检索、插入、修改、删除</a:t>
            </a:r>
          </a:p>
          <a:p>
            <a:pPr lvl="1" eaLnBrk="1" hangingPunct="1">
              <a:lnSpc>
                <a:spcPct val="90000"/>
              </a:lnSpc>
            </a:pPr>
            <a:r>
              <a:rPr lang="zh-CN" altLang="en-US">
                <a:latin typeface="华文新魏" charset="-122"/>
                <a:ea typeface="华文新魏" charset="-122"/>
              </a:rPr>
              <a:t>数据存取功能</a:t>
            </a:r>
          </a:p>
          <a:p>
            <a:pPr lvl="1" eaLnBrk="1" hangingPunct="1">
              <a:lnSpc>
                <a:spcPct val="90000"/>
              </a:lnSpc>
            </a:pPr>
            <a:r>
              <a:rPr lang="en-US" altLang="zh-CN">
                <a:latin typeface="华文新魏" charset="-122"/>
                <a:ea typeface="华文新魏" charset="-122"/>
              </a:rPr>
              <a:t>DML</a:t>
            </a:r>
            <a:r>
              <a:rPr lang="zh-CN" altLang="en-US">
                <a:latin typeface="华文新魏" charset="-122"/>
                <a:ea typeface="华文新魏" charset="-122"/>
              </a:rPr>
              <a:t>类型</a:t>
            </a:r>
          </a:p>
          <a:p>
            <a:pPr lvl="2" eaLnBrk="1" hangingPunct="1">
              <a:lnSpc>
                <a:spcPct val="90000"/>
              </a:lnSpc>
            </a:pPr>
            <a:r>
              <a:rPr lang="zh-CN" altLang="en-US">
                <a:latin typeface="华文新魏" charset="-122"/>
                <a:ea typeface="华文新魏" charset="-122"/>
              </a:rPr>
              <a:t>过程化</a:t>
            </a:r>
            <a:r>
              <a:rPr lang="en-US" altLang="zh-CN">
                <a:latin typeface="华文新魏" charset="-122"/>
                <a:ea typeface="华文新魏" charset="-122"/>
              </a:rPr>
              <a:t>DML</a:t>
            </a:r>
          </a:p>
          <a:p>
            <a:pPr lvl="3" eaLnBrk="1" hangingPunct="1">
              <a:lnSpc>
                <a:spcPct val="90000"/>
              </a:lnSpc>
            </a:pPr>
            <a:r>
              <a:rPr lang="en-US" altLang="zh-CN">
                <a:latin typeface="华文新魏" charset="-122"/>
                <a:ea typeface="华文新魏" charset="-122"/>
              </a:rPr>
              <a:t>WHAT   AND   HOW</a:t>
            </a:r>
          </a:p>
          <a:p>
            <a:pPr lvl="2" eaLnBrk="1" hangingPunct="1">
              <a:lnSpc>
                <a:spcPct val="90000"/>
              </a:lnSpc>
            </a:pPr>
            <a:r>
              <a:rPr lang="zh-CN" altLang="en-US">
                <a:latin typeface="华文新魏" charset="-122"/>
                <a:ea typeface="华文新魏" charset="-122"/>
              </a:rPr>
              <a:t>声明式（非过程化）</a:t>
            </a:r>
            <a:r>
              <a:rPr lang="en-US" altLang="zh-CN">
                <a:latin typeface="华文新魏" charset="-122"/>
                <a:ea typeface="华文新魏" charset="-122"/>
              </a:rPr>
              <a:t>DML</a:t>
            </a:r>
            <a:endParaRPr lang="zh-CN" altLang="en-US">
              <a:latin typeface="华文新魏" charset="-122"/>
              <a:ea typeface="华文新魏" charset="-122"/>
            </a:endParaRPr>
          </a:p>
          <a:p>
            <a:pPr lvl="3" eaLnBrk="1" hangingPunct="1">
              <a:lnSpc>
                <a:spcPct val="90000"/>
              </a:lnSpc>
            </a:pPr>
            <a:r>
              <a:rPr lang="en-US" altLang="zh-CN">
                <a:latin typeface="华文新魏" charset="-122"/>
                <a:ea typeface="华文新魏" charset="-122"/>
              </a:rPr>
              <a:t>WHAT，NO    HOW</a:t>
            </a:r>
          </a:p>
          <a:p>
            <a:pPr lvl="3" eaLnBrk="1" hangingPunct="1">
              <a:lnSpc>
                <a:spcPct val="90000"/>
              </a:lnSpc>
            </a:pPr>
            <a:r>
              <a:rPr lang="zh-CN" altLang="en-US">
                <a:latin typeface="华文新魏" charset="-122"/>
                <a:ea typeface="华文新魏" charset="-122"/>
              </a:rPr>
              <a:t>实例----</a:t>
            </a:r>
            <a:r>
              <a:rPr lang="en-US" altLang="zh-CN">
                <a:latin typeface="华文新魏" charset="-122"/>
                <a:ea typeface="华文新魏" charset="-122"/>
              </a:rPr>
              <a:t>SQL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BC58F3FA-EDCB-BA4A-BA35-1254C50D37A4}" type="slidenum">
              <a:rPr lang="zh-CN" altLang="en-US">
                <a:solidFill>
                  <a:schemeClr val="bg1"/>
                </a:solidFill>
                <a:ea typeface="华文新魏" charset="-122"/>
              </a:rPr>
              <a:pPr eaLnBrk="1" hangingPunct="1"/>
              <a:t>88</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2164" name="Rectangle 2"/>
          <p:cNvSpPr>
            <a:spLocks noGrp="1" noChangeArrowheads="1"/>
          </p:cNvSpPr>
          <p:nvPr>
            <p:ph type="title"/>
          </p:nvPr>
        </p:nvSpPr>
        <p:spPr>
          <a:xfrm>
            <a:off x="914400" y="0"/>
            <a:ext cx="7793038" cy="1143000"/>
          </a:xfrm>
        </p:spPr>
        <p:txBody>
          <a:bodyPr/>
          <a:lstStyle/>
          <a:p>
            <a:pPr eaLnBrk="1" hangingPunct="1"/>
            <a:r>
              <a:rPr lang="zh-CN" altLang="en-US">
                <a:effectLst/>
                <a:latin typeface="隶书" charset="0"/>
              </a:rPr>
              <a:t>数据库语言</a:t>
            </a:r>
          </a:p>
        </p:txBody>
      </p:sp>
      <p:sp>
        <p:nvSpPr>
          <p:cNvPr id="92165" name="Rectangle 3"/>
          <p:cNvSpPr>
            <a:spLocks noGrp="1" noChangeArrowheads="1"/>
          </p:cNvSpPr>
          <p:nvPr>
            <p:ph type="body" idx="1"/>
          </p:nvPr>
        </p:nvSpPr>
        <p:spPr>
          <a:xfrm>
            <a:off x="682625" y="1484313"/>
            <a:ext cx="7772400" cy="4419600"/>
          </a:xfrm>
        </p:spPr>
        <p:txBody>
          <a:bodyPr/>
          <a:lstStyle/>
          <a:p>
            <a:pPr eaLnBrk="1" hangingPunct="1">
              <a:lnSpc>
                <a:spcPct val="90000"/>
              </a:lnSpc>
            </a:pPr>
            <a:r>
              <a:rPr lang="en-US" altLang="zh-CN">
                <a:latin typeface="华文新魏" charset="-122"/>
                <a:ea typeface="华文新魏" charset="-122"/>
              </a:rPr>
              <a:t>DCL</a:t>
            </a:r>
            <a:r>
              <a:rPr lang="zh-CN" altLang="en-US">
                <a:latin typeface="华文新魏" charset="-122"/>
                <a:ea typeface="华文新魏" charset="-122"/>
              </a:rPr>
              <a:t>语言（</a:t>
            </a:r>
            <a:r>
              <a:rPr lang="en-US" altLang="zh-CN">
                <a:latin typeface="华文新魏" charset="-122"/>
                <a:ea typeface="华文新魏" charset="-122"/>
              </a:rPr>
              <a:t>Data Control Language）</a:t>
            </a:r>
          </a:p>
          <a:p>
            <a:pPr lvl="1" eaLnBrk="1" hangingPunct="1">
              <a:lnSpc>
                <a:spcPct val="90000"/>
              </a:lnSpc>
            </a:pPr>
            <a:r>
              <a:rPr lang="zh-CN" altLang="en-US">
                <a:latin typeface="华文新魏" charset="-122"/>
                <a:ea typeface="华文新魏" charset="-122"/>
              </a:rPr>
              <a:t>数据库的安全控制功能</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7165FD4D-BDC3-0146-96B9-9380C6585031}" type="slidenum">
              <a:rPr lang="zh-CN" altLang="en-US">
                <a:solidFill>
                  <a:schemeClr val="bg1"/>
                </a:solidFill>
                <a:ea typeface="华文新魏" charset="-122"/>
              </a:rPr>
              <a:pPr eaLnBrk="1" hangingPunct="1"/>
              <a:t>89</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3188" name="Rectangle 2"/>
          <p:cNvSpPr>
            <a:spLocks noGrp="1" noChangeArrowheads="1"/>
          </p:cNvSpPr>
          <p:nvPr>
            <p:ph type="title"/>
          </p:nvPr>
        </p:nvSpPr>
        <p:spPr>
          <a:xfrm>
            <a:off x="1066800" y="304800"/>
            <a:ext cx="7793038" cy="784225"/>
          </a:xfrm>
        </p:spPr>
        <p:txBody>
          <a:bodyPr/>
          <a:lstStyle/>
          <a:p>
            <a:pPr eaLnBrk="1" hangingPunct="1"/>
            <a:r>
              <a:rPr lang="zh-CN" altLang="en-US">
                <a:effectLst/>
              </a:rPr>
              <a:t>事务管理</a:t>
            </a:r>
          </a:p>
        </p:txBody>
      </p:sp>
      <p:sp>
        <p:nvSpPr>
          <p:cNvPr id="93189" name="Rectangle 3"/>
          <p:cNvSpPr>
            <a:spLocks noGrp="1" noChangeArrowheads="1"/>
          </p:cNvSpPr>
          <p:nvPr>
            <p:ph type="body" idx="1"/>
          </p:nvPr>
        </p:nvSpPr>
        <p:spPr>
          <a:xfrm>
            <a:off x="228600" y="1295400"/>
            <a:ext cx="8610600" cy="5181600"/>
          </a:xfrm>
        </p:spPr>
        <p:txBody>
          <a:bodyPr/>
          <a:lstStyle/>
          <a:p>
            <a:pPr eaLnBrk="1" hangingPunct="1"/>
            <a:r>
              <a:rPr lang="zh-CN" altLang="en-US">
                <a:latin typeface="华文新魏" charset="-122"/>
                <a:ea typeface="华文新魏" charset="-122"/>
              </a:rPr>
              <a:t>事务定义</a:t>
            </a:r>
          </a:p>
          <a:p>
            <a:pPr lvl="1" eaLnBrk="1" hangingPunct="1"/>
            <a:r>
              <a:rPr lang="zh-CN" altLang="en-US">
                <a:latin typeface="华文新魏" charset="-122"/>
                <a:ea typeface="华文新魏" charset="-122"/>
              </a:rPr>
              <a:t>事务是由一系列操作序列构成的程序执行单元，这些操作要么都做，要么都不做，是一个不可分割的工作单位</a:t>
            </a:r>
          </a:p>
          <a:p>
            <a:pPr lvl="1" eaLnBrk="1" hangingPunct="1"/>
            <a:r>
              <a:rPr lang="zh-CN" altLang="en-US">
                <a:latin typeface="华文新魏" charset="-122"/>
                <a:ea typeface="华文新魏" charset="-122"/>
              </a:rPr>
              <a:t>实例--银行转帐：从</a:t>
            </a:r>
            <a:r>
              <a:rPr lang="en-US" altLang="zh-CN">
                <a:latin typeface="华文新魏" charset="-122"/>
                <a:ea typeface="华文新魏" charset="-122"/>
              </a:rPr>
              <a:t>A</a:t>
            </a:r>
            <a:r>
              <a:rPr lang="zh-CN" altLang="en-US">
                <a:latin typeface="华文新魏" charset="-122"/>
                <a:ea typeface="华文新魏" charset="-122"/>
              </a:rPr>
              <a:t>帐户过户50￥到</a:t>
            </a:r>
            <a:r>
              <a:rPr lang="en-US" altLang="zh-CN">
                <a:latin typeface="华文新魏" charset="-122"/>
                <a:ea typeface="华文新魏" charset="-122"/>
              </a:rPr>
              <a:t>B</a:t>
            </a:r>
            <a:r>
              <a:rPr lang="zh-CN" altLang="en-US">
                <a:latin typeface="华文新魏" charset="-122"/>
                <a:ea typeface="华文新魏" charset="-122"/>
              </a:rPr>
              <a:t>帐户</a:t>
            </a:r>
          </a:p>
          <a:p>
            <a:pPr lvl="1" eaLnBrk="1" hangingPunct="1">
              <a:buFontTx/>
              <a:buNone/>
            </a:pPr>
            <a:r>
              <a:rPr lang="zh-CN" altLang="en-US">
                <a:latin typeface="华文新魏" charset="-122"/>
                <a:ea typeface="华文新魏" charset="-122"/>
              </a:rPr>
              <a:t>			</a:t>
            </a:r>
            <a:r>
              <a:rPr lang="zh-CN" altLang="zh-CN">
                <a:latin typeface="华文新魏" charset="-122"/>
                <a:ea typeface="华文新魏" charset="-122"/>
              </a:rPr>
              <a:t>	</a:t>
            </a:r>
            <a:r>
              <a:rPr lang="en-US" altLang="zh-CN" sz="2000">
                <a:latin typeface="华文新魏" charset="-122"/>
                <a:ea typeface="华文新魏" charset="-122"/>
              </a:rPr>
              <a:t>read(A);</a:t>
            </a:r>
          </a:p>
          <a:p>
            <a:pPr lvl="1" eaLnBrk="1" hangingPunct="1">
              <a:buFontTx/>
              <a:buNone/>
            </a:pPr>
            <a:r>
              <a:rPr lang="en-US" altLang="zh-CN" sz="2000">
                <a:latin typeface="华文新魏" charset="-122"/>
                <a:ea typeface="华文新魏" charset="-122"/>
              </a:rPr>
              <a:t>				A := A – 50;</a:t>
            </a:r>
          </a:p>
          <a:p>
            <a:pPr lvl="1" eaLnBrk="1" hangingPunct="1">
              <a:buFontTx/>
              <a:buNone/>
            </a:pPr>
            <a:r>
              <a:rPr lang="en-US" altLang="zh-CN" sz="2000">
                <a:latin typeface="华文新魏" charset="-122"/>
                <a:ea typeface="华文新魏" charset="-122"/>
              </a:rPr>
              <a:t>				write(A);</a:t>
            </a:r>
          </a:p>
          <a:p>
            <a:pPr lvl="1" eaLnBrk="1" hangingPunct="1">
              <a:spcBef>
                <a:spcPct val="40000"/>
              </a:spcBef>
              <a:buFontTx/>
              <a:buNone/>
            </a:pPr>
            <a:r>
              <a:rPr lang="en-US" altLang="zh-CN" sz="2000">
                <a:latin typeface="华文新魏" charset="-122"/>
                <a:ea typeface="华文新魏" charset="-122"/>
              </a:rPr>
              <a:t>				read(B);</a:t>
            </a:r>
          </a:p>
          <a:p>
            <a:pPr lvl="1" eaLnBrk="1" hangingPunct="1">
              <a:buFontTx/>
              <a:buNone/>
            </a:pPr>
            <a:r>
              <a:rPr lang="en-US" altLang="zh-CN" sz="2000">
                <a:latin typeface="华文新魏" charset="-122"/>
                <a:ea typeface="华文新魏" charset="-122"/>
              </a:rPr>
              <a:t>				B := B + 50;</a:t>
            </a:r>
          </a:p>
          <a:p>
            <a:pPr lvl="1" eaLnBrk="1" hangingPunct="1">
              <a:buFontTx/>
              <a:buNone/>
            </a:pPr>
            <a:r>
              <a:rPr lang="en-US" altLang="zh-CN" sz="2000">
                <a:latin typeface="华文新魏" charset="-122"/>
                <a:ea typeface="华文新魏" charset="-122"/>
              </a:rPr>
              <a:t>				write(B);</a:t>
            </a:r>
            <a:r>
              <a:rPr lang="zh-CN" altLang="en-US" sz="2000">
                <a:latin typeface="华文新魏" charset="-122"/>
                <a:ea typeface="华文新魏" charset="-122"/>
              </a:rPr>
              <a:t>	</a:t>
            </a:r>
            <a:endParaRPr lang="zh-CN" altLang="en-US">
              <a:latin typeface="华文新魏" charset="-122"/>
              <a:ea typeface="华文新魏"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42D882D0-33CA-F149-B751-78AB7DF6AFF6}" type="slidenum">
              <a:rPr lang="zh-CN" altLang="en-US">
                <a:solidFill>
                  <a:schemeClr val="bg1"/>
                </a:solidFill>
                <a:ea typeface="华文新魏" charset="-122"/>
              </a:rPr>
              <a:pPr eaLnBrk="1" hangingPunct="1"/>
              <a:t>9</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11268" name="Rectangle 2"/>
          <p:cNvSpPr>
            <a:spLocks noGrp="1" noChangeArrowheads="1"/>
          </p:cNvSpPr>
          <p:nvPr>
            <p:ph type="title"/>
          </p:nvPr>
        </p:nvSpPr>
        <p:spPr>
          <a:xfrm>
            <a:off x="990600" y="0"/>
            <a:ext cx="7793038" cy="1143000"/>
          </a:xfrm>
        </p:spPr>
        <p:txBody>
          <a:bodyPr/>
          <a:lstStyle/>
          <a:p>
            <a:pPr eaLnBrk="1" hangingPunct="1"/>
            <a:r>
              <a:rPr lang="zh-CN" altLang="en-US">
                <a:effectLst/>
              </a:rPr>
              <a:t>四个基本概念</a:t>
            </a:r>
            <a:r>
              <a:rPr lang="en-US" altLang="zh-CN">
                <a:effectLst/>
              </a:rPr>
              <a:t>--</a:t>
            </a:r>
            <a:r>
              <a:rPr lang="zh-CN" altLang="en-US">
                <a:effectLst/>
              </a:rPr>
              <a:t>数据库</a:t>
            </a:r>
          </a:p>
        </p:txBody>
      </p:sp>
      <p:sp>
        <p:nvSpPr>
          <p:cNvPr id="11269" name="Rectangle 3"/>
          <p:cNvSpPr>
            <a:spLocks noGrp="1" noChangeArrowheads="1"/>
          </p:cNvSpPr>
          <p:nvPr>
            <p:ph type="body" idx="1"/>
          </p:nvPr>
        </p:nvSpPr>
        <p:spPr>
          <a:xfrm>
            <a:off x="611188" y="1628775"/>
            <a:ext cx="7772400" cy="3921125"/>
          </a:xfrm>
        </p:spPr>
        <p:txBody>
          <a:bodyPr/>
          <a:lstStyle/>
          <a:p>
            <a:pPr algn="just" eaLnBrk="1" hangingPunct="1"/>
            <a:r>
              <a:rPr lang="zh-CN" altLang="en-US">
                <a:latin typeface="华文新魏" charset="-122"/>
                <a:ea typeface="华文新魏" charset="-122"/>
              </a:rPr>
              <a:t>人们收集并抽取出一个应用所需要的大量数据之后，应将其保存起来以供进一步加工处理和抽取有用信息</a:t>
            </a:r>
          </a:p>
          <a:p>
            <a:pPr algn="just" eaLnBrk="1" hangingPunct="1"/>
            <a:endParaRPr lang="zh-CN" altLang="en-US" sz="2800">
              <a:latin typeface="华文新魏" charset="-122"/>
              <a:ea typeface="华文新魏" charset="-122"/>
            </a:endParaRPr>
          </a:p>
          <a:p>
            <a:pPr algn="just" eaLnBrk="1" hangingPunct="1"/>
            <a:r>
              <a:rPr lang="zh-CN" altLang="en-US">
                <a:latin typeface="华文新魏" charset="-122"/>
                <a:ea typeface="华文新魏" charset="-122"/>
              </a:rPr>
              <a:t>数据库的定义</a:t>
            </a:r>
          </a:p>
          <a:p>
            <a:pPr lvl="1" algn="just" eaLnBrk="1" hangingPunct="1">
              <a:lnSpc>
                <a:spcPct val="120000"/>
              </a:lnSpc>
            </a:pPr>
            <a:r>
              <a:rPr lang="zh-CN" altLang="en-US">
                <a:latin typeface="华文新魏" charset="-122"/>
                <a:ea typeface="华文新魏" charset="-122"/>
              </a:rPr>
              <a:t>数据库(</a:t>
            </a:r>
            <a:r>
              <a:rPr lang="en-US" altLang="zh-CN">
                <a:latin typeface="华文新魏" charset="-122"/>
                <a:ea typeface="华文新魏" charset="-122"/>
              </a:rPr>
              <a:t>Database,</a:t>
            </a:r>
            <a:r>
              <a:rPr lang="zh-CN" altLang="en-US">
                <a:latin typeface="华文新魏" charset="-122"/>
                <a:ea typeface="华文新魏" charset="-122"/>
              </a:rPr>
              <a:t>简称</a:t>
            </a:r>
            <a:r>
              <a:rPr lang="en-US" altLang="zh-CN">
                <a:latin typeface="华文新魏" charset="-122"/>
                <a:ea typeface="华文新魏" charset="-122"/>
              </a:rPr>
              <a:t>DB)</a:t>
            </a:r>
            <a:r>
              <a:rPr lang="zh-CN" altLang="en-US">
                <a:latin typeface="华文新魏" charset="-122"/>
                <a:ea typeface="华文新魏" charset="-122"/>
              </a:rPr>
              <a:t>是</a:t>
            </a:r>
            <a:r>
              <a:rPr lang="zh-CN" altLang="en-US" u="sng">
                <a:solidFill>
                  <a:schemeClr val="hlink"/>
                </a:solidFill>
                <a:latin typeface="华文新魏" charset="-122"/>
                <a:ea typeface="华文新魏" charset="-122"/>
              </a:rPr>
              <a:t>长期</a:t>
            </a:r>
            <a:r>
              <a:rPr lang="zh-CN" altLang="en-US">
                <a:latin typeface="华文新魏" charset="-122"/>
                <a:ea typeface="华文新魏" charset="-122"/>
              </a:rPr>
              <a:t>储存在计算机内、有</a:t>
            </a:r>
            <a:r>
              <a:rPr lang="zh-CN" altLang="en-US" u="sng">
                <a:solidFill>
                  <a:schemeClr val="hlink"/>
                </a:solidFill>
                <a:latin typeface="华文新魏" charset="-122"/>
                <a:ea typeface="华文新魏" charset="-122"/>
              </a:rPr>
              <a:t>组织</a:t>
            </a:r>
            <a:r>
              <a:rPr lang="zh-CN" altLang="en-US">
                <a:latin typeface="华文新魏" charset="-122"/>
                <a:ea typeface="华文新魏" charset="-122"/>
              </a:rPr>
              <a:t>的、可</a:t>
            </a:r>
            <a:r>
              <a:rPr lang="zh-CN" altLang="en-US" u="sng">
                <a:solidFill>
                  <a:schemeClr val="hlink"/>
                </a:solidFill>
                <a:latin typeface="华文新魏" charset="-122"/>
                <a:ea typeface="华文新魏" charset="-122"/>
              </a:rPr>
              <a:t>共享</a:t>
            </a:r>
            <a:r>
              <a:rPr lang="zh-CN" altLang="en-US">
                <a:latin typeface="华文新魏" charset="-122"/>
                <a:ea typeface="华文新魏" charset="-122"/>
              </a:rPr>
              <a:t>的</a:t>
            </a:r>
            <a:r>
              <a:rPr lang="zh-CN" altLang="en-US" u="sng">
                <a:solidFill>
                  <a:schemeClr val="hlink"/>
                </a:solidFill>
                <a:latin typeface="华文新魏" charset="-122"/>
                <a:ea typeface="华文新魏" charset="-122"/>
              </a:rPr>
              <a:t>大量</a:t>
            </a:r>
            <a:r>
              <a:rPr lang="zh-CN" altLang="en-US">
                <a:latin typeface="华文新魏" charset="-122"/>
                <a:ea typeface="华文新魏" charset="-122"/>
              </a:rPr>
              <a:t>数据集合</a:t>
            </a:r>
          </a:p>
          <a:p>
            <a:pPr eaLnBrk="1" hangingPunct="1"/>
            <a:endParaRPr lang="zh-CN" altLang="en-US">
              <a:latin typeface="华文新魏" charset="-122"/>
              <a:ea typeface="华文新魏"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4A5E47C-F246-5940-90A0-19083D23031C}" type="slidenum">
              <a:rPr lang="zh-CN" altLang="en-US">
                <a:solidFill>
                  <a:schemeClr val="bg1"/>
                </a:solidFill>
                <a:ea typeface="华文新魏" charset="-122"/>
              </a:rPr>
              <a:pPr eaLnBrk="1" hangingPunct="1"/>
              <a:t>90</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4212" name="Rectangle 1026"/>
          <p:cNvSpPr>
            <a:spLocks noGrp="1" noChangeArrowheads="1"/>
          </p:cNvSpPr>
          <p:nvPr>
            <p:ph type="title"/>
          </p:nvPr>
        </p:nvSpPr>
        <p:spPr>
          <a:xfrm>
            <a:off x="1066800" y="304800"/>
            <a:ext cx="7793038" cy="784225"/>
          </a:xfrm>
        </p:spPr>
        <p:txBody>
          <a:bodyPr/>
          <a:lstStyle/>
          <a:p>
            <a:pPr eaLnBrk="1" hangingPunct="1"/>
            <a:r>
              <a:rPr lang="zh-CN" altLang="en-US">
                <a:effectLst/>
              </a:rPr>
              <a:t>事务管理</a:t>
            </a:r>
          </a:p>
        </p:txBody>
      </p:sp>
      <p:sp>
        <p:nvSpPr>
          <p:cNvPr id="94213" name="Rectangle 1027"/>
          <p:cNvSpPr>
            <a:spLocks noGrp="1" noChangeArrowheads="1"/>
          </p:cNvSpPr>
          <p:nvPr>
            <p:ph type="body" idx="1"/>
          </p:nvPr>
        </p:nvSpPr>
        <p:spPr>
          <a:xfrm>
            <a:off x="228600" y="1371600"/>
            <a:ext cx="8610600" cy="5029200"/>
          </a:xfrm>
        </p:spPr>
        <p:txBody>
          <a:bodyPr/>
          <a:lstStyle/>
          <a:p>
            <a:pPr eaLnBrk="1" hangingPunct="1">
              <a:lnSpc>
                <a:spcPct val="90000"/>
              </a:lnSpc>
            </a:pPr>
            <a:r>
              <a:rPr lang="zh-CN" altLang="en-US">
                <a:latin typeface="华文新魏" charset="-122"/>
                <a:ea typeface="华文新魏" charset="-122"/>
              </a:rPr>
              <a:t>事务特性(</a:t>
            </a:r>
            <a:r>
              <a:rPr lang="en-US" altLang="zh-CN">
                <a:latin typeface="华文新魏" charset="-122"/>
                <a:ea typeface="华文新魏" charset="-122"/>
              </a:rPr>
              <a:t>ACID)</a:t>
            </a:r>
          </a:p>
          <a:p>
            <a:pPr lvl="1" eaLnBrk="1" hangingPunct="1">
              <a:lnSpc>
                <a:spcPct val="90000"/>
              </a:lnSpc>
            </a:pPr>
            <a:r>
              <a:rPr lang="zh-CN" altLang="en-US" b="1">
                <a:latin typeface="华文新魏" charset="-122"/>
                <a:ea typeface="华文新魏" charset="-122"/>
              </a:rPr>
              <a:t>原子性(</a:t>
            </a:r>
            <a:r>
              <a:rPr lang="en-US" altLang="zh-CN" b="1">
                <a:latin typeface="华文新魏" charset="-122"/>
                <a:ea typeface="华文新魏" charset="-122"/>
              </a:rPr>
              <a:t>Atomicity)</a:t>
            </a:r>
          </a:p>
          <a:p>
            <a:pPr lvl="2" eaLnBrk="1" hangingPunct="1">
              <a:lnSpc>
                <a:spcPct val="90000"/>
              </a:lnSpc>
            </a:pPr>
            <a:r>
              <a:rPr lang="zh-CN" altLang="en-US">
                <a:latin typeface="华文新魏" charset="-122"/>
                <a:ea typeface="华文新魏" charset="-122"/>
              </a:rPr>
              <a:t>事务中包含的所有操作要么全做，要么全不做</a:t>
            </a:r>
          </a:p>
          <a:p>
            <a:pPr lvl="2" eaLnBrk="1" hangingPunct="1">
              <a:lnSpc>
                <a:spcPct val="90000"/>
              </a:lnSpc>
            </a:pPr>
            <a:r>
              <a:rPr lang="zh-CN" altLang="en-US">
                <a:latin typeface="华文新魏" charset="-122"/>
                <a:ea typeface="华文新魏" charset="-122"/>
              </a:rPr>
              <a:t>原子性由</a:t>
            </a:r>
            <a:r>
              <a:rPr lang="zh-CN" altLang="en-US">
                <a:solidFill>
                  <a:schemeClr val="folHlink"/>
                </a:solidFill>
                <a:latin typeface="华文新魏" charset="-122"/>
                <a:ea typeface="华文新魏" charset="-122"/>
              </a:rPr>
              <a:t>恢复机制</a:t>
            </a:r>
            <a:r>
              <a:rPr lang="zh-CN" altLang="en-US">
                <a:latin typeface="华文新魏" charset="-122"/>
                <a:ea typeface="华文新魏" charset="-122"/>
              </a:rPr>
              <a:t>实现</a:t>
            </a:r>
          </a:p>
          <a:p>
            <a:pPr lvl="1" eaLnBrk="1" hangingPunct="1">
              <a:lnSpc>
                <a:spcPct val="90000"/>
              </a:lnSpc>
            </a:pPr>
            <a:r>
              <a:rPr lang="zh-CN" altLang="en-US" b="1">
                <a:latin typeface="华文新魏" charset="-122"/>
                <a:ea typeface="华文新魏" charset="-122"/>
              </a:rPr>
              <a:t>一致性(</a:t>
            </a:r>
            <a:r>
              <a:rPr lang="en-US" altLang="zh-CN" b="1">
                <a:latin typeface="华文新魏" charset="-122"/>
                <a:ea typeface="华文新魏" charset="-122"/>
              </a:rPr>
              <a:t>Consistency)</a:t>
            </a:r>
          </a:p>
          <a:p>
            <a:pPr lvl="2" eaLnBrk="1" hangingPunct="1">
              <a:lnSpc>
                <a:spcPct val="90000"/>
              </a:lnSpc>
            </a:pPr>
            <a:r>
              <a:rPr lang="zh-CN" altLang="en-US">
                <a:latin typeface="华文新魏" charset="-122"/>
                <a:ea typeface="华文新魏" charset="-122"/>
              </a:rPr>
              <a:t>事务的隔离执行必须保证数据库的一致性</a:t>
            </a:r>
          </a:p>
          <a:p>
            <a:pPr lvl="2" eaLnBrk="1" hangingPunct="1">
              <a:lnSpc>
                <a:spcPct val="90000"/>
              </a:lnSpc>
            </a:pPr>
            <a:r>
              <a:rPr lang="zh-CN" altLang="en-US">
                <a:latin typeface="华文新魏" charset="-122"/>
                <a:ea typeface="华文新魏" charset="-122"/>
              </a:rPr>
              <a:t>事务开始前，数据库处于一致性的状态；事务结束后，数据库必须仍处于一致性状态</a:t>
            </a:r>
          </a:p>
          <a:p>
            <a:pPr lvl="2" eaLnBrk="1" hangingPunct="1">
              <a:lnSpc>
                <a:spcPct val="90000"/>
              </a:lnSpc>
            </a:pPr>
            <a:r>
              <a:rPr lang="zh-CN" altLang="en-US">
                <a:latin typeface="华文新魏" charset="-122"/>
                <a:ea typeface="华文新魏" charset="-122"/>
              </a:rPr>
              <a:t>数据库的一致性状态由</a:t>
            </a:r>
            <a:r>
              <a:rPr lang="zh-CN" altLang="en-US" b="1">
                <a:solidFill>
                  <a:schemeClr val="folHlink"/>
                </a:solidFill>
                <a:latin typeface="华文新魏" charset="-122"/>
                <a:ea typeface="华文新魏" charset="-122"/>
              </a:rPr>
              <a:t>用户</a:t>
            </a:r>
            <a:r>
              <a:rPr lang="zh-CN" altLang="en-US">
                <a:latin typeface="华文新魏" charset="-122"/>
                <a:ea typeface="华文新魏" charset="-122"/>
              </a:rPr>
              <a:t>来负责，由</a:t>
            </a:r>
            <a:r>
              <a:rPr lang="zh-CN" altLang="en-US" b="1">
                <a:solidFill>
                  <a:schemeClr val="folHlink"/>
                </a:solidFill>
                <a:latin typeface="华文新魏" charset="-122"/>
                <a:ea typeface="华文新魏" charset="-122"/>
              </a:rPr>
              <a:t>并发控制机制</a:t>
            </a:r>
            <a:r>
              <a:rPr lang="zh-CN" altLang="en-US">
                <a:latin typeface="华文新魏" charset="-122"/>
                <a:ea typeface="华文新魏" charset="-122"/>
              </a:rPr>
              <a:t>实现</a:t>
            </a:r>
          </a:p>
          <a:p>
            <a:pPr lvl="2" eaLnBrk="1" hangingPunct="1">
              <a:lnSpc>
                <a:spcPct val="90000"/>
              </a:lnSpc>
            </a:pPr>
            <a:r>
              <a:rPr lang="zh-CN" altLang="en-US">
                <a:latin typeface="华文新魏" charset="-122"/>
                <a:ea typeface="华文新魏" charset="-122"/>
              </a:rPr>
              <a:t>如银行转帐，转帐前后两个帐户金额之和应保持不变</a:t>
            </a:r>
          </a:p>
          <a:p>
            <a:pPr lvl="2" eaLnBrk="1" hangingPunct="1">
              <a:lnSpc>
                <a:spcPct val="90000"/>
              </a:lnSpc>
            </a:pPr>
            <a:r>
              <a:rPr lang="zh-CN" altLang="en-US">
                <a:latin typeface="华文新魏" charset="-122"/>
                <a:ea typeface="华文新魏" charset="-122"/>
              </a:rPr>
              <a:t>事务运行过程中允许暂时的不一致</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9525784D-3C43-D546-A4D7-3BC0EE837F19}" type="slidenum">
              <a:rPr lang="zh-CN" altLang="en-US">
                <a:solidFill>
                  <a:schemeClr val="bg1"/>
                </a:solidFill>
                <a:ea typeface="华文新魏" charset="-122"/>
              </a:rPr>
              <a:pPr eaLnBrk="1" hangingPunct="1"/>
              <a:t>91</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5236" name="Rectangle 2"/>
          <p:cNvSpPr>
            <a:spLocks noGrp="1" noChangeArrowheads="1"/>
          </p:cNvSpPr>
          <p:nvPr>
            <p:ph type="title"/>
          </p:nvPr>
        </p:nvSpPr>
        <p:spPr>
          <a:xfrm>
            <a:off x="1066800" y="304800"/>
            <a:ext cx="7793038" cy="784225"/>
          </a:xfrm>
        </p:spPr>
        <p:txBody>
          <a:bodyPr/>
          <a:lstStyle/>
          <a:p>
            <a:pPr eaLnBrk="1" hangingPunct="1"/>
            <a:r>
              <a:rPr lang="zh-CN" altLang="en-US">
                <a:effectLst/>
              </a:rPr>
              <a:t>事务管理</a:t>
            </a:r>
          </a:p>
        </p:txBody>
      </p:sp>
      <p:sp>
        <p:nvSpPr>
          <p:cNvPr id="95237" name="Rectangle 3"/>
          <p:cNvSpPr>
            <a:spLocks noGrp="1" noChangeArrowheads="1"/>
          </p:cNvSpPr>
          <p:nvPr>
            <p:ph type="body" idx="1"/>
          </p:nvPr>
        </p:nvSpPr>
        <p:spPr>
          <a:xfrm>
            <a:off x="228600" y="1371600"/>
            <a:ext cx="8574088" cy="4876800"/>
          </a:xfrm>
        </p:spPr>
        <p:txBody>
          <a:bodyPr/>
          <a:lstStyle/>
          <a:p>
            <a:pPr eaLnBrk="1" hangingPunct="1">
              <a:lnSpc>
                <a:spcPct val="90000"/>
              </a:lnSpc>
            </a:pPr>
            <a:r>
              <a:rPr lang="zh-CN" altLang="en-US">
                <a:latin typeface="华文新魏" charset="-122"/>
                <a:ea typeface="华文新魏" charset="-122"/>
              </a:rPr>
              <a:t>事务特性(</a:t>
            </a:r>
            <a:r>
              <a:rPr lang="en-US" altLang="zh-CN">
                <a:latin typeface="华文新魏" charset="-122"/>
                <a:ea typeface="华文新魏" charset="-122"/>
              </a:rPr>
              <a:t>ACID)</a:t>
            </a:r>
            <a:endParaRPr lang="zh-CN" altLang="en-US" sz="3600" b="1">
              <a:latin typeface="华文新魏" charset="-122"/>
              <a:ea typeface="华文新魏" charset="-122"/>
            </a:endParaRPr>
          </a:p>
          <a:p>
            <a:pPr lvl="1" eaLnBrk="1" hangingPunct="1">
              <a:lnSpc>
                <a:spcPct val="90000"/>
              </a:lnSpc>
            </a:pPr>
            <a:r>
              <a:rPr lang="zh-CN" altLang="en-US">
                <a:latin typeface="华文新魏" charset="-122"/>
                <a:ea typeface="华文新魏" charset="-122"/>
              </a:rPr>
              <a:t>隔离性(</a:t>
            </a:r>
            <a:r>
              <a:rPr lang="en-US" altLang="zh-CN">
                <a:latin typeface="华文新魏" charset="-122"/>
                <a:ea typeface="华文新魏" charset="-122"/>
              </a:rPr>
              <a:t>Isolation)</a:t>
            </a:r>
          </a:p>
          <a:p>
            <a:pPr lvl="2" eaLnBrk="1" hangingPunct="1">
              <a:lnSpc>
                <a:spcPct val="90000"/>
              </a:lnSpc>
            </a:pPr>
            <a:r>
              <a:rPr lang="zh-CN" altLang="en-US">
                <a:latin typeface="华文新魏" charset="-122"/>
                <a:ea typeface="华文新魏" charset="-122"/>
              </a:rPr>
              <a:t>系统必须保证事务不受其它并发执行事务的影响</a:t>
            </a:r>
          </a:p>
          <a:p>
            <a:pPr lvl="2" eaLnBrk="1" hangingPunct="1">
              <a:lnSpc>
                <a:spcPct val="90000"/>
              </a:lnSpc>
            </a:pPr>
            <a:r>
              <a:rPr lang="zh-CN" altLang="en-US">
                <a:latin typeface="华文新魏" charset="-122"/>
                <a:ea typeface="华文新魏" charset="-122"/>
              </a:rPr>
              <a:t>对任何一对事务</a:t>
            </a:r>
            <a:r>
              <a:rPr lang="en-US" altLang="zh-CN">
                <a:latin typeface="华文新魏" charset="-122"/>
                <a:ea typeface="华文新魏" charset="-122"/>
              </a:rPr>
              <a:t>T</a:t>
            </a:r>
            <a:r>
              <a:rPr lang="en-US" altLang="zh-CN" baseline="-14000">
                <a:latin typeface="华文新魏" charset="-122"/>
                <a:ea typeface="华文新魏" charset="-122"/>
              </a:rPr>
              <a:t>1</a:t>
            </a:r>
            <a:r>
              <a:rPr lang="en-US" altLang="zh-CN">
                <a:latin typeface="华文新魏" charset="-122"/>
                <a:ea typeface="华文新魏" charset="-122"/>
              </a:rPr>
              <a:t>，T</a:t>
            </a:r>
            <a:r>
              <a:rPr lang="en-US" altLang="zh-CN" baseline="-14000">
                <a:latin typeface="华文新魏" charset="-122"/>
                <a:ea typeface="华文新魏" charset="-122"/>
              </a:rPr>
              <a:t>2</a:t>
            </a:r>
            <a:r>
              <a:rPr lang="en-US" altLang="zh-CN">
                <a:latin typeface="华文新魏" charset="-122"/>
                <a:ea typeface="华文新魏" charset="-122"/>
              </a:rPr>
              <a:t>，</a:t>
            </a:r>
            <a:r>
              <a:rPr lang="zh-CN" altLang="en-US">
                <a:latin typeface="华文新魏" charset="-122"/>
                <a:ea typeface="华文新魏" charset="-122"/>
              </a:rPr>
              <a:t>在</a:t>
            </a:r>
            <a:r>
              <a:rPr lang="en-US" altLang="zh-CN">
                <a:latin typeface="华文新魏" charset="-122"/>
                <a:ea typeface="华文新魏" charset="-122"/>
              </a:rPr>
              <a:t>T</a:t>
            </a:r>
            <a:r>
              <a:rPr lang="en-US" altLang="zh-CN" baseline="-14000">
                <a:latin typeface="华文新魏" charset="-122"/>
                <a:ea typeface="华文新魏" charset="-122"/>
              </a:rPr>
              <a:t>1</a:t>
            </a:r>
            <a:r>
              <a:rPr lang="zh-CN" altLang="en-US">
                <a:latin typeface="华文新魏" charset="-122"/>
                <a:ea typeface="华文新魏" charset="-122"/>
              </a:rPr>
              <a:t>看来，</a:t>
            </a:r>
            <a:r>
              <a:rPr lang="en-US" altLang="zh-CN">
                <a:latin typeface="华文新魏" charset="-122"/>
                <a:ea typeface="华文新魏" charset="-122"/>
              </a:rPr>
              <a:t>T</a:t>
            </a:r>
            <a:r>
              <a:rPr lang="en-US" altLang="zh-CN" baseline="-14000">
                <a:latin typeface="华文新魏" charset="-122"/>
                <a:ea typeface="华文新魏" charset="-122"/>
              </a:rPr>
              <a:t>2</a:t>
            </a:r>
            <a:r>
              <a:rPr lang="zh-CN" altLang="en-US">
                <a:latin typeface="华文新魏" charset="-122"/>
                <a:ea typeface="华文新魏" charset="-122"/>
              </a:rPr>
              <a:t>要么在</a:t>
            </a:r>
            <a:r>
              <a:rPr lang="en-US" altLang="zh-CN">
                <a:latin typeface="华文新魏" charset="-122"/>
                <a:ea typeface="华文新魏" charset="-122"/>
              </a:rPr>
              <a:t>T</a:t>
            </a:r>
            <a:r>
              <a:rPr lang="en-US" altLang="zh-CN" baseline="-14000">
                <a:latin typeface="华文新魏" charset="-122"/>
                <a:ea typeface="华文新魏" charset="-122"/>
              </a:rPr>
              <a:t>1</a:t>
            </a:r>
            <a:r>
              <a:rPr lang="zh-CN" altLang="en-US">
                <a:latin typeface="华文新魏" charset="-122"/>
                <a:ea typeface="华文新魏" charset="-122"/>
              </a:rPr>
              <a:t>开始之前已经结束，要么在</a:t>
            </a:r>
            <a:r>
              <a:rPr lang="en-US" altLang="zh-CN">
                <a:latin typeface="华文新魏" charset="-122"/>
                <a:ea typeface="华文新魏" charset="-122"/>
              </a:rPr>
              <a:t>T</a:t>
            </a:r>
            <a:r>
              <a:rPr lang="en-US" altLang="zh-CN" baseline="-14000">
                <a:latin typeface="华文新魏" charset="-122"/>
                <a:ea typeface="华文新魏" charset="-122"/>
              </a:rPr>
              <a:t>1</a:t>
            </a:r>
            <a:r>
              <a:rPr lang="zh-CN" altLang="en-US">
                <a:latin typeface="华文新魏" charset="-122"/>
                <a:ea typeface="华文新魏" charset="-122"/>
              </a:rPr>
              <a:t>完成之后再开始执行</a:t>
            </a:r>
          </a:p>
          <a:p>
            <a:pPr lvl="2" eaLnBrk="1" hangingPunct="1">
              <a:lnSpc>
                <a:spcPct val="90000"/>
              </a:lnSpc>
            </a:pPr>
            <a:r>
              <a:rPr lang="zh-CN" altLang="en-US">
                <a:latin typeface="华文新魏" charset="-122"/>
                <a:ea typeface="华文新魏" charset="-122"/>
              </a:rPr>
              <a:t>隔离性通过</a:t>
            </a:r>
            <a:r>
              <a:rPr lang="zh-CN" altLang="en-US" b="1">
                <a:solidFill>
                  <a:schemeClr val="folHlink"/>
                </a:solidFill>
                <a:latin typeface="华文新魏" charset="-122"/>
                <a:ea typeface="华文新魏" charset="-122"/>
              </a:rPr>
              <a:t>并发控制机制</a:t>
            </a:r>
            <a:r>
              <a:rPr lang="zh-CN" altLang="en-US">
                <a:latin typeface="华文新魏" charset="-122"/>
                <a:ea typeface="华文新魏" charset="-122"/>
              </a:rPr>
              <a:t>实现</a:t>
            </a:r>
          </a:p>
          <a:p>
            <a:pPr lvl="1" eaLnBrk="1" hangingPunct="1">
              <a:lnSpc>
                <a:spcPct val="90000"/>
              </a:lnSpc>
            </a:pPr>
            <a:r>
              <a:rPr lang="zh-CN" altLang="en-US">
                <a:latin typeface="华文新魏" charset="-122"/>
                <a:ea typeface="华文新魏" charset="-122"/>
              </a:rPr>
              <a:t>持久性(</a:t>
            </a:r>
            <a:r>
              <a:rPr lang="en-US" altLang="zh-CN">
                <a:latin typeface="华文新魏" charset="-122"/>
                <a:ea typeface="华文新魏" charset="-122"/>
              </a:rPr>
              <a:t>Durability)</a:t>
            </a:r>
          </a:p>
          <a:p>
            <a:pPr lvl="2" eaLnBrk="1" hangingPunct="1">
              <a:lnSpc>
                <a:spcPct val="90000"/>
              </a:lnSpc>
            </a:pPr>
            <a:r>
              <a:rPr lang="zh-CN" altLang="en-US">
                <a:latin typeface="华文新魏" charset="-122"/>
                <a:ea typeface="华文新魏" charset="-122"/>
              </a:rPr>
              <a:t>一个事务一旦提交之后，它对数据库的影响必须是永久的</a:t>
            </a:r>
          </a:p>
          <a:p>
            <a:pPr lvl="2" eaLnBrk="1" hangingPunct="1">
              <a:lnSpc>
                <a:spcPct val="90000"/>
              </a:lnSpc>
            </a:pPr>
            <a:r>
              <a:rPr lang="zh-CN" altLang="en-US">
                <a:latin typeface="华文新魏" charset="-122"/>
                <a:ea typeface="华文新魏" charset="-122"/>
              </a:rPr>
              <a:t>系统发生故障不能改变事务的持久性</a:t>
            </a:r>
          </a:p>
          <a:p>
            <a:pPr lvl="2" eaLnBrk="1" hangingPunct="1">
              <a:lnSpc>
                <a:spcPct val="90000"/>
              </a:lnSpc>
            </a:pPr>
            <a:r>
              <a:rPr lang="zh-CN" altLang="en-US">
                <a:latin typeface="华文新魏" charset="-122"/>
                <a:ea typeface="华文新魏" charset="-122"/>
              </a:rPr>
              <a:t>持久性通过</a:t>
            </a:r>
            <a:r>
              <a:rPr lang="zh-CN" altLang="en-US" b="1">
                <a:solidFill>
                  <a:schemeClr val="folHlink"/>
                </a:solidFill>
                <a:latin typeface="华文新魏" charset="-122"/>
                <a:ea typeface="华文新魏" charset="-122"/>
              </a:rPr>
              <a:t>恢复机制</a:t>
            </a:r>
            <a:r>
              <a:rPr lang="zh-CN" altLang="en-US">
                <a:latin typeface="华文新魏" charset="-122"/>
                <a:ea typeface="华文新魏" charset="-122"/>
              </a:rPr>
              <a:t>实现</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A6F57D0-E63E-1B4C-92E8-89E6A1A023DD}" type="slidenum">
              <a:rPr lang="zh-CN" altLang="en-US">
                <a:solidFill>
                  <a:schemeClr val="bg1"/>
                </a:solidFill>
                <a:ea typeface="华文新魏" charset="-122"/>
              </a:rPr>
              <a:pPr eaLnBrk="1" hangingPunct="1"/>
              <a:t>92</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6260" name="Rectangle 2"/>
          <p:cNvSpPr>
            <a:spLocks noGrp="1" noChangeArrowheads="1"/>
          </p:cNvSpPr>
          <p:nvPr>
            <p:ph type="title"/>
          </p:nvPr>
        </p:nvSpPr>
        <p:spPr/>
        <p:txBody>
          <a:bodyPr/>
          <a:lstStyle/>
          <a:p>
            <a:pPr eaLnBrk="1" hangingPunct="1"/>
            <a:r>
              <a:rPr lang="zh-CN" altLang="en-US">
                <a:effectLst/>
              </a:rPr>
              <a:t>数据库研究方向</a:t>
            </a:r>
          </a:p>
        </p:txBody>
      </p:sp>
      <p:sp>
        <p:nvSpPr>
          <p:cNvPr id="96261" name="Rectangle 3"/>
          <p:cNvSpPr>
            <a:spLocks noGrp="1" noChangeArrowheads="1"/>
          </p:cNvSpPr>
          <p:nvPr>
            <p:ph type="body" idx="1"/>
          </p:nvPr>
        </p:nvSpPr>
        <p:spPr>
          <a:xfrm>
            <a:off x="684213" y="1557338"/>
            <a:ext cx="7772400" cy="4876800"/>
          </a:xfrm>
        </p:spPr>
        <p:txBody>
          <a:bodyPr/>
          <a:lstStyle/>
          <a:p>
            <a:r>
              <a:rPr lang="zh-CN" altLang="en-US">
                <a:latin typeface="华文新魏" charset="-122"/>
                <a:ea typeface="华文新魏" charset="-122"/>
              </a:rPr>
              <a:t>大数据（</a:t>
            </a:r>
            <a:r>
              <a:rPr lang="en-US" altLang="zh-CN">
                <a:latin typeface="华文新魏" charset="-122"/>
                <a:ea typeface="华文新魏" charset="-122"/>
              </a:rPr>
              <a:t>Big Data</a:t>
            </a:r>
            <a:r>
              <a:rPr lang="zh-CN" altLang="en-US">
                <a:latin typeface="华文新魏" charset="-122"/>
                <a:ea typeface="华文新魏" charset="-122"/>
              </a:rPr>
              <a:t>）</a:t>
            </a:r>
            <a:endParaRPr lang="zh-CN" altLang="en-US">
              <a:latin typeface="华文新魏"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6AB8FE6D-E710-FE4E-97B2-818FFAF93D48}" type="slidenum">
              <a:rPr lang="zh-CN" altLang="en-US">
                <a:solidFill>
                  <a:schemeClr val="bg1"/>
                </a:solidFill>
                <a:ea typeface="华文新魏" charset="-122"/>
              </a:rPr>
              <a:pPr eaLnBrk="1" hangingPunct="1"/>
              <a:t>93</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7284" name="Rectangle 2"/>
          <p:cNvSpPr>
            <a:spLocks noGrp="1" noChangeArrowheads="1"/>
          </p:cNvSpPr>
          <p:nvPr>
            <p:ph type="title"/>
          </p:nvPr>
        </p:nvSpPr>
        <p:spPr>
          <a:xfrm>
            <a:off x="468313" y="188913"/>
            <a:ext cx="8077200" cy="838200"/>
          </a:xfrm>
        </p:spPr>
        <p:txBody>
          <a:bodyPr/>
          <a:lstStyle/>
          <a:p>
            <a:pPr eaLnBrk="1" hangingPunct="1"/>
            <a:r>
              <a:rPr lang="zh-CN" altLang="en-US">
                <a:effectLst/>
              </a:rPr>
              <a:t>数据库系统的其他成分--用户</a:t>
            </a:r>
          </a:p>
        </p:txBody>
      </p:sp>
      <p:sp>
        <p:nvSpPr>
          <p:cNvPr id="97285" name="Rectangle 3"/>
          <p:cNvSpPr>
            <a:spLocks noGrp="1" noChangeArrowheads="1"/>
          </p:cNvSpPr>
          <p:nvPr>
            <p:ph type="body" idx="1"/>
          </p:nvPr>
        </p:nvSpPr>
        <p:spPr>
          <a:xfrm>
            <a:off x="228600" y="1447800"/>
            <a:ext cx="8763000" cy="4876800"/>
          </a:xfrm>
        </p:spPr>
        <p:txBody>
          <a:bodyPr/>
          <a:lstStyle/>
          <a:p>
            <a:pPr eaLnBrk="1" hangingPunct="1">
              <a:lnSpc>
                <a:spcPct val="90000"/>
              </a:lnSpc>
            </a:pPr>
            <a:r>
              <a:rPr lang="zh-CN" altLang="en-US">
                <a:latin typeface="华文新魏" charset="-122"/>
                <a:ea typeface="华文新魏" charset="-122"/>
              </a:rPr>
              <a:t>用户</a:t>
            </a:r>
          </a:p>
          <a:p>
            <a:pPr lvl="1" eaLnBrk="1" hangingPunct="1">
              <a:lnSpc>
                <a:spcPct val="90000"/>
              </a:lnSpc>
            </a:pPr>
            <a:r>
              <a:rPr lang="zh-CN" altLang="en-US">
                <a:latin typeface="华文新魏" charset="-122"/>
                <a:ea typeface="华文新魏" charset="-122"/>
              </a:rPr>
              <a:t>无经验用户（</a:t>
            </a:r>
            <a:r>
              <a:rPr lang="en-US" altLang="zh-CN">
                <a:latin typeface="华文新魏" charset="-122"/>
                <a:ea typeface="华文新魏" charset="-122"/>
              </a:rPr>
              <a:t>naive user</a:t>
            </a:r>
            <a:r>
              <a:rPr lang="zh-CN" altLang="en-US">
                <a:latin typeface="华文新魏" charset="-122"/>
                <a:ea typeface="华文新魏" charset="-122"/>
              </a:rPr>
              <a:t>）</a:t>
            </a:r>
          </a:p>
          <a:p>
            <a:pPr lvl="2" eaLnBrk="1" hangingPunct="1">
              <a:lnSpc>
                <a:spcPct val="90000"/>
              </a:lnSpc>
            </a:pPr>
            <a:r>
              <a:rPr lang="zh-CN" altLang="en-US">
                <a:latin typeface="华文新魏" charset="-122"/>
                <a:ea typeface="华文新魏" charset="-122"/>
              </a:rPr>
              <a:t>通过应用系统的用户接口（菜单等）使用数据库</a:t>
            </a:r>
          </a:p>
          <a:p>
            <a:pPr lvl="1" eaLnBrk="1" hangingPunct="1">
              <a:lnSpc>
                <a:spcPct val="90000"/>
              </a:lnSpc>
            </a:pPr>
            <a:r>
              <a:rPr lang="zh-CN" altLang="en-US">
                <a:latin typeface="华文新魏" charset="-122"/>
                <a:ea typeface="华文新魏" charset="-122"/>
              </a:rPr>
              <a:t>应用程序员</a:t>
            </a:r>
            <a:r>
              <a:rPr lang="en-US" altLang="zh-CN">
                <a:latin typeface="华文新魏" charset="-122"/>
                <a:ea typeface="华文新魏" charset="-122"/>
              </a:rPr>
              <a:t>(application programmer)</a:t>
            </a:r>
          </a:p>
          <a:p>
            <a:pPr lvl="2" eaLnBrk="1" hangingPunct="1">
              <a:lnSpc>
                <a:spcPct val="90000"/>
              </a:lnSpc>
            </a:pPr>
            <a:r>
              <a:rPr lang="zh-CN" altLang="en-US">
                <a:latin typeface="华文新魏" charset="-122"/>
                <a:ea typeface="华文新魏" charset="-122"/>
              </a:rPr>
              <a:t>基于外模式来编写应用程序</a:t>
            </a:r>
          </a:p>
          <a:p>
            <a:pPr lvl="1" eaLnBrk="1" hangingPunct="1">
              <a:lnSpc>
                <a:spcPct val="90000"/>
              </a:lnSpc>
            </a:pPr>
            <a:r>
              <a:rPr lang="zh-CN" altLang="en-US">
                <a:latin typeface="华文新魏" charset="-122"/>
                <a:ea typeface="华文新魏" charset="-122"/>
              </a:rPr>
              <a:t>富有经验的用户</a:t>
            </a:r>
            <a:r>
              <a:rPr lang="en-US" altLang="zh-CN">
                <a:latin typeface="华文新魏" charset="-122"/>
                <a:ea typeface="华文新魏" charset="-122"/>
              </a:rPr>
              <a:t>(sophisticated user )</a:t>
            </a:r>
          </a:p>
          <a:p>
            <a:pPr lvl="2" eaLnBrk="1" hangingPunct="1">
              <a:lnSpc>
                <a:spcPct val="90000"/>
              </a:lnSpc>
            </a:pPr>
            <a:r>
              <a:rPr kumimoji="0" lang="zh-CN" altLang="en-US">
                <a:latin typeface="华文新魏" charset="-122"/>
                <a:ea typeface="华文新魏" charset="-122"/>
              </a:rPr>
              <a:t>不通过编写程序同系统交互，通过数据库查询语言表达需求</a:t>
            </a:r>
            <a:endParaRPr kumimoji="0" lang="en-US" altLang="zh-CN">
              <a:latin typeface="华文新魏" charset="-122"/>
              <a:ea typeface="华文新魏" charset="-122"/>
            </a:endParaRPr>
          </a:p>
          <a:p>
            <a:pPr lvl="1" eaLnBrk="1" hangingPunct="1">
              <a:lnSpc>
                <a:spcPct val="90000"/>
              </a:lnSpc>
            </a:pPr>
            <a:r>
              <a:rPr lang="zh-CN" altLang="en-US">
                <a:latin typeface="华文新魏" charset="-122"/>
                <a:ea typeface="华文新魏" charset="-122"/>
              </a:rPr>
              <a:t>专业用户（</a:t>
            </a:r>
            <a:r>
              <a:rPr lang="en-US" altLang="zh-CN">
                <a:latin typeface="华文新魏" charset="-122"/>
                <a:ea typeface="华文新魏" charset="-122"/>
              </a:rPr>
              <a:t>specialized user</a:t>
            </a:r>
            <a:r>
              <a:rPr lang="zh-CN" altLang="en-US">
                <a:latin typeface="华文新魏" charset="-122"/>
                <a:ea typeface="华文新魏" charset="-122"/>
              </a:rPr>
              <a:t>）</a:t>
            </a:r>
            <a:endParaRPr lang="en-US" altLang="zh-CN">
              <a:latin typeface="华文新魏" charset="-122"/>
              <a:ea typeface="华文新魏" charset="-122"/>
            </a:endParaRPr>
          </a:p>
          <a:p>
            <a:pPr lvl="2" eaLnBrk="1" hangingPunct="1">
              <a:lnSpc>
                <a:spcPct val="90000"/>
              </a:lnSpc>
            </a:pPr>
            <a:r>
              <a:rPr lang="zh-CN" altLang="en-US">
                <a:latin typeface="华文新魏" charset="-122"/>
                <a:ea typeface="华文新魏" charset="-122"/>
              </a:rPr>
              <a:t>编写专门的、不适合于传统数据处理模式的数据库应用的富有经验的用户。</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326A8429-191B-EF4A-A895-AB3F13967EAE}" type="slidenum">
              <a:rPr lang="zh-CN" altLang="en-US">
                <a:solidFill>
                  <a:schemeClr val="bg1"/>
                </a:solidFill>
                <a:ea typeface="华文新魏" charset="-122"/>
              </a:rPr>
              <a:pPr eaLnBrk="1" hangingPunct="1"/>
              <a:t>94</a:t>
            </a:fld>
            <a:endParaRPr lang="en-US" altLang="zh-CN">
              <a:solidFill>
                <a:schemeClr val="bg1"/>
              </a:solidFill>
              <a:ea typeface="华文新魏" charset="-122"/>
            </a:endParaRPr>
          </a:p>
        </p:txBody>
      </p:sp>
      <p:sp>
        <p:nvSpPr>
          <p:cNvPr id="5"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98308" name="Rectangle 2"/>
          <p:cNvSpPr>
            <a:spLocks noGrp="1" noChangeArrowheads="1"/>
          </p:cNvSpPr>
          <p:nvPr>
            <p:ph type="title"/>
          </p:nvPr>
        </p:nvSpPr>
        <p:spPr>
          <a:xfrm>
            <a:off x="684213" y="260350"/>
            <a:ext cx="7793037" cy="784225"/>
          </a:xfrm>
        </p:spPr>
        <p:txBody>
          <a:bodyPr/>
          <a:lstStyle/>
          <a:p>
            <a:pPr eaLnBrk="1" hangingPunct="1"/>
            <a:r>
              <a:rPr lang="zh-CN" altLang="en-US">
                <a:effectLst/>
              </a:rPr>
              <a:t>数据库系统的其他成分--</a:t>
            </a:r>
            <a:r>
              <a:rPr lang="en-US" altLang="zh-CN">
                <a:effectLst/>
              </a:rPr>
              <a:t>DBA</a:t>
            </a:r>
            <a:endParaRPr lang="zh-CN" altLang="en-US">
              <a:effectLst/>
            </a:endParaRPr>
          </a:p>
        </p:txBody>
      </p:sp>
      <p:sp>
        <p:nvSpPr>
          <p:cNvPr id="98309" name="Rectangle 3"/>
          <p:cNvSpPr>
            <a:spLocks noGrp="1" noChangeArrowheads="1"/>
          </p:cNvSpPr>
          <p:nvPr>
            <p:ph type="body" idx="1"/>
          </p:nvPr>
        </p:nvSpPr>
        <p:spPr>
          <a:xfrm>
            <a:off x="341313" y="1600200"/>
            <a:ext cx="8574087" cy="4800600"/>
          </a:xfrm>
        </p:spPr>
        <p:txBody>
          <a:bodyPr/>
          <a:lstStyle/>
          <a:p>
            <a:pPr eaLnBrk="1" hangingPunct="1"/>
            <a:r>
              <a:rPr lang="en-US" altLang="zh-CN" sz="2800">
                <a:latin typeface="华文新魏" charset="-122"/>
                <a:ea typeface="华文新魏" charset="-122"/>
              </a:rPr>
              <a:t>DBA</a:t>
            </a:r>
            <a:r>
              <a:rPr lang="zh-CN" altLang="en-US" sz="2800">
                <a:latin typeface="华文新魏" charset="-122"/>
                <a:ea typeface="华文新魏" charset="-122"/>
              </a:rPr>
              <a:t>职责</a:t>
            </a:r>
          </a:p>
          <a:p>
            <a:pPr lvl="1" eaLnBrk="1" hangingPunct="1"/>
            <a:r>
              <a:rPr lang="zh-CN" altLang="en-US" sz="2400">
                <a:latin typeface="华文新魏" charset="-122"/>
                <a:ea typeface="华文新魏" charset="-122"/>
              </a:rPr>
              <a:t>模式定义</a:t>
            </a:r>
          </a:p>
          <a:p>
            <a:pPr lvl="2" eaLnBrk="1" hangingPunct="1"/>
            <a:r>
              <a:rPr lang="zh-CN" altLang="en-US" sz="2000">
                <a:latin typeface="华文新魏" charset="-122"/>
                <a:ea typeface="华文新魏" charset="-122"/>
              </a:rPr>
              <a:t>确定模式、外模式、存储结构、存取策略</a:t>
            </a:r>
          </a:p>
          <a:p>
            <a:pPr lvl="2" eaLnBrk="1" hangingPunct="1"/>
            <a:r>
              <a:rPr lang="zh-CN" altLang="en-US" sz="2000">
                <a:latin typeface="华文新魏" charset="-122"/>
                <a:ea typeface="华文新魏" charset="-122"/>
              </a:rPr>
              <a:t>负责数据的整理和装入</a:t>
            </a:r>
          </a:p>
          <a:p>
            <a:pPr lvl="1" eaLnBrk="1" hangingPunct="1"/>
            <a:r>
              <a:rPr lang="zh-CN" altLang="en-US" sz="2400">
                <a:latin typeface="华文新魏" charset="-122"/>
                <a:ea typeface="华文新魏" charset="-122"/>
              </a:rPr>
              <a:t>存储结构及存取方式定义</a:t>
            </a:r>
          </a:p>
          <a:p>
            <a:pPr lvl="1" eaLnBrk="1" hangingPunct="1"/>
            <a:r>
              <a:rPr lang="zh-CN" altLang="en-US" sz="2400">
                <a:latin typeface="华文新魏" charset="-122"/>
                <a:ea typeface="华文新魏" charset="-122"/>
              </a:rPr>
              <a:t>模式及物理组织的修改</a:t>
            </a:r>
          </a:p>
          <a:p>
            <a:pPr lvl="1" eaLnBrk="1" hangingPunct="1"/>
            <a:r>
              <a:rPr lang="zh-CN" altLang="en-US" sz="2400">
                <a:latin typeface="华文新魏" charset="-122"/>
                <a:ea typeface="华文新魏" charset="-122"/>
              </a:rPr>
              <a:t>数据访问授权</a:t>
            </a:r>
          </a:p>
          <a:p>
            <a:pPr lvl="1" eaLnBrk="1" hangingPunct="1"/>
            <a:r>
              <a:rPr lang="zh-CN" altLang="en-US" sz="2400">
                <a:latin typeface="华文新魏" charset="-122"/>
                <a:ea typeface="华文新魏" charset="-122"/>
              </a:rPr>
              <a:t>日常维护</a:t>
            </a:r>
          </a:p>
          <a:p>
            <a:pPr lvl="2" eaLnBrk="1" hangingPunct="1"/>
            <a:r>
              <a:rPr lang="zh-CN" altLang="en-US" sz="2000">
                <a:latin typeface="华文新魏" charset="-122"/>
                <a:ea typeface="华文新魏" charset="-122"/>
              </a:rPr>
              <a:t>定期备份数据库</a:t>
            </a:r>
          </a:p>
          <a:p>
            <a:pPr lvl="2" eaLnBrk="1" hangingPunct="1"/>
            <a:r>
              <a:rPr kumimoji="0" lang="zh-CN" altLang="en-US" sz="2000">
                <a:latin typeface="华文新魏" charset="-122"/>
                <a:ea typeface="华文新魏" charset="-122"/>
              </a:rPr>
              <a:t>确保数据库正常运行时所需要的空余空间</a:t>
            </a:r>
          </a:p>
          <a:p>
            <a:pPr lvl="2" eaLnBrk="1" hangingPunct="1"/>
            <a:r>
              <a:rPr kumimoji="0" lang="zh-CN" altLang="en-US" sz="2000">
                <a:latin typeface="华文新魏" charset="-122"/>
                <a:ea typeface="华文新魏" charset="-122"/>
              </a:rPr>
              <a:t>监视数据库运行</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37AD63DA-E6AA-1F4E-BC74-56AAC032B7E7}" type="slidenum">
              <a:rPr lang="zh-CN" altLang="en-US">
                <a:solidFill>
                  <a:schemeClr val="bg1"/>
                </a:solidFill>
                <a:ea typeface="华文新魏" charset="-122"/>
              </a:rPr>
              <a:pPr eaLnBrk="1" hangingPunct="1"/>
              <a:t>95</a:t>
            </a:fld>
            <a:endParaRPr lang="en-US" altLang="zh-CN">
              <a:solidFill>
                <a:schemeClr val="bg1"/>
              </a:solidFill>
              <a:ea typeface="华文新魏" charset="-122"/>
            </a:endParaRPr>
          </a:p>
        </p:txBody>
      </p:sp>
      <p:sp>
        <p:nvSpPr>
          <p:cNvPr id="61" name="页脚占位符 5"/>
          <p:cNvSpPr>
            <a:spLocks noGrp="1"/>
          </p:cNvSpPr>
          <p:nvPr>
            <p:ph type="ftr" sz="quarter" idx="12"/>
          </p:nvPr>
        </p:nvSpPr>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kumimoji="0" lang="zh-CN" altLang="en-US" sz="1800">
                <a:solidFill>
                  <a:schemeClr val="bg1"/>
                </a:solidFill>
                <a:latin typeface="Goudy Old Style" charset="0"/>
                <a:ea typeface="华文新魏" charset="-122"/>
              </a:rPr>
              <a:t>数据库系统概念----引言</a:t>
            </a:r>
            <a:endParaRPr kumimoji="0" lang="en-US" altLang="zh-CN" sz="1800">
              <a:solidFill>
                <a:schemeClr val="bg1"/>
              </a:solidFill>
              <a:latin typeface="Goudy Old Style" charset="0"/>
              <a:ea typeface="华文新魏" charset="-122"/>
            </a:endParaRPr>
          </a:p>
        </p:txBody>
      </p:sp>
      <p:sp>
        <p:nvSpPr>
          <p:cNvPr id="330754" name="Rectangle 2"/>
          <p:cNvSpPr>
            <a:spLocks noGrp="1" noChangeArrowheads="1"/>
          </p:cNvSpPr>
          <p:nvPr>
            <p:ph type="title"/>
          </p:nvPr>
        </p:nvSpPr>
        <p:spPr/>
        <p:txBody>
          <a:bodyPr/>
          <a:lstStyle/>
          <a:p>
            <a:pPr eaLnBrk="1" hangingPunct="1">
              <a:defRPr/>
            </a:pPr>
            <a:endParaRPr lang="zh-CN" altLang="en-US" sz="4000" smtClean="0">
              <a:solidFill>
                <a:schemeClr val="tx2">
                  <a:lumMod val="75000"/>
                </a:schemeClr>
              </a:solidFill>
            </a:endParaRPr>
          </a:p>
        </p:txBody>
      </p:sp>
      <p:grpSp>
        <p:nvGrpSpPr>
          <p:cNvPr id="99333" name="Group 3"/>
          <p:cNvGrpSpPr>
            <a:grpSpLocks/>
          </p:cNvGrpSpPr>
          <p:nvPr/>
        </p:nvGrpSpPr>
        <p:grpSpPr bwMode="auto">
          <a:xfrm>
            <a:off x="0" y="109538"/>
            <a:ext cx="8915400" cy="6748462"/>
            <a:chOff x="-48" y="57"/>
            <a:chExt cx="5616" cy="4251"/>
          </a:xfrm>
        </p:grpSpPr>
        <p:sp>
          <p:nvSpPr>
            <p:cNvPr id="99334" name="AutoShape 4"/>
            <p:cNvSpPr>
              <a:spLocks noChangeArrowheads="1"/>
            </p:cNvSpPr>
            <p:nvPr/>
          </p:nvSpPr>
          <p:spPr bwMode="auto">
            <a:xfrm>
              <a:off x="1056" y="3501"/>
              <a:ext cx="4032" cy="768"/>
            </a:xfrm>
            <a:prstGeom prst="can">
              <a:avLst>
                <a:gd name="adj" fmla="val 23699"/>
              </a:avLst>
            </a:prstGeom>
            <a:gradFill rotWithShape="0">
              <a:gsLst>
                <a:gs pos="0">
                  <a:srgbClr val="156B13"/>
                </a:gs>
                <a:gs pos="50000">
                  <a:srgbClr val="9CB86E"/>
                </a:gs>
                <a:gs pos="100000">
                  <a:srgbClr val="DDEBCF"/>
                </a:gs>
              </a:gsLst>
              <a:lin ang="5400000" scaled="1"/>
            </a:gra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35" name="Rectangle 5"/>
            <p:cNvSpPr>
              <a:spLocks noChangeArrowheads="1"/>
            </p:cNvSpPr>
            <p:nvPr/>
          </p:nvSpPr>
          <p:spPr bwMode="auto">
            <a:xfrm>
              <a:off x="2286" y="3892"/>
              <a:ext cx="52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索引</a:t>
              </a:r>
            </a:p>
          </p:txBody>
        </p:sp>
        <p:sp>
          <p:nvSpPr>
            <p:cNvPr id="99336" name="Rectangle 6"/>
            <p:cNvSpPr>
              <a:spLocks noChangeArrowheads="1"/>
            </p:cNvSpPr>
            <p:nvPr/>
          </p:nvSpPr>
          <p:spPr bwMode="auto">
            <a:xfrm>
              <a:off x="1311" y="3884"/>
              <a:ext cx="64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数据文件</a:t>
              </a:r>
            </a:p>
          </p:txBody>
        </p:sp>
        <p:sp>
          <p:nvSpPr>
            <p:cNvPr id="99337" name="Rectangle 7"/>
            <p:cNvSpPr>
              <a:spLocks noChangeArrowheads="1"/>
            </p:cNvSpPr>
            <p:nvPr/>
          </p:nvSpPr>
          <p:spPr bwMode="auto">
            <a:xfrm>
              <a:off x="3126" y="3876"/>
              <a:ext cx="64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统计数据</a:t>
              </a:r>
            </a:p>
          </p:txBody>
        </p:sp>
        <p:sp>
          <p:nvSpPr>
            <p:cNvPr id="99338" name="Rectangle 8"/>
            <p:cNvSpPr>
              <a:spLocks noChangeArrowheads="1"/>
            </p:cNvSpPr>
            <p:nvPr/>
          </p:nvSpPr>
          <p:spPr bwMode="auto">
            <a:xfrm>
              <a:off x="4080" y="3876"/>
              <a:ext cx="64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数据字典</a:t>
              </a:r>
            </a:p>
          </p:txBody>
        </p:sp>
        <p:sp>
          <p:nvSpPr>
            <p:cNvPr id="99339" name="Rectangle 9"/>
            <p:cNvSpPr>
              <a:spLocks noChangeArrowheads="1"/>
            </p:cNvSpPr>
            <p:nvPr/>
          </p:nvSpPr>
          <p:spPr bwMode="auto">
            <a:xfrm>
              <a:off x="144" y="1044"/>
              <a:ext cx="5424" cy="2400"/>
            </a:xfrm>
            <a:prstGeom prst="rect">
              <a:avLst/>
            </a:prstGeom>
            <a:gradFill rotWithShape="0">
              <a:gsLst>
                <a:gs pos="0">
                  <a:srgbClr val="FF8200"/>
                </a:gs>
                <a:gs pos="10001">
                  <a:srgbClr val="FF0000"/>
                </a:gs>
                <a:gs pos="35001">
                  <a:srgbClr val="BA0066"/>
                </a:gs>
                <a:gs pos="70000">
                  <a:srgbClr val="66008F"/>
                </a:gs>
                <a:gs pos="100000">
                  <a:srgbClr val="000082"/>
                </a:gs>
              </a:gsLst>
              <a:lin ang="5400000" scaled="1"/>
            </a:gra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0082"/>
              </a:extrusionClr>
              <a:contourClr>
                <a:srgbClr val="FF8200"/>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40" name="Rectangle 10"/>
            <p:cNvSpPr>
              <a:spLocks noChangeArrowheads="1"/>
            </p:cNvSpPr>
            <p:nvPr/>
          </p:nvSpPr>
          <p:spPr bwMode="auto">
            <a:xfrm>
              <a:off x="576" y="1188"/>
              <a:ext cx="4464" cy="1200"/>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3D4A8"/>
              </a:extrusionClr>
              <a:contourClr>
                <a:srgbClr val="03D4A8"/>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41" name="Rectangle 11"/>
            <p:cNvSpPr>
              <a:spLocks noChangeArrowheads="1"/>
            </p:cNvSpPr>
            <p:nvPr/>
          </p:nvSpPr>
          <p:spPr bwMode="auto">
            <a:xfrm>
              <a:off x="576" y="2532"/>
              <a:ext cx="4464" cy="864"/>
            </a:xfrm>
            <a:prstGeom prst="rect">
              <a:avLst/>
            </a:prstGeom>
            <a:gradFill rotWithShape="0">
              <a:gsLst>
                <a:gs pos="0">
                  <a:srgbClr val="156B13"/>
                </a:gs>
                <a:gs pos="50000">
                  <a:srgbClr val="9CB86E"/>
                </a:gs>
                <a:gs pos="100000">
                  <a:srgbClr val="DDEBCF"/>
                </a:gs>
              </a:gsLst>
              <a:lin ang="18900000" scaled="1"/>
            </a:gra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DDEBCF"/>
              </a:extrusionClr>
              <a:contourClr>
                <a:srgbClr val="156B13"/>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42" name="Rectangle 12"/>
            <p:cNvSpPr>
              <a:spLocks noChangeArrowheads="1"/>
            </p:cNvSpPr>
            <p:nvPr/>
          </p:nvSpPr>
          <p:spPr bwMode="auto">
            <a:xfrm>
              <a:off x="960" y="2736"/>
              <a:ext cx="80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事务管理器</a:t>
              </a:r>
            </a:p>
          </p:txBody>
        </p:sp>
        <p:sp>
          <p:nvSpPr>
            <p:cNvPr id="99343" name="Rectangle 13"/>
            <p:cNvSpPr>
              <a:spLocks noChangeArrowheads="1"/>
            </p:cNvSpPr>
            <p:nvPr/>
          </p:nvSpPr>
          <p:spPr bwMode="auto">
            <a:xfrm>
              <a:off x="744" y="1324"/>
              <a:ext cx="672" cy="392"/>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应用程序</a:t>
              </a:r>
            </a:p>
            <a:p>
              <a:pPr algn="ctr" eaLnBrk="1" hangingPunct="1"/>
              <a:r>
                <a:rPr lang="zh-CN" altLang="en-US" sz="2000">
                  <a:solidFill>
                    <a:schemeClr val="bg2"/>
                  </a:solidFill>
                  <a:latin typeface="华文新魏" charset="-122"/>
                  <a:ea typeface="华文新魏" charset="-122"/>
                </a:rPr>
                <a:t>目标代码</a:t>
              </a:r>
            </a:p>
          </p:txBody>
        </p:sp>
        <p:sp>
          <p:nvSpPr>
            <p:cNvPr id="99344" name="Rectangle 14"/>
            <p:cNvSpPr>
              <a:spLocks noChangeArrowheads="1"/>
            </p:cNvSpPr>
            <p:nvPr/>
          </p:nvSpPr>
          <p:spPr bwMode="auto">
            <a:xfrm>
              <a:off x="1614" y="1324"/>
              <a:ext cx="832" cy="392"/>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嵌入式</a:t>
              </a:r>
              <a:r>
                <a:rPr lang="en-US" altLang="zh-CN" sz="2000">
                  <a:solidFill>
                    <a:schemeClr val="bg2"/>
                  </a:solidFill>
                  <a:latin typeface="华文新魏" charset="-122"/>
                  <a:ea typeface="华文新魏" charset="-122"/>
                </a:rPr>
                <a:t>DML</a:t>
              </a:r>
            </a:p>
            <a:p>
              <a:pPr algn="ctr" eaLnBrk="1" hangingPunct="1"/>
              <a:r>
                <a:rPr lang="zh-CN" altLang="en-US" sz="2000">
                  <a:solidFill>
                    <a:schemeClr val="bg2"/>
                  </a:solidFill>
                  <a:latin typeface="华文新魏" charset="-122"/>
                  <a:ea typeface="华文新魏" charset="-122"/>
                </a:rPr>
                <a:t>预编译器</a:t>
              </a:r>
            </a:p>
          </p:txBody>
        </p:sp>
        <p:sp>
          <p:nvSpPr>
            <p:cNvPr id="99345" name="Rectangle 15"/>
            <p:cNvSpPr>
              <a:spLocks noChangeArrowheads="1"/>
            </p:cNvSpPr>
            <p:nvPr/>
          </p:nvSpPr>
          <p:spPr bwMode="auto">
            <a:xfrm>
              <a:off x="2760" y="1332"/>
              <a:ext cx="488" cy="392"/>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DML</a:t>
              </a:r>
            </a:p>
            <a:p>
              <a:pPr algn="ctr" eaLnBrk="1" hangingPunct="1"/>
              <a:r>
                <a:rPr lang="zh-CN" altLang="en-US" sz="2000">
                  <a:solidFill>
                    <a:schemeClr val="bg2"/>
                  </a:solidFill>
                  <a:latin typeface="华文新魏" charset="-122"/>
                  <a:ea typeface="华文新魏" charset="-122"/>
                </a:rPr>
                <a:t>编译器</a:t>
              </a:r>
            </a:p>
          </p:txBody>
        </p:sp>
        <p:sp>
          <p:nvSpPr>
            <p:cNvPr id="99346" name="Rectangle 16"/>
            <p:cNvSpPr>
              <a:spLocks noChangeArrowheads="1"/>
            </p:cNvSpPr>
            <p:nvPr/>
          </p:nvSpPr>
          <p:spPr bwMode="auto">
            <a:xfrm>
              <a:off x="3832" y="1332"/>
              <a:ext cx="488" cy="392"/>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000">
                  <a:solidFill>
                    <a:schemeClr val="bg2"/>
                  </a:solidFill>
                  <a:latin typeface="华文新魏" charset="-122"/>
                  <a:ea typeface="华文新魏" charset="-122"/>
                </a:rPr>
                <a:t>DDL</a:t>
              </a:r>
            </a:p>
            <a:p>
              <a:pPr algn="ctr" eaLnBrk="1" hangingPunct="1"/>
              <a:r>
                <a:rPr lang="zh-CN" altLang="en-US" sz="2000">
                  <a:solidFill>
                    <a:schemeClr val="bg2"/>
                  </a:solidFill>
                  <a:latin typeface="华文新魏" charset="-122"/>
                  <a:ea typeface="华文新魏" charset="-122"/>
                </a:rPr>
                <a:t>解释器</a:t>
              </a:r>
            </a:p>
          </p:txBody>
        </p:sp>
        <p:sp>
          <p:nvSpPr>
            <p:cNvPr id="99347" name="Rectangle 17"/>
            <p:cNvSpPr>
              <a:spLocks noChangeArrowheads="1"/>
            </p:cNvSpPr>
            <p:nvPr/>
          </p:nvSpPr>
          <p:spPr bwMode="auto">
            <a:xfrm>
              <a:off x="1536" y="2079"/>
              <a:ext cx="96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查询计算引擎</a:t>
              </a:r>
            </a:p>
          </p:txBody>
        </p:sp>
        <p:sp>
          <p:nvSpPr>
            <p:cNvPr id="99348" name="Rectangle 18"/>
            <p:cNvSpPr>
              <a:spLocks noChangeArrowheads="1"/>
            </p:cNvSpPr>
            <p:nvPr/>
          </p:nvSpPr>
          <p:spPr bwMode="auto">
            <a:xfrm>
              <a:off x="744" y="700"/>
              <a:ext cx="64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应用界面</a:t>
              </a:r>
            </a:p>
          </p:txBody>
        </p:sp>
        <p:sp>
          <p:nvSpPr>
            <p:cNvPr id="99349" name="Rectangle 19"/>
            <p:cNvSpPr>
              <a:spLocks noChangeArrowheads="1"/>
            </p:cNvSpPr>
            <p:nvPr/>
          </p:nvSpPr>
          <p:spPr bwMode="auto">
            <a:xfrm>
              <a:off x="1712" y="700"/>
              <a:ext cx="64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应用程序</a:t>
              </a:r>
            </a:p>
          </p:txBody>
        </p:sp>
        <p:sp>
          <p:nvSpPr>
            <p:cNvPr id="99350" name="Rectangle 20"/>
            <p:cNvSpPr>
              <a:spLocks noChangeArrowheads="1"/>
            </p:cNvSpPr>
            <p:nvPr/>
          </p:nvSpPr>
          <p:spPr bwMode="auto">
            <a:xfrm>
              <a:off x="2880" y="700"/>
              <a:ext cx="32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查询</a:t>
              </a:r>
            </a:p>
          </p:txBody>
        </p:sp>
        <p:sp>
          <p:nvSpPr>
            <p:cNvPr id="99351" name="Rectangle 21"/>
            <p:cNvSpPr>
              <a:spLocks noChangeArrowheads="1"/>
            </p:cNvSpPr>
            <p:nvPr/>
          </p:nvSpPr>
          <p:spPr bwMode="auto">
            <a:xfrm>
              <a:off x="3696" y="708"/>
              <a:ext cx="80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数据库模式</a:t>
              </a:r>
            </a:p>
          </p:txBody>
        </p:sp>
        <p:sp>
          <p:nvSpPr>
            <p:cNvPr id="99352" name="Rectangle 22"/>
            <p:cNvSpPr>
              <a:spLocks noChangeArrowheads="1"/>
            </p:cNvSpPr>
            <p:nvPr/>
          </p:nvSpPr>
          <p:spPr bwMode="auto">
            <a:xfrm>
              <a:off x="528" y="132"/>
              <a:ext cx="4896" cy="384"/>
            </a:xfrm>
            <a:prstGeom prst="rect">
              <a:avLst/>
            </a:prstGeom>
            <a:gradFill rotWithShape="0">
              <a:gsLst>
                <a:gs pos="0">
                  <a:schemeClr val="hlink"/>
                </a:gs>
                <a:gs pos="100000">
                  <a:schemeClr val="accent2"/>
                </a:gs>
              </a:gsLst>
              <a:lin ang="18900000" scaled="1"/>
            </a:gradFill>
            <a:ln w="9525">
              <a:miter lim="800000"/>
              <a:headEnd/>
              <a:tailEnd/>
            </a:ln>
            <a:scene3d>
              <a:camera prst="legacyObliqueTopRight"/>
              <a:lightRig rig="legacyFlat3" dir="l"/>
            </a:scene3d>
            <a:sp3d extrusionH="430200" contourW="12700" prstMaterial="legacyMatte">
              <a:bevelT w="13500" h="13500" prst="angle"/>
              <a:bevelB w="13500" h="13500" prst="angle"/>
              <a:extrusionClr>
                <a:schemeClr val="accent2"/>
              </a:extrusionClr>
              <a:contourClr>
                <a:schemeClr val="hlink"/>
              </a:contourClr>
            </a:sp3d>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53" name="Rectangle 23"/>
            <p:cNvSpPr>
              <a:spLocks noChangeArrowheads="1"/>
            </p:cNvSpPr>
            <p:nvPr/>
          </p:nvSpPr>
          <p:spPr bwMode="auto">
            <a:xfrm>
              <a:off x="760" y="268"/>
              <a:ext cx="64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初级用户</a:t>
              </a:r>
            </a:p>
          </p:txBody>
        </p:sp>
        <p:sp>
          <p:nvSpPr>
            <p:cNvPr id="99354" name="Rectangle 24"/>
            <p:cNvSpPr>
              <a:spLocks noChangeArrowheads="1"/>
            </p:cNvSpPr>
            <p:nvPr/>
          </p:nvSpPr>
          <p:spPr bwMode="auto">
            <a:xfrm>
              <a:off x="1592" y="268"/>
              <a:ext cx="96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程序设计人员</a:t>
              </a:r>
            </a:p>
          </p:txBody>
        </p:sp>
        <p:sp>
          <p:nvSpPr>
            <p:cNvPr id="99355" name="Rectangle 25"/>
            <p:cNvSpPr>
              <a:spLocks noChangeArrowheads="1"/>
            </p:cNvSpPr>
            <p:nvPr/>
          </p:nvSpPr>
          <p:spPr bwMode="auto">
            <a:xfrm>
              <a:off x="2760" y="268"/>
              <a:ext cx="64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熟练用户</a:t>
              </a:r>
            </a:p>
          </p:txBody>
        </p:sp>
        <p:sp>
          <p:nvSpPr>
            <p:cNvPr id="99356" name="Rectangle 26"/>
            <p:cNvSpPr>
              <a:spLocks noChangeArrowheads="1"/>
            </p:cNvSpPr>
            <p:nvPr/>
          </p:nvSpPr>
          <p:spPr bwMode="auto">
            <a:xfrm>
              <a:off x="3656" y="268"/>
              <a:ext cx="96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数据库管理员</a:t>
              </a:r>
            </a:p>
          </p:txBody>
        </p:sp>
        <p:sp>
          <p:nvSpPr>
            <p:cNvPr id="99357" name="AutoShape 27"/>
            <p:cNvSpPr>
              <a:spLocks noChangeArrowheads="1"/>
            </p:cNvSpPr>
            <p:nvPr/>
          </p:nvSpPr>
          <p:spPr bwMode="auto">
            <a:xfrm>
              <a:off x="1032" y="468"/>
              <a:ext cx="144" cy="192"/>
            </a:xfrm>
            <a:prstGeom prst="downArrow">
              <a:avLst>
                <a:gd name="adj1" fmla="val 50000"/>
                <a:gd name="adj2" fmla="val 3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58" name="AutoShape 28"/>
            <p:cNvSpPr>
              <a:spLocks noChangeArrowheads="1"/>
            </p:cNvSpPr>
            <p:nvPr/>
          </p:nvSpPr>
          <p:spPr bwMode="auto">
            <a:xfrm>
              <a:off x="1992" y="468"/>
              <a:ext cx="144" cy="192"/>
            </a:xfrm>
            <a:prstGeom prst="downArrow">
              <a:avLst>
                <a:gd name="adj1" fmla="val 50000"/>
                <a:gd name="adj2" fmla="val 3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59" name="AutoShape 29"/>
            <p:cNvSpPr>
              <a:spLocks noChangeArrowheads="1"/>
            </p:cNvSpPr>
            <p:nvPr/>
          </p:nvSpPr>
          <p:spPr bwMode="auto">
            <a:xfrm>
              <a:off x="3000" y="468"/>
              <a:ext cx="144" cy="192"/>
            </a:xfrm>
            <a:prstGeom prst="downArrow">
              <a:avLst>
                <a:gd name="adj1" fmla="val 50000"/>
                <a:gd name="adj2" fmla="val 3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60" name="AutoShape 30"/>
            <p:cNvSpPr>
              <a:spLocks noChangeArrowheads="1"/>
            </p:cNvSpPr>
            <p:nvPr/>
          </p:nvSpPr>
          <p:spPr bwMode="auto">
            <a:xfrm>
              <a:off x="4080" y="468"/>
              <a:ext cx="144" cy="192"/>
            </a:xfrm>
            <a:prstGeom prst="downArrow">
              <a:avLst>
                <a:gd name="adj1" fmla="val 50000"/>
                <a:gd name="adj2" fmla="val 3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61" name="AutoShape 31"/>
            <p:cNvSpPr>
              <a:spLocks noChangeArrowheads="1"/>
            </p:cNvSpPr>
            <p:nvPr/>
          </p:nvSpPr>
          <p:spPr bwMode="auto">
            <a:xfrm>
              <a:off x="1032" y="900"/>
              <a:ext cx="144" cy="384"/>
            </a:xfrm>
            <a:prstGeom prst="downArrow">
              <a:avLst>
                <a:gd name="adj1" fmla="val 50000"/>
                <a:gd name="adj2" fmla="val 666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62" name="AutoShape 32"/>
            <p:cNvSpPr>
              <a:spLocks noChangeArrowheads="1"/>
            </p:cNvSpPr>
            <p:nvPr/>
          </p:nvSpPr>
          <p:spPr bwMode="auto">
            <a:xfrm>
              <a:off x="1992" y="900"/>
              <a:ext cx="144" cy="384"/>
            </a:xfrm>
            <a:prstGeom prst="downArrow">
              <a:avLst>
                <a:gd name="adj1" fmla="val 50000"/>
                <a:gd name="adj2" fmla="val 666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63" name="AutoShape 33"/>
            <p:cNvSpPr>
              <a:spLocks noChangeArrowheads="1"/>
            </p:cNvSpPr>
            <p:nvPr/>
          </p:nvSpPr>
          <p:spPr bwMode="auto">
            <a:xfrm>
              <a:off x="3000" y="900"/>
              <a:ext cx="144" cy="384"/>
            </a:xfrm>
            <a:prstGeom prst="downArrow">
              <a:avLst>
                <a:gd name="adj1" fmla="val 50000"/>
                <a:gd name="adj2" fmla="val 666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64" name="AutoShape 34"/>
            <p:cNvSpPr>
              <a:spLocks noChangeArrowheads="1"/>
            </p:cNvSpPr>
            <p:nvPr/>
          </p:nvSpPr>
          <p:spPr bwMode="auto">
            <a:xfrm>
              <a:off x="4050" y="912"/>
              <a:ext cx="126" cy="372"/>
            </a:xfrm>
            <a:prstGeom prst="downArrow">
              <a:avLst>
                <a:gd name="adj1" fmla="val 50000"/>
                <a:gd name="adj2" fmla="val 7381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65" name="Text Box 35"/>
            <p:cNvSpPr txBox="1">
              <a:spLocks noChangeArrowheads="1"/>
            </p:cNvSpPr>
            <p:nvPr/>
          </p:nvSpPr>
          <p:spPr bwMode="auto">
            <a:xfrm>
              <a:off x="5222" y="1332"/>
              <a:ext cx="346"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数据库管理系统</a:t>
              </a:r>
            </a:p>
          </p:txBody>
        </p:sp>
        <p:sp>
          <p:nvSpPr>
            <p:cNvPr id="99366" name="Text Box 36"/>
            <p:cNvSpPr txBox="1">
              <a:spLocks noChangeArrowheads="1"/>
            </p:cNvSpPr>
            <p:nvPr/>
          </p:nvSpPr>
          <p:spPr bwMode="auto">
            <a:xfrm>
              <a:off x="4742" y="1128"/>
              <a:ext cx="30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000">
                  <a:solidFill>
                    <a:schemeClr val="bg2"/>
                  </a:solidFill>
                  <a:latin typeface="华文新魏" charset="-122"/>
                  <a:ea typeface="华文新魏" charset="-122"/>
                </a:rPr>
                <a:t>查询处理器</a:t>
              </a:r>
            </a:p>
          </p:txBody>
        </p:sp>
        <p:sp>
          <p:nvSpPr>
            <p:cNvPr id="99367" name="Text Box 37"/>
            <p:cNvSpPr txBox="1">
              <a:spLocks noChangeArrowheads="1"/>
            </p:cNvSpPr>
            <p:nvPr/>
          </p:nvSpPr>
          <p:spPr bwMode="auto">
            <a:xfrm>
              <a:off x="4742" y="2379"/>
              <a:ext cx="30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2000">
                  <a:solidFill>
                    <a:schemeClr val="bg2"/>
                  </a:solidFill>
                  <a:latin typeface="华文新魏" charset="-122"/>
                  <a:ea typeface="华文新魏" charset="-122"/>
                </a:rPr>
                <a:t>存储管理器</a:t>
              </a:r>
            </a:p>
          </p:txBody>
        </p:sp>
        <p:sp>
          <p:nvSpPr>
            <p:cNvPr id="99368" name="Text Box 38"/>
            <p:cNvSpPr txBox="1">
              <a:spLocks noChangeArrowheads="1"/>
            </p:cNvSpPr>
            <p:nvPr/>
          </p:nvSpPr>
          <p:spPr bwMode="auto">
            <a:xfrm>
              <a:off x="5078" y="57"/>
              <a:ext cx="34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chemeClr val="bg2"/>
                  </a:solidFill>
                  <a:latin typeface="华文新魏" charset="-122"/>
                  <a:ea typeface="华文新魏" charset="-122"/>
                </a:rPr>
                <a:t>用户</a:t>
              </a:r>
            </a:p>
          </p:txBody>
        </p:sp>
        <p:sp>
          <p:nvSpPr>
            <p:cNvPr id="99369" name="AutoShape 39"/>
            <p:cNvSpPr>
              <a:spLocks noChangeArrowheads="1"/>
            </p:cNvSpPr>
            <p:nvPr/>
          </p:nvSpPr>
          <p:spPr bwMode="auto">
            <a:xfrm>
              <a:off x="2481" y="1428"/>
              <a:ext cx="288" cy="144"/>
            </a:xfrm>
            <a:prstGeom prst="leftRightArrow">
              <a:avLst>
                <a:gd name="adj1" fmla="val 50000"/>
                <a:gd name="adj2" fmla="val 4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0" name="AutoShape 40"/>
            <p:cNvSpPr>
              <a:spLocks noChangeArrowheads="1"/>
            </p:cNvSpPr>
            <p:nvPr/>
          </p:nvSpPr>
          <p:spPr bwMode="auto">
            <a:xfrm>
              <a:off x="1425" y="1428"/>
              <a:ext cx="192" cy="144"/>
            </a:xfrm>
            <a:prstGeom prst="leftArrow">
              <a:avLst>
                <a:gd name="adj1" fmla="val 50000"/>
                <a:gd name="adj2" fmla="val 3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1" name="AutoShape 41"/>
            <p:cNvSpPr>
              <a:spLocks noChangeArrowheads="1"/>
            </p:cNvSpPr>
            <p:nvPr/>
          </p:nvSpPr>
          <p:spPr bwMode="auto">
            <a:xfrm rot="600000">
              <a:off x="2791" y="1710"/>
              <a:ext cx="147" cy="2166"/>
            </a:xfrm>
            <a:prstGeom prst="downArrow">
              <a:avLst>
                <a:gd name="adj1" fmla="val 50000"/>
                <a:gd name="adj2" fmla="val 3683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2" name="AutoShape 42"/>
            <p:cNvSpPr>
              <a:spLocks noChangeArrowheads="1"/>
            </p:cNvSpPr>
            <p:nvPr/>
          </p:nvSpPr>
          <p:spPr bwMode="auto">
            <a:xfrm rot="1200000">
              <a:off x="1084" y="1799"/>
              <a:ext cx="852" cy="135"/>
            </a:xfrm>
            <a:prstGeom prst="leftRightArrow">
              <a:avLst>
                <a:gd name="adj1" fmla="val 50000"/>
                <a:gd name="adj2" fmla="val 126222"/>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3" name="AutoShape 43"/>
            <p:cNvSpPr>
              <a:spLocks noChangeArrowheads="1"/>
            </p:cNvSpPr>
            <p:nvPr/>
          </p:nvSpPr>
          <p:spPr bwMode="auto">
            <a:xfrm rot="-1200000">
              <a:off x="2172" y="1812"/>
              <a:ext cx="852" cy="135"/>
            </a:xfrm>
            <a:prstGeom prst="leftRightArrow">
              <a:avLst>
                <a:gd name="adj1" fmla="val 50000"/>
                <a:gd name="adj2" fmla="val 126222"/>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4" name="AutoShape 44"/>
            <p:cNvSpPr>
              <a:spLocks noChangeArrowheads="1"/>
            </p:cNvSpPr>
            <p:nvPr/>
          </p:nvSpPr>
          <p:spPr bwMode="auto">
            <a:xfrm rot="-2700000">
              <a:off x="1335" y="2385"/>
              <a:ext cx="528" cy="144"/>
            </a:xfrm>
            <a:prstGeom prst="leftRightArrow">
              <a:avLst>
                <a:gd name="adj1" fmla="val 50000"/>
                <a:gd name="adj2" fmla="val 7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5" name="AutoShape 45"/>
            <p:cNvSpPr>
              <a:spLocks noChangeArrowheads="1"/>
            </p:cNvSpPr>
            <p:nvPr/>
          </p:nvSpPr>
          <p:spPr bwMode="auto">
            <a:xfrm rot="10320000">
              <a:off x="3168" y="1703"/>
              <a:ext cx="169" cy="2124"/>
            </a:xfrm>
            <a:prstGeom prst="downArrow">
              <a:avLst>
                <a:gd name="adj1" fmla="val 50000"/>
                <a:gd name="adj2" fmla="val 314201"/>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6" name="Rectangle 46"/>
            <p:cNvSpPr>
              <a:spLocks noChangeArrowheads="1"/>
            </p:cNvSpPr>
            <p:nvPr/>
          </p:nvSpPr>
          <p:spPr bwMode="auto">
            <a:xfrm>
              <a:off x="2104" y="2676"/>
              <a:ext cx="96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缓冲区管理器</a:t>
              </a:r>
            </a:p>
          </p:txBody>
        </p:sp>
        <p:sp>
          <p:nvSpPr>
            <p:cNvPr id="99377" name="Rectangle 47"/>
            <p:cNvSpPr>
              <a:spLocks noChangeArrowheads="1"/>
            </p:cNvSpPr>
            <p:nvPr/>
          </p:nvSpPr>
          <p:spPr bwMode="auto">
            <a:xfrm>
              <a:off x="2122" y="3148"/>
              <a:ext cx="808" cy="200"/>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文件管理器</a:t>
              </a:r>
            </a:p>
          </p:txBody>
        </p:sp>
        <p:sp>
          <p:nvSpPr>
            <p:cNvPr id="99378" name="AutoShape 48"/>
            <p:cNvSpPr>
              <a:spLocks noChangeArrowheads="1"/>
            </p:cNvSpPr>
            <p:nvPr/>
          </p:nvSpPr>
          <p:spPr bwMode="auto">
            <a:xfrm rot="2700000">
              <a:off x="2180" y="2379"/>
              <a:ext cx="528" cy="144"/>
            </a:xfrm>
            <a:prstGeom prst="leftRightArrow">
              <a:avLst>
                <a:gd name="adj1" fmla="val 50000"/>
                <a:gd name="adj2" fmla="val 7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79" name="AutoShape 49"/>
            <p:cNvSpPr>
              <a:spLocks noChangeArrowheads="1"/>
            </p:cNvSpPr>
            <p:nvPr/>
          </p:nvSpPr>
          <p:spPr bwMode="auto">
            <a:xfrm rot="5400000">
              <a:off x="2489" y="2909"/>
              <a:ext cx="240" cy="158"/>
            </a:xfrm>
            <a:prstGeom prst="leftRightArrow">
              <a:avLst>
                <a:gd name="adj1" fmla="val 50000"/>
                <a:gd name="adj2" fmla="val 3038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80" name="AutoShape 50"/>
            <p:cNvSpPr>
              <a:spLocks noChangeArrowheads="1"/>
            </p:cNvSpPr>
            <p:nvPr/>
          </p:nvSpPr>
          <p:spPr bwMode="auto">
            <a:xfrm rot="8960888">
              <a:off x="3792" y="1536"/>
              <a:ext cx="144" cy="2463"/>
            </a:xfrm>
            <a:prstGeom prst="downArrow">
              <a:avLst>
                <a:gd name="adj1" fmla="val 50000"/>
                <a:gd name="adj2" fmla="val 427604"/>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81" name="AutoShape 51"/>
            <p:cNvSpPr>
              <a:spLocks noChangeArrowheads="1"/>
            </p:cNvSpPr>
            <p:nvPr/>
          </p:nvSpPr>
          <p:spPr bwMode="auto">
            <a:xfrm rot="4500931">
              <a:off x="3251" y="2707"/>
              <a:ext cx="2175" cy="162"/>
            </a:xfrm>
            <a:prstGeom prst="leftRightArrow">
              <a:avLst>
                <a:gd name="adj1" fmla="val 50000"/>
                <a:gd name="adj2" fmla="val 268519"/>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82" name="AutoShape 52"/>
            <p:cNvSpPr>
              <a:spLocks noChangeArrowheads="1"/>
            </p:cNvSpPr>
            <p:nvPr/>
          </p:nvSpPr>
          <p:spPr bwMode="auto">
            <a:xfrm rot="5400000">
              <a:off x="2256" y="3540"/>
              <a:ext cx="528" cy="144"/>
            </a:xfrm>
            <a:prstGeom prst="leftRightArrow">
              <a:avLst>
                <a:gd name="adj1" fmla="val 50000"/>
                <a:gd name="adj2" fmla="val 73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83" name="AutoShape 53"/>
            <p:cNvSpPr>
              <a:spLocks noChangeArrowheads="1"/>
            </p:cNvSpPr>
            <p:nvPr/>
          </p:nvSpPr>
          <p:spPr bwMode="auto">
            <a:xfrm>
              <a:off x="1995" y="3904"/>
              <a:ext cx="288" cy="144"/>
            </a:xfrm>
            <a:prstGeom prst="leftRightArrow">
              <a:avLst>
                <a:gd name="adj1" fmla="val 50000"/>
                <a:gd name="adj2" fmla="val 4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84" name="AutoShape 54"/>
            <p:cNvSpPr>
              <a:spLocks noChangeArrowheads="1"/>
            </p:cNvSpPr>
            <p:nvPr/>
          </p:nvSpPr>
          <p:spPr bwMode="auto">
            <a:xfrm rot="-2400000">
              <a:off x="1617" y="3518"/>
              <a:ext cx="788" cy="171"/>
            </a:xfrm>
            <a:prstGeom prst="leftRightArrow">
              <a:avLst>
                <a:gd name="adj1" fmla="val 50000"/>
                <a:gd name="adj2" fmla="val 92164"/>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85" name="Text Box 55"/>
            <p:cNvSpPr txBox="1">
              <a:spLocks noChangeArrowheads="1"/>
            </p:cNvSpPr>
            <p:nvPr/>
          </p:nvSpPr>
          <p:spPr bwMode="auto">
            <a:xfrm>
              <a:off x="1728" y="402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磁盘存储器</a:t>
              </a:r>
            </a:p>
          </p:txBody>
        </p:sp>
        <p:sp>
          <p:nvSpPr>
            <p:cNvPr id="99386" name="Text Box 56"/>
            <p:cNvSpPr txBox="1">
              <a:spLocks noChangeArrowheads="1"/>
            </p:cNvSpPr>
            <p:nvPr/>
          </p:nvSpPr>
          <p:spPr bwMode="auto">
            <a:xfrm>
              <a:off x="-48" y="3742"/>
              <a:ext cx="10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a:solidFill>
                    <a:schemeClr val="bg2"/>
                  </a:solidFill>
                  <a:latin typeface="华文新魏" charset="-122"/>
                  <a:ea typeface="华文新魏" charset="-122"/>
                </a:rPr>
                <a:t>数据库系统</a:t>
              </a:r>
            </a:p>
            <a:p>
              <a:pPr algn="ctr" eaLnBrk="1" hangingPunct="1"/>
              <a:r>
                <a:rPr lang="zh-CN" altLang="en-US">
                  <a:solidFill>
                    <a:schemeClr val="bg2"/>
                  </a:solidFill>
                  <a:latin typeface="华文新魏" charset="-122"/>
                  <a:ea typeface="华文新魏" charset="-122"/>
                </a:rPr>
                <a:t>总体结构</a:t>
              </a:r>
            </a:p>
          </p:txBody>
        </p:sp>
        <p:sp>
          <p:nvSpPr>
            <p:cNvPr id="99387" name="Rectangle 57"/>
            <p:cNvSpPr>
              <a:spLocks noChangeArrowheads="1"/>
            </p:cNvSpPr>
            <p:nvPr/>
          </p:nvSpPr>
          <p:spPr bwMode="auto">
            <a:xfrm>
              <a:off x="3360" y="2680"/>
              <a:ext cx="808" cy="392"/>
            </a:xfrm>
            <a:prstGeom prst="rect">
              <a:avLst/>
            </a:prstGeom>
            <a:solidFill>
              <a:srgbClr val="00FF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00"/>
              </a:extrusionClr>
              <a:contourClr>
                <a:srgbClr val="00FF00"/>
              </a:contourClr>
            </a:sp3d>
          </p:spPr>
          <p:txBody>
            <a:bodyPr lIns="0" tIns="0" rIns="0" bIns="0" anchor="ctr" anchorCtr="1">
              <a:spAutoFit/>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000">
                  <a:solidFill>
                    <a:schemeClr val="bg2"/>
                  </a:solidFill>
                  <a:latin typeface="华文新魏" charset="-122"/>
                  <a:ea typeface="华文新魏" charset="-122"/>
                </a:rPr>
                <a:t>权限及完整性管理器</a:t>
              </a:r>
            </a:p>
          </p:txBody>
        </p:sp>
        <p:sp>
          <p:nvSpPr>
            <p:cNvPr id="99388" name="AutoShape 58"/>
            <p:cNvSpPr>
              <a:spLocks noChangeArrowheads="1"/>
            </p:cNvSpPr>
            <p:nvPr/>
          </p:nvSpPr>
          <p:spPr bwMode="auto">
            <a:xfrm rot="1677775">
              <a:off x="2476" y="2313"/>
              <a:ext cx="1073" cy="147"/>
            </a:xfrm>
            <a:prstGeom prst="leftRightArrow">
              <a:avLst>
                <a:gd name="adj1" fmla="val 50000"/>
                <a:gd name="adj2" fmla="val 145986"/>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9389" name="AutoShape 59"/>
            <p:cNvSpPr>
              <a:spLocks noChangeArrowheads="1"/>
            </p:cNvSpPr>
            <p:nvPr/>
          </p:nvSpPr>
          <p:spPr bwMode="auto">
            <a:xfrm rot="3638417">
              <a:off x="3649" y="3355"/>
              <a:ext cx="847" cy="161"/>
            </a:xfrm>
            <a:prstGeom prst="leftRightArrow">
              <a:avLst>
                <a:gd name="adj1" fmla="val 50000"/>
                <a:gd name="adj2" fmla="val 10521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68350" y="503238"/>
            <a:ext cx="8077200" cy="609600"/>
          </a:xfrm>
        </p:spPr>
        <p:txBody>
          <a:bodyPr/>
          <a:lstStyle/>
          <a:p>
            <a:r>
              <a:rPr lang="zh-CN" altLang="en-US">
                <a:effectLst/>
              </a:rPr>
              <a:t>存储管理器</a:t>
            </a:r>
            <a:endParaRPr lang="en-US" altLang="zh-CN">
              <a:effectLst/>
            </a:endParaRPr>
          </a:p>
        </p:txBody>
      </p:sp>
      <p:sp>
        <p:nvSpPr>
          <p:cNvPr id="100355" name="Rectangle 3"/>
          <p:cNvSpPr>
            <a:spLocks noGrp="1" noChangeArrowheads="1"/>
          </p:cNvSpPr>
          <p:nvPr>
            <p:ph type="body" idx="1"/>
          </p:nvPr>
        </p:nvSpPr>
        <p:spPr>
          <a:xfrm>
            <a:off x="684213" y="1557338"/>
            <a:ext cx="7772400" cy="4876800"/>
          </a:xfrm>
        </p:spPr>
        <p:txBody>
          <a:bodyPr/>
          <a:lstStyle/>
          <a:p>
            <a:r>
              <a:rPr lang="zh-CN" altLang="en-US" sz="2400">
                <a:latin typeface="华文新魏" charset="-122"/>
                <a:ea typeface="华文新魏" charset="-122"/>
              </a:rPr>
              <a:t>存储管理器是一个程序模块，提供了数据库中存储的低层数据与应用程序以及向系统提交的查询之间的接口</a:t>
            </a:r>
            <a:endParaRPr lang="en-US" altLang="zh-CN" sz="2400">
              <a:latin typeface="华文新魏" charset="-122"/>
              <a:ea typeface="华文新魏" charset="-122"/>
            </a:endParaRPr>
          </a:p>
          <a:p>
            <a:r>
              <a:rPr lang="zh-CN" altLang="en-US" sz="2400">
                <a:latin typeface="华文新魏" charset="-122"/>
                <a:ea typeface="华文新魏" charset="-122"/>
              </a:rPr>
              <a:t>存储管理器的任务</a:t>
            </a:r>
          </a:p>
          <a:p>
            <a:pPr lvl="1"/>
            <a:r>
              <a:rPr lang="zh-CN" altLang="en-US" sz="2000">
                <a:latin typeface="华文新魏" charset="-122"/>
                <a:ea typeface="华文新魏" charset="-122"/>
              </a:rPr>
              <a:t>与文件管理器交互</a:t>
            </a:r>
            <a:endParaRPr lang="en-US" altLang="zh-CN" sz="2000">
              <a:latin typeface="华文新魏" charset="-122"/>
              <a:ea typeface="华文新魏" charset="-122"/>
            </a:endParaRPr>
          </a:p>
          <a:p>
            <a:pPr lvl="1"/>
            <a:r>
              <a:rPr lang="zh-CN" altLang="en-US" sz="2000">
                <a:latin typeface="华文新魏" charset="-122"/>
                <a:ea typeface="华文新魏" charset="-122"/>
              </a:rPr>
              <a:t>对数据的有效的存储、查询和更新</a:t>
            </a:r>
            <a:endParaRPr lang="en-US" altLang="zh-CN" sz="2000">
              <a:latin typeface="华文新魏" charset="-122"/>
              <a:ea typeface="华文新魏" charset="-122"/>
            </a:endParaRPr>
          </a:p>
          <a:p>
            <a:r>
              <a:rPr lang="zh-CN" altLang="en-US" sz="2400">
                <a:latin typeface="华文新魏" charset="-122"/>
                <a:ea typeface="华文新魏" charset="-122"/>
              </a:rPr>
              <a:t>存储管理器的部件</a:t>
            </a:r>
          </a:p>
          <a:p>
            <a:pPr lvl="1"/>
            <a:r>
              <a:rPr lang="zh-CN" altLang="en-US" sz="2000">
                <a:latin typeface="华文新魏" charset="-122"/>
                <a:ea typeface="华文新魏" charset="-122"/>
              </a:rPr>
              <a:t>权限及完整性管理器</a:t>
            </a:r>
            <a:endParaRPr lang="en-US" altLang="zh-CN" sz="2000">
              <a:latin typeface="华文新魏" charset="-122"/>
              <a:ea typeface="华文新魏" charset="-122"/>
            </a:endParaRPr>
          </a:p>
          <a:p>
            <a:pPr lvl="1"/>
            <a:r>
              <a:rPr lang="zh-CN" altLang="en-US" sz="2000">
                <a:latin typeface="华文新魏" charset="-122"/>
                <a:ea typeface="华文新魏" charset="-122"/>
              </a:rPr>
              <a:t>事务管理器</a:t>
            </a:r>
            <a:endParaRPr lang="en-US" altLang="zh-CN" sz="2000">
              <a:latin typeface="华文新魏" charset="-122"/>
              <a:ea typeface="华文新魏" charset="-122"/>
            </a:endParaRPr>
          </a:p>
          <a:p>
            <a:pPr lvl="1"/>
            <a:r>
              <a:rPr lang="zh-CN" altLang="en-US" sz="2000">
                <a:latin typeface="华文新魏" charset="-122"/>
                <a:ea typeface="华文新魏" charset="-122"/>
              </a:rPr>
              <a:t>文件管理器</a:t>
            </a:r>
          </a:p>
          <a:p>
            <a:pPr lvl="1"/>
            <a:r>
              <a:rPr lang="zh-CN" altLang="en-US" sz="2000">
                <a:latin typeface="华文新魏" charset="-122"/>
                <a:ea typeface="华文新魏" charset="-122"/>
              </a:rPr>
              <a:t>缓冲管理器</a:t>
            </a:r>
          </a:p>
          <a:p>
            <a:r>
              <a:rPr lang="zh-CN" altLang="en-US" sz="2400">
                <a:latin typeface="华文新魏" charset="-122"/>
                <a:ea typeface="华文新魏" charset="-122"/>
              </a:rPr>
              <a:t>数据结构</a:t>
            </a:r>
          </a:p>
          <a:p>
            <a:pPr lvl="1"/>
            <a:r>
              <a:rPr lang="zh-CN" altLang="en-US" sz="2000">
                <a:latin typeface="华文新魏" charset="-122"/>
                <a:ea typeface="华文新魏" charset="-122"/>
              </a:rPr>
              <a:t>数据文件、数据字典、索引</a:t>
            </a:r>
          </a:p>
          <a:p>
            <a:pPr lvl="1">
              <a:buFont typeface="Monotype Sorts" charset="2"/>
              <a:buNone/>
            </a:pPr>
            <a:endParaRPr lang="en-US" altLang="zh-CN" sz="2000">
              <a:ea typeface="华文新魏"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11188" y="404813"/>
            <a:ext cx="8077200" cy="609600"/>
          </a:xfrm>
        </p:spPr>
        <p:txBody>
          <a:bodyPr/>
          <a:lstStyle/>
          <a:p>
            <a:r>
              <a:rPr lang="zh-CN" altLang="en-US">
                <a:effectLst/>
              </a:rPr>
              <a:t>查询处理器</a:t>
            </a:r>
            <a:endParaRPr lang="en-US" altLang="zh-CN">
              <a:effectLst/>
            </a:endParaRPr>
          </a:p>
        </p:txBody>
      </p:sp>
      <p:sp>
        <p:nvSpPr>
          <p:cNvPr id="101379" name="Rectangle 3"/>
          <p:cNvSpPr>
            <a:spLocks noGrp="1" noChangeArrowheads="1"/>
          </p:cNvSpPr>
          <p:nvPr>
            <p:ph type="body" idx="1"/>
          </p:nvPr>
        </p:nvSpPr>
        <p:spPr>
          <a:xfrm>
            <a:off x="755650" y="1484313"/>
            <a:ext cx="7661275" cy="4356100"/>
          </a:xfrm>
        </p:spPr>
        <p:txBody>
          <a:bodyPr/>
          <a:lstStyle/>
          <a:p>
            <a:pPr>
              <a:buFont typeface="Monotype Sorts" charset="2"/>
              <a:buNone/>
            </a:pPr>
            <a:r>
              <a:rPr lang="zh-CN" altLang="en-US" sz="2400">
                <a:latin typeface="华文新魏" charset="-122"/>
                <a:ea typeface="华文新魏" charset="-122"/>
              </a:rPr>
              <a:t>查询处理器的部件</a:t>
            </a:r>
            <a:endParaRPr lang="en-US" altLang="zh-CN" sz="2400">
              <a:latin typeface="华文新魏" charset="-122"/>
              <a:ea typeface="华文新魏" charset="-122"/>
            </a:endParaRPr>
          </a:p>
          <a:p>
            <a:r>
              <a:rPr lang="en-US" altLang="zh-CN" sz="2400">
                <a:latin typeface="华文新魏" charset="-122"/>
                <a:ea typeface="华文新魏" charset="-122"/>
              </a:rPr>
              <a:t>DDL</a:t>
            </a:r>
            <a:r>
              <a:rPr lang="zh-CN" altLang="en-US" sz="2400">
                <a:latin typeface="华文新魏" charset="-122"/>
                <a:ea typeface="华文新魏" charset="-122"/>
              </a:rPr>
              <a:t>解释器</a:t>
            </a:r>
            <a:endParaRPr lang="en-US" altLang="zh-CN" sz="2400">
              <a:latin typeface="华文新魏" charset="-122"/>
              <a:ea typeface="华文新魏" charset="-122"/>
            </a:endParaRPr>
          </a:p>
          <a:p>
            <a:pPr lvl="1"/>
            <a:r>
              <a:rPr lang="zh-CN" altLang="en-US" sz="2400">
                <a:latin typeface="华文新魏" charset="-122"/>
                <a:ea typeface="华文新魏" charset="-122"/>
              </a:rPr>
              <a:t>解释</a:t>
            </a:r>
            <a:r>
              <a:rPr lang="en-US" altLang="zh-CN" sz="2400">
                <a:latin typeface="华文新魏" charset="-122"/>
                <a:ea typeface="华文新魏" charset="-122"/>
              </a:rPr>
              <a:t>DDL</a:t>
            </a:r>
            <a:r>
              <a:rPr lang="zh-CN" altLang="en-US" sz="2400">
                <a:latin typeface="华文新魏" charset="-122"/>
                <a:ea typeface="华文新魏" charset="-122"/>
              </a:rPr>
              <a:t>语句并将这些定义记录在数据字典中</a:t>
            </a:r>
            <a:endParaRPr lang="en-US" altLang="zh-CN" sz="2400">
              <a:latin typeface="华文新魏" charset="-122"/>
              <a:ea typeface="华文新魏" charset="-122"/>
            </a:endParaRPr>
          </a:p>
          <a:p>
            <a:r>
              <a:rPr lang="en-US" altLang="zh-CN" sz="2400">
                <a:latin typeface="华文新魏" charset="-122"/>
                <a:ea typeface="华文新魏" charset="-122"/>
              </a:rPr>
              <a:t>DML</a:t>
            </a:r>
            <a:r>
              <a:rPr lang="zh-CN" altLang="en-US" sz="2400">
                <a:latin typeface="华文新魏" charset="-122"/>
                <a:ea typeface="华文新魏" charset="-122"/>
              </a:rPr>
              <a:t>编译器</a:t>
            </a:r>
          </a:p>
          <a:p>
            <a:pPr lvl="1"/>
            <a:r>
              <a:rPr lang="zh-CN" altLang="en-US" sz="2400">
                <a:latin typeface="华文新魏" charset="-122"/>
                <a:ea typeface="华文新魏" charset="-122"/>
              </a:rPr>
              <a:t>将查询语言中</a:t>
            </a:r>
            <a:r>
              <a:rPr lang="en-US" altLang="zh-CN" sz="2400">
                <a:latin typeface="华文新魏" charset="-122"/>
                <a:ea typeface="华文新魏" charset="-122"/>
              </a:rPr>
              <a:t>DML</a:t>
            </a:r>
            <a:r>
              <a:rPr lang="zh-CN" altLang="en-US" sz="2400">
                <a:latin typeface="华文新魏" charset="-122"/>
                <a:ea typeface="华文新魏" charset="-122"/>
              </a:rPr>
              <a:t>语句翻译为一个计算方案，包括一系列查询计算引擎能理解的低级指令</a:t>
            </a:r>
          </a:p>
          <a:p>
            <a:pPr lvl="1"/>
            <a:r>
              <a:rPr lang="zh-CN" altLang="en-US" sz="2400">
                <a:latin typeface="华文新魏" charset="-122"/>
                <a:ea typeface="华文新魏" charset="-122"/>
              </a:rPr>
              <a:t>一个查询通常可被解释成多种等价的具有相同结果的计算方案，</a:t>
            </a:r>
            <a:r>
              <a:rPr lang="en-US" altLang="zh-CN" sz="2400">
                <a:latin typeface="华文新魏" charset="-122"/>
                <a:ea typeface="华文新魏" charset="-122"/>
              </a:rPr>
              <a:t>DML</a:t>
            </a:r>
            <a:r>
              <a:rPr lang="zh-CN" altLang="en-US" sz="2400">
                <a:latin typeface="华文新魏" charset="-122"/>
                <a:ea typeface="华文新魏" charset="-122"/>
              </a:rPr>
              <a:t>编译器进行查询优化，从几种选择中选出代价最小的一种</a:t>
            </a:r>
            <a:endParaRPr lang="en-US" altLang="zh-CN" sz="2400">
              <a:latin typeface="华文新魏" charset="-122"/>
              <a:ea typeface="华文新魏" charset="-122"/>
            </a:endParaRPr>
          </a:p>
          <a:p>
            <a:r>
              <a:rPr lang="zh-CN" altLang="en-US" sz="2400">
                <a:latin typeface="华文新魏" charset="-122"/>
                <a:ea typeface="华文新魏" charset="-122"/>
              </a:rPr>
              <a:t>查询计算引擎</a:t>
            </a:r>
          </a:p>
          <a:p>
            <a:pPr lvl="1"/>
            <a:r>
              <a:rPr lang="zh-CN" altLang="en-US" sz="2400">
                <a:latin typeface="华文新魏" charset="-122"/>
                <a:ea typeface="华文新魏" charset="-122"/>
              </a:rPr>
              <a:t>执行由</a:t>
            </a:r>
            <a:r>
              <a:rPr lang="en-US" altLang="zh-CN" sz="2400">
                <a:latin typeface="华文新魏" charset="-122"/>
                <a:ea typeface="华文新魏" charset="-122"/>
              </a:rPr>
              <a:t>DML</a:t>
            </a:r>
            <a:r>
              <a:rPr lang="zh-CN" altLang="en-US" sz="2400">
                <a:latin typeface="华文新魏" charset="-122"/>
                <a:ea typeface="华文新魏" charset="-122"/>
              </a:rPr>
              <a:t>编译器产生的低级指令</a:t>
            </a:r>
            <a:endParaRPr lang="en-US" altLang="zh-CN" sz="2400">
              <a:latin typeface="华文新魏" charset="-122"/>
              <a:ea typeface="华文新魏"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9750" y="404813"/>
            <a:ext cx="6931025" cy="609600"/>
          </a:xfrm>
        </p:spPr>
        <p:txBody>
          <a:bodyPr/>
          <a:lstStyle/>
          <a:p>
            <a:r>
              <a:rPr lang="zh-CN" altLang="en-US">
                <a:effectLst/>
              </a:rPr>
              <a:t>查询处理器</a:t>
            </a:r>
          </a:p>
        </p:txBody>
      </p:sp>
      <p:sp>
        <p:nvSpPr>
          <p:cNvPr id="102403" name="Rectangle 3"/>
          <p:cNvSpPr>
            <a:spLocks noGrp="1" noChangeArrowheads="1"/>
          </p:cNvSpPr>
          <p:nvPr>
            <p:ph type="body" idx="1"/>
          </p:nvPr>
        </p:nvSpPr>
        <p:spPr>
          <a:xfrm>
            <a:off x="900113" y="1412875"/>
            <a:ext cx="6545262" cy="1379538"/>
          </a:xfrm>
        </p:spPr>
        <p:txBody>
          <a:bodyPr/>
          <a:lstStyle/>
          <a:p>
            <a:pPr>
              <a:buFont typeface="Monotype Sorts" charset="2"/>
              <a:buNone/>
            </a:pPr>
            <a:r>
              <a:rPr lang="en-US" altLang="zh-CN" sz="2400">
                <a:latin typeface="华文新魏" charset="-122"/>
                <a:ea typeface="华文新魏" charset="-122"/>
              </a:rPr>
              <a:t>1.	</a:t>
            </a:r>
            <a:r>
              <a:rPr lang="zh-CN" altLang="en-US" sz="2400">
                <a:latin typeface="华文新魏" charset="-122"/>
                <a:ea typeface="华文新魏" charset="-122"/>
              </a:rPr>
              <a:t>解析和转换</a:t>
            </a:r>
            <a:endParaRPr lang="en-US" altLang="zh-CN" sz="2400">
              <a:latin typeface="华文新魏" charset="-122"/>
              <a:ea typeface="华文新魏" charset="-122"/>
            </a:endParaRPr>
          </a:p>
          <a:p>
            <a:pPr>
              <a:buFont typeface="Monotype Sorts" charset="2"/>
              <a:buNone/>
            </a:pPr>
            <a:r>
              <a:rPr lang="en-US" altLang="zh-CN" sz="2400">
                <a:latin typeface="华文新魏" charset="-122"/>
                <a:ea typeface="华文新魏" charset="-122"/>
              </a:rPr>
              <a:t>2.	</a:t>
            </a:r>
            <a:r>
              <a:rPr lang="zh-CN" altLang="en-US" sz="2400">
                <a:latin typeface="华文新魏" charset="-122"/>
                <a:ea typeface="华文新魏" charset="-122"/>
              </a:rPr>
              <a:t>优化</a:t>
            </a:r>
          </a:p>
          <a:p>
            <a:pPr>
              <a:buFont typeface="Monotype Sorts" charset="2"/>
              <a:buNone/>
            </a:pPr>
            <a:r>
              <a:rPr lang="en-US" altLang="zh-CN" sz="2400">
                <a:latin typeface="华文新魏" charset="-122"/>
                <a:ea typeface="华文新魏" charset="-122"/>
              </a:rPr>
              <a:t>3.	</a:t>
            </a:r>
            <a:r>
              <a:rPr lang="zh-CN" altLang="en-US" sz="2400">
                <a:latin typeface="华文新魏" charset="-122"/>
                <a:ea typeface="华文新魏" charset="-122"/>
              </a:rPr>
              <a:t>计算</a:t>
            </a:r>
          </a:p>
        </p:txBody>
      </p:sp>
      <p:pic>
        <p:nvPicPr>
          <p:cNvPr id="102404" name="Picture 5"/>
          <p:cNvPicPr>
            <a:picLocks noChangeAspect="1" noChangeArrowheads="1"/>
          </p:cNvPicPr>
          <p:nvPr/>
        </p:nvPicPr>
        <p:blipFill>
          <a:blip r:embed="rId2">
            <a:extLst>
              <a:ext uri="{28A0092B-C50C-407E-A947-70E740481C1C}">
                <a14:useLocalDpi xmlns:a14="http://schemas.microsoft.com/office/drawing/2010/main" val="0"/>
              </a:ext>
            </a:extLst>
          </a:blip>
          <a:srcRect l="1796" t="11250" r="5206" b="13644"/>
          <a:stretch>
            <a:fillRect/>
          </a:stretch>
        </p:blipFill>
        <p:spPr bwMode="auto">
          <a:xfrm>
            <a:off x="1619250" y="2825750"/>
            <a:ext cx="5930900" cy="359251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1520"/>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39750" y="188913"/>
            <a:ext cx="8077200" cy="752475"/>
          </a:xfrm>
        </p:spPr>
        <p:txBody>
          <a:bodyPr/>
          <a:lstStyle/>
          <a:p>
            <a:r>
              <a:rPr lang="zh-CN" altLang="en-US">
                <a:effectLst/>
              </a:rPr>
              <a:t>应用程序的两层和三层体系结构</a:t>
            </a:r>
            <a:endParaRPr lang="en-US" altLang="zh-CN">
              <a:effectLst/>
            </a:endParaRPr>
          </a:p>
        </p:txBody>
      </p:sp>
      <p:pic>
        <p:nvPicPr>
          <p:cNvPr id="103427" name="Picture 3"/>
          <p:cNvPicPr>
            <a:picLocks noChangeAspect="1" noChangeArrowheads="1"/>
          </p:cNvPicPr>
          <p:nvPr/>
        </p:nvPicPr>
        <p:blipFill>
          <a:blip r:embed="rId2">
            <a:extLst>
              <a:ext uri="{28A0092B-C50C-407E-A947-70E740481C1C}">
                <a14:useLocalDpi xmlns:a14="http://schemas.microsoft.com/office/drawing/2010/main" val="0"/>
              </a:ext>
            </a:extLst>
          </a:blip>
          <a:srcRect l="392" t="13089" r="392" b="13089"/>
          <a:stretch>
            <a:fillRect/>
          </a:stretch>
        </p:blipFill>
        <p:spPr bwMode="auto">
          <a:xfrm>
            <a:off x="900113" y="1773238"/>
            <a:ext cx="7219950" cy="40290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ends">
  <a:themeElements>
    <a:clrScheme name="">
      <a:dk1>
        <a:srgbClr val="000000"/>
      </a:dk1>
      <a:lt1>
        <a:srgbClr val="003366"/>
      </a:lt1>
      <a:dk2>
        <a:srgbClr val="333399"/>
      </a:dk2>
      <a:lt2>
        <a:srgbClr val="1C1C1C"/>
      </a:lt2>
      <a:accent1>
        <a:srgbClr val="00E4A8"/>
      </a:accent1>
      <a:accent2>
        <a:srgbClr val="FFCF01"/>
      </a:accent2>
      <a:accent3>
        <a:srgbClr val="AAADB8"/>
      </a:accent3>
      <a:accent4>
        <a:srgbClr val="000000"/>
      </a:accent4>
      <a:accent5>
        <a:srgbClr val="AAEFD1"/>
      </a:accent5>
      <a:accent6>
        <a:srgbClr val="E7BB01"/>
      </a:accent6>
      <a:hlink>
        <a:srgbClr val="FF0000"/>
      </a:hlink>
      <a:folHlink>
        <a:srgbClr val="3333CC"/>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amma/>
                <a:shade val="46275"/>
                <a:invGamma/>
              </a:schemeClr>
            </a:gs>
            <a:gs pos="100000">
              <a:schemeClr val="bg1"/>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chemeClr val="bg1">
                <a:gamma/>
                <a:shade val="46275"/>
                <a:invGamma/>
              </a:schemeClr>
            </a:gs>
            <a:gs pos="100000">
              <a:schemeClr val="bg1"/>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7944</TotalTime>
  <Words>5556</Words>
  <Application>Microsoft Macintosh PowerPoint</Application>
  <PresentationFormat>On-screen Show (4:3)</PresentationFormat>
  <Paragraphs>1013</Paragraphs>
  <Slides>99</Slides>
  <Notes>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99</vt:i4>
      </vt:variant>
    </vt:vector>
  </HeadingPairs>
  <TitlesOfParts>
    <vt:vector size="113" baseType="lpstr">
      <vt:lpstr>Times New Roman</vt:lpstr>
      <vt:lpstr>宋体</vt:lpstr>
      <vt:lpstr>Arial</vt:lpstr>
      <vt:lpstr>Footlight MT Light</vt:lpstr>
      <vt:lpstr>Goudy Old Style</vt:lpstr>
      <vt:lpstr>华文新魏</vt:lpstr>
      <vt:lpstr>Tahoma</vt:lpstr>
      <vt:lpstr>华文隶书</vt:lpstr>
      <vt:lpstr>隶书</vt:lpstr>
      <vt:lpstr>Arial Black</vt:lpstr>
      <vt:lpstr>Monotype Sorts</vt:lpstr>
      <vt:lpstr>Blends</vt:lpstr>
      <vt:lpstr>Microsoft Office Word 97 - 2003 文档</vt:lpstr>
      <vt:lpstr>位图图像</vt:lpstr>
      <vt:lpstr>PowerPoint Presentation</vt:lpstr>
      <vt:lpstr>本章主要内容</vt:lpstr>
      <vt:lpstr>数据库系统概述</vt:lpstr>
      <vt:lpstr>数据库系统概述</vt:lpstr>
      <vt:lpstr>四个基本概念</vt:lpstr>
      <vt:lpstr>四个基本概念--数据</vt:lpstr>
      <vt:lpstr>四个基本概念--数据举例</vt:lpstr>
      <vt:lpstr>四个基本概念--数据库（举例）</vt:lpstr>
      <vt:lpstr>四个基本概念--数据库</vt:lpstr>
      <vt:lpstr>四个基本概念--数据库(续)</vt:lpstr>
      <vt:lpstr>四个基本概念--数据库管理系统</vt:lpstr>
      <vt:lpstr>四个基本概念--数据库系统(续)</vt:lpstr>
      <vt:lpstr>四个基本概念-- DBMS的主要功能</vt:lpstr>
      <vt:lpstr>四个基本概念-- DBMS的主要功能</vt:lpstr>
      <vt:lpstr>四个基本概念--数据库系统</vt:lpstr>
      <vt:lpstr>数据库系统概述</vt:lpstr>
      <vt:lpstr>数据库系统应用</vt:lpstr>
      <vt:lpstr>数据库发展</vt:lpstr>
      <vt:lpstr>数据库发展</vt:lpstr>
      <vt:lpstr>数据库的地位</vt:lpstr>
      <vt:lpstr>数据库的地位</vt:lpstr>
      <vt:lpstr>数据库系统概述</vt:lpstr>
      <vt:lpstr>数据管理技术的产生和发展</vt:lpstr>
      <vt:lpstr>数据管理技术的产生和发展(续)</vt:lpstr>
      <vt:lpstr>人工管理阶段</vt:lpstr>
      <vt:lpstr>人工管理阶段</vt:lpstr>
      <vt:lpstr>人工管理阶段</vt:lpstr>
      <vt:lpstr>文件系统阶段</vt:lpstr>
      <vt:lpstr>文件系统阶段</vt:lpstr>
      <vt:lpstr>文件系统阶段</vt:lpstr>
      <vt:lpstr>文件系统阶段</vt:lpstr>
      <vt:lpstr>数据库系统阶段</vt:lpstr>
      <vt:lpstr>数据库系统阶段</vt:lpstr>
      <vt:lpstr>数据库系统阶段</vt:lpstr>
      <vt:lpstr>数据库系统 vs 文件系统</vt:lpstr>
      <vt:lpstr>数据库系统 vs 文件系统</vt:lpstr>
      <vt:lpstr>大数据阶段</vt:lpstr>
      <vt:lpstr>大数据阶段</vt:lpstr>
      <vt:lpstr>大数据阶段</vt:lpstr>
      <vt:lpstr>大数据阶段</vt:lpstr>
      <vt:lpstr>大数据阶段</vt:lpstr>
      <vt:lpstr>数据库系统的特点</vt:lpstr>
      <vt:lpstr>数据库系统的特点</vt:lpstr>
      <vt:lpstr>PowerPoint Presentation</vt:lpstr>
      <vt:lpstr>数据库系统的特点</vt:lpstr>
      <vt:lpstr>数据库系统的特点</vt:lpstr>
      <vt:lpstr>数据库系统的目标</vt:lpstr>
      <vt:lpstr>数据库系统的目标</vt:lpstr>
      <vt:lpstr>层次模型</vt:lpstr>
      <vt:lpstr>层次模型</vt:lpstr>
      <vt:lpstr>层次模型</vt:lpstr>
      <vt:lpstr>层次模型</vt:lpstr>
      <vt:lpstr>层次模型</vt:lpstr>
      <vt:lpstr>层次模型</vt:lpstr>
      <vt:lpstr>层次模型</vt:lpstr>
      <vt:lpstr>层次模型</vt:lpstr>
      <vt:lpstr>网状模型</vt:lpstr>
      <vt:lpstr>网状模型</vt:lpstr>
      <vt:lpstr>网状模型</vt:lpstr>
      <vt:lpstr>网状模型</vt:lpstr>
      <vt:lpstr>网状模型</vt:lpstr>
      <vt:lpstr>网状模型</vt:lpstr>
      <vt:lpstr>数据视图</vt:lpstr>
      <vt:lpstr>数据抽象(Data Abstract)</vt:lpstr>
      <vt:lpstr>实例与模式(Instances and Schemas)</vt:lpstr>
      <vt:lpstr>实例与模式(Instances and Schemas)</vt:lpstr>
      <vt:lpstr>数据抽象</vt:lpstr>
      <vt:lpstr>数据抽象</vt:lpstr>
      <vt:lpstr>数据抽象</vt:lpstr>
      <vt:lpstr>数据抽象</vt:lpstr>
      <vt:lpstr>数据库三级模式结构实例</vt:lpstr>
      <vt:lpstr>数据独立性</vt:lpstr>
      <vt:lpstr>数据模型</vt:lpstr>
      <vt:lpstr>数据模型</vt:lpstr>
      <vt:lpstr>数据库设计</vt:lpstr>
      <vt:lpstr>数据模型</vt:lpstr>
      <vt:lpstr>E-R数据模型</vt:lpstr>
      <vt:lpstr>关系模型</vt:lpstr>
      <vt:lpstr>关系模型</vt:lpstr>
      <vt:lpstr>数据模型的组成要素</vt:lpstr>
      <vt:lpstr>数据结构</vt:lpstr>
      <vt:lpstr>数据操作</vt:lpstr>
      <vt:lpstr>数据操作(续)</vt:lpstr>
      <vt:lpstr>数据的约束条件</vt:lpstr>
      <vt:lpstr>数据的约束条件(续)</vt:lpstr>
      <vt:lpstr>数据库语言</vt:lpstr>
      <vt:lpstr>数据库语言</vt:lpstr>
      <vt:lpstr>数据库语言</vt:lpstr>
      <vt:lpstr>事务管理</vt:lpstr>
      <vt:lpstr>事务管理</vt:lpstr>
      <vt:lpstr>事务管理</vt:lpstr>
      <vt:lpstr>数据库研究方向</vt:lpstr>
      <vt:lpstr>数据库系统的其他成分--用户</vt:lpstr>
      <vt:lpstr>数据库系统的其他成分--DBA</vt:lpstr>
      <vt:lpstr>PowerPoint Presentation</vt:lpstr>
      <vt:lpstr>存储管理器</vt:lpstr>
      <vt:lpstr>查询处理器</vt:lpstr>
      <vt:lpstr>查询处理器</vt:lpstr>
      <vt:lpstr>应用程序的两层和三层体系结构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Microsoft Office User</cp:lastModifiedBy>
  <cp:revision>579</cp:revision>
  <dcterms:created xsi:type="dcterms:W3CDTF">1601-01-01T00:00:00Z</dcterms:created>
  <dcterms:modified xsi:type="dcterms:W3CDTF">2019-03-18T08:04:58Z</dcterms:modified>
</cp:coreProperties>
</file>