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74" r:id="rId4"/>
    <p:sldId id="258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2119" autoAdjust="0"/>
  </p:normalViewPr>
  <p:slideViewPr>
    <p:cSldViewPr snapToGrid="0" showGuides="1">
      <p:cViewPr varScale="1">
        <p:scale>
          <a:sx n="77" d="100"/>
          <a:sy n="77" d="100"/>
        </p:scale>
        <p:origin x="148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A81F352-C2CE-B065-2458-93B5D33D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8E13DF-526A-4305-4F6D-AEA055D00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430A-5333-4FC1-BBE2-17694F2913A5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032E04-A657-063D-BD4D-9681D5FC1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31332-34B2-3080-B835-02555D4CA6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5C8F-8A1E-4033-88EB-9BB8AD696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C3C-3ACA-4CB8-AD53-BAAE499FA87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50A0-FD8E-4054-8EEA-59796EC3B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8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文献封面页模板</a:t>
            </a:r>
            <a:r>
              <a:rPr lang="en-US" altLang="zh-CN" dirty="0"/>
              <a:t>-</a:t>
            </a:r>
            <a:r>
              <a:rPr lang="zh-CN" altLang="en-US" dirty="0"/>
              <a:t>勿删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strike="noStrike" baseline="0" dirty="0">
                <a:solidFill>
                  <a:srgbClr val="000000"/>
                </a:solidFill>
                <a:latin typeface="Charis SIL"/>
              </a:rPr>
              <a:t>所有作者信息（姓名，单位，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Charis SIL"/>
              </a:rPr>
              <a:t>*</a:t>
            </a:r>
            <a:r>
              <a:rPr lang="zh-CN" altLang="en-US" sz="1200" b="1" i="0" u="none" strike="noStrike" baseline="0" dirty="0">
                <a:solidFill>
                  <a:srgbClr val="000000"/>
                </a:solidFill>
                <a:latin typeface="Charis SIL"/>
              </a:rPr>
              <a:t>邮箱）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Charis SIL"/>
              </a:rPr>
              <a:t>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strike="noStrike" baseline="0" dirty="0">
                <a:solidFill>
                  <a:srgbClr val="2196D1"/>
                </a:solidFill>
                <a:latin typeface="Charis SIL"/>
              </a:rPr>
              <a:t>详细地址：</a:t>
            </a:r>
            <a:endParaRPr lang="en-US" altLang="zh-CN" sz="1200" b="1" i="0" u="none" strike="noStrike" baseline="0" dirty="0">
              <a:solidFill>
                <a:srgbClr val="2196D1"/>
              </a:solidFill>
              <a:latin typeface="Charis SIL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3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文献内容页模板</a:t>
            </a:r>
            <a:r>
              <a:rPr lang="en-US" altLang="zh-CN" dirty="0"/>
              <a:t>-</a:t>
            </a:r>
            <a:r>
              <a:rPr lang="zh-CN" altLang="en-US" dirty="0"/>
              <a:t>勿删</a:t>
            </a:r>
            <a:endParaRPr lang="en-US" altLang="zh-CN" dirty="0"/>
          </a:p>
          <a:p>
            <a:r>
              <a:rPr lang="zh-CN" altLang="en-US" dirty="0"/>
              <a:t>注意总结出小标题和大标题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0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en-US" altLang="zh-CN" dirty="0" err="1"/>
              <a:t>Ctrl+F</a:t>
            </a:r>
            <a:r>
              <a:rPr lang="en-US" altLang="zh-CN" dirty="0"/>
              <a:t> </a:t>
            </a:r>
            <a:r>
              <a:rPr lang="zh-CN" altLang="en-US" dirty="0"/>
              <a:t>全局查找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提供</a:t>
            </a:r>
            <a:r>
              <a:rPr lang="en-US" altLang="zh-CN" dirty="0"/>
              <a:t>PDF</a:t>
            </a:r>
            <a:r>
              <a:rPr lang="zh-CN" altLang="en-US" dirty="0"/>
              <a:t>链接，方便直接查看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提供作者信息及联系方式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所有作者信息（姓名，单位，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Charis SIL"/>
              </a:rPr>
              <a:t>*</a:t>
            </a:r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邮箱）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：</a:t>
            </a:r>
          </a:p>
          <a:p>
            <a:pPr algn="l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Guangtao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Fu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*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 University of Exeter</a:t>
            </a:r>
            <a:r>
              <a:rPr lang="zh-CN" altLang="en-US" sz="1800" b="0" i="1" u="none" strike="noStrike" baseline="0" dirty="0">
                <a:solidFill>
                  <a:srgbClr val="000000"/>
                </a:solidFill>
                <a:latin typeface="Charis SIL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g.fu@exeter.ac.uk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Yiwen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Jin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</a:t>
            </a:r>
          </a:p>
          <a:p>
            <a:pPr algn="l"/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Siao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Sun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b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*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Chinese Academy of Sciences</a:t>
            </a:r>
            <a:r>
              <a:rPr lang="zh-CN" altLang="en-US" sz="1800" b="0" i="1" u="none" strike="noStrike" baseline="0" dirty="0">
                <a:solidFill>
                  <a:srgbClr val="000000"/>
                </a:solidFill>
                <a:latin typeface="Charis SIL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suns@igsnrr.ac.cn 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Zhiguo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Yuan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c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The University of Queensland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David Butler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a </a:t>
            </a:r>
          </a:p>
          <a:p>
            <a:endParaRPr lang="en-US" altLang="zh-CN" sz="1800" b="0" i="0" u="none" strike="noStrike" baseline="0" dirty="0">
              <a:solidFill>
                <a:srgbClr val="2196D1"/>
              </a:solidFill>
              <a:latin typeface="Charis SIL"/>
            </a:endParaRPr>
          </a:p>
          <a:p>
            <a:r>
              <a:rPr lang="zh-CN" altLang="en-US" sz="1800" b="1" i="0" u="none" strike="noStrike" baseline="0" dirty="0">
                <a:solidFill>
                  <a:srgbClr val="2196D1"/>
                </a:solidFill>
                <a:latin typeface="Charis SIL"/>
              </a:rPr>
              <a:t>详细地址</a:t>
            </a:r>
            <a:r>
              <a:rPr lang="zh-CN" altLang="en-US" sz="1800" b="0" i="0" u="none" strike="noStrike" baseline="0" dirty="0">
                <a:solidFill>
                  <a:srgbClr val="2196D1"/>
                </a:solidFill>
                <a:latin typeface="Charis SIL"/>
              </a:rPr>
              <a:t>：</a:t>
            </a:r>
            <a:endParaRPr lang="en-US" altLang="zh-CN" sz="1800" b="0" i="0" u="none" strike="noStrike" baseline="0" dirty="0">
              <a:solidFill>
                <a:srgbClr val="2196D1"/>
              </a:solidFill>
              <a:latin typeface="Charis SIL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a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Centre for Water Systems, University of Exeter, Exeter EX4 4QF, United Kingdom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b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Key Laboratory of Regional Sustainable Development Modelling, Institute of Geographical Sciences and Natural Resources Research, Chinese Academy of Sciences, Beijing 100101, China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c </a:t>
            </a:r>
            <a:r>
              <a:rPr lang="en-US" altLang="zh-CN" sz="1800" b="0" i="1" u="none" strike="noStrike" baseline="0" dirty="0">
                <a:solidFill>
                  <a:srgbClr val="000000"/>
                </a:solidFill>
                <a:latin typeface="Charis SIL"/>
              </a:rPr>
              <a:t>Advanced Water Management Centre, The University of Queensland, QLD, 4072, Australia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3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文献内容页模板</a:t>
            </a:r>
            <a:r>
              <a:rPr lang="en-US" altLang="zh-CN" dirty="0"/>
              <a:t>-</a:t>
            </a:r>
            <a:r>
              <a:rPr lang="zh-CN" altLang="en-US" dirty="0"/>
              <a:t>勿删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文献内容页模板</a:t>
            </a:r>
            <a:r>
              <a:rPr lang="en-US" altLang="zh-CN" dirty="0"/>
              <a:t>-</a:t>
            </a:r>
            <a:r>
              <a:rPr lang="zh-CN" altLang="en-US" dirty="0"/>
              <a:t>勿删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3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i="0" u="none" strike="noStrike" baseline="0" dirty="0">
                <a:solidFill>
                  <a:srgbClr val="000000"/>
                </a:solidFill>
                <a:latin typeface="Charis SIL"/>
              </a:rPr>
              <a:t>重要参考文献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：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Lecun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Y.,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haris SIL"/>
              </a:rPr>
              <a:t>Bengio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, Y., Hinton, G., 2015. Deep learning.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Charis SIL"/>
              </a:rPr>
              <a:t>Nature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 521, 436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STIX"/>
              </a:rPr>
              <a:t>–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444.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https://doi. org/10.1038/nature14539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. 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Shen, C., 2018. A transdisciplinary review of deep learning research and its relevance for water resources scientists. 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Charis SIL"/>
              </a:rPr>
              <a:t>Water </a:t>
            </a:r>
            <a:r>
              <a:rPr lang="en-US" altLang="zh-CN" sz="1800" b="1" i="0" u="none" strike="noStrike" baseline="0" dirty="0" err="1">
                <a:solidFill>
                  <a:srgbClr val="000000"/>
                </a:solidFill>
                <a:latin typeface="Charis SIL"/>
              </a:rPr>
              <a:t>Resour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Charis SIL"/>
              </a:rPr>
              <a:t>. Res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. 54, 8558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STIX"/>
              </a:rPr>
              <a:t>–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8593. </a:t>
            </a:r>
            <a:r>
              <a:rPr lang="en-US" altLang="zh-CN" sz="1800" b="0" i="0" u="none" strike="noStrike" baseline="0" dirty="0">
                <a:solidFill>
                  <a:srgbClr val="2196D1"/>
                </a:solidFill>
                <a:latin typeface="Charis SIL"/>
              </a:rPr>
              <a:t>https://doi.org/ 10.1029/2018WR022643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. </a:t>
            </a:r>
          </a:p>
          <a:p>
            <a:endParaRPr lang="en-US" altLang="zh-CN" sz="1800" b="0" i="0" u="none" strike="noStrike" baseline="0" dirty="0">
              <a:solidFill>
                <a:srgbClr val="000000"/>
              </a:solidFill>
              <a:latin typeface="Charis SIL"/>
            </a:endParaRPr>
          </a:p>
          <a:p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更多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DL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和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haris SIL"/>
              </a:rPr>
              <a:t>ML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的信息查看附件资料。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文献内容页模板</a:t>
            </a:r>
            <a:r>
              <a:rPr lang="en-US" altLang="zh-CN" dirty="0"/>
              <a:t>-</a:t>
            </a:r>
            <a:r>
              <a:rPr lang="zh-CN" altLang="en-US" dirty="0"/>
              <a:t>勿删</a:t>
            </a:r>
            <a:endParaRPr lang="en-US" altLang="zh-CN" dirty="0"/>
          </a:p>
          <a:p>
            <a:r>
              <a:rPr lang="zh-CN" altLang="en-US" dirty="0"/>
              <a:t>注意总结出小标题和大标题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1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基于可解释的洪水风险评价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D50A0-FD8E-4054-8EEA-59796EC3B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6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67E48-2F44-3451-6F5B-815C7B993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A24100-6E8F-F136-405E-573D13B8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6BACE-2DCF-65CE-E4E1-847C7B7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54D07-37A9-A0EF-23BD-19425DC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D07FE-8B1F-4891-E8EB-69FEAC59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9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F1EA-C888-9BF2-584E-287FE238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46E00A-8FD8-97A6-6D2C-43F2C0B8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0DF3-BC96-25FF-91AD-D83A2F3B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9C91D-46FA-553B-D0A0-B4EBA0FD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41984-EBCB-6979-5544-15EA5F9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6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1013B-BFAF-DE85-8BDF-CC84D77C6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313E53-F76F-09F3-6FA8-35E84B371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5D0EB-7F1C-1E0D-64B5-842AE3B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8974-5F96-34FD-EC3F-A97D2C8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FA6CD-F904-581C-B558-489F0300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3C94-3A1E-2DF1-1FEF-D1D64CA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1C59E-9BD2-EE90-22B5-D92EC5B6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6CCA1-D8E8-32CB-20DF-E64AF6F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EADBD-0970-DEFC-5744-ADC1481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8AE19-0CF1-369D-8EB9-313F44D8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0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B082-DA08-3DF2-BC35-E54CF22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6D102-E772-1C21-A1C0-92385A01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8B86C-4242-3177-07B8-99E4546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AF99B-D7AD-D023-FE03-2EBB868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C3DA7-ABD4-7AC7-7A1E-27022AF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283C-ADAE-691B-3773-93109B6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65DA7-11A2-2D64-E326-A7249B30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558F3-B37F-5310-A848-EF477551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8F6C0-202A-E070-754D-8E53DFB0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3D289-6B15-51C9-CD00-5E207DC9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A9667-ECD0-B286-55C2-6C4C2CC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35DF-AA88-891F-8AEA-08F5EA7B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23F4D-FDFC-DBD4-98A4-F3D2A623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C3CB8A-262B-3EDB-20B8-B35E7CFD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2F4D9-5B6D-7B38-23BB-08D806220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6CFE7-4B0B-120B-4B6F-635D4072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24441-418D-CE0C-EF09-C6C21C36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08B45-549F-4B6A-C156-C67C5BB0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9CA85-6C19-99FC-9A3E-7D7FA57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D5BB0-5964-5541-D6DF-FAC7BFF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A9CE0-899F-4000-B7A4-B2B71F6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68AB0-7FBA-A6D2-0D6D-B32D9AD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18797-2FB1-2BDC-E7C0-57B6FF2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73483-A53A-18BC-97A4-6C490FF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CF744-4C98-C051-8A80-FFE6ACED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9700B-AE46-F91B-D694-B6EBC4B3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7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549B-89BC-4773-3431-8103DE06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DDD33-D3F1-1DAC-6BBA-7D086D4B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E8686-6F08-7D00-C1F6-2703547C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4B0BA-749C-A533-E8B4-3651BE70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96D81-8F7E-C89E-139E-53936BB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2B0C2-E0EB-6D07-F61C-23542CD4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D15D-F0A5-779E-EEB3-F0457A54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800E7-CCEE-60B5-AAC8-E69A862C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021C7-D16D-1302-6FE0-0504C4A52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15490-30FD-AF6B-542F-A702E278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9C126-9EBF-719A-F454-E6F1D948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66EB0-1718-BEFF-C6FE-CF752DF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86E64-97EA-E59C-A544-A5F1BD68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13BDD-DCCC-0D41-AF40-77E9CD32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8B008-C9F5-23ED-BC19-096E0EEC0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80CE-4BEF-4FDF-9DFF-EE15CA371F76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826E6-7CF2-80A8-5760-E37438EB9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5C03F-C254-4277-E5A6-DEEBCA4C4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FF9-D79F-490C-A086-1F3CB7892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ULT\Learning\Literature%20Review\&#22522;&#20110;&#21487;&#35299;&#37322;&#24615;&#26426;&#22120;&#23398;&#20064;&#27946;&#27700;&#39118;&#38505;&#35780;&#20215;.Data\PDF\1384785256\2022-Fu-Water%20Re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39B9-8735-B50C-9A85-0209D2EB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50"/>
              </a:spcAft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基于可解释机器学习洪水风险评价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B8842-76B0-75D7-36D4-EDB4028A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dirty="0">
                <a:cs typeface="+mn-ea"/>
                <a:sym typeface="+mn-lt"/>
              </a:rPr>
              <a:t>检索规则：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dirty="0">
                <a:cs typeface="+mn-ea"/>
                <a:sym typeface="+mn-lt"/>
              </a:rPr>
              <a:t>第一次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dirty="0">
                <a:cs typeface="+mn-ea"/>
                <a:sym typeface="+mn-lt"/>
              </a:rPr>
              <a:t>关键字：</a:t>
            </a:r>
            <a:r>
              <a:rPr lang="en-US" altLang="zh-CN" dirty="0">
                <a:cs typeface="+mn-ea"/>
                <a:sym typeface="+mn-lt"/>
              </a:rPr>
              <a:t>Urban flood risk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dirty="0">
                <a:cs typeface="+mn-ea"/>
                <a:sym typeface="+mn-lt"/>
              </a:rPr>
              <a:t>时间：近</a:t>
            </a:r>
            <a:r>
              <a:rPr lang="en-US" altLang="zh-CN" dirty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年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dirty="0">
                <a:cs typeface="+mn-ea"/>
                <a:sym typeface="+mn-lt"/>
              </a:rPr>
              <a:t>排序：被引频次</a:t>
            </a:r>
          </a:p>
        </p:txBody>
      </p:sp>
    </p:spTree>
    <p:extLst>
      <p:ext uri="{BB962C8B-B14F-4D97-AF65-F5344CB8AC3E}">
        <p14:creationId xmlns:p14="http://schemas.microsoft.com/office/powerpoint/2010/main" val="38961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3C252-C5DA-A041-8A83-5AF2BA8F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8E8C-9419-34FB-C58F-2E5053E0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45000"/>
              </a:lnSpc>
            </a:pPr>
            <a:r>
              <a:rPr lang="zh-CN" altLang="en-US" sz="3500" dirty="0"/>
              <a:t>收获</a:t>
            </a:r>
            <a:endParaRPr lang="en-US" altLang="zh-CN" sz="3500" dirty="0"/>
          </a:p>
          <a:p>
            <a:pPr>
              <a:lnSpc>
                <a:spcPct val="145000"/>
              </a:lnSpc>
            </a:pPr>
            <a:r>
              <a:rPr lang="en-US" altLang="zh-CN" sz="3500" dirty="0"/>
              <a:t>1. </a:t>
            </a:r>
            <a:r>
              <a:rPr lang="zh-CN" altLang="en-US" sz="3500"/>
              <a:t>目前深度学习在</a:t>
            </a:r>
            <a:r>
              <a:rPr lang="zh-CN" altLang="en-US" sz="3500" dirty="0"/>
              <a:t>水资源领域应用的具体场景和未来的研究方向</a:t>
            </a:r>
            <a:endParaRPr lang="en-US" altLang="zh-CN" sz="3500" dirty="0"/>
          </a:p>
          <a:p>
            <a:pPr>
              <a:lnSpc>
                <a:spcPct val="145000"/>
              </a:lnSpc>
            </a:pPr>
            <a:r>
              <a:rPr lang="en-US" altLang="zh-CN" sz="3500" dirty="0"/>
              <a:t>2. </a:t>
            </a:r>
            <a:r>
              <a:rPr lang="zh-CN" altLang="en-US" sz="3500" dirty="0"/>
              <a:t>具体来讲，可解释性方面的信息，重要性、理论、和具体的方法、现有的实现模型</a:t>
            </a:r>
            <a:endParaRPr lang="en-US" altLang="zh-CN" sz="3500" dirty="0"/>
          </a:p>
          <a:p>
            <a:pPr lvl="1">
              <a:lnSpc>
                <a:spcPct val="145000"/>
              </a:lnSpc>
            </a:pPr>
            <a:r>
              <a:rPr lang="zh-CN" altLang="en-US" sz="3500" dirty="0"/>
              <a:t>可解释性包括</a:t>
            </a:r>
            <a:r>
              <a:rPr lang="zh-CN" altLang="en-US" sz="3500" b="1" dirty="0"/>
              <a:t>局部和全局</a:t>
            </a:r>
            <a:r>
              <a:rPr lang="zh-CN" altLang="en-US" sz="3500" dirty="0"/>
              <a:t>，局部是指输入</a:t>
            </a:r>
            <a:r>
              <a:rPr lang="zh-CN" altLang="en-US" sz="3500" b="1" dirty="0"/>
              <a:t>特征对结果的贡献</a:t>
            </a:r>
            <a:r>
              <a:rPr lang="zh-CN" altLang="en-US" sz="3500" dirty="0"/>
              <a:t>，全局是指模型推理过程发的透明和可理解程度。</a:t>
            </a:r>
            <a:endParaRPr lang="en-US" altLang="zh-CN" sz="3500" dirty="0"/>
          </a:p>
          <a:p>
            <a:pPr lvl="1">
              <a:lnSpc>
                <a:spcPct val="145000"/>
              </a:lnSpc>
            </a:pPr>
            <a:r>
              <a:rPr lang="zh-CN" altLang="en-US" sz="3500" dirty="0"/>
              <a:t>方法：局部可解释性（相关）通过</a:t>
            </a:r>
            <a:r>
              <a:rPr lang="zh-CN" altLang="en-US" sz="3500" b="1" dirty="0"/>
              <a:t>微小的扰动、屏蔽或剔除输入的不同部分</a:t>
            </a:r>
            <a:r>
              <a:rPr lang="zh-CN" altLang="en-US" sz="3500" dirty="0"/>
              <a:t>，去分析输出会相应怎么变化。</a:t>
            </a:r>
            <a:endParaRPr lang="en-US" altLang="zh-CN" sz="3500" dirty="0"/>
          </a:p>
          <a:p>
            <a:pPr lvl="1">
              <a:lnSpc>
                <a:spcPct val="145000"/>
              </a:lnSpc>
            </a:pPr>
            <a:r>
              <a:rPr lang="zh-CN" altLang="en-US" sz="3500" dirty="0"/>
              <a:t>方法名称：</a:t>
            </a:r>
            <a:r>
              <a:rPr lang="en-US" altLang="zh-CN" sz="3500" dirty="0"/>
              <a:t>1. </a:t>
            </a:r>
            <a:r>
              <a:rPr lang="zh-CN" altLang="en-US" sz="3500" dirty="0"/>
              <a:t>局部可解释性模型（</a:t>
            </a:r>
            <a:r>
              <a:rPr lang="en-US" altLang="zh-CN" sz="3500" b="1" dirty="0"/>
              <a:t>LIME</a:t>
            </a:r>
            <a:r>
              <a:rPr lang="zh-CN" altLang="en-US" sz="3500" dirty="0"/>
              <a:t>）用于文本和图像分类问题、</a:t>
            </a:r>
            <a:r>
              <a:rPr lang="en-US" altLang="zh-CN" sz="3500" dirty="0"/>
              <a:t>2. </a:t>
            </a:r>
            <a:r>
              <a:rPr lang="en-US" altLang="zh-CN" sz="3500" b="1" dirty="0"/>
              <a:t>SHAP</a:t>
            </a:r>
            <a:r>
              <a:rPr lang="zh-CN" altLang="en-US" sz="3500" dirty="0"/>
              <a:t>用于识别最重要的环境因素。</a:t>
            </a:r>
            <a:endParaRPr lang="en-US" altLang="zh-CN" sz="3500" dirty="0"/>
          </a:p>
          <a:p>
            <a:pPr lvl="1">
              <a:lnSpc>
                <a:spcPct val="145000"/>
              </a:lnSpc>
            </a:pPr>
            <a:r>
              <a:rPr lang="zh-CN" altLang="en-US" sz="3500" dirty="0"/>
              <a:t>笔记：文中提供了参考文献，接下来可以继续进行延伸阅读。</a:t>
            </a:r>
            <a:endParaRPr lang="en-US" altLang="zh-CN" sz="3500" dirty="0"/>
          </a:p>
          <a:p>
            <a:pPr>
              <a:lnSpc>
                <a:spcPct val="145000"/>
              </a:lnSpc>
            </a:pPr>
            <a:r>
              <a:rPr lang="zh-CN" altLang="en-US" sz="3200" dirty="0"/>
              <a:t>问题：深度学习学习路径</a:t>
            </a:r>
            <a:endParaRPr lang="en-US" altLang="zh-CN" sz="3200" dirty="0"/>
          </a:p>
          <a:p>
            <a:pPr>
              <a:lnSpc>
                <a:spcPct val="14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C1C2-6515-9035-0C23-F61DC611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Y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A</a:t>
            </a:r>
            <a:r>
              <a:rPr lang="en-US" altLang="zh-CN" sz="1600" dirty="0"/>
              <a:t>: et al.</a:t>
            </a:r>
            <a:br>
              <a:rPr lang="en-US" altLang="zh-CN" sz="1600" dirty="0"/>
            </a:br>
            <a:r>
              <a:rPr lang="en-US" altLang="zh-CN" sz="1600" b="1" dirty="0"/>
              <a:t>I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b="1" dirty="0"/>
              <a:t>J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B588B-CA9B-2521-537A-1ED5B289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58641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内容提要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核心亮点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结论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关键图表和公式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笔记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D76241-0C5E-F0B4-8147-E35A17455E8E}"/>
              </a:ext>
            </a:extLst>
          </p:cNvPr>
          <p:cNvSpPr txBox="1"/>
          <p:nvPr/>
        </p:nvSpPr>
        <p:spPr>
          <a:xfrm>
            <a:off x="10761453" y="183324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PDF</a:t>
            </a:r>
            <a:r>
              <a:rPr lang="zh-CN" altLang="en-US" sz="1400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1051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838"/>
            <a:ext cx="12192000" cy="63339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内容</a:t>
            </a:r>
            <a:r>
              <a:rPr lang="en-US" altLang="zh-CN" sz="2000" dirty="0"/>
              <a:t>1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关键观点</a:t>
            </a:r>
            <a:r>
              <a:rPr lang="en-US" altLang="zh-CN" sz="1600" dirty="0"/>
              <a:t>1</a:t>
            </a:r>
            <a:r>
              <a:rPr lang="zh-CN" altLang="en-US" sz="1600" dirty="0"/>
              <a:t>：解释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关键观点</a:t>
            </a:r>
            <a:r>
              <a:rPr lang="en-US" altLang="zh-CN" sz="1600" dirty="0"/>
              <a:t>2</a:t>
            </a:r>
            <a:r>
              <a:rPr lang="zh-CN" altLang="en-US" sz="1600" dirty="0"/>
              <a:t>：解释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内容</a:t>
            </a:r>
            <a:r>
              <a:rPr lang="en-US" altLang="zh-CN" sz="2000" dirty="0"/>
              <a:t>2</a:t>
            </a:r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关键观点</a:t>
            </a:r>
            <a:r>
              <a:rPr lang="en-US" altLang="zh-CN" sz="1600" dirty="0"/>
              <a:t>1</a:t>
            </a:r>
            <a:r>
              <a:rPr lang="zh-CN" altLang="en-US" sz="1600" dirty="0"/>
              <a:t>：解释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600" dirty="0"/>
              <a:t>关键观点</a:t>
            </a:r>
            <a:r>
              <a:rPr lang="en-US" altLang="zh-CN" sz="1600" dirty="0"/>
              <a:t>2</a:t>
            </a:r>
            <a:r>
              <a:rPr lang="zh-CN" altLang="en-US" sz="1600" dirty="0"/>
              <a:t>：解释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zh-CN" altLang="en-US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8758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02146-01B8-CCF1-E65D-90DFE7E42BE8}"/>
              </a:ext>
            </a:extLst>
          </p:cNvPr>
          <p:cNvSpPr txBox="1"/>
          <p:nvPr/>
        </p:nvSpPr>
        <p:spPr>
          <a:xfrm>
            <a:off x="11215451" y="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EC1C2-6515-9035-0C23-F61DC611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b="1" dirty="0"/>
              <a:t>Y</a:t>
            </a:r>
            <a:r>
              <a:rPr lang="en-US" altLang="zh-CN" sz="1600" dirty="0"/>
              <a:t>: 2022</a:t>
            </a:r>
            <a:br>
              <a:rPr lang="en-US" altLang="zh-CN" sz="1600" dirty="0"/>
            </a:br>
            <a:r>
              <a:rPr lang="en-US" altLang="zh-CN" sz="1600" b="1" dirty="0"/>
              <a:t>A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Guangtao</a:t>
            </a:r>
            <a:r>
              <a:rPr lang="en-US" altLang="zh-CN" sz="1600" dirty="0"/>
              <a:t> Fu et al.</a:t>
            </a:r>
            <a:br>
              <a:rPr lang="en-US" altLang="zh-CN" sz="1600" dirty="0"/>
            </a:br>
            <a:r>
              <a:rPr lang="en-US" altLang="zh-CN" sz="1600" b="1" dirty="0"/>
              <a:t>I</a:t>
            </a:r>
            <a:r>
              <a:rPr lang="en-US" altLang="zh-CN" sz="1600" dirty="0"/>
              <a:t>: University of Exeter</a:t>
            </a:r>
            <a:br>
              <a:rPr lang="en-US" altLang="zh-CN" sz="1600" dirty="0"/>
            </a:br>
            <a:r>
              <a:rPr lang="en-US" altLang="zh-CN" sz="1600" b="1" dirty="0"/>
              <a:t>J</a:t>
            </a:r>
            <a:r>
              <a:rPr lang="en-US" altLang="zh-CN" sz="1600" dirty="0"/>
              <a:t>: WR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B588B-CA9B-2521-537A-1ED5B289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58641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内容提要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核心亮点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zh-CN" altLang="en-US" sz="1400" b="1" dirty="0"/>
              <a:t>回答</a:t>
            </a:r>
            <a:r>
              <a:rPr lang="en-US" altLang="zh-CN" sz="1400" b="1" dirty="0"/>
              <a:t>DL-</a:t>
            </a:r>
            <a:r>
              <a:rPr lang="zh-CN" altLang="en-US" sz="1400" b="1" dirty="0"/>
              <a:t>城市水系统研究现在在哪、可以往哪去</a:t>
            </a:r>
            <a:r>
              <a:rPr lang="zh-CN" altLang="en-US" sz="1400" dirty="0"/>
              <a:t>：</a:t>
            </a:r>
            <a:r>
              <a:rPr lang="en-US" altLang="zh-CN" sz="1400" dirty="0"/>
              <a:t>DL</a:t>
            </a:r>
            <a:r>
              <a:rPr lang="zh-CN" altLang="en-US" sz="1400" dirty="0"/>
              <a:t>在城市水系统规划和管理中已有应用，但对于</a:t>
            </a:r>
            <a:r>
              <a:rPr lang="en-US" altLang="zh-CN" sz="1400" dirty="0"/>
              <a:t>DL</a:t>
            </a:r>
            <a:r>
              <a:rPr lang="zh-CN" altLang="en-US" sz="1400" dirty="0"/>
              <a:t>的应用现状以及未来</a:t>
            </a:r>
            <a:r>
              <a:rPr lang="en-US" altLang="zh-CN" sz="1400" dirty="0"/>
              <a:t>DL</a:t>
            </a:r>
            <a:r>
              <a:rPr lang="zh-CN" altLang="en-US" sz="1400" dirty="0"/>
              <a:t>可在应对城市水挑战方向还没有系统综述。（实践了但还没总结和展望</a:t>
            </a:r>
            <a:r>
              <a:rPr lang="en-US" altLang="zh-CN" sz="1400" dirty="0"/>
              <a:t>——</a:t>
            </a:r>
            <a:r>
              <a:rPr lang="zh-CN" altLang="en-US" sz="1400" dirty="0"/>
              <a:t>还不能清晰地知道我们走到哪了，以及未来可能往哪里走）</a:t>
            </a:r>
            <a:endParaRPr lang="en-US" altLang="zh-CN" sz="1400" dirty="0"/>
          </a:p>
          <a:p>
            <a:pPr lvl="2">
              <a:lnSpc>
                <a:spcPct val="125000"/>
              </a:lnSpc>
            </a:pPr>
            <a:r>
              <a:rPr lang="zh-CN" altLang="en-US" sz="1400" b="1" dirty="0"/>
              <a:t>综述具体研究方向</a:t>
            </a:r>
            <a:r>
              <a:rPr lang="zh-CN" altLang="en-US" sz="1400" dirty="0"/>
              <a:t>：需水预测、泄漏和污染监测、排水管道缺陷评估、污水系统状态预测、</a:t>
            </a:r>
            <a:r>
              <a:rPr lang="en-US" altLang="zh-CN" sz="1400" dirty="0"/>
              <a:t>asset monitoring</a:t>
            </a:r>
            <a:r>
              <a:rPr lang="zh-CN" altLang="en-US" sz="1400" b="1" dirty="0">
                <a:solidFill>
                  <a:srgbClr val="FF0000"/>
                </a:solidFill>
              </a:rPr>
              <a:t>？</a:t>
            </a:r>
            <a:r>
              <a:rPr lang="zh-CN" altLang="en-US" sz="1400" dirty="0"/>
              <a:t>、</a:t>
            </a:r>
            <a:r>
              <a:rPr lang="zh-CN" altLang="en-US" sz="1400" b="1" dirty="0">
                <a:solidFill>
                  <a:srgbClr val="FF0000"/>
                </a:solidFill>
              </a:rPr>
              <a:t>城市洪水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结论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en-US" altLang="zh-CN" sz="1400" b="1" dirty="0"/>
              <a:t>DL</a:t>
            </a:r>
            <a:r>
              <a:rPr lang="zh-CN" altLang="en-US" sz="1400" b="1" dirty="0"/>
              <a:t>在城市水系统规划和管理的应用还处于初级阶段</a:t>
            </a:r>
            <a:r>
              <a:rPr lang="zh-CN" altLang="en-US" sz="1400" dirty="0"/>
              <a:t>：大多数研究应用基准网络，合成数据、实验室或试验点系统检测</a:t>
            </a:r>
            <a:r>
              <a:rPr lang="en-US" altLang="zh-CN" sz="1400" dirty="0"/>
              <a:t>DL</a:t>
            </a:r>
            <a:r>
              <a:rPr lang="zh-CN" altLang="en-US" sz="1400" dirty="0"/>
              <a:t>方法的性能，尚无实际应用，仅泄漏监测被应用于城市水系统日常运行和管理。</a:t>
            </a:r>
            <a:endParaRPr lang="en-US" altLang="zh-CN" sz="1400" dirty="0"/>
          </a:p>
          <a:p>
            <a:pPr lvl="2">
              <a:lnSpc>
                <a:spcPct val="125000"/>
              </a:lnSpc>
            </a:pPr>
            <a:r>
              <a:rPr lang="en-US" altLang="zh-CN" sz="1400" b="1" dirty="0"/>
              <a:t>DL</a:t>
            </a:r>
            <a:r>
              <a:rPr lang="zh-CN" altLang="en-US" sz="1400" b="1" dirty="0"/>
              <a:t>在城市水系统的应用面临</a:t>
            </a:r>
            <a:r>
              <a:rPr lang="en-US" altLang="zh-CN" sz="1400" b="1" dirty="0"/>
              <a:t>5</a:t>
            </a:r>
            <a:r>
              <a:rPr lang="zh-CN" altLang="en-US" sz="1400" b="1" dirty="0"/>
              <a:t>大关键挑战</a:t>
            </a:r>
            <a:r>
              <a:rPr lang="zh-CN" altLang="en-US" sz="1400" dirty="0"/>
              <a:t>：数据隐私、算法开发、</a:t>
            </a:r>
            <a:r>
              <a:rPr lang="zh-CN" altLang="en-US" sz="1400" b="1" dirty="0">
                <a:solidFill>
                  <a:srgbClr val="FF0000"/>
                </a:solidFill>
              </a:rPr>
              <a:t>可解释性</a:t>
            </a:r>
            <a:r>
              <a:rPr lang="zh-CN" altLang="en-US" sz="1400" dirty="0"/>
              <a:t>和可信性、多主体系统和数字孪生，使城市水系统更智能和自动化。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关键图表和公式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zh-CN" altLang="en-US" sz="1400" dirty="0"/>
              <a:t>页间链接，直接跳转。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笔记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en-US" altLang="zh-CN" sz="1400" dirty="0"/>
              <a:t>DL-</a:t>
            </a:r>
            <a:r>
              <a:rPr lang="zh-CN" altLang="en-US" sz="1400" dirty="0"/>
              <a:t>城市水系统研究现状及未来可能的研究方向，尤其是城市洪水、可解释性。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5B4522-FECE-4079-A0AA-FCB833DC6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93897"/>
              </p:ext>
            </p:extLst>
          </p:nvPr>
        </p:nvGraphicFramePr>
        <p:xfrm>
          <a:off x="10535055" y="185880"/>
          <a:ext cx="1339579" cy="17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533733" imgH="6050029" progId="Acrobat.Document.DC">
                  <p:link updateAutomatic="1"/>
                </p:oleObj>
              </mc:Choice>
              <mc:Fallback>
                <p:oleObj name="Acrobat Document" r:id="rId3" imgW="4533733" imgH="6050029" progId="Acrobat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35055" y="185880"/>
                        <a:ext cx="1339579" cy="17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F8446F9-60BE-852D-B703-74B5B7FCEC24}"/>
              </a:ext>
            </a:extLst>
          </p:cNvPr>
          <p:cNvSpPr txBox="1"/>
          <p:nvPr/>
        </p:nvSpPr>
        <p:spPr>
          <a:xfrm>
            <a:off x="10761453" y="183324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PDF</a:t>
            </a:r>
            <a:r>
              <a:rPr lang="zh-CN" altLang="en-US" sz="1400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9755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7582"/>
            <a:ext cx="12192000" cy="635216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Aft>
                <a:spcPts val="30"/>
              </a:spcAft>
            </a:pPr>
            <a:r>
              <a:rPr lang="en-US" altLang="zh-CN" sz="2000" dirty="0"/>
              <a:t>1. </a:t>
            </a:r>
            <a:r>
              <a:rPr lang="zh-CN" altLang="en-US" sz="2000" dirty="0"/>
              <a:t>水系统研究</a:t>
            </a:r>
            <a:r>
              <a:rPr lang="en-US" altLang="zh-CN" sz="2000" dirty="0"/>
              <a:t>-&gt;</a:t>
            </a:r>
            <a:r>
              <a:rPr lang="zh-CN" altLang="en-US" sz="2000" dirty="0"/>
              <a:t>基于物理的模型</a:t>
            </a:r>
            <a:r>
              <a:rPr lang="en-US" altLang="zh-CN" sz="2000" dirty="0"/>
              <a:t>-&gt;</a:t>
            </a:r>
            <a:r>
              <a:rPr lang="zh-CN" altLang="en-US" sz="2000" dirty="0"/>
              <a:t>基于</a:t>
            </a:r>
            <a:r>
              <a:rPr lang="en-US" altLang="zh-CN" sz="2000" dirty="0"/>
              <a:t>ML</a:t>
            </a:r>
            <a:r>
              <a:rPr lang="zh-CN" altLang="en-US" sz="2000" dirty="0"/>
              <a:t>的模型</a:t>
            </a:r>
            <a:endParaRPr lang="en-US" altLang="zh-CN" sz="20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计算机模拟</a:t>
            </a:r>
            <a:r>
              <a:rPr lang="zh-CN" altLang="en-US" sz="1600" dirty="0"/>
              <a:t>在水管理中很重要，用于规划、设计水系统</a:t>
            </a:r>
            <a:r>
              <a:rPr lang="en-US" altLang="zh-CN" sz="1600" dirty="0"/>
              <a:t>——Harvard water programme,1995</a:t>
            </a:r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基于物理的模型</a:t>
            </a:r>
            <a:r>
              <a:rPr lang="zh-CN" altLang="en-US" sz="1600" dirty="0"/>
              <a:t>多年来用于在不同复杂度和尺度代表城市水系统，用于规划、运行和管理</a:t>
            </a:r>
            <a:r>
              <a:rPr lang="en-US" altLang="zh-CN" sz="1600" dirty="0"/>
              <a:t>——</a:t>
            </a:r>
            <a:r>
              <a:rPr lang="en-US" altLang="zh-CN" sz="1600" dirty="0">
                <a:solidFill>
                  <a:srgbClr val="FF0000"/>
                </a:solidFill>
              </a:rPr>
              <a:t>IWA,2019</a:t>
            </a:r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dirty="0"/>
              <a:t>然而，基于物理的模型的发展</a:t>
            </a:r>
            <a:r>
              <a:rPr lang="zh-CN" altLang="en-US" sz="1600" dirty="0">
                <a:solidFill>
                  <a:srgbClr val="FF0000"/>
                </a:solidFill>
              </a:rPr>
              <a:t>受限于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2">
              <a:lnSpc>
                <a:spcPct val="125000"/>
              </a:lnSpc>
              <a:spcAft>
                <a:spcPts val="30"/>
              </a:spcAft>
            </a:pPr>
            <a:r>
              <a:rPr lang="en-US" altLang="zh-CN" sz="1400" dirty="0"/>
              <a:t>1. </a:t>
            </a:r>
            <a:r>
              <a:rPr lang="zh-CN" altLang="en-US" sz="1400" b="1" dirty="0"/>
              <a:t>本系统和其他系统交互复杂性</a:t>
            </a:r>
            <a:r>
              <a:rPr lang="zh-CN" altLang="en-US" sz="1400" dirty="0"/>
              <a:t>：城市水系统的复杂性、与其他系统的交互，如生态系统、气候系统，人类的感知、行为和</a:t>
            </a:r>
            <a:r>
              <a:rPr lang="en-US" altLang="zh-CN" sz="1400" dirty="0"/>
              <a:t>cascaded impacts</a:t>
            </a:r>
            <a:r>
              <a:rPr lang="en-US" altLang="zh-CN" sz="1400" dirty="0">
                <a:solidFill>
                  <a:srgbClr val="FF0000"/>
                </a:solidFill>
              </a:rPr>
              <a:t>?</a:t>
            </a:r>
          </a:p>
          <a:p>
            <a:pPr lvl="2">
              <a:lnSpc>
                <a:spcPct val="125000"/>
              </a:lnSpc>
              <a:spcAft>
                <a:spcPts val="30"/>
              </a:spcAft>
            </a:pPr>
            <a:r>
              <a:rPr lang="en-US" altLang="zh-CN" sz="1400" dirty="0"/>
              <a:t>2. </a:t>
            </a:r>
            <a:r>
              <a:rPr lang="zh-CN" altLang="en-US" sz="1400" b="1" dirty="0"/>
              <a:t>建模苦难</a:t>
            </a:r>
            <a:r>
              <a:rPr lang="zh-CN" altLang="en-US" sz="1400" dirty="0"/>
              <a:t>：决定建模假设，各种过程和模型结构，率定大量的模型参数（导致异参同效</a:t>
            </a:r>
            <a:r>
              <a:rPr lang="en-US" altLang="zh-CN" sz="1400" dirty="0"/>
              <a:t>equifinality</a:t>
            </a:r>
            <a:r>
              <a:rPr lang="zh-CN" altLang="en-US" sz="1400" dirty="0"/>
              <a:t>问题）的困难。</a:t>
            </a:r>
            <a:endParaRPr lang="en-US" altLang="zh-CN" sz="1400" dirty="0"/>
          </a:p>
          <a:p>
            <a:pPr lvl="2">
              <a:lnSpc>
                <a:spcPct val="125000"/>
              </a:lnSpc>
              <a:spcAft>
                <a:spcPts val="30"/>
              </a:spcAft>
            </a:pPr>
            <a:r>
              <a:rPr lang="en-US" altLang="zh-CN" sz="1400" dirty="0"/>
              <a:t>3. </a:t>
            </a:r>
            <a:r>
              <a:rPr lang="zh-CN" altLang="en-US" sz="1400" b="1" dirty="0"/>
              <a:t>数据</a:t>
            </a:r>
            <a:r>
              <a:rPr lang="zh-CN" altLang="en-US" sz="1400" dirty="0"/>
              <a:t>：高精度建模，数据稀缺和不确定性。</a:t>
            </a:r>
            <a:endParaRPr lang="en-US" altLang="zh-CN" sz="1400" dirty="0"/>
          </a:p>
          <a:p>
            <a:pPr lvl="2">
              <a:lnSpc>
                <a:spcPct val="125000"/>
              </a:lnSpc>
              <a:spcAft>
                <a:spcPts val="30"/>
              </a:spcAft>
            </a:pPr>
            <a:r>
              <a:rPr lang="en-US" altLang="zh-CN" sz="1400" dirty="0"/>
              <a:t>4. </a:t>
            </a:r>
            <a:r>
              <a:rPr lang="zh-CN" altLang="en-US" sz="1400" b="1" dirty="0"/>
              <a:t>计算性能</a:t>
            </a:r>
            <a:r>
              <a:rPr lang="zh-CN" altLang="en-US" sz="1400" dirty="0"/>
              <a:t>：实时模拟和优化对计算性能的要求。</a:t>
            </a:r>
            <a:endParaRPr lang="en-US" altLang="zh-CN" sz="1400" dirty="0"/>
          </a:p>
          <a:p>
            <a:pPr lvl="2">
              <a:lnSpc>
                <a:spcPct val="125000"/>
              </a:lnSpc>
              <a:spcAft>
                <a:spcPts val="30"/>
              </a:spcAft>
            </a:pPr>
            <a:r>
              <a:rPr lang="en-US" altLang="zh-CN" sz="1400" dirty="0"/>
              <a:t>5. </a:t>
            </a:r>
            <a:r>
              <a:rPr lang="zh-CN" altLang="en-US" sz="1400" b="1" dirty="0"/>
              <a:t>人才技能</a:t>
            </a:r>
            <a:r>
              <a:rPr lang="zh-CN" altLang="en-US" sz="1400" dirty="0"/>
              <a:t>：模型开发和维护对人员技能的要求，导致很难从一个城市系统模型转换到另一个。</a:t>
            </a:r>
            <a:endParaRPr lang="en-US" altLang="zh-CN" sz="14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b="1" dirty="0"/>
              <a:t>ML</a:t>
            </a:r>
            <a:r>
              <a:rPr lang="zh-CN" altLang="en-US" sz="1600" b="1" dirty="0"/>
              <a:t>基于数据建模</a:t>
            </a:r>
            <a:r>
              <a:rPr lang="zh-CN" altLang="en-US" sz="1600" dirty="0"/>
              <a:t>：</a:t>
            </a:r>
            <a:r>
              <a:rPr lang="en-US" altLang="zh-CN" sz="1600" dirty="0"/>
              <a:t>ML</a:t>
            </a:r>
            <a:r>
              <a:rPr lang="zh-CN" altLang="en-US" sz="1600" dirty="0"/>
              <a:t>允许计算机</a:t>
            </a:r>
            <a:r>
              <a:rPr lang="zh-CN" altLang="en-US" sz="1600" dirty="0">
                <a:solidFill>
                  <a:srgbClr val="FF0000"/>
                </a:solidFill>
              </a:rPr>
              <a:t>直接从数据、案例和经验中学习得到模型</a:t>
            </a:r>
            <a:r>
              <a:rPr lang="zh-CN" altLang="en-US" sz="1600" dirty="0"/>
              <a:t>，不需要</a:t>
            </a:r>
            <a:r>
              <a:rPr lang="en-US" altLang="zh-CN" sz="1600" dirty="0"/>
              <a:t>pre-defined</a:t>
            </a:r>
            <a:r>
              <a:rPr lang="zh-CN" altLang="en-US" sz="1600" dirty="0"/>
              <a:t>规则。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b="1" dirty="0"/>
              <a:t>ML</a:t>
            </a:r>
            <a:r>
              <a:rPr lang="zh-CN" altLang="en-US" sz="1600" b="1" dirty="0"/>
              <a:t>广泛应用前景：</a:t>
            </a:r>
            <a:r>
              <a:rPr lang="zh-CN" altLang="en-US" sz="1600" dirty="0"/>
              <a:t>将会毫无疑问地在水科学研究和实践的转型中扮演重要角色，帮助应对资源效率、供水、水污染、洪水和干旱挑战。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endParaRPr lang="en-US" altLang="zh-CN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758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 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00191-449D-EA11-CEBF-34CDAD46D4CF}"/>
              </a:ext>
            </a:extLst>
          </p:cNvPr>
          <p:cNvSpPr txBox="1"/>
          <p:nvPr/>
        </p:nvSpPr>
        <p:spPr>
          <a:xfrm>
            <a:off x="10641639" y="-10168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9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7582"/>
            <a:ext cx="12192000" cy="635216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Aft>
                <a:spcPts val="30"/>
              </a:spcAft>
            </a:pPr>
            <a:r>
              <a:rPr lang="en-US" altLang="zh-CN" sz="2000" dirty="0"/>
              <a:t>2. DL</a:t>
            </a:r>
            <a:r>
              <a:rPr lang="zh-CN" altLang="en-US" sz="2000" dirty="0"/>
              <a:t>简介</a:t>
            </a:r>
            <a:endParaRPr lang="en-US" altLang="zh-CN" sz="20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dirty="0"/>
              <a:t>DL</a:t>
            </a:r>
            <a:r>
              <a:rPr lang="zh-CN" altLang="en-US" sz="1600" dirty="0"/>
              <a:t>驱动近几年</a:t>
            </a:r>
            <a:r>
              <a:rPr lang="en-US" altLang="zh-CN" sz="1600" dirty="0"/>
              <a:t>AI</a:t>
            </a:r>
            <a:r>
              <a:rPr lang="zh-CN" altLang="en-US" sz="1600" dirty="0"/>
              <a:t>的突破。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dirty="0"/>
              <a:t>DL</a:t>
            </a:r>
            <a:r>
              <a:rPr lang="zh-CN" altLang="en-US" sz="1600" dirty="0"/>
              <a:t>通常使用大的、多层人工神经网络（</a:t>
            </a:r>
            <a:r>
              <a:rPr lang="en-US" altLang="zh-CN" sz="1600" dirty="0"/>
              <a:t>ANNs</a:t>
            </a:r>
            <a:r>
              <a:rPr lang="zh-CN" altLang="en-US" sz="1600" dirty="0"/>
              <a:t>）处理大量原始数据，也被叫做</a:t>
            </a:r>
            <a:r>
              <a:rPr lang="en-US" altLang="zh-CN" sz="1600" dirty="0"/>
              <a:t>deep networks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人工提取</a:t>
            </a:r>
            <a:r>
              <a:rPr lang="zh-CN" altLang="en-US" sz="1600" dirty="0"/>
              <a:t>：传统</a:t>
            </a:r>
            <a:r>
              <a:rPr lang="en-US" altLang="zh-CN" sz="1600" dirty="0"/>
              <a:t>ML</a:t>
            </a:r>
            <a:r>
              <a:rPr lang="zh-CN" altLang="en-US" sz="1600" dirty="0"/>
              <a:t>无法直接处理原始数据，需要在学习前由领域专家进行数据处理（特征工程）。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自动提取</a:t>
            </a:r>
            <a:r>
              <a:rPr lang="zh-CN" altLang="en-US" sz="1600" dirty="0"/>
              <a:t>：</a:t>
            </a:r>
            <a:r>
              <a:rPr lang="en-US" altLang="zh-CN" sz="1600" dirty="0"/>
              <a:t>DL</a:t>
            </a:r>
            <a:r>
              <a:rPr lang="zh-CN" altLang="en-US" sz="1600" dirty="0"/>
              <a:t>可以使用多层代表（</a:t>
            </a:r>
            <a:r>
              <a:rPr lang="en-US" altLang="zh-CN" sz="1600" dirty="0"/>
              <a:t>multiple levels of representations</a:t>
            </a:r>
            <a:r>
              <a:rPr lang="zh-CN" altLang="en-US" sz="1600" dirty="0"/>
              <a:t>）从原始数据到更抽象的层自动提取特征。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常用的</a:t>
            </a:r>
            <a:r>
              <a:rPr lang="en-US" altLang="zh-CN" sz="1600" b="1" dirty="0"/>
              <a:t>DL</a:t>
            </a:r>
            <a:r>
              <a:rPr lang="zh-CN" altLang="en-US" sz="1600" b="1" dirty="0"/>
              <a:t>算法</a:t>
            </a:r>
            <a:r>
              <a:rPr lang="zh-CN" altLang="en-US" sz="1600" dirty="0"/>
              <a:t>：</a:t>
            </a:r>
            <a:r>
              <a:rPr lang="en-US" altLang="zh-CN" sz="1600" dirty="0"/>
              <a:t>Convolutional Neural Networks</a:t>
            </a:r>
            <a:r>
              <a:rPr lang="zh-CN" altLang="en-US" sz="1600" dirty="0"/>
              <a:t>（</a:t>
            </a:r>
            <a:r>
              <a:rPr lang="en-US" altLang="zh-CN" sz="1600" dirty="0"/>
              <a:t>CNNS</a:t>
            </a:r>
            <a:r>
              <a:rPr lang="zh-CN" altLang="en-US" sz="1600" dirty="0"/>
              <a:t>）、</a:t>
            </a:r>
            <a:r>
              <a:rPr lang="en-US" altLang="zh-CN" sz="1600" dirty="0"/>
              <a:t>Long Short-Term Memory</a:t>
            </a:r>
            <a:r>
              <a:rPr lang="zh-CN" altLang="en-US" sz="1600" dirty="0"/>
              <a:t>（</a:t>
            </a:r>
            <a:r>
              <a:rPr lang="en-US" altLang="zh-CN" sz="1600" dirty="0"/>
              <a:t>LSTM</a:t>
            </a:r>
            <a:r>
              <a:rPr lang="zh-CN" altLang="en-US" sz="1600" dirty="0"/>
              <a:t>）、</a:t>
            </a:r>
            <a:r>
              <a:rPr lang="en-US" altLang="zh-CN" sz="1600" dirty="0"/>
              <a:t>Autoencoders</a:t>
            </a:r>
            <a:r>
              <a:rPr lang="zh-CN" altLang="en-US" sz="1600" dirty="0"/>
              <a:t>（自动编码器）、</a:t>
            </a:r>
            <a:r>
              <a:rPr lang="en-US" altLang="zh-CN" sz="1600" dirty="0"/>
              <a:t>Graph Neural Networks</a:t>
            </a:r>
            <a:r>
              <a:rPr lang="zh-CN" altLang="en-US" sz="1600" dirty="0"/>
              <a:t>（</a:t>
            </a:r>
            <a:r>
              <a:rPr lang="en-US" altLang="zh-CN" sz="1600" dirty="0"/>
              <a:t>GNNS</a:t>
            </a:r>
            <a:r>
              <a:rPr lang="zh-CN" altLang="en-US" sz="1600" dirty="0"/>
              <a:t>）（图神经网络）、</a:t>
            </a:r>
            <a:r>
              <a:rPr lang="en-US" altLang="zh-CN" sz="1600" dirty="0"/>
              <a:t>Deep Reinforcement Learning</a:t>
            </a:r>
            <a:r>
              <a:rPr lang="zh-CN" altLang="en-US" sz="1600" dirty="0"/>
              <a:t>（</a:t>
            </a:r>
            <a:r>
              <a:rPr lang="en-US" altLang="zh-CN" sz="1600" dirty="0"/>
              <a:t>DRL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b="1" dirty="0"/>
              <a:t>应用</a:t>
            </a:r>
            <a:r>
              <a:rPr lang="zh-CN" altLang="en-US" sz="1600" dirty="0"/>
              <a:t>：上述算法在图像识别应用广泛，应用于医疗和金融。在水领域也逐渐得到应用。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endParaRPr lang="en-US" altLang="zh-CN" sz="1600" dirty="0"/>
          </a:p>
          <a:p>
            <a:pPr>
              <a:lnSpc>
                <a:spcPct val="125000"/>
              </a:lnSpc>
              <a:spcAft>
                <a:spcPts val="30"/>
              </a:spcAft>
            </a:pPr>
            <a:r>
              <a:rPr lang="en-US" altLang="zh-CN" sz="2000" dirty="0"/>
              <a:t>3. </a:t>
            </a:r>
            <a:r>
              <a:rPr lang="zh-CN" altLang="en-US" sz="2000" dirty="0"/>
              <a:t>文章结构</a:t>
            </a:r>
            <a:endParaRPr lang="en-US" altLang="zh-CN" sz="20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dirty="0"/>
              <a:t>DL V.S. ML</a:t>
            </a:r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en-US" altLang="zh-CN" sz="1600" dirty="0"/>
              <a:t>DL </a:t>
            </a:r>
            <a:r>
              <a:rPr lang="zh-CN" altLang="en-US" sz="1600" dirty="0"/>
              <a:t>在城市水管理中的应用，包括需水预测、泄漏监测、污染监测、排水缺陷和阻塞评估、污水系统预测、城市洪水、</a:t>
            </a:r>
            <a:r>
              <a:rPr lang="en-US" altLang="zh-CN" sz="1600" dirty="0"/>
              <a:t>asset monitoring</a:t>
            </a:r>
            <a:r>
              <a:rPr lang="zh-CN" altLang="en-US" sz="1600" dirty="0"/>
              <a:t>和系统控制</a:t>
            </a:r>
            <a:endParaRPr lang="en-US" altLang="zh-CN" sz="1600" dirty="0"/>
          </a:p>
          <a:p>
            <a:pPr lvl="1">
              <a:lnSpc>
                <a:spcPct val="125000"/>
              </a:lnSpc>
              <a:spcAft>
                <a:spcPts val="30"/>
              </a:spcAft>
            </a:pPr>
            <a:r>
              <a:rPr lang="zh-CN" altLang="en-US" sz="1600" dirty="0"/>
              <a:t>未来研究挑战</a:t>
            </a:r>
            <a:endParaRPr lang="en-US" altLang="zh-CN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758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 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00191-449D-EA11-CEBF-34CDAD46D4CF}"/>
              </a:ext>
            </a:extLst>
          </p:cNvPr>
          <p:cNvSpPr txBox="1"/>
          <p:nvPr/>
        </p:nvSpPr>
        <p:spPr>
          <a:xfrm>
            <a:off x="10641639" y="-10168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06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838"/>
            <a:ext cx="12192000" cy="63339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DL</a:t>
            </a:r>
            <a:r>
              <a:rPr lang="zh-CN" altLang="en-US" sz="2000" dirty="0"/>
              <a:t>的发展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最近</a:t>
            </a:r>
            <a:r>
              <a:rPr lang="en-US" altLang="zh-CN" sz="1800" dirty="0"/>
              <a:t>DL</a:t>
            </a:r>
            <a:r>
              <a:rPr lang="zh-CN" altLang="en-US" sz="1800" dirty="0"/>
              <a:t>驱动</a:t>
            </a:r>
            <a:r>
              <a:rPr lang="en-US" altLang="zh-CN" sz="1800" dirty="0"/>
              <a:t>AI</a:t>
            </a:r>
            <a:r>
              <a:rPr lang="zh-CN" altLang="en-US" sz="1800" dirty="0"/>
              <a:t>的发展，</a:t>
            </a:r>
            <a:r>
              <a:rPr lang="en-US" altLang="zh-CN" sz="1800" dirty="0"/>
              <a:t>DL</a:t>
            </a:r>
            <a:r>
              <a:rPr lang="zh-CN" altLang="en-US" sz="1800" dirty="0"/>
              <a:t>相对</a:t>
            </a:r>
            <a:r>
              <a:rPr lang="en-US" altLang="zh-CN" sz="1800" dirty="0"/>
              <a:t>ML</a:t>
            </a:r>
            <a:r>
              <a:rPr lang="zh-CN" altLang="en-US" sz="1800" dirty="0"/>
              <a:t>的优势：</a:t>
            </a:r>
            <a:endParaRPr lang="en-US" altLang="zh-CN" sz="1800" dirty="0"/>
          </a:p>
          <a:p>
            <a:pPr lvl="2">
              <a:lnSpc>
                <a:spcPct val="125000"/>
              </a:lnSpc>
            </a:pPr>
            <a:r>
              <a:rPr lang="en-US" altLang="zh-CN" sz="1600" b="1" dirty="0"/>
              <a:t>1. </a:t>
            </a:r>
            <a:r>
              <a:rPr lang="zh-CN" altLang="en-US" sz="1600" b="1" dirty="0"/>
              <a:t>自动提取特征、扩大</a:t>
            </a:r>
            <a:r>
              <a:rPr lang="en-US" altLang="zh-CN" sz="1600" b="1" dirty="0"/>
              <a:t>pattern</a:t>
            </a:r>
            <a:r>
              <a:rPr lang="zh-CN" altLang="en-US" sz="1600" b="1" dirty="0"/>
              <a:t>、压制输入中不相关变化、深层网络表示非线性方程</a:t>
            </a:r>
            <a:r>
              <a:rPr lang="zh-CN" altLang="en-US" sz="1600" dirty="0"/>
              <a:t>：通过多层表征学习（</a:t>
            </a:r>
            <a:r>
              <a:rPr lang="en-US" altLang="zh-CN" sz="1600" dirty="0"/>
              <a:t>multiple levels of representation learning</a:t>
            </a:r>
            <a:r>
              <a:rPr lang="zh-CN" altLang="en-US" sz="1600" dirty="0"/>
              <a:t>）从原始数据中自动提取特征，从原始数据到更高、更抽象层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Charis SIL"/>
              </a:rPr>
              <a:t>(</a:t>
            </a:r>
            <a:r>
              <a:rPr lang="en-US" altLang="zh-CN" sz="1600" b="0" i="0" u="none" strike="noStrike" baseline="0" dirty="0" err="1">
                <a:solidFill>
                  <a:srgbClr val="2196D1"/>
                </a:solidFill>
                <a:latin typeface="Charis SIL"/>
              </a:rPr>
              <a:t>Lecun</a:t>
            </a:r>
            <a:r>
              <a:rPr lang="en-US" altLang="zh-CN" sz="1600" b="0" i="0" u="none" strike="noStrike" baseline="0" dirty="0">
                <a:solidFill>
                  <a:srgbClr val="2196D1"/>
                </a:solidFill>
                <a:latin typeface="Charis SIL"/>
              </a:rPr>
              <a:t> et al., 2015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Charis SIL"/>
              </a:rPr>
              <a:t>)</a:t>
            </a:r>
            <a:r>
              <a:rPr lang="zh-CN" altLang="en-US" sz="1600" dirty="0"/>
              <a:t>。这消除了特征工程和领域知识的需求从原始数据中提取特征，在输入</a:t>
            </a:r>
            <a:r>
              <a:rPr lang="en-US" altLang="zh-CN" sz="1600" dirty="0"/>
              <a:t>ML</a:t>
            </a:r>
            <a:r>
              <a:rPr lang="zh-CN" altLang="en-US" sz="1600" dirty="0"/>
              <a:t>算法之前。并且通过扩大重要的</a:t>
            </a:r>
            <a:r>
              <a:rPr lang="en-US" altLang="zh-CN" sz="1600" dirty="0"/>
              <a:t>patterns</a:t>
            </a:r>
            <a:r>
              <a:rPr lang="zh-CN" altLang="en-US" sz="1600" dirty="0"/>
              <a:t>以及输入不相关变化的压制提高了学习能力，同时，利用大量深层网络代表复杂非线性方程的优势。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en-US" altLang="zh-CN" sz="1600" dirty="0"/>
              <a:t>2. </a:t>
            </a:r>
            <a:r>
              <a:rPr lang="zh-CN" altLang="en-US" sz="1600" b="1" dirty="0"/>
              <a:t>修正线性单元激活函数</a:t>
            </a:r>
            <a:r>
              <a:rPr lang="zh-CN" altLang="en-US" sz="1600" dirty="0"/>
              <a:t>的大量应用带来的优势：</a:t>
            </a:r>
            <a:endParaRPr lang="en-US" altLang="zh-CN" sz="1600" dirty="0"/>
          </a:p>
          <a:p>
            <a:pPr lvl="3">
              <a:lnSpc>
                <a:spcPct val="125000"/>
              </a:lnSpc>
            </a:pPr>
            <a:r>
              <a:rPr lang="en-US" altLang="zh-CN" sz="1600" dirty="0"/>
              <a:t>a. </a:t>
            </a:r>
            <a:r>
              <a:rPr lang="zh-CN" altLang="en-US" sz="1600" dirty="0"/>
              <a:t>深度网络训练速度更快</a:t>
            </a:r>
            <a:endParaRPr lang="en-US" altLang="zh-CN" sz="1600" dirty="0"/>
          </a:p>
          <a:p>
            <a:pPr lvl="3">
              <a:lnSpc>
                <a:spcPct val="125000"/>
              </a:lnSpc>
            </a:pPr>
            <a:r>
              <a:rPr lang="en-US" altLang="zh-CN" sz="1600" dirty="0"/>
              <a:t>b. </a:t>
            </a:r>
            <a:r>
              <a:rPr lang="zh-CN" altLang="en-US" sz="1600" dirty="0"/>
              <a:t>解决梯度消失的问题</a:t>
            </a:r>
            <a:endParaRPr lang="en-US" altLang="zh-CN" sz="1600" dirty="0"/>
          </a:p>
          <a:p>
            <a:pPr lvl="3">
              <a:lnSpc>
                <a:spcPct val="125000"/>
              </a:lnSpc>
            </a:pPr>
            <a:r>
              <a:rPr lang="en-US" altLang="zh-CN" sz="1600" dirty="0"/>
              <a:t>c. </a:t>
            </a:r>
            <a:r>
              <a:rPr lang="zh-CN" altLang="en-US" sz="1600" dirty="0"/>
              <a:t>看不懂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sz="1600" dirty="0"/>
              <a:t>3. </a:t>
            </a:r>
            <a:r>
              <a:rPr lang="zh-CN" altLang="en-US" sz="1600" b="1" dirty="0"/>
              <a:t>随机梯度下降方法：</a:t>
            </a:r>
            <a:r>
              <a:rPr lang="zh-CN" altLang="en-US" sz="1600" dirty="0"/>
              <a:t>让训练网络更加高效，由于它随机选取一个小集合（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</a:rPr>
              <a:t>mini-batch </a:t>
            </a:r>
            <a:r>
              <a:rPr lang="zh-CN" altLang="en-US" sz="1600" dirty="0"/>
              <a:t>），方法也被进一步改进。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en-US" altLang="zh-CN" sz="1600" dirty="0"/>
              <a:t>4. </a:t>
            </a:r>
            <a:r>
              <a:rPr lang="zh-CN" altLang="en-US" sz="1600" b="1" dirty="0"/>
              <a:t>与</a:t>
            </a:r>
            <a:r>
              <a:rPr lang="en-US" altLang="zh-CN" sz="1600" b="1" dirty="0"/>
              <a:t>GPU</a:t>
            </a:r>
            <a:r>
              <a:rPr lang="zh-CN" altLang="en-US" sz="1600" b="1" dirty="0"/>
              <a:t>和大数据结合</a:t>
            </a:r>
            <a:r>
              <a:rPr lang="zh-CN" altLang="en-US" sz="1600" dirty="0"/>
              <a:t>：并行计算与</a:t>
            </a:r>
            <a:r>
              <a:rPr lang="en-US" altLang="zh-CN" sz="1600" dirty="0"/>
              <a:t>Mini-batch</a:t>
            </a:r>
            <a:r>
              <a:rPr lang="zh-CN" altLang="en-US" sz="1600" dirty="0"/>
              <a:t>的结合。</a:t>
            </a:r>
            <a:endParaRPr lang="en-US" altLang="zh-CN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87582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/>
              <a:t>T</a:t>
            </a:r>
            <a:r>
              <a:rPr lang="en-US" altLang="zh-CN" sz="1600" dirty="0"/>
              <a:t>: 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02146-01B8-CCF1-E65D-90DFE7E42BE8}"/>
              </a:ext>
            </a:extLst>
          </p:cNvPr>
          <p:cNvSpPr txBox="1"/>
          <p:nvPr/>
        </p:nvSpPr>
        <p:spPr>
          <a:xfrm>
            <a:off x="10986221" y="1825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Section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7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838"/>
            <a:ext cx="12192000" cy="63339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深度学习应用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1600" dirty="0"/>
              <a:t>DL</a:t>
            </a:r>
            <a:r>
              <a:rPr lang="zh-CN" altLang="en-US" sz="1600" dirty="0"/>
              <a:t>广泛应用于城市水管里，异常检测、系统预测、</a:t>
            </a:r>
            <a:r>
              <a:rPr lang="en-US" altLang="zh-CN" sz="1600" dirty="0"/>
              <a:t>asset assessment</a:t>
            </a:r>
            <a:r>
              <a:rPr lang="zh-CN" altLang="en-US" sz="1600" dirty="0"/>
              <a:t>（资产评估</a:t>
            </a:r>
            <a:r>
              <a:rPr lang="en-US" altLang="zh-CN" sz="1600" dirty="0"/>
              <a:t>-</a:t>
            </a:r>
            <a:r>
              <a:rPr lang="zh-CN" altLang="en-US" sz="1600" dirty="0"/>
              <a:t>现状？）、系统运行和规划维持。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zh-CN" altLang="en-US" sz="1400" b="1" dirty="0"/>
              <a:t>系统预测和资产评估</a:t>
            </a:r>
            <a:r>
              <a:rPr lang="zh-CN" altLang="en-US" sz="1400" dirty="0"/>
              <a:t>提供对现在和未来城市水系统状态的理解。</a:t>
            </a:r>
            <a:endParaRPr lang="en-US" altLang="zh-CN" sz="1400" dirty="0"/>
          </a:p>
          <a:p>
            <a:pPr lvl="2">
              <a:lnSpc>
                <a:spcPct val="125000"/>
              </a:lnSpc>
            </a:pPr>
            <a:r>
              <a:rPr lang="zh-CN" altLang="en-US" sz="1600" dirty="0"/>
              <a:t>系统运行和规划维持是优化问题，给定约束下识别最优方案。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zh-CN" altLang="en-US" sz="1600" dirty="0"/>
              <a:t>不同问题</a:t>
            </a:r>
            <a:r>
              <a:rPr lang="en-US" altLang="zh-CN" sz="1600" dirty="0"/>
              <a:t>DL</a:t>
            </a:r>
            <a:r>
              <a:rPr lang="zh-CN" altLang="en-US" sz="1600" dirty="0"/>
              <a:t>可以提供不同的结构。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zh-CN" altLang="en-US" sz="1600" dirty="0"/>
              <a:t>但目前，</a:t>
            </a:r>
            <a:r>
              <a:rPr lang="en-US" altLang="zh-CN" sz="1600" dirty="0"/>
              <a:t>there are few well-tested DL</a:t>
            </a:r>
            <a:r>
              <a:rPr lang="zh-CN" altLang="en-US" sz="1600" dirty="0"/>
              <a:t>算法直接可以用于解决</a:t>
            </a:r>
            <a:r>
              <a:rPr lang="en-US" altLang="zh-CN" sz="1600" dirty="0"/>
              <a:t>UWS</a:t>
            </a:r>
            <a:r>
              <a:rPr lang="zh-CN" altLang="en-US" sz="1600" dirty="0"/>
              <a:t>问题。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zh-CN" altLang="en-US" sz="1600" dirty="0"/>
              <a:t>大多问题都与</a:t>
            </a:r>
            <a:r>
              <a:rPr lang="zh-CN" altLang="en-US" sz="1600" b="1" dirty="0"/>
              <a:t>分类、异常检测和回归</a:t>
            </a:r>
            <a:r>
              <a:rPr lang="zh-CN" altLang="en-US" sz="1600" dirty="0"/>
              <a:t>任务有关，使用</a:t>
            </a:r>
            <a:r>
              <a:rPr lang="zh-CN" altLang="en-US" sz="1600" b="1" dirty="0">
                <a:solidFill>
                  <a:srgbClr val="FF0000"/>
                </a:solidFill>
              </a:rPr>
              <a:t>图像</a:t>
            </a:r>
            <a:r>
              <a:rPr lang="zh-CN" altLang="en-US" sz="1600" dirty="0"/>
              <a:t>或</a:t>
            </a:r>
            <a:r>
              <a:rPr lang="zh-CN" altLang="en-US" sz="1600" b="1" dirty="0">
                <a:solidFill>
                  <a:srgbClr val="FF0000"/>
                </a:solidFill>
              </a:rPr>
              <a:t>时间序列</a:t>
            </a:r>
            <a:r>
              <a:rPr lang="zh-CN" altLang="en-US" sz="1600" dirty="0"/>
              <a:t>数据，</a:t>
            </a:r>
            <a:r>
              <a:rPr lang="en-US" altLang="zh-CN" sz="1600" b="1" dirty="0"/>
              <a:t>CNNs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LSTMs</a:t>
            </a:r>
            <a:r>
              <a:rPr lang="zh-CN" altLang="en-US" sz="1600" dirty="0"/>
              <a:t>以及他们的混合是最常使用的。</a:t>
            </a:r>
            <a:endParaRPr lang="en-US" altLang="zh-CN" sz="1600" dirty="0"/>
          </a:p>
          <a:p>
            <a:pPr lvl="1">
              <a:lnSpc>
                <a:spcPct val="125000"/>
              </a:lnSpc>
            </a:pPr>
            <a:endParaRPr lang="zh-CN" altLang="en-US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8758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 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02146-01B8-CCF1-E65D-90DFE7E42BE8}"/>
              </a:ext>
            </a:extLst>
          </p:cNvPr>
          <p:cNvSpPr txBox="1"/>
          <p:nvPr/>
        </p:nvSpPr>
        <p:spPr>
          <a:xfrm>
            <a:off x="10986221" y="1825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Section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17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6E1D-2EEA-F063-6CD9-048BB483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838"/>
            <a:ext cx="12192000" cy="633390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3.3 urban flooding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/>
              <a:t>DL</a:t>
            </a:r>
            <a:r>
              <a:rPr lang="zh-CN" altLang="en-US" sz="1600" dirty="0"/>
              <a:t>帮助处理水动力洪水建模的数据</a:t>
            </a:r>
            <a:endParaRPr lang="en-US" altLang="zh-CN" sz="1600" dirty="0"/>
          </a:p>
          <a:p>
            <a:pPr lvl="2">
              <a:lnSpc>
                <a:spcPct val="125000"/>
              </a:lnSpc>
            </a:pPr>
            <a:r>
              <a:rPr lang="zh-CN" altLang="en-US" sz="1400" dirty="0"/>
              <a:t>模型预测精度很大程度依赖于高精度数据，然而，数据的可获取性是挑战。</a:t>
            </a:r>
            <a:endParaRPr lang="en-US" altLang="zh-CN" sz="1400" dirty="0"/>
          </a:p>
          <a:p>
            <a:pPr lvl="2">
              <a:lnSpc>
                <a:spcPct val="125000"/>
              </a:lnSpc>
            </a:pPr>
            <a:r>
              <a:rPr lang="en-US" altLang="zh-CN" sz="1400" dirty="0"/>
              <a:t>DL</a:t>
            </a:r>
            <a:r>
              <a:rPr lang="zh-CN" altLang="en-US" sz="1400" dirty="0"/>
              <a:t>可以帮助处理空中拍摄图像、激光雷达数据、卫星数据、雷达天气数据</a:t>
            </a:r>
            <a:r>
              <a:rPr lang="zh-CN" altLang="en-US" sz="1400" b="1" dirty="0"/>
              <a:t>产生高精度，多谱段数据</a:t>
            </a:r>
            <a:r>
              <a:rPr lang="zh-CN" altLang="en-US" sz="1400" dirty="0"/>
              <a:t>去改善城市洪水建模。</a:t>
            </a:r>
            <a:endParaRPr lang="en-US" altLang="zh-CN" sz="1400" dirty="0"/>
          </a:p>
          <a:p>
            <a:pPr lvl="2">
              <a:lnSpc>
                <a:spcPct val="125000"/>
              </a:lnSpc>
            </a:pPr>
            <a:r>
              <a:rPr lang="en-US" altLang="zh-CN" sz="1400" dirty="0"/>
              <a:t>DL</a:t>
            </a:r>
            <a:r>
              <a:rPr lang="zh-CN" altLang="en-US" sz="1400" dirty="0"/>
              <a:t>在遥感应用广泛，提高数据精度，有助于洪水灾害评估（</a:t>
            </a:r>
            <a:r>
              <a:rPr lang="en-US" altLang="zh-CN" sz="1400" dirty="0"/>
              <a:t>flood damage assessment</a:t>
            </a:r>
            <a:r>
              <a:rPr lang="zh-CN" altLang="en-US" sz="1400" dirty="0"/>
              <a:t>）等。</a:t>
            </a:r>
            <a:r>
              <a:rPr lang="zh-CN" altLang="en-US" sz="1400" b="1" dirty="0">
                <a:solidFill>
                  <a:srgbClr val="FF0000"/>
                </a:solidFill>
              </a:rPr>
              <a:t>特别地，使用</a:t>
            </a:r>
            <a:r>
              <a:rPr lang="en-US" altLang="zh-CN" sz="1400" b="1" dirty="0">
                <a:solidFill>
                  <a:srgbClr val="FF0000"/>
                </a:solidFill>
              </a:rPr>
              <a:t>DL</a:t>
            </a:r>
            <a:r>
              <a:rPr lang="zh-CN" altLang="en-US" sz="1400" b="1" dirty="0">
                <a:solidFill>
                  <a:srgbClr val="FF0000"/>
                </a:solidFill>
              </a:rPr>
              <a:t>处理遥感影像可以在洪水过程中用于灾害评估（参考文献）。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400" dirty="0"/>
              <a:t>CNNs</a:t>
            </a:r>
            <a:r>
              <a:rPr lang="zh-CN" altLang="en-US" sz="1400" dirty="0"/>
              <a:t>可以利用无人机拍摄的影响估计洪水程度，用</a:t>
            </a:r>
            <a:r>
              <a:rPr lang="en-US" altLang="zh-CN" sz="1400" dirty="0"/>
              <a:t>CCTV</a:t>
            </a:r>
            <a:r>
              <a:rPr lang="zh-CN" altLang="en-US" sz="1400" dirty="0"/>
              <a:t>视频和</a:t>
            </a:r>
            <a:r>
              <a:rPr lang="en-US" altLang="zh-CN" sz="1400" dirty="0"/>
              <a:t>crowdsourced photos</a:t>
            </a:r>
            <a:r>
              <a:rPr lang="zh-CN" altLang="en-US" sz="1400" dirty="0"/>
              <a:t>（众包图像？）监测水深。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城市洪水预测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en-US" altLang="zh-CN" sz="1800" dirty="0"/>
              <a:t>4 </a:t>
            </a:r>
            <a:r>
              <a:rPr lang="zh-CN" altLang="en-US" sz="1800" dirty="0"/>
              <a:t>未来研究方向</a:t>
            </a:r>
            <a:r>
              <a:rPr lang="en-US" altLang="zh-CN" sz="1800" dirty="0"/>
              <a:t>-</a:t>
            </a:r>
            <a:r>
              <a:rPr lang="zh-CN" altLang="en-US" sz="1800" dirty="0"/>
              <a:t>可解释性（新概念，和学界对可解释性最新的理解）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可解释性引起了重视。许多机器学习模型（特别是深度学习）被当做</a:t>
            </a:r>
            <a:r>
              <a:rPr lang="zh-CN" altLang="en-US" sz="1400" b="1" dirty="0"/>
              <a:t>黑箱</a:t>
            </a:r>
            <a:r>
              <a:rPr lang="zh-CN" altLang="en-US" sz="1400" dirty="0"/>
              <a:t>来用，可以提高预测精度，但是很难解释这些</a:t>
            </a:r>
            <a:r>
              <a:rPr lang="zh-CN" altLang="en-US" sz="1400" b="1" dirty="0"/>
              <a:t>预测结果</a:t>
            </a:r>
            <a:r>
              <a:rPr lang="zh-CN" altLang="en-US" sz="1400" dirty="0"/>
              <a:t>是如何得到的，或者哪个</a:t>
            </a:r>
            <a:r>
              <a:rPr lang="zh-CN" altLang="en-US" sz="1400" b="1" dirty="0"/>
              <a:t>特征起了主导作用</a:t>
            </a:r>
            <a:r>
              <a:rPr lang="zh-CN" altLang="en-US" sz="1400" dirty="0"/>
              <a:t>。相比于物理模型最让人诟病的一点。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en-US" altLang="zh-CN" sz="1400" dirty="0"/>
              <a:t>AI</a:t>
            </a:r>
            <a:r>
              <a:rPr lang="zh-CN" altLang="en-US" sz="1400" dirty="0"/>
              <a:t>模型的</a:t>
            </a:r>
            <a:r>
              <a:rPr lang="zh-CN" altLang="en-US" sz="1400" b="1" dirty="0"/>
              <a:t>性能</a:t>
            </a:r>
            <a:r>
              <a:rPr lang="zh-CN" altLang="en-US" sz="1400" dirty="0"/>
              <a:t>和</a:t>
            </a:r>
            <a:r>
              <a:rPr lang="zh-CN" altLang="en-US" sz="1400" b="1" dirty="0"/>
              <a:t>可解释性</a:t>
            </a:r>
            <a:r>
              <a:rPr lang="zh-CN" altLang="en-US" sz="1400" dirty="0"/>
              <a:t>之间是有一个</a:t>
            </a:r>
            <a:r>
              <a:rPr lang="en-US" altLang="zh-CN" sz="1400" dirty="0"/>
              <a:t>Trade-off</a:t>
            </a:r>
            <a:r>
              <a:rPr lang="zh-CN" altLang="en-US" sz="1400" dirty="0"/>
              <a:t>，建模者要</a:t>
            </a:r>
            <a:r>
              <a:rPr lang="zh-CN" altLang="en-US" sz="1400" b="1" dirty="0"/>
              <a:t>找到一个平衡点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相比于</a:t>
            </a:r>
            <a:r>
              <a:rPr lang="en-US" altLang="zh-CN" sz="1400" dirty="0"/>
              <a:t>ML</a:t>
            </a:r>
            <a:r>
              <a:rPr lang="zh-CN" altLang="en-US" sz="1400" dirty="0"/>
              <a:t>，</a:t>
            </a:r>
            <a:r>
              <a:rPr lang="en-US" altLang="zh-CN" sz="1400" b="1" dirty="0"/>
              <a:t>DL</a:t>
            </a:r>
            <a:r>
              <a:rPr lang="zh-CN" altLang="en-US" sz="1400" b="1" dirty="0"/>
              <a:t>的可解释性更低</a:t>
            </a:r>
            <a:r>
              <a:rPr lang="zh-CN" altLang="en-US" sz="1400" dirty="0"/>
              <a:t>，原因包括多尺度和分布的网络代表特性、深度网络的不稳定性等。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已经有很多方法用来解释</a:t>
            </a:r>
            <a:r>
              <a:rPr lang="en-US" altLang="zh-CN" sz="1400" dirty="0"/>
              <a:t>DL</a:t>
            </a:r>
            <a:r>
              <a:rPr lang="zh-CN" altLang="en-US" sz="1400" dirty="0"/>
              <a:t>，</a:t>
            </a:r>
            <a:r>
              <a:rPr lang="zh-CN" altLang="en-US" sz="1400" b="1" dirty="0"/>
              <a:t>但还没有用于城市水系统应用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可解释性包括</a:t>
            </a:r>
            <a:r>
              <a:rPr lang="zh-CN" altLang="en-US" sz="1400" b="1" dirty="0"/>
              <a:t>局部和全局</a:t>
            </a:r>
            <a:r>
              <a:rPr lang="zh-CN" altLang="en-US" sz="1400" dirty="0"/>
              <a:t>，局部是指输入</a:t>
            </a:r>
            <a:r>
              <a:rPr lang="zh-CN" altLang="en-US" sz="1400" b="1" dirty="0"/>
              <a:t>特征对结果的贡献</a:t>
            </a:r>
            <a:r>
              <a:rPr lang="zh-CN" altLang="en-US" sz="1400" dirty="0"/>
              <a:t>，全局是指模型推理过程发的透明和可理解程度。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方法：局部可解释性（相关）通过</a:t>
            </a:r>
            <a:r>
              <a:rPr lang="zh-CN" altLang="en-US" sz="1400" b="1" dirty="0"/>
              <a:t>微小的扰动、屏蔽或剔除输入的不同部分</a:t>
            </a:r>
            <a:r>
              <a:rPr lang="zh-CN" altLang="en-US" sz="1400" dirty="0"/>
              <a:t>，去分析输出会相应怎么变化。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方法名称：</a:t>
            </a:r>
            <a:r>
              <a:rPr lang="en-US" altLang="zh-CN" sz="1400" dirty="0"/>
              <a:t>1. </a:t>
            </a:r>
            <a:r>
              <a:rPr lang="zh-CN" altLang="en-US" sz="1400" dirty="0"/>
              <a:t>局部可解释性模型（</a:t>
            </a:r>
            <a:r>
              <a:rPr lang="en-US" altLang="zh-CN" sz="1400" b="1" dirty="0"/>
              <a:t>LIME</a:t>
            </a:r>
            <a:r>
              <a:rPr lang="zh-CN" altLang="en-US" sz="1400" dirty="0"/>
              <a:t>）用于文本和图像分类问题、</a:t>
            </a:r>
            <a:r>
              <a:rPr lang="en-US" altLang="zh-CN" sz="1400" dirty="0"/>
              <a:t>2. </a:t>
            </a:r>
            <a:r>
              <a:rPr lang="en-US" altLang="zh-CN" sz="1400" b="1" dirty="0"/>
              <a:t>SHAP</a:t>
            </a:r>
            <a:r>
              <a:rPr lang="zh-CN" altLang="en-US" sz="1400" dirty="0"/>
              <a:t>用于识别最重要的环境因素。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r>
              <a:rPr lang="zh-CN" altLang="en-US" sz="1400" dirty="0"/>
              <a:t>笔记：文中提供了参考文献，接下来可以继续进行延伸阅读。</a:t>
            </a:r>
            <a:endParaRPr lang="en-US" altLang="zh-CN" sz="1400" dirty="0"/>
          </a:p>
          <a:p>
            <a:pPr lvl="1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endParaRPr lang="en-US" altLang="zh-CN" sz="1400" dirty="0"/>
          </a:p>
          <a:p>
            <a:pPr lvl="1">
              <a:lnSpc>
                <a:spcPct val="125000"/>
              </a:lnSpc>
            </a:pPr>
            <a:endParaRPr lang="en-US" altLang="zh-CN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A83D02C-3C91-7602-C215-B706FA04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487582"/>
          </a:xfrm>
        </p:spPr>
        <p:txBody>
          <a:bodyPr>
            <a:noAutofit/>
          </a:bodyPr>
          <a:lstStyle/>
          <a:p>
            <a:r>
              <a:rPr lang="en-US" altLang="zh-CN" sz="1600" b="1" dirty="0"/>
              <a:t>T</a:t>
            </a:r>
            <a:r>
              <a:rPr lang="en-US" altLang="zh-CN" sz="1600" dirty="0"/>
              <a:t>: The role of deep learning in urban water management: A critical review</a:t>
            </a:r>
            <a:br>
              <a:rPr lang="en-US" altLang="zh-CN" sz="1600" dirty="0"/>
            </a:br>
            <a:r>
              <a:rPr lang="en-US" altLang="zh-CN" sz="1600" dirty="0"/>
              <a:t>---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D02146-01B8-CCF1-E65D-90DFE7E42BE8}"/>
              </a:ext>
            </a:extLst>
          </p:cNvPr>
          <p:cNvSpPr txBox="1"/>
          <p:nvPr/>
        </p:nvSpPr>
        <p:spPr>
          <a:xfrm>
            <a:off x="11215451" y="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0843B-24AB-7978-05C9-F1094CA8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563" y="4414982"/>
            <a:ext cx="2632350" cy="1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1gkqgj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2081</Words>
  <Application>Microsoft Office PowerPoint</Application>
  <PresentationFormat>宽屏</PresentationFormat>
  <Paragraphs>159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Charis SIL</vt:lpstr>
      <vt:lpstr>STIX</vt:lpstr>
      <vt:lpstr>等线</vt:lpstr>
      <vt:lpstr>微软雅黑</vt:lpstr>
      <vt:lpstr>Arial</vt:lpstr>
      <vt:lpstr>Office 主题​​</vt:lpstr>
      <vt:lpstr>file:///E:\DULT\Learning\Literature%20Review\基于可解释性机器学习洪水风险评价.Data\PDF\1384785256\2022-Fu-Water%20Res.pdf</vt:lpstr>
      <vt:lpstr>基于可解释机器学习洪水风险评价</vt:lpstr>
      <vt:lpstr>T: Y: A: et al. I: J: ---</vt:lpstr>
      <vt:lpstr>T: ---</vt:lpstr>
      <vt:lpstr>T:The role of deep learning in urban water management: A critical review Y: 2022 A: Guangtao Fu et al. I: University of Exeter J: WR ---</vt:lpstr>
      <vt:lpstr>T: The role of deep learning in urban water management: A critical review ---</vt:lpstr>
      <vt:lpstr>T: The role of deep learning in urban water management: A critical review ---</vt:lpstr>
      <vt:lpstr>T: The role of deep learning in urban water management: A critical review ---</vt:lpstr>
      <vt:lpstr>T: The role of deep learning in urban water management: A critical review ---</vt:lpstr>
      <vt:lpstr>T: The role of deep learning in urban water management: A critical review ---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A8622</dc:creator>
  <cp:lastModifiedBy>A8622</cp:lastModifiedBy>
  <cp:revision>75</cp:revision>
  <dcterms:created xsi:type="dcterms:W3CDTF">2022-09-26T06:54:11Z</dcterms:created>
  <dcterms:modified xsi:type="dcterms:W3CDTF">2022-09-29T13:27:16Z</dcterms:modified>
</cp:coreProperties>
</file>