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r>
              <a:rPr lang="en-US" sz="1200">
                <a:latin typeface="Times New Roman"/>
              </a:rPr>
              <a:t>Click to edit the notes format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914760" y="4343400"/>
            <a:ext cx="5028480" cy="4115160"/>
          </a:xfrm>
          <a:prstGeom prst="rect">
            <a:avLst/>
          </a:prstGeom>
        </p:spPr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931680" y="4408560"/>
            <a:ext cx="5121000" cy="4176720"/>
          </a:xfrm>
          <a:prstGeom prst="rect">
            <a:avLst/>
          </a:prstGeom>
        </p:spPr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914760" y="4343400"/>
            <a:ext cx="5028480" cy="4115160"/>
          </a:xfrm>
          <a:prstGeom prst="rect">
            <a:avLst/>
          </a:prstGeom>
        </p:spPr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914760" y="4343400"/>
            <a:ext cx="5028480" cy="4115160"/>
          </a:xfrm>
          <a:prstGeom prst="rect">
            <a:avLst/>
          </a:prstGeom>
        </p:spPr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20000" cy="9576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200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74640" y="4155480"/>
            <a:ext cx="79200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20000" cy="9576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46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732920" y="1400040"/>
            <a:ext cx="38646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732920" y="4155480"/>
            <a:ext cx="38646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74640" y="4155480"/>
            <a:ext cx="38646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20000" cy="9576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20000" cy="52750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20000" cy="52750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28760" y="1399680"/>
            <a:ext cx="6611400" cy="52750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328760" y="1399680"/>
            <a:ext cx="6611400" cy="5275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20000" cy="9576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74640" y="1400040"/>
            <a:ext cx="7920000" cy="527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20000" cy="9576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20000" cy="52750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20000" cy="9576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4600" cy="52750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732920" y="1400040"/>
            <a:ext cx="3864600" cy="52750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20000" cy="9576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83920" y="142200"/>
            <a:ext cx="7920000" cy="4005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20000" cy="9576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46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74640" y="4155480"/>
            <a:ext cx="38646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732920" y="1400040"/>
            <a:ext cx="3864600" cy="52750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20000" cy="9576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74640" y="1400040"/>
            <a:ext cx="7920000" cy="5275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20000" cy="9576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4600" cy="52750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732920" y="1400040"/>
            <a:ext cx="38646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732920" y="4155480"/>
            <a:ext cx="38646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20000" cy="9576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46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32920" y="1400040"/>
            <a:ext cx="38646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74640" y="4155480"/>
            <a:ext cx="79200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20000" cy="9576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200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74640" y="4155480"/>
            <a:ext cx="79200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20000" cy="9576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46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732920" y="1400040"/>
            <a:ext cx="38646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732920" y="4155480"/>
            <a:ext cx="38646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74640" y="4155480"/>
            <a:ext cx="38646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20000" cy="9576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20000" cy="52750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20000" cy="52750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pic>
        <p:nvPicPr>
          <p:cNvPr id="8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28760" y="1399680"/>
            <a:ext cx="6611400" cy="527508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328760" y="1399680"/>
            <a:ext cx="6611400" cy="5275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20000" cy="9576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20000" cy="52750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20000" cy="9576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4600" cy="52750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732920" y="1400040"/>
            <a:ext cx="3864600" cy="52750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20000" cy="9576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83920" y="142200"/>
            <a:ext cx="7920000" cy="4005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20000" cy="9576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46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74640" y="4155480"/>
            <a:ext cx="38646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732920" y="1400040"/>
            <a:ext cx="3864600" cy="52750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20000" cy="9576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4600" cy="527508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732920" y="1400040"/>
            <a:ext cx="38646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732920" y="4155480"/>
            <a:ext cx="38646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83920" y="48240"/>
            <a:ext cx="7920000" cy="95760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646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732920" y="1400040"/>
            <a:ext cx="38646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74640" y="4155480"/>
            <a:ext cx="7920000" cy="251604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38200" y="217080"/>
            <a:ext cx="30240" cy="1050840"/>
          </a:xfrm>
          <a:prstGeom prst="rect">
            <a:avLst/>
          </a:prstGeom>
          <a:solidFill>
            <a:srgbClr val="1c1c1c"/>
          </a:solidFill>
          <a:ln>
            <a:noFill/>
          </a:ln>
        </p:spPr>
      </p:sp>
      <p:sp>
        <p:nvSpPr>
          <p:cNvPr id="1" name="CustomShape 2"/>
          <p:cNvSpPr/>
          <p:nvPr/>
        </p:nvSpPr>
        <p:spPr>
          <a:xfrm>
            <a:off x="219240" y="1007640"/>
            <a:ext cx="8224920" cy="302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1c1c1c"/>
              </a:gs>
            </a:gsLst>
            <a:lin ang="10800000"/>
          </a:gradFill>
          <a:ln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83920" y="142200"/>
            <a:ext cx="7920000" cy="86364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lang="en-US" sz="36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20000" cy="527508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lang="en-US" sz="2400">
                <a:latin typeface="Arial"/>
              </a:rPr>
              <a:t>Click to edit the outline text format</a:t>
            </a:r>
            <a:endParaRPr/>
          </a:p>
          <a:p>
            <a:pPr lvl="1"/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Font typeface="Times New Roman"/>
              <a:buChar char="•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Font typeface="Times New Roman"/>
              <a:buChar char="–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Font typeface="Times New Roman"/>
              <a:buChar char="»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Font typeface="Times New Roman"/>
              <a:buChar char="»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Font typeface="Times New Roman"/>
              <a:buChar char="»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90520" y="2546280"/>
            <a:ext cx="436680" cy="473040"/>
          </a:xfrm>
          <a:prstGeom prst="rect">
            <a:avLst/>
          </a:prstGeom>
          <a:solidFill>
            <a:srgbClr val="3333cc"/>
          </a:solidFill>
          <a:ln>
            <a:noFill/>
          </a:ln>
        </p:spPr>
      </p:sp>
      <p:sp>
        <p:nvSpPr>
          <p:cNvPr id="39" name="CustomShape 2"/>
          <p:cNvSpPr/>
          <p:nvPr/>
        </p:nvSpPr>
        <p:spPr>
          <a:xfrm>
            <a:off x="673200" y="2546280"/>
            <a:ext cx="326880" cy="4730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3333cc"/>
              </a:gs>
            </a:gsLst>
            <a:lin ang="10800000"/>
          </a:gradFill>
          <a:ln>
            <a:noFill/>
          </a:ln>
        </p:spPr>
      </p:sp>
      <p:sp>
        <p:nvSpPr>
          <p:cNvPr id="40" name="CustomShape 3"/>
          <p:cNvSpPr/>
          <p:nvPr/>
        </p:nvSpPr>
        <p:spPr>
          <a:xfrm>
            <a:off x="414360" y="2968560"/>
            <a:ext cx="421560" cy="473040"/>
          </a:xfrm>
          <a:prstGeom prst="rect">
            <a:avLst/>
          </a:prstGeom>
          <a:solidFill>
            <a:srgbClr val="ffcf01"/>
          </a:solidFill>
          <a:ln>
            <a:noFill/>
          </a:ln>
        </p:spPr>
      </p:sp>
      <p:sp>
        <p:nvSpPr>
          <p:cNvPr id="41" name="CustomShape 4"/>
          <p:cNvSpPr/>
          <p:nvPr/>
        </p:nvSpPr>
        <p:spPr>
          <a:xfrm>
            <a:off x="783360" y="2968560"/>
            <a:ext cx="367200" cy="4730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cf01"/>
              </a:gs>
            </a:gsLst>
            <a:lin ang="10800000"/>
          </a:gradFill>
          <a:ln>
            <a:noFill/>
          </a:ln>
        </p:spPr>
      </p:sp>
      <p:sp>
        <p:nvSpPr>
          <p:cNvPr id="42" name="CustomShape 5"/>
          <p:cNvSpPr/>
          <p:nvPr/>
        </p:nvSpPr>
        <p:spPr>
          <a:xfrm>
            <a:off x="0" y="2895480"/>
            <a:ext cx="558720" cy="42084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ffff"/>
              </a:gs>
            </a:gsLst>
            <a:lin ang="8100000"/>
          </a:gradFill>
          <a:ln>
            <a:noFill/>
          </a:ln>
        </p:spPr>
      </p:sp>
      <p:sp>
        <p:nvSpPr>
          <p:cNvPr id="43" name="CustomShape 6"/>
          <p:cNvSpPr/>
          <p:nvPr/>
        </p:nvSpPr>
        <p:spPr>
          <a:xfrm>
            <a:off x="635040" y="2438280"/>
            <a:ext cx="30240" cy="1051200"/>
          </a:xfrm>
          <a:prstGeom prst="rect">
            <a:avLst/>
          </a:prstGeom>
          <a:solidFill>
            <a:srgbClr val="1c1c1c"/>
          </a:solidFill>
          <a:ln>
            <a:noFill/>
          </a:ln>
        </p:spPr>
      </p:sp>
      <p:sp>
        <p:nvSpPr>
          <p:cNvPr id="44" name="CustomShape 7"/>
          <p:cNvSpPr/>
          <p:nvPr/>
        </p:nvSpPr>
        <p:spPr>
          <a:xfrm flipV="1">
            <a:off x="316080" y="3260520"/>
            <a:ext cx="8691480" cy="54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1c1c1c"/>
              </a:gs>
            </a:gsLst>
            <a:lin ang="10800000"/>
          </a:gradFill>
          <a:ln>
            <a:noFill/>
          </a:ln>
        </p:spPr>
      </p:sp>
      <p:sp>
        <p:nvSpPr>
          <p:cNvPr id="45" name="PlaceHolder 8"/>
          <p:cNvSpPr>
            <a:spLocks noGrp="1"/>
          </p:cNvSpPr>
          <p:nvPr>
            <p:ph type="title"/>
          </p:nvPr>
        </p:nvSpPr>
        <p:spPr>
          <a:xfrm>
            <a:off x="837720" y="1676160"/>
            <a:ext cx="7466040" cy="146052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lang="en-US" sz="36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6" name="PlaceHolder 9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399360" cy="1751040"/>
          </a:xfrm>
          <a:prstGeom prst="rect">
            <a:avLst/>
          </a:prstGeom>
        </p:spPr>
        <p:txBody>
          <a:bodyPr lIns="90000" rIns="90000" tIns="46800" bIns="46800"/>
          <a:p>
            <a:pPr algn="ctr"/>
            <a:r>
              <a:rPr lang="en-US">
                <a:latin typeface="Arial"/>
              </a:rPr>
              <a:t>Click to add Text</a:t>
            </a:r>
            <a:endParaRPr/>
          </a:p>
        </p:txBody>
      </p:sp>
      <p:sp>
        <p:nvSpPr>
          <p:cNvPr id="47" name="PlaceHolder 10"/>
          <p:cNvSpPr>
            <a:spLocks noGrp="1"/>
          </p:cNvSpPr>
          <p:nvPr>
            <p:ph type="dt"/>
          </p:nvPr>
        </p:nvSpPr>
        <p:spPr>
          <a:xfrm>
            <a:off x="990360" y="6248160"/>
            <a:ext cx="1903320" cy="455400"/>
          </a:xfrm>
          <a:prstGeom prst="rect">
            <a:avLst/>
          </a:prstGeom>
        </p:spPr>
        <p:txBody>
          <a:bodyPr lIns="90000" rIns="90000" tIns="46800" bIns="46800" anchor="b"/>
          <a:p>
            <a:pPr>
              <a:lnSpc>
                <a:spcPct val="100000"/>
              </a:lnSpc>
            </a:pPr>
            <a:r>
              <a:rPr lang="en-US" sz="1400">
                <a:solidFill>
                  <a:srgbClr val="1c1c1c"/>
                </a:solidFill>
                <a:latin typeface="Tahoma"/>
                <a:ea typeface="Tahoma"/>
              </a:rPr>
              <a:t>&lt;date/time&gt;</a:t>
            </a:r>
            <a:endParaRPr/>
          </a:p>
        </p:txBody>
      </p:sp>
      <p:sp>
        <p:nvSpPr>
          <p:cNvPr id="48" name="PlaceHolder 11"/>
          <p:cNvSpPr>
            <a:spLocks noGrp="1"/>
          </p:cNvSpPr>
          <p:nvPr>
            <p:ph type="ftr"/>
          </p:nvPr>
        </p:nvSpPr>
        <p:spPr>
          <a:xfrm>
            <a:off x="3428640" y="6248160"/>
            <a:ext cx="2894040" cy="455400"/>
          </a:xfrm>
          <a:prstGeom prst="rect">
            <a:avLst/>
          </a:prstGeom>
        </p:spPr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1c1c1c"/>
                </a:solidFill>
                <a:latin typeface="Tahoma"/>
                <a:ea typeface="Tahoma"/>
              </a:rPr>
              <a:t>&lt;footer&gt;</a:t>
            </a:r>
            <a:endParaRPr/>
          </a:p>
        </p:txBody>
      </p:sp>
      <p:sp>
        <p:nvSpPr>
          <p:cNvPr id="49" name="PlaceHolder 12"/>
          <p:cNvSpPr>
            <a:spLocks noGrp="1"/>
          </p:cNvSpPr>
          <p:nvPr>
            <p:ph type="sldNum"/>
          </p:nvPr>
        </p:nvSpPr>
        <p:spPr>
          <a:xfrm>
            <a:off x="6857640" y="6248160"/>
            <a:ext cx="1903320" cy="45540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65148DBC-9585-40E3-A269-2A96703199A0}" type="slidenum">
              <a:rPr lang="en-US" sz="1400">
                <a:solidFill>
                  <a:srgbClr val="1c1c1c"/>
                </a:solidFill>
                <a:latin typeface="Tahoma"/>
                <a:ea typeface="Tahoma"/>
              </a:rPr>
              <a:t>&lt;number&gt;</a:t>
            </a:fld>
            <a:endParaRPr/>
          </a:p>
        </p:txBody>
      </p:sp>
      <p:sp>
        <p:nvSpPr>
          <p:cNvPr id="50" name="PlaceHolder 1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 algn="ctr"/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 algn="ctr">
              <a:buFont typeface="Times New Roman"/>
              <a:buChar char="•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 algn="ctr">
              <a:buFont typeface="Times New Roman"/>
              <a:buChar char="–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 algn="ctr">
              <a:buFont typeface="Times New Roman"/>
              <a:buChar char="»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 algn="ctr">
              <a:buFont typeface="Times New Roman"/>
              <a:buChar char="»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 algn="ctr">
              <a:buFont typeface="Times New Roman"/>
              <a:buChar char="»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057320" y="1676160"/>
            <a:ext cx="7027920" cy="146196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lang="en-US" sz="3600">
                <a:latin typeface="Arial"/>
              </a:rPr>
              <a:t>Frameworks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1333440" y="3809880"/>
            <a:ext cx="6477120" cy="52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/>
            <a:r>
              <a:rPr lang="en-US" sz="2800">
                <a:latin typeface="Arial"/>
                <a:ea typeface="Arial"/>
              </a:rPr>
              <a:t>Reusable Software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48640" y="182880"/>
            <a:ext cx="7921440" cy="86508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lang="en-US" sz="3600">
                <a:latin typeface="Arial"/>
              </a:rPr>
              <a:t>OCSF AbstractServer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822960" y="1369080"/>
            <a:ext cx="7772400" cy="5306040"/>
          </a:xfrm>
          <a:prstGeom prst="rect">
            <a:avLst/>
          </a:prstGeom>
          <a:solidFill>
            <a:srgbClr val="ffffcc"/>
          </a:solidFill>
          <a:ln w="12600">
            <a:solidFill>
              <a:srgbClr val="333399"/>
            </a:solidFill>
            <a:miter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80"/>
                </a:solidFill>
                <a:latin typeface="Courier New"/>
                <a:ea typeface="Courier New"/>
              </a:rPr>
              <a:t>&lt;&lt;controls&gt;&gt; (commands to the framework)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8000"/>
                </a:solidFill>
                <a:latin typeface="Courier New"/>
                <a:ea typeface="Courier New"/>
              </a:rPr>
              <a:t> 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listen( 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stopListening( 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sendToAllClients(Object msg)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80"/>
                </a:solidFill>
                <a:latin typeface="Courier New"/>
                <a:ea typeface="Courier New"/>
              </a:rPr>
              <a:t>&lt;&lt;hooks&gt;&gt;    (optional callbacks)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8000"/>
                </a:solidFill>
                <a:latin typeface="Courier New"/>
                <a:ea typeface="Courier New"/>
              </a:rPr>
              <a:t> 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clientConnected( 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clientDisconnected( 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several others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80"/>
                </a:solidFill>
                <a:latin typeface="Courier New"/>
                <a:ea typeface="Courier New"/>
              </a:rPr>
              <a:t>&lt;&lt;slot&gt;&gt;     (required callbacks)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8000"/>
                </a:solidFill>
                <a:latin typeface="Courier New"/>
                <a:ea typeface="Courier New"/>
              </a:rPr>
              <a:t>  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Courier New"/>
              </a:rPr>
              <a:t>handleMessageFromClient( Object 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80"/>
                </a:solidFill>
                <a:latin typeface="Courier New"/>
                <a:ea typeface="Courier New"/>
              </a:rPr>
              <a:t>&lt;&lt;accessors &amp; mutators&gt;&gt;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8000"/>
                </a:solidFill>
                <a:latin typeface="Courier New"/>
                <a:ea typeface="Courier New"/>
              </a:rPr>
              <a:t> 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isListening()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getClientConnection(int id)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getPort( ), setPort(port)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83920" y="142200"/>
            <a:ext cx="7920000" cy="86364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lang="en-US" sz="3600">
                <a:latin typeface="Arial"/>
              </a:rPr>
              <a:t>Example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674640" y="1400040"/>
            <a:ext cx="7920000" cy="527508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lang="en-US" sz="2400">
                <a:latin typeface="Arial"/>
              </a:rPr>
              <a:t>A messaging client that sends strings (message).</a:t>
            </a:r>
            <a:endParaRPr/>
          </a:p>
          <a:p>
            <a:pPr/>
            <a:r>
              <a:rPr lang="en-US" sz="2400">
                <a:latin typeface="Arial"/>
              </a:rPr>
              <a:t>All clients receive the message.</a:t>
            </a:r>
            <a:endParaRPr/>
          </a:p>
          <a:p>
            <a:pPr/>
            <a:r>
              <a:rPr lang="en-US" sz="2400">
                <a:latin typeface="Arial"/>
              </a:rPr>
              <a:t>Use port 5555 (port &gt; 1024 is suggested for Linux and MacOS).</a:t>
            </a:r>
            <a:endParaRPr/>
          </a:p>
          <a:p>
            <a:pPr/>
            <a:endParaRPr/>
          </a:p>
          <a:p>
            <a:pPr/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11280" y="182880"/>
            <a:ext cx="7921440" cy="86508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lang="en-US" sz="3600">
                <a:latin typeface="Arial"/>
              </a:rPr>
              <a:t>Client side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365760" y="1387800"/>
            <a:ext cx="8561880" cy="4464360"/>
          </a:xfrm>
          <a:prstGeom prst="rect">
            <a:avLst/>
          </a:prstGeom>
        </p:spPr>
        <p:txBody>
          <a:bodyPr lIns="90000" rIns="90000" tIns="46800" bIns="46800"/>
          <a:p>
            <a:pPr>
              <a:buSzPct val="90000"/>
              <a:buFont typeface="Wingdings" charset="2"/>
              <a:buChar char=""/>
            </a:pPr>
            <a:r>
              <a:rPr lang="en-US" sz="2400">
                <a:latin typeface="Arial"/>
              </a:rPr>
              <a:t>Extend AbstractClient &amp; implement the callback method</a:t>
            </a:r>
            <a:endParaRPr/>
          </a:p>
        </p:txBody>
      </p:sp>
      <p:sp>
        <p:nvSpPr>
          <p:cNvPr id="119" name="CustomShape 3"/>
          <p:cNvSpPr/>
          <p:nvPr/>
        </p:nvSpPr>
        <p:spPr>
          <a:xfrm>
            <a:off x="365760" y="2012040"/>
            <a:ext cx="8503920" cy="4588560"/>
          </a:xfrm>
          <a:prstGeom prst="rect">
            <a:avLst/>
          </a:prstGeom>
          <a:solidFill>
            <a:srgbClr val="ffffcc"/>
          </a:solidFill>
          <a:ln w="12600">
            <a:solidFill>
              <a:srgbClr val="333399"/>
            </a:solidFill>
            <a:miter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000">
                <a:latin typeface="Courier New"/>
                <a:ea typeface="Courier New"/>
              </a:rPr>
              <a:t>import com.lloseng.ocsf.client.AbstractClient;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latin typeface="Courier New"/>
                <a:ea typeface="Courier New"/>
              </a:rPr>
              <a:t>public class ChatClient 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</a:rPr>
              <a:t>extends AbstractClient</a:t>
            </a:r>
            <a:r>
              <a:rPr b="1" lang="en-US" sz="2000">
                <a:latin typeface="Courier New"/>
                <a:ea typeface="Courier New"/>
              </a:rPr>
              <a:t>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latin typeface="Courier New"/>
                <a:ea typeface="Courier New"/>
              </a:rPr>
              <a:t>   </a:t>
            </a:r>
            <a:r>
              <a:rPr b="1" lang="en-US" sz="2000">
                <a:latin typeface="Courier New"/>
                <a:ea typeface="Courier New"/>
              </a:rPr>
              <a:t>public ChatClient(String host, int port)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latin typeface="Courier New"/>
                <a:ea typeface="Courier New"/>
              </a:rPr>
              <a:t>	</a:t>
            </a:r>
            <a:r>
              <a:rPr b="1" lang="en-US" sz="2000">
                <a:latin typeface="Courier New"/>
                <a:ea typeface="Courier New"/>
              </a:rPr>
              <a:t>	</a:t>
            </a:r>
            <a:r>
              <a:rPr b="1" lang="en-US" sz="2000">
                <a:solidFill>
                  <a:srgbClr val="000080"/>
                </a:solidFill>
                <a:latin typeface="Courier New"/>
                <a:ea typeface="Courier New"/>
              </a:rPr>
              <a:t>super(host, port);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latin typeface="Courier New"/>
                <a:ea typeface="Courier New"/>
              </a:rPr>
              <a:t>   </a:t>
            </a:r>
            <a:r>
              <a:rPr b="1" lang="en-US" sz="2000">
                <a:latin typeface="Courier New"/>
                <a:ea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latin typeface="Courier New"/>
                <a:ea typeface="Courier New"/>
              </a:rPr>
              <a:t>	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</a:rPr>
              <a:t>@Override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</a:rPr>
              <a:t>	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</a:rPr>
              <a:t>protected void handleMessageFromServer(Object msg)</a:t>
            </a:r>
            <a:r>
              <a:rPr b="1" lang="en-US" sz="2000">
                <a:latin typeface="Courier New"/>
                <a:ea typeface="Courier New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latin typeface="Courier New"/>
                <a:ea typeface="Courier New"/>
              </a:rPr>
              <a:t>  </a:t>
            </a:r>
            <a:r>
              <a:rPr b="1" lang="en-US" sz="2000">
                <a:latin typeface="Courier New"/>
                <a:ea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latin typeface="Courier New"/>
                <a:ea typeface="Courier New"/>
              </a:rPr>
              <a:t>	</a:t>
            </a:r>
            <a:r>
              <a:rPr b="1" lang="en-US" sz="2000">
                <a:latin typeface="Courier New"/>
                <a:ea typeface="Courier New"/>
              </a:rPr>
              <a:t>	</a:t>
            </a:r>
            <a:r>
              <a:rPr b="1" lang="en-US" sz="2000">
                <a:latin typeface="Courier New"/>
                <a:ea typeface="Courier New"/>
              </a:rPr>
              <a:t>System.out.println("&gt; " + msg);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latin typeface="Courier New"/>
                <a:ea typeface="Courier New"/>
              </a:rPr>
              <a:t>	</a:t>
            </a:r>
            <a:r>
              <a:rPr b="1" lang="en-US" sz="2000">
                <a:latin typeface="Courier New"/>
                <a:ea typeface="Courier New"/>
              </a:rPr>
              <a:t>}</a:t>
            </a:r>
            <a:r>
              <a:rPr b="1" lang="en-US" sz="2000">
                <a:latin typeface="Courier New"/>
                <a:ea typeface="Courier New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latin typeface="Courier New"/>
                <a:ea typeface="Courier New"/>
              </a:rPr>
              <a:t>}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48640" y="182880"/>
            <a:ext cx="7921440" cy="86508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lang="en-US" sz="3600">
                <a:latin typeface="Arial"/>
              </a:rPr>
              <a:t>Run the client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365760" y="1645920"/>
            <a:ext cx="8561880" cy="446436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Liberation Serif"/>
              <a:buAutoNum type="arabicParenR"/>
            </a:pPr>
            <a:r>
              <a:rPr lang="en-US" sz="2400">
                <a:latin typeface="Arial"/>
              </a:rPr>
              <a:t>Create a client with server (host) name and server port.</a:t>
            </a:r>
            <a:endParaRPr/>
          </a:p>
          <a:p>
            <a:pPr>
              <a:buFont typeface="Liberation Serif"/>
              <a:buAutoNum type="arabicParenR"/>
            </a:pPr>
            <a:r>
              <a:rPr lang="en-US" sz="2400">
                <a:latin typeface="Arial"/>
              </a:rPr>
              <a:t>Connect to the server.</a:t>
            </a:r>
            <a:endParaRPr/>
          </a:p>
          <a:p>
            <a:pPr>
              <a:buFont typeface="Liberation Serif"/>
              <a:buAutoNum type="arabicParenR"/>
            </a:pPr>
            <a:r>
              <a:rPr lang="en-US" sz="2400">
                <a:latin typeface="Arial"/>
              </a:rPr>
              <a:t>In a loop...</a:t>
            </a:r>
            <a:endParaRPr/>
          </a:p>
          <a:p>
            <a:pPr lvl="1">
              <a:buFont typeface="Liberation Serif"/>
              <a:buAutoNum type="arabicParenR"/>
            </a:pPr>
            <a:r>
              <a:rPr lang="en-US" sz="2400">
                <a:latin typeface="Arial"/>
              </a:rPr>
              <a:t> </a:t>
            </a:r>
            <a:r>
              <a:rPr lang="en-US" sz="2400">
                <a:latin typeface="Arial"/>
              </a:rPr>
              <a:t>wait for user to type a message</a:t>
            </a:r>
            <a:endParaRPr/>
          </a:p>
          <a:p>
            <a:pPr lvl="1">
              <a:buFont typeface="Liberation Serif"/>
              <a:buAutoNum type="arabicParenR"/>
            </a:pPr>
            <a:r>
              <a:rPr lang="en-US" sz="2400">
                <a:latin typeface="Arial"/>
              </a:rPr>
              <a:t> </a:t>
            </a:r>
            <a:r>
              <a:rPr lang="en-US" sz="2400">
                <a:latin typeface="Arial"/>
              </a:rPr>
              <a:t>send message to server</a:t>
            </a:r>
            <a:endParaRPr/>
          </a:p>
          <a:p>
            <a:r>
              <a:rPr lang="en-US" sz="2400">
                <a:latin typeface="Arial"/>
              </a:rPr>
              <a:t>TODO: provide a way to quit</a:t>
            </a:r>
            <a:endParaRPr/>
          </a:p>
          <a:p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11280" y="182880"/>
            <a:ext cx="7921440" cy="86508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lang="en-US" sz="3600">
                <a:latin typeface="Arial"/>
              </a:rPr>
              <a:t>Server Side: an Echo Server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674280" y="1400040"/>
            <a:ext cx="7921800" cy="977400"/>
          </a:xfrm>
          <a:prstGeom prst="rect">
            <a:avLst/>
          </a:prstGeom>
        </p:spPr>
        <p:txBody>
          <a:bodyPr lIns="90000" rIns="90000" tIns="46800" bIns="46800"/>
          <a:p>
            <a:pPr>
              <a:buSzPct val="90000"/>
              <a:buFont typeface="Wingdings" charset="2"/>
              <a:buChar char=""/>
            </a:pPr>
            <a:r>
              <a:rPr lang="en-US" sz="2400">
                <a:latin typeface="Arial"/>
              </a:rPr>
              <a:t>Create a server that just echoes messages to all client.</a:t>
            </a:r>
            <a:endParaRPr/>
          </a:p>
          <a:p>
            <a:pPr>
              <a:buSzPct val="90000"/>
              <a:buFont typeface="Wingdings" charset="2"/>
              <a:buChar char=""/>
            </a:pPr>
            <a:r>
              <a:rPr lang="en-US" sz="2400">
                <a:latin typeface="Arial"/>
              </a:rPr>
              <a:t>Extend AbstractServer. Override the "slot" method.</a:t>
            </a:r>
            <a:endParaRPr/>
          </a:p>
          <a:p>
            <a:pPr/>
            <a:endParaRPr/>
          </a:p>
        </p:txBody>
      </p:sp>
      <p:sp>
        <p:nvSpPr>
          <p:cNvPr id="124" name="CustomShape 3"/>
          <p:cNvSpPr/>
          <p:nvPr/>
        </p:nvSpPr>
        <p:spPr>
          <a:xfrm>
            <a:off x="442080" y="2468880"/>
            <a:ext cx="8427600" cy="4332240"/>
          </a:xfrm>
          <a:prstGeom prst="rect">
            <a:avLst/>
          </a:prstGeom>
          <a:solidFill>
            <a:srgbClr val="ffffcc"/>
          </a:solidFill>
          <a:ln w="12600">
            <a:solidFill>
              <a:srgbClr val="333399"/>
            </a:solidFill>
            <a:miter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public class EchoServer 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</a:rPr>
              <a:t>extends AbstractServer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 {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>
                <a:solidFill>
                  <a:srgbClr val="008000"/>
                </a:solidFill>
                <a:latin typeface="Courier New"/>
                <a:ea typeface="Courier New"/>
              </a:rPr>
              <a:t>/** create a new echo server */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public EchoServer(int port)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</a:rPr>
              <a:t>super(port);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@Override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</a:rPr>
              <a:t>protected void handleMessageFromClient(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</a:rPr>
              <a:t>         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</a:rPr>
              <a:t>Object msg, ConnectionToClient client)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 {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>
                <a:solidFill>
                  <a:srgbClr val="000080"/>
                </a:solidFill>
                <a:latin typeface="Courier New"/>
                <a:ea typeface="Courier New"/>
              </a:rPr>
              <a:t>super.sendToAllClients(msg);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latin typeface="Courier New"/>
                <a:ea typeface="Courier New"/>
              </a:rPr>
              <a:t>	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11280" y="140760"/>
            <a:ext cx="7921440" cy="86508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lang="en-US" sz="3600">
                <a:latin typeface="Arial"/>
              </a:rPr>
              <a:t>Running the Server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365760" y="1428480"/>
            <a:ext cx="8503920" cy="4637160"/>
          </a:xfrm>
          <a:prstGeom prst="rect">
            <a:avLst/>
          </a:prstGeom>
          <a:solidFill>
            <a:srgbClr val="ffffcc"/>
          </a:solidFill>
          <a:ln w="12600">
            <a:solidFill>
              <a:srgbClr val="333399"/>
            </a:solidFill>
            <a:miter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000">
                <a:latin typeface="Courier New"/>
                <a:ea typeface="Courier New"/>
              </a:rPr>
              <a:t>private static final int PORT = 5555;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public static void main(String[] args) {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EchoServer server = new EchoServer(PORT);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try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      </a:t>
            </a:r>
            <a:r>
              <a:rPr b="1" lang="en-US" sz="2000">
                <a:solidFill>
                  <a:srgbClr val="000080"/>
                </a:solidFill>
                <a:latin typeface="Courier New"/>
                <a:ea typeface="Courier New"/>
              </a:rPr>
              <a:t>server.listen();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     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System.out.printf(</a:t>
            </a:r>
            <a:r>
              <a:rPr b="1" lang="en-US" sz="2000">
                <a:solidFill>
                  <a:srgbClr val="800080"/>
                </a:solidFill>
                <a:latin typeface="Courier New"/>
                <a:ea typeface="Courier New"/>
              </a:rPr>
              <a:t>"Listening on port %d\n"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,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                      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PORT);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} catch (IOException e)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     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System.out.println("Couldn't start server:");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     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System.out.println(e);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latin typeface="Courier New"/>
                <a:ea typeface="Courier New"/>
              </a:rPr>
              <a:t>	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83920" y="142200"/>
            <a:ext cx="7920000" cy="86364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lang="en-US" sz="3600">
                <a:latin typeface="Arial"/>
              </a:rPr>
              <a:t>Using Hooks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674640" y="1400040"/>
            <a:ext cx="7920000" cy="527508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lang="en-US" sz="2400">
                <a:solidFill>
                  <a:srgbClr val="000080"/>
                </a:solidFill>
                <a:latin typeface="Arial"/>
              </a:rPr>
              <a:t>Server</a:t>
            </a:r>
            <a:r>
              <a:rPr lang="en-US" sz="2400">
                <a:latin typeface="Arial"/>
              </a:rPr>
              <a:t>:</a:t>
            </a:r>
            <a:endParaRPr/>
          </a:p>
          <a:p>
            <a:pPr lvl="1"/>
            <a:r>
              <a:rPr lang="en-US" sz="2400">
                <a:latin typeface="Arial"/>
              </a:rPr>
              <a:t>print a message when a client connects or disconn.</a:t>
            </a:r>
            <a:endParaRPr/>
          </a:p>
          <a:p>
            <a:pPr lvl="1"/>
            <a:endParaRPr/>
          </a:p>
          <a:p>
            <a:pPr lvl="1"/>
            <a:r>
              <a:rPr lang="en-US" sz="2400">
                <a:solidFill>
                  <a:srgbClr val="000080"/>
                </a:solidFill>
                <a:latin typeface="Arial"/>
              </a:rPr>
              <a:t>Client</a:t>
            </a:r>
            <a:r>
              <a:rPr lang="en-US" sz="2400">
                <a:latin typeface="Arial"/>
              </a:rPr>
              <a:t>:</a:t>
            </a:r>
            <a:endParaRPr/>
          </a:p>
          <a:p>
            <a:pPr lvl="1"/>
            <a:r>
              <a:rPr lang="en-US" sz="2400">
                <a:latin typeface="Arial"/>
              </a:rPr>
              <a:t>    </a:t>
            </a:r>
            <a:r>
              <a:rPr lang="en-US" sz="2400">
                <a:latin typeface="Arial"/>
              </a:rPr>
              <a:t>print a message if server closes the connection.</a:t>
            </a:r>
            <a:endParaRPr/>
          </a:p>
          <a:p>
            <a:pPr lvl="1"/>
            <a:endParaRPr/>
          </a:p>
          <a:p>
            <a:pPr lvl="1"/>
            <a:endParaRPr/>
          </a:p>
          <a:p>
            <a:pPr lvl="1"/>
            <a:r>
              <a:rPr i="1" lang="en-US" sz="2400">
                <a:solidFill>
                  <a:srgbClr val="000080"/>
                </a:solidFill>
                <a:latin typeface="Arial"/>
              </a:rPr>
              <a:t>What hooks (callbacks) can we should use to do this?</a:t>
            </a:r>
            <a:endParaRPr/>
          </a:p>
          <a:p>
            <a:pPr lvl="1"/>
            <a:r>
              <a:rPr lang="en-US" sz="2400">
                <a:latin typeface="Arial"/>
              </a:rPr>
              <a:t>     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83920" y="142200"/>
            <a:ext cx="7920000" cy="86364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lang="en-US" sz="3600">
                <a:latin typeface="Arial"/>
              </a:rPr>
              <a:t>How OCSF Works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674640" y="1400040"/>
            <a:ext cx="7920000" cy="527508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lang="en-US" sz="2400">
                <a:latin typeface="Arial"/>
              </a:rPr>
              <a:t>You don't know </a:t>
            </a:r>
            <a:r>
              <a:rPr i="1" lang="en-US" sz="2400">
                <a:latin typeface="Arial"/>
              </a:rPr>
              <a:t>how</a:t>
            </a:r>
            <a:r>
              <a:rPr lang="en-US" sz="2400">
                <a:latin typeface="Arial"/>
              </a:rPr>
              <a:t> a framework works in order to use it.</a:t>
            </a:r>
            <a:endParaRPr/>
          </a:p>
          <a:p>
            <a:pPr/>
            <a:endParaRPr/>
          </a:p>
          <a:p>
            <a:pPr/>
            <a:r>
              <a:rPr lang="en-US" sz="2400">
                <a:latin typeface="Arial"/>
              </a:rPr>
              <a:t>This is the advantage of a framework; it provides an abstraction for what you want to do.</a:t>
            </a:r>
            <a:endParaRPr/>
          </a:p>
          <a:p>
            <a:pPr/>
            <a:endParaRPr/>
          </a:p>
          <a:p>
            <a:pPr/>
            <a:r>
              <a:rPr lang="en-US" sz="2400">
                <a:latin typeface="Arial"/>
              </a:rPr>
              <a:t>Think "value added" … don't waste time re-inventing logic and architecture that has been done already.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83920" y="182880"/>
            <a:ext cx="7920000" cy="86364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lang="en-US" sz="3600">
                <a:latin typeface="Arial"/>
              </a:rPr>
              <a:t>TCP is Connection Oriented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674640" y="1400040"/>
            <a:ext cx="7920000" cy="472644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lang="en-US" sz="2400">
                <a:latin typeface="Arial"/>
              </a:rPr>
              <a:t>In TCP, a 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server</a:t>
            </a:r>
            <a:r>
              <a:rPr lang="en-US" sz="2400">
                <a:latin typeface="Arial"/>
              </a:rPr>
              <a:t> </a:t>
            </a:r>
            <a:r>
              <a:rPr lang="en-US" sz="2400">
                <a:solidFill>
                  <a:srgbClr val="ff0000"/>
                </a:solidFill>
                <a:latin typeface="Arial"/>
              </a:rPr>
              <a:t>listens</a:t>
            </a:r>
            <a:r>
              <a:rPr lang="en-US" sz="2400">
                <a:latin typeface="Arial"/>
              </a:rPr>
              <a:t> for connections on a </a:t>
            </a:r>
            <a:r>
              <a:rPr i="1" lang="en-US" sz="2400">
                <a:solidFill>
                  <a:srgbClr val="ff0000"/>
                </a:solidFill>
                <a:latin typeface="Arial"/>
              </a:rPr>
              <a:t>port number</a:t>
            </a:r>
            <a:r>
              <a:rPr lang="en-US" sz="2400">
                <a:latin typeface="Arial"/>
              </a:rPr>
              <a:t>.</a:t>
            </a:r>
            <a:endParaRPr/>
          </a:p>
          <a:p>
            <a:pPr/>
            <a:r>
              <a:rPr lang="en-US" sz="2400">
                <a:latin typeface="Arial"/>
              </a:rPr>
              <a:t>A 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client</a:t>
            </a:r>
            <a:r>
              <a:rPr lang="en-US" sz="2400">
                <a:latin typeface="Arial"/>
              </a:rPr>
              <a:t> connects using server's </a:t>
            </a:r>
            <a:r>
              <a:rPr lang="en-US" sz="2400">
                <a:solidFill>
                  <a:srgbClr val="ff0000"/>
                </a:solidFill>
                <a:latin typeface="Arial"/>
              </a:rPr>
              <a:t>IP address</a:t>
            </a:r>
            <a:r>
              <a:rPr lang="en-US" sz="2400">
                <a:latin typeface="Arial"/>
              </a:rPr>
              <a:t> and </a:t>
            </a:r>
            <a:r>
              <a:rPr lang="en-US" sz="2400">
                <a:solidFill>
                  <a:srgbClr val="ff0000"/>
                </a:solidFill>
                <a:latin typeface="Arial"/>
              </a:rPr>
              <a:t>port</a:t>
            </a:r>
            <a:r>
              <a:rPr lang="en-US" sz="2400">
                <a:latin typeface="Arial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number</a:t>
            </a:r>
            <a:r>
              <a:rPr lang="en-US" sz="2400">
                <a:latin typeface="Arial"/>
              </a:rPr>
              <a:t>.</a:t>
            </a:r>
            <a:endParaRPr/>
          </a:p>
          <a:p>
            <a:pPr/>
            <a:r>
              <a:rPr lang="en-US" sz="2400">
                <a:latin typeface="Arial"/>
              </a:rPr>
              <a:t>Either side can send messages.</a:t>
            </a:r>
            <a:endParaRPr/>
          </a:p>
          <a:p>
            <a:pPr/>
            <a:r>
              <a:rPr lang="en-US" sz="2400">
                <a:latin typeface="Arial"/>
              </a:rPr>
              <a:t>A 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server</a:t>
            </a:r>
            <a:r>
              <a:rPr lang="en-US" sz="2400">
                <a:latin typeface="Arial"/>
              </a:rPr>
              <a:t> can accept </a:t>
            </a:r>
            <a:r>
              <a:rPr i="1" lang="en-US" sz="2400">
                <a:solidFill>
                  <a:srgbClr val="ff0000"/>
                </a:solidFill>
                <a:latin typeface="Arial"/>
              </a:rPr>
              <a:t>many connections</a:t>
            </a:r>
            <a:r>
              <a:rPr lang="en-US" sz="2400">
                <a:latin typeface="Arial"/>
              </a:rPr>
              <a:t> on the same port.</a:t>
            </a:r>
            <a:endParaRPr/>
          </a:p>
          <a:p>
            <a:pPr/>
            <a:r>
              <a:rPr lang="en-US" sz="2400">
                <a:latin typeface="Arial"/>
              </a:rPr>
              <a:t>When a 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client connects</a:t>
            </a:r>
            <a:r>
              <a:rPr lang="en-US" sz="2400">
                <a:latin typeface="Arial"/>
              </a:rPr>
              <a:t>, the server creates a </a:t>
            </a:r>
            <a:r>
              <a:rPr i="1" lang="en-US" sz="2400">
                <a:solidFill>
                  <a:srgbClr val="ff0000"/>
                </a:solidFill>
                <a:latin typeface="Arial"/>
              </a:rPr>
              <a:t>new thread</a:t>
            </a:r>
            <a:r>
              <a:rPr i="1" lang="en-US" sz="2400">
                <a:latin typeface="Arial"/>
              </a:rPr>
              <a:t> </a:t>
            </a:r>
            <a:r>
              <a:rPr lang="en-US" sz="2400">
                <a:latin typeface="Arial"/>
              </a:rPr>
              <a:t>to handle communication with one client.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83920" y="182880"/>
            <a:ext cx="7920000" cy="86364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lang="en-US" sz="3600">
                <a:latin typeface="Arial"/>
              </a:rPr>
              <a:t>TCP Example</a:t>
            </a:r>
            <a:endParaRPr/>
          </a:p>
        </p:txBody>
      </p:sp>
      <p:pic>
        <p:nvPicPr>
          <p:cNvPr id="13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1520" y="1371600"/>
            <a:ext cx="7010640" cy="494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11280" y="182880"/>
            <a:ext cx="7921440" cy="80316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lang="en-US" sz="3600">
                <a:latin typeface="Arial"/>
              </a:rPr>
              <a:t>Frameworks are ...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674280" y="1399680"/>
            <a:ext cx="7921800" cy="4467240"/>
          </a:xfrm>
          <a:prstGeom prst="rect">
            <a:avLst/>
          </a:prstGeom>
        </p:spPr>
        <p:txBody>
          <a:bodyPr lIns="90000" rIns="90000" tIns="46800" bIns="46800"/>
          <a:p>
            <a:pPr>
              <a:buSzPct val="90000"/>
              <a:buFont typeface="Wingdings" charset="2"/>
              <a:buChar char=""/>
            </a:pPr>
            <a:r>
              <a:rPr lang="en-US" sz="2400">
                <a:latin typeface="Arial"/>
              </a:rPr>
              <a:t>a reusable application or environment that can be modified by addition of application-specific code, </a:t>
            </a:r>
            <a:r>
              <a:rPr i="1" lang="en-US" sz="2400">
                <a:latin typeface="Arial"/>
              </a:rPr>
              <a:t>without modifying the framework</a:t>
            </a:r>
            <a:r>
              <a:rPr lang="en-US" sz="2400">
                <a:latin typeface="Arial"/>
              </a:rPr>
              <a:t> code.</a:t>
            </a:r>
            <a:endParaRPr/>
          </a:p>
          <a:p>
            <a:pPr>
              <a:buSzPct val="90000"/>
              <a:buFont typeface="Wingdings" charset="2"/>
              <a:buChar char=""/>
            </a:pPr>
            <a:r>
              <a:rPr lang="en-US" sz="2400">
                <a:latin typeface="Arial"/>
              </a:rPr>
              <a:t>frameworks provide a reusable </a:t>
            </a:r>
            <a:r>
              <a:rPr i="1" lang="en-US" sz="2400">
                <a:latin typeface="Arial"/>
              </a:rPr>
              <a:t>architecture</a:t>
            </a:r>
            <a:r>
              <a:rPr lang="en-US" sz="2400">
                <a:latin typeface="Arial"/>
              </a:rPr>
              <a:t>, not just reusable code.</a:t>
            </a:r>
            <a:endParaRPr/>
          </a:p>
          <a:p>
            <a:pPr>
              <a:buSzPct val="90000"/>
              <a:buFont typeface="Wingdings" charset="2"/>
              <a:buChar char=""/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48640" y="228600"/>
            <a:ext cx="8229600" cy="9144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en-GB" sz="3600">
                <a:latin typeface="Arial"/>
                <a:ea typeface="Times New Roman"/>
              </a:rPr>
              <a:t>OCSF's Main Classes </a:t>
            </a:r>
            <a:endParaRPr/>
          </a:p>
        </p:txBody>
      </p:sp>
      <p:pic>
        <p:nvPicPr>
          <p:cNvPr id="13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9200" y="1143000"/>
            <a:ext cx="8519040" cy="562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48640" y="182880"/>
            <a:ext cx="8229600" cy="9144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en-GB" sz="3600">
                <a:latin typeface="Arial"/>
                <a:ea typeface="Times New Roman"/>
              </a:rPr>
              <a:t>The Client Side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640080" y="1294920"/>
            <a:ext cx="8138160" cy="510588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lang="en-GB" sz="2400">
                <a:latin typeface="Arial"/>
                <a:ea typeface="Times New Roman"/>
              </a:rPr>
              <a:t>AbstractClient  m</a:t>
            </a:r>
            <a:r>
              <a:rPr i="1" lang="en-GB" sz="2400">
                <a:latin typeface="Arial"/>
                <a:ea typeface="Times New Roman"/>
              </a:rPr>
              <a:t>ust</a:t>
            </a:r>
            <a:r>
              <a:rPr lang="en-GB" sz="2400">
                <a:latin typeface="Arial"/>
                <a:ea typeface="Times New Roman"/>
              </a:rPr>
              <a:t> be subclassed</a:t>
            </a:r>
            <a:endParaRPr/>
          </a:p>
          <a:p>
            <a:pPr lvl="2">
              <a:buFont typeface="Times New Roman"/>
              <a:buChar char="•"/>
            </a:pPr>
            <a:r>
              <a:rPr lang="en-GB" sz="2000">
                <a:latin typeface="Arial"/>
                <a:ea typeface="Times New Roman"/>
              </a:rPr>
              <a:t>Any subclass must provide an implementation for </a:t>
            </a:r>
            <a:r>
              <a:rPr lang="en-GB" sz="2000">
                <a:latin typeface="Arial"/>
                <a:ea typeface="Times New Roman"/>
              </a:rPr>
              <a:t>handleMessageFromServer </a:t>
            </a:r>
            <a:endParaRPr/>
          </a:p>
          <a:p>
            <a:pPr lvl="3">
              <a:buFont typeface="Times New Roman"/>
              <a:buChar char="–"/>
            </a:pPr>
            <a:r>
              <a:rPr lang="en-GB" sz="2000">
                <a:latin typeface="Arial"/>
                <a:ea typeface="Times New Roman"/>
              </a:rPr>
              <a:t>Takes appropriate action when a message is received from a server</a:t>
            </a:r>
            <a:endParaRPr/>
          </a:p>
          <a:p>
            <a:pPr lvl="3">
              <a:buFont typeface="Times New Roman"/>
              <a:buChar char="–"/>
            </a:pPr>
            <a:endParaRPr/>
          </a:p>
          <a:p>
            <a:pPr lvl="1"/>
            <a:r>
              <a:rPr lang="en-GB" sz="2400">
                <a:latin typeface="Arial"/>
                <a:ea typeface="Times New Roman"/>
              </a:rPr>
              <a:t>Implements the </a:t>
            </a:r>
            <a:r>
              <a:rPr lang="en-GB" sz="2400">
                <a:latin typeface="Arial"/>
                <a:ea typeface="Times New Roman"/>
              </a:rPr>
              <a:t>Runnable</a:t>
            </a:r>
            <a:r>
              <a:rPr lang="en-GB" sz="2400">
                <a:latin typeface="Arial"/>
                <a:ea typeface="Times New Roman"/>
              </a:rPr>
              <a:t> interface</a:t>
            </a:r>
            <a:endParaRPr/>
          </a:p>
          <a:p>
            <a:pPr lvl="2">
              <a:buFont typeface="Times New Roman"/>
              <a:buChar char="•"/>
            </a:pPr>
            <a:r>
              <a:rPr lang="en-GB" sz="2000">
                <a:latin typeface="Arial"/>
                <a:ea typeface="Times New Roman"/>
              </a:rPr>
              <a:t>Has a </a:t>
            </a:r>
            <a:r>
              <a:rPr lang="en-GB" sz="2000">
                <a:latin typeface="Arial"/>
                <a:ea typeface="Times New Roman"/>
              </a:rPr>
              <a:t>run</a:t>
            </a:r>
            <a:r>
              <a:rPr b="1" lang="en-GB" sz="2000">
                <a:latin typeface="Courier New"/>
                <a:ea typeface="Times New Roman"/>
              </a:rPr>
              <a:t> </a:t>
            </a:r>
            <a:r>
              <a:rPr lang="en-GB" sz="2000">
                <a:latin typeface="Arial"/>
                <a:ea typeface="Times New Roman"/>
              </a:rPr>
              <a:t>method which</a:t>
            </a:r>
            <a:endParaRPr/>
          </a:p>
          <a:p>
            <a:pPr lvl="3">
              <a:buFont typeface="Times New Roman"/>
              <a:buChar char="–"/>
            </a:pPr>
            <a:r>
              <a:rPr lang="en-GB" sz="2000">
                <a:latin typeface="Arial"/>
                <a:ea typeface="Times New Roman"/>
              </a:rPr>
              <a:t>Contains a loop that executes for the lifetime of the thread</a:t>
            </a:r>
            <a:r>
              <a:rPr lang="en-US" sz="2000">
                <a:latin typeface="Arial"/>
                <a:ea typeface="Times New Roman"/>
              </a:rPr>
              <a:t> 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80880" y="228600"/>
            <a:ext cx="8229600" cy="9144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en-GB" sz="3600">
                <a:latin typeface="Arial"/>
                <a:ea typeface="Times New Roman"/>
              </a:rPr>
              <a:t>The public interface of </a:t>
            </a:r>
            <a:r>
              <a:rPr lang="en-GB" sz="3600">
                <a:latin typeface="Times New Roman"/>
                <a:ea typeface="Times New Roman"/>
              </a:rPr>
              <a:t>AbstractClient</a:t>
            </a:r>
            <a:r>
              <a:rPr lang="en-US" sz="3600">
                <a:latin typeface="Arial"/>
                <a:ea typeface="Times New Roman"/>
              </a:rPr>
              <a:t> 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594360" y="1417320"/>
            <a:ext cx="7543800" cy="480060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lang="en-GB" sz="2400">
                <a:latin typeface="Arial"/>
                <a:ea typeface="Times New Roman"/>
              </a:rPr>
              <a:t>Control methods (you can call these, but don't override)</a:t>
            </a:r>
            <a:endParaRPr/>
          </a:p>
          <a:p>
            <a:pPr lvl="1">
              <a:lnSpc>
                <a:spcPct val="100000"/>
              </a:lnSpc>
              <a:buFont typeface="Times New Roman"/>
              <a:buChar char="•"/>
            </a:pPr>
            <a:r>
              <a:rPr lang="en-GB" sz="2400">
                <a:latin typeface="Arial"/>
                <a:ea typeface="Times New Roman"/>
              </a:rPr>
              <a:t>openConnection</a:t>
            </a:r>
            <a:r>
              <a:rPr lang="en-US" sz="2400">
                <a:latin typeface="Arial"/>
                <a:ea typeface="Times New Roman"/>
              </a:rPr>
              <a:t> </a:t>
            </a:r>
            <a:endParaRPr/>
          </a:p>
          <a:p>
            <a:pPr lvl="1">
              <a:lnSpc>
                <a:spcPct val="100000"/>
              </a:lnSpc>
              <a:buFont typeface="Times New Roman"/>
              <a:buChar char="•"/>
            </a:pPr>
            <a:r>
              <a:rPr lang="en-GB" sz="2400">
                <a:latin typeface="Arial"/>
                <a:ea typeface="Times New Roman"/>
              </a:rPr>
              <a:t>closeConnection</a:t>
            </a:r>
            <a:r>
              <a:rPr lang="en-US" sz="2400">
                <a:latin typeface="Arial"/>
                <a:ea typeface="Times New Roman"/>
              </a:rPr>
              <a:t> </a:t>
            </a:r>
            <a:endParaRPr/>
          </a:p>
          <a:p>
            <a:pPr lvl="1">
              <a:lnSpc>
                <a:spcPct val="100000"/>
              </a:lnSpc>
              <a:buFont typeface="Times New Roman"/>
              <a:buChar char="•"/>
            </a:pPr>
            <a:r>
              <a:rPr lang="en-GB" sz="2400">
                <a:latin typeface="Arial"/>
                <a:ea typeface="Times New Roman"/>
              </a:rPr>
              <a:t>sendToServer</a:t>
            </a:r>
            <a:r>
              <a:rPr lang="en-US" sz="2400">
                <a:latin typeface="Arial"/>
                <a:ea typeface="Times New Roman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/>
            <a:r>
              <a:rPr lang="en-GB" sz="2400">
                <a:latin typeface="Arial"/>
                <a:ea typeface="Times New Roman"/>
              </a:rPr>
              <a:t>Status and Accessor/Mutator</a:t>
            </a:r>
            <a:endParaRPr/>
          </a:p>
          <a:p>
            <a:pPr lvl="1">
              <a:lnSpc>
                <a:spcPct val="100000"/>
              </a:lnSpc>
              <a:buFont typeface="Times New Roman"/>
              <a:buChar char="•"/>
            </a:pPr>
            <a:r>
              <a:rPr lang="en-GB" sz="2400">
                <a:latin typeface="Arial"/>
                <a:ea typeface="Times New Roman"/>
              </a:rPr>
              <a:t>isConnected</a:t>
            </a:r>
            <a:r>
              <a:rPr lang="en-US" sz="2400">
                <a:latin typeface="Arial"/>
                <a:ea typeface="Times New Roman"/>
              </a:rPr>
              <a:t> </a:t>
            </a:r>
            <a:endParaRPr/>
          </a:p>
          <a:p>
            <a:pPr lvl="1">
              <a:lnSpc>
                <a:spcPct val="100000"/>
              </a:lnSpc>
              <a:buFont typeface="Times New Roman"/>
              <a:buChar char="•"/>
            </a:pPr>
            <a:r>
              <a:rPr lang="en-GB" sz="2400">
                <a:latin typeface="Arial"/>
                <a:ea typeface="Times New Roman"/>
              </a:rPr>
              <a:t>getHost</a:t>
            </a:r>
            <a:r>
              <a:rPr lang="en-US" sz="2400">
                <a:latin typeface="Arial"/>
                <a:ea typeface="Times New Roman"/>
              </a:rPr>
              <a:t> </a:t>
            </a:r>
            <a:endParaRPr/>
          </a:p>
          <a:p>
            <a:pPr lvl="1">
              <a:lnSpc>
                <a:spcPct val="100000"/>
              </a:lnSpc>
              <a:buFont typeface="Times New Roman"/>
              <a:buChar char="•"/>
            </a:pPr>
            <a:r>
              <a:rPr lang="en-GB" sz="2400">
                <a:latin typeface="Arial"/>
                <a:ea typeface="Times New Roman"/>
              </a:rPr>
              <a:t>setHost</a:t>
            </a:r>
            <a:r>
              <a:rPr lang="en-US" sz="2400">
                <a:latin typeface="Arial"/>
                <a:ea typeface="Times New Roman"/>
              </a:rPr>
              <a:t> </a:t>
            </a:r>
            <a:endParaRPr/>
          </a:p>
          <a:p>
            <a:pPr lvl="1">
              <a:lnSpc>
                <a:spcPct val="100000"/>
              </a:lnSpc>
              <a:buFont typeface="Times New Roman"/>
              <a:buChar char="•"/>
            </a:pPr>
            <a:r>
              <a:rPr lang="en-GB" sz="2400">
                <a:latin typeface="Arial"/>
                <a:ea typeface="Times New Roman"/>
              </a:rPr>
              <a:t>getPort</a:t>
            </a:r>
            <a:r>
              <a:rPr lang="en-US" sz="2400">
                <a:latin typeface="Arial"/>
                <a:ea typeface="Times New Roman"/>
              </a:rPr>
              <a:t> </a:t>
            </a:r>
            <a:endParaRPr/>
          </a:p>
          <a:p>
            <a:pPr lvl="1">
              <a:lnSpc>
                <a:spcPct val="100000"/>
              </a:lnSpc>
              <a:buFont typeface="Times New Roman"/>
              <a:buChar char="•"/>
            </a:pPr>
            <a:r>
              <a:rPr lang="en-GB" sz="2400">
                <a:latin typeface="Arial"/>
                <a:ea typeface="Times New Roman"/>
              </a:rPr>
              <a:t>setPort</a:t>
            </a:r>
            <a:r>
              <a:rPr lang="en-US" sz="2400">
                <a:latin typeface="Arial"/>
                <a:ea typeface="Times New Roman"/>
              </a:rPr>
              <a:t> </a:t>
            </a:r>
            <a:endParaRPr/>
          </a:p>
          <a:p>
            <a:pPr lvl="1">
              <a:lnSpc>
                <a:spcPct val="100000"/>
              </a:lnSpc>
              <a:buFont typeface="Times New Roman"/>
              <a:buChar char="•"/>
            </a:pPr>
            <a:r>
              <a:rPr lang="en-GB" sz="2400">
                <a:latin typeface="Arial"/>
                <a:ea typeface="Times New Roman"/>
              </a:rPr>
              <a:t>getInetAddress</a:t>
            </a:r>
            <a:r>
              <a:rPr lang="en-US" sz="2400">
                <a:latin typeface="Arial"/>
                <a:ea typeface="Times New Roman"/>
              </a:rPr>
              <a:t> </a:t>
            </a:r>
            <a:endParaRPr/>
          </a:p>
        </p:txBody>
      </p:sp>
      <p:sp>
        <p:nvSpPr>
          <p:cNvPr id="141" name="TextShape 3"/>
          <p:cNvSpPr txBox="1"/>
          <p:nvPr/>
        </p:nvSpPr>
        <p:spPr>
          <a:xfrm>
            <a:off x="-2730600" y="217800"/>
            <a:ext cx="4624560" cy="517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2800">
                <a:latin typeface="Arial"/>
              </a:rPr>
              <a:t>lock = new ReentrantLock();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48640" y="91440"/>
            <a:ext cx="8229600" cy="9144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en-GB" sz="3600">
                <a:latin typeface="Arial"/>
                <a:ea typeface="Times New Roman"/>
              </a:rPr>
              <a:t>Callback methods of </a:t>
            </a:r>
            <a:r>
              <a:rPr lang="en-GB" sz="3600">
                <a:latin typeface="Times New Roman"/>
                <a:ea typeface="Times New Roman"/>
              </a:rPr>
              <a:t>AbstractClient</a:t>
            </a:r>
            <a:r>
              <a:rPr lang="en-US" sz="3600">
                <a:latin typeface="Arial"/>
                <a:ea typeface="Times New Roman"/>
              </a:rPr>
              <a:t> 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594360" y="1371600"/>
            <a:ext cx="7543800" cy="480060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lang="en-GB" sz="2400">
                <a:latin typeface="Arial"/>
                <a:ea typeface="Times New Roman"/>
              </a:rPr>
              <a:t>Callbacks that </a:t>
            </a:r>
            <a:r>
              <a:rPr i="1" lang="en-GB" sz="2400">
                <a:latin typeface="Arial"/>
                <a:ea typeface="Times New Roman"/>
              </a:rPr>
              <a:t>may</a:t>
            </a:r>
            <a:r>
              <a:rPr lang="en-GB" sz="2400">
                <a:latin typeface="Arial"/>
                <a:ea typeface="Times New Roman"/>
              </a:rPr>
              <a:t> be overridden</a:t>
            </a:r>
            <a:r>
              <a:rPr lang="en-US" sz="2400">
                <a:latin typeface="Arial"/>
                <a:ea typeface="Times New Roman"/>
              </a:rPr>
              <a:t>:</a:t>
            </a:r>
            <a:endParaRPr/>
          </a:p>
          <a:p>
            <a:pPr lvl="1">
              <a:lnSpc>
                <a:spcPct val="100000"/>
              </a:lnSpc>
              <a:buFont typeface="Times New Roman"/>
              <a:buChar char="•"/>
            </a:pPr>
            <a:r>
              <a:rPr lang="en-GB" sz="2400">
                <a:latin typeface="Arial"/>
                <a:ea typeface="Times New Roman"/>
              </a:rPr>
              <a:t>connectionEstablished</a:t>
            </a:r>
            <a:r>
              <a:rPr lang="en-US" sz="2400">
                <a:latin typeface="Arial"/>
                <a:ea typeface="Times New Roman"/>
              </a:rPr>
              <a:t> </a:t>
            </a:r>
            <a:endParaRPr/>
          </a:p>
          <a:p>
            <a:pPr lvl="1">
              <a:lnSpc>
                <a:spcPct val="100000"/>
              </a:lnSpc>
              <a:buFont typeface="Times New Roman"/>
              <a:buChar char="•"/>
            </a:pPr>
            <a:r>
              <a:rPr lang="en-GB" sz="2400">
                <a:latin typeface="Arial"/>
                <a:ea typeface="Times New Roman"/>
              </a:rPr>
              <a:t>connectionClosed</a:t>
            </a:r>
            <a:r>
              <a:rPr lang="en-US" sz="2400">
                <a:latin typeface="Arial"/>
                <a:ea typeface="Times New Roman"/>
              </a:rPr>
              <a:t> </a:t>
            </a:r>
            <a:endParaRPr/>
          </a:p>
          <a:p>
            <a:pPr/>
            <a:endParaRPr/>
          </a:p>
          <a:p>
            <a:pPr/>
            <a:r>
              <a:rPr lang="en-GB" sz="2400">
                <a:latin typeface="Arial"/>
                <a:ea typeface="Times New Roman"/>
              </a:rPr>
              <a:t>Callback that </a:t>
            </a:r>
            <a:r>
              <a:rPr i="1" lang="en-GB" sz="2400">
                <a:latin typeface="Arial"/>
                <a:ea typeface="Times New Roman"/>
              </a:rPr>
              <a:t>must</a:t>
            </a:r>
            <a:r>
              <a:rPr lang="en-GB" sz="2400">
                <a:latin typeface="Arial"/>
                <a:ea typeface="Times New Roman"/>
              </a:rPr>
              <a:t> be implemented</a:t>
            </a:r>
            <a:r>
              <a:rPr lang="en-US" sz="2400">
                <a:latin typeface="Arial"/>
                <a:ea typeface="Times New Roman"/>
              </a:rPr>
              <a:t>:</a:t>
            </a:r>
            <a:endParaRPr/>
          </a:p>
          <a:p>
            <a:pPr lvl="1">
              <a:lnSpc>
                <a:spcPct val="100000"/>
              </a:lnSpc>
              <a:buFont typeface="Times New Roman"/>
              <a:buChar char="•"/>
            </a:pPr>
            <a:r>
              <a:rPr lang="en-GB" sz="2400">
                <a:latin typeface="Arial"/>
                <a:ea typeface="Times New Roman"/>
              </a:rPr>
              <a:t>handleMessageFromServer</a:t>
            </a:r>
            <a:r>
              <a:rPr lang="en-US" sz="2400">
                <a:latin typeface="Arial"/>
                <a:ea typeface="Times New Roman"/>
              </a:rPr>
              <a:t> 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83920" y="142200"/>
            <a:ext cx="7920000" cy="86364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lang="en-US" sz="3600">
                <a:latin typeface="Arial"/>
              </a:rPr>
              <a:t>References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674640" y="1400040"/>
            <a:ext cx="7920000" cy="527508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lang="en-US" sz="2400">
                <a:latin typeface="Arial"/>
              </a:rPr>
              <a:t>Object Client-Server Framework</a:t>
            </a:r>
            <a:endParaRPr/>
          </a:p>
          <a:p>
            <a:pPr lvl="1"/>
            <a:r>
              <a:rPr lang="en-US" sz="2000">
                <a:latin typeface="Arial"/>
              </a:rPr>
              <a:t>http://www.site.uottawa.ca/school/research/lloseng/supportMaterial/ocsf/ocsf.html (OCSF is in chapter 3 and chapter 6)</a:t>
            </a:r>
            <a:endParaRPr/>
          </a:p>
          <a:p>
            <a:pPr lvl="1"/>
            <a:r>
              <a:rPr lang="en-US" sz="2000">
                <a:latin typeface="Arial"/>
              </a:rPr>
              <a:t>Youtube lecture by one of the authors of OCSF:</a:t>
            </a:r>
            <a:endParaRPr/>
          </a:p>
          <a:p>
            <a:pPr lvl="1"/>
            <a:r>
              <a:rPr lang="en-US" sz="2000">
                <a:latin typeface="Arial"/>
              </a:rPr>
              <a:t>https://www.youtube.com/watch?v=hGM1eT8EVuI</a:t>
            </a:r>
            <a:endParaRPr/>
          </a:p>
          <a:p>
            <a:pPr lvl="1"/>
            <a:endParaRPr/>
          </a:p>
          <a:p>
            <a:pPr/>
            <a:r>
              <a:rPr lang="en-US" sz="2000">
                <a:latin typeface="Arial"/>
              </a:rPr>
              <a:t>XMPP - another messaging framework with many applications.</a:t>
            </a:r>
            <a:endParaRPr/>
          </a:p>
          <a:p>
            <a:pPr lvl="1"/>
            <a:r>
              <a:rPr lang="en-US" sz="2000">
                <a:latin typeface="Arial"/>
              </a:rPr>
              <a:t>https://xmpp.org/</a:t>
            </a:r>
            <a:endParaRPr/>
          </a:p>
          <a:p>
            <a:pPr lvl="1"/>
            <a:r>
              <a:rPr lang="en-US" sz="2000">
                <a:latin typeface="Arial"/>
              </a:rPr>
              <a:t>Smack - Java XMPP client library</a:t>
            </a:r>
            <a:endParaRPr/>
          </a:p>
          <a:p>
            <a:pPr lvl="1"/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82480" y="202680"/>
            <a:ext cx="7921440" cy="80316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lang="en-US" sz="3600">
                <a:latin typeface="Arial"/>
              </a:rPr>
              <a:t>Examples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674280" y="1399680"/>
            <a:ext cx="7921800" cy="5092560"/>
          </a:xfrm>
          <a:prstGeom prst="rect">
            <a:avLst/>
          </a:prstGeom>
        </p:spPr>
        <p:txBody>
          <a:bodyPr lIns="90000" rIns="90000" tIns="46800" bIns="46800"/>
          <a:p>
            <a:pPr>
              <a:buSzPct val="90000"/>
              <a:buFont typeface="Wingdings" charset="2"/>
              <a:buChar char=""/>
            </a:pPr>
            <a:r>
              <a:rPr lang="en-US" sz="2400">
                <a:latin typeface="Arial"/>
              </a:rPr>
              <a:t>Java Collections Framework</a:t>
            </a:r>
            <a:endParaRPr/>
          </a:p>
          <a:p>
            <a:pPr lvl="1">
              <a:buFont typeface="Times New Roman"/>
              <a:buChar char="–"/>
            </a:pPr>
            <a:r>
              <a:rPr lang="en-US" sz="2400">
                <a:latin typeface="Arial"/>
              </a:rPr>
              <a:t>you can use it to create custom collections that reuse the base collections logic and interfaces</a:t>
            </a:r>
            <a:endParaRPr/>
          </a:p>
          <a:p>
            <a:pPr>
              <a:buSzPct val="90000"/>
              <a:buFont typeface="Wingdings" charset="2"/>
              <a:buChar char=""/>
            </a:pPr>
            <a:r>
              <a:rPr lang="en-US" sz="2400">
                <a:latin typeface="Arial"/>
              </a:rPr>
              <a:t>Web Frameworks</a:t>
            </a:r>
            <a:endParaRPr/>
          </a:p>
          <a:p>
            <a:pPr lvl="1">
              <a:buFont typeface="Times New Roman"/>
              <a:buChar char="–"/>
            </a:pPr>
            <a:r>
              <a:rPr lang="en-US" sz="2400">
                <a:latin typeface="Arial"/>
              </a:rPr>
              <a:t>provide logic and architecture for request mapping, session management, database access, and more.</a:t>
            </a:r>
            <a:endParaRPr/>
          </a:p>
          <a:p>
            <a:pPr lvl="1">
              <a:buFont typeface="Times New Roman"/>
              <a:buChar char="–"/>
            </a:pPr>
            <a:r>
              <a:rPr lang="en-US" sz="2400">
                <a:solidFill>
                  <a:srgbClr val="000080"/>
                </a:solidFill>
                <a:latin typeface="Arial"/>
              </a:rPr>
              <a:t>Spring Framework, Struts2, Play</a:t>
            </a:r>
            <a:r>
              <a:rPr lang="en-US" sz="2400">
                <a:latin typeface="Arial"/>
              </a:rPr>
              <a:t> (Java)</a:t>
            </a:r>
            <a:endParaRPr/>
          </a:p>
          <a:p>
            <a:pPr lvl="1">
              <a:buFont typeface="Times New Roman"/>
              <a:buChar char="–"/>
            </a:pPr>
            <a:r>
              <a:rPr lang="en-US" sz="2400">
                <a:solidFill>
                  <a:srgbClr val="000080"/>
                </a:solidFill>
                <a:latin typeface="Arial"/>
              </a:rPr>
              <a:t>Django</a:t>
            </a:r>
            <a:r>
              <a:rPr lang="en-US" sz="2400">
                <a:latin typeface="Arial"/>
              </a:rPr>
              <a:t> (Python)</a:t>
            </a:r>
            <a:endParaRPr/>
          </a:p>
          <a:p>
            <a:pPr lvl="1">
              <a:buFont typeface="Times New Roman"/>
              <a:buChar char="–"/>
            </a:pPr>
            <a:r>
              <a:rPr lang="en-US" sz="2400">
                <a:solidFill>
                  <a:srgbClr val="000080"/>
                </a:solidFill>
                <a:latin typeface="Arial"/>
              </a:rPr>
              <a:t>Rails</a:t>
            </a:r>
            <a:r>
              <a:rPr lang="en-US" sz="2400">
                <a:latin typeface="Arial"/>
              </a:rPr>
              <a:t> (Ruby)</a:t>
            </a:r>
            <a:endParaRPr/>
          </a:p>
          <a:p>
            <a:pPr lvl="1">
              <a:buFont typeface="Times New Roman"/>
              <a:buChar char="–"/>
            </a:pPr>
            <a:r>
              <a:rPr lang="en-US" sz="2400">
                <a:solidFill>
                  <a:srgbClr val="000080"/>
                </a:solidFill>
                <a:latin typeface="Arial"/>
              </a:rPr>
              <a:t>Symphony</a:t>
            </a:r>
            <a:r>
              <a:rPr lang="en-US" sz="2400">
                <a:latin typeface="Arial"/>
              </a:rPr>
              <a:t>, 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CakePHP</a:t>
            </a:r>
            <a:r>
              <a:rPr lang="en-US" sz="2400">
                <a:latin typeface="Arial"/>
              </a:rPr>
              <a:t>, 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Lavarel</a:t>
            </a:r>
            <a:r>
              <a:rPr lang="en-US" sz="2400">
                <a:latin typeface="Arial"/>
              </a:rPr>
              <a:t> (PHP)</a:t>
            </a:r>
            <a:endParaRPr/>
          </a:p>
          <a:p>
            <a:pPr>
              <a:buSzPct val="90000"/>
              <a:buFont typeface="Wingdings" charset="2"/>
              <a:buChar char=""/>
            </a:pPr>
            <a:r>
              <a:rPr lang="en-US" sz="2400">
                <a:latin typeface="Arial"/>
              </a:rPr>
              <a:t>JUnit testing framework</a:t>
            </a:r>
            <a:endParaRPr/>
          </a:p>
          <a:p>
            <a:pPr>
              <a:buSzPct val="90000"/>
              <a:buFont typeface="Wingdings" charset="2"/>
              <a:buChar char=""/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82480" y="274320"/>
            <a:ext cx="7921440" cy="74124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lang="en-US" sz="3600">
                <a:latin typeface="Arial"/>
              </a:rPr>
              <a:t>"Slots":  Required Customization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685800" y="1218960"/>
            <a:ext cx="7772400" cy="2530440"/>
          </a:xfrm>
          <a:prstGeom prst="rect">
            <a:avLst/>
          </a:prstGeom>
        </p:spPr>
        <p:txBody>
          <a:bodyPr lIns="90000" rIns="90000" tIns="46800" bIns="46800"/>
          <a:p>
            <a:pPr lvl="1"/>
            <a:r>
              <a:rPr lang="en-US" sz="2400">
                <a:latin typeface="Arial"/>
              </a:rPr>
              <a:t>Many frameworks require you to add some code before they can be used.</a:t>
            </a:r>
            <a:endParaRPr/>
          </a:p>
          <a:p>
            <a:pPr lvl="1"/>
            <a:r>
              <a:rPr lang="en-US" sz="2400">
                <a:latin typeface="Arial"/>
              </a:rPr>
              <a:t>Some people call these 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slots</a:t>
            </a:r>
            <a:r>
              <a:rPr lang="en-US" sz="2400">
                <a:latin typeface="Arial"/>
              </a:rPr>
              <a:t>.</a:t>
            </a:r>
            <a:endParaRPr/>
          </a:p>
        </p:txBody>
      </p:sp>
      <p:sp>
        <p:nvSpPr>
          <p:cNvPr id="95" name="TextShape 3"/>
          <p:cNvSpPr txBox="1"/>
          <p:nvPr/>
        </p:nvSpPr>
        <p:spPr>
          <a:xfrm>
            <a:off x="2926080" y="3749400"/>
            <a:ext cx="2011680" cy="5169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2800">
                <a:latin typeface="Arial"/>
              </a:rPr>
              <a:t>Framework</a:t>
            </a:r>
            <a:endParaRPr/>
          </a:p>
        </p:txBody>
      </p:sp>
      <p:sp>
        <p:nvSpPr>
          <p:cNvPr id="96" name="TextShape 4"/>
          <p:cNvSpPr txBox="1"/>
          <p:nvPr/>
        </p:nvSpPr>
        <p:spPr>
          <a:xfrm>
            <a:off x="548640" y="4846320"/>
            <a:ext cx="1737360" cy="5169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2800">
                <a:latin typeface="Arial"/>
              </a:rPr>
              <a:t>Slot code</a:t>
            </a:r>
            <a:endParaRPr/>
          </a:p>
        </p:txBody>
      </p:sp>
      <p:sp>
        <p:nvSpPr>
          <p:cNvPr id="97" name="Line 5"/>
          <p:cNvSpPr/>
          <p:nvPr/>
        </p:nvSpPr>
        <p:spPr>
          <a:xfrm>
            <a:off x="2377440" y="5029200"/>
            <a:ext cx="8229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98" name="TextShape 6"/>
          <p:cNvSpPr txBox="1"/>
          <p:nvPr/>
        </p:nvSpPr>
        <p:spPr>
          <a:xfrm>
            <a:off x="5760720" y="5029200"/>
            <a:ext cx="2560320" cy="1370160"/>
          </a:xfrm>
          <a:prstGeom prst="rect">
            <a:avLst/>
          </a:prstGeom>
        </p:spPr>
        <p:txBody>
          <a:bodyPr lIns="90000" rIns="90000" tIns="45000" bIns="45000"/>
          <a:p>
            <a:r>
              <a:rPr i="1" lang="en-US" sz="2800">
                <a:solidFill>
                  <a:srgbClr val="000080"/>
                </a:solidFill>
                <a:latin typeface="Arial"/>
              </a:rPr>
              <a:t>Slot</a:t>
            </a:r>
            <a:r>
              <a:rPr i="1" lang="en-US" sz="2800">
                <a:latin typeface="Arial"/>
              </a:rPr>
              <a:t> can be a class or a method.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83920" y="142200"/>
            <a:ext cx="7920000" cy="86364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lang="en-US" sz="3600">
                <a:latin typeface="Arial"/>
              </a:rPr>
              <a:t>Object Client-Server Framework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674640" y="1400040"/>
            <a:ext cx="7920000" cy="500076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lang="en-US" sz="2400">
                <a:latin typeface="Arial"/>
              </a:rPr>
              <a:t>OCSF is a TCP-based client-server framework.</a:t>
            </a:r>
            <a:endParaRPr/>
          </a:p>
          <a:p>
            <a:pPr/>
            <a:r>
              <a:rPr i="1" lang="en-US" sz="2400">
                <a:solidFill>
                  <a:srgbClr val="000080"/>
                </a:solidFill>
                <a:latin typeface="Arial"/>
              </a:rPr>
              <a:t>Client Side: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 </a:t>
            </a:r>
            <a:endParaRPr/>
          </a:p>
          <a:p>
            <a:pPr lvl="1"/>
            <a:r>
              <a:rPr lang="en-US" sz="2400">
                <a:latin typeface="Arial"/>
              </a:rPr>
              <a:t>connects to server</a:t>
            </a:r>
            <a:endParaRPr/>
          </a:p>
          <a:p>
            <a:pPr lvl="1"/>
            <a:r>
              <a:rPr lang="en-US" sz="2400">
                <a:latin typeface="Arial"/>
              </a:rPr>
              <a:t>sends messages to server</a:t>
            </a:r>
            <a:endParaRPr/>
          </a:p>
          <a:p>
            <a:pPr lvl="1"/>
            <a:r>
              <a:rPr lang="en-US" sz="2400">
                <a:latin typeface="Arial"/>
              </a:rPr>
              <a:t>receives message from server</a:t>
            </a:r>
            <a:endParaRPr/>
          </a:p>
          <a:p>
            <a:pPr lvl="1"/>
            <a:r>
              <a:rPr lang="en-US" sz="2400">
                <a:latin typeface="Arial"/>
              </a:rPr>
              <a:t>handles connect &amp; disconnect events</a:t>
            </a:r>
            <a:endParaRPr/>
          </a:p>
          <a:p>
            <a:pPr lvl="1"/>
            <a:endParaRPr/>
          </a:p>
          <a:p>
            <a:pPr lvl="1"/>
            <a:r>
              <a:rPr i="1" lang="en-US" sz="2400">
                <a:solidFill>
                  <a:srgbClr val="000080"/>
                </a:solidFill>
                <a:latin typeface="Arial"/>
              </a:rPr>
              <a:t>Server Side:</a:t>
            </a:r>
            <a:endParaRPr/>
          </a:p>
          <a:p>
            <a:pPr lvl="1">
              <a:buSzPct val="45000"/>
              <a:buFont typeface="StarSymbol"/>
              <a:buChar char=""/>
            </a:pPr>
            <a:r>
              <a:rPr i="1" lang="en-US" sz="2400">
                <a:latin typeface="Arial"/>
              </a:rPr>
              <a:t> </a:t>
            </a:r>
            <a:r>
              <a:rPr i="1" lang="en-US" sz="2400">
                <a:latin typeface="Arial"/>
              </a:rPr>
              <a:t>manage connections from clients</a:t>
            </a:r>
            <a:endParaRPr/>
          </a:p>
          <a:p>
            <a:pPr lvl="1">
              <a:buSzPct val="45000"/>
              <a:buFont typeface="StarSymbol"/>
              <a:buChar char=""/>
            </a:pPr>
            <a:r>
              <a:rPr i="1" lang="en-US" sz="2400">
                <a:latin typeface="Arial"/>
              </a:rPr>
              <a:t> </a:t>
            </a:r>
            <a:r>
              <a:rPr i="1" lang="en-US" sz="2400">
                <a:latin typeface="Arial"/>
              </a:rPr>
              <a:t>receive messages from clients</a:t>
            </a:r>
            <a:endParaRPr/>
          </a:p>
          <a:p>
            <a:pPr lvl="1">
              <a:buSzPct val="45000"/>
              <a:buFont typeface="StarSymbol"/>
              <a:buChar char=""/>
            </a:pPr>
            <a:r>
              <a:rPr i="1" lang="en-US" sz="2400">
                <a:latin typeface="Arial"/>
              </a:rPr>
              <a:t> </a:t>
            </a:r>
            <a:r>
              <a:rPr i="1" lang="en-US" sz="2400">
                <a:latin typeface="Arial"/>
              </a:rPr>
              <a:t>send messages to clients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5760" y="1371600"/>
            <a:ext cx="8524440" cy="4480560"/>
          </a:xfrm>
          <a:prstGeom prst="rect">
            <a:avLst/>
          </a:prstGeom>
          <a:ln>
            <a:noFill/>
          </a:ln>
        </p:spPr>
      </p:pic>
      <p:sp>
        <p:nvSpPr>
          <p:cNvPr id="102" name="TextShape 1"/>
          <p:cNvSpPr txBox="1"/>
          <p:nvPr/>
        </p:nvSpPr>
        <p:spPr>
          <a:xfrm>
            <a:off x="583920" y="142200"/>
            <a:ext cx="7920000" cy="86364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lang="en-US" sz="3600">
                <a:latin typeface="Arial"/>
              </a:rPr>
              <a:t>OCSF</a:t>
            </a:r>
            <a:endParaRPr/>
          </a:p>
        </p:txBody>
      </p:sp>
      <p:pic>
        <p:nvPicPr>
          <p:cNvPr id="10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988440" y="1280160"/>
            <a:ext cx="1772280" cy="914400"/>
          </a:xfrm>
          <a:prstGeom prst="rect">
            <a:avLst/>
          </a:prstGeom>
          <a:ln>
            <a:noFill/>
          </a:ln>
        </p:spPr>
      </p:pic>
      <p:sp>
        <p:nvSpPr>
          <p:cNvPr id="104" name="Line 2"/>
          <p:cNvSpPr/>
          <p:nvPr/>
        </p:nvSpPr>
        <p:spPr>
          <a:xfrm>
            <a:off x="3017520" y="1920240"/>
            <a:ext cx="1005840" cy="0"/>
          </a:xfrm>
          <a:prstGeom prst="line">
            <a:avLst/>
          </a:prstGeom>
          <a:ln>
            <a:solidFill>
              <a:srgbClr val="000000"/>
            </a:solidFill>
            <a:custDash>
              <a:ds d="197000" sp="127000"/>
            </a:custDash>
          </a:ln>
        </p:spPr>
      </p:sp>
      <p:sp>
        <p:nvSpPr>
          <p:cNvPr id="105" name="Line 3"/>
          <p:cNvSpPr/>
          <p:nvPr/>
        </p:nvSpPr>
        <p:spPr>
          <a:xfrm>
            <a:off x="4846320" y="2103120"/>
            <a:ext cx="731520" cy="365760"/>
          </a:xfrm>
          <a:prstGeom prst="line">
            <a:avLst/>
          </a:prstGeom>
          <a:ln>
            <a:solidFill>
              <a:srgbClr val="000000"/>
            </a:solidFill>
            <a:custDash>
              <a:ds d="197000" sp="127000"/>
            </a:custDash>
          </a:ln>
        </p:spPr>
      </p:sp>
      <p:sp>
        <p:nvSpPr>
          <p:cNvPr id="106" name="TextShape 4"/>
          <p:cNvSpPr txBox="1"/>
          <p:nvPr/>
        </p:nvSpPr>
        <p:spPr>
          <a:xfrm>
            <a:off x="3931920" y="1494720"/>
            <a:ext cx="1828800" cy="51696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i="1" lang="en-US" sz="2800">
                <a:solidFill>
                  <a:srgbClr val="808080"/>
                </a:solidFill>
                <a:latin typeface="Arial"/>
              </a:rPr>
              <a:t>Network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83920" y="142200"/>
            <a:ext cx="7920000" cy="86364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lang="en-US" sz="3600">
                <a:latin typeface="Arial"/>
              </a:rPr>
              <a:t>"slots" are usually </a:t>
            </a:r>
            <a:r>
              <a:rPr i="1" lang="en-US" sz="3600">
                <a:latin typeface="Arial"/>
              </a:rPr>
              <a:t>callbacks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674640" y="1400040"/>
            <a:ext cx="7920000" cy="481788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lang="en-US" sz="2400">
                <a:latin typeface="Arial"/>
              </a:rPr>
              <a:t>A </a:t>
            </a:r>
            <a:r>
              <a:rPr lang="en-US" sz="2400">
                <a:solidFill>
                  <a:srgbClr val="ff0000"/>
                </a:solidFill>
                <a:latin typeface="Arial"/>
              </a:rPr>
              <a:t>callback</a:t>
            </a:r>
            <a:r>
              <a:rPr lang="en-US" sz="2400">
                <a:latin typeface="Arial"/>
              </a:rPr>
              <a:t> is a method in your code that the framework invokes.  You </a:t>
            </a:r>
            <a:r>
              <a:rPr i="1" lang="en-US" sz="2400">
                <a:solidFill>
                  <a:srgbClr val="000080"/>
                </a:solidFill>
                <a:latin typeface="Arial"/>
              </a:rPr>
              <a:t>start</a:t>
            </a:r>
            <a:r>
              <a:rPr lang="en-US" sz="2400">
                <a:latin typeface="Arial"/>
              </a:rPr>
              <a:t> the framework, then it </a:t>
            </a:r>
            <a:r>
              <a:rPr i="1" lang="en-US" sz="2400">
                <a:solidFill>
                  <a:srgbClr val="000080"/>
                </a:solidFill>
                <a:latin typeface="Arial"/>
              </a:rPr>
              <a:t>calls you back</a:t>
            </a:r>
            <a:r>
              <a:rPr i="1" lang="en-US" sz="2400">
                <a:latin typeface="Arial"/>
              </a:rPr>
              <a:t> </a:t>
            </a:r>
            <a:r>
              <a:rPr lang="en-US" sz="2400">
                <a:latin typeface="Arial"/>
              </a:rPr>
              <a:t>when an event occurs.</a:t>
            </a:r>
            <a:endParaRPr/>
          </a:p>
          <a:p>
            <a:pPr/>
            <a:r>
              <a:rPr lang="en-US" sz="2400">
                <a:latin typeface="Arial"/>
              </a:rPr>
              <a:t>This is also called </a:t>
            </a:r>
            <a:r>
              <a:rPr lang="en-US" sz="2400">
                <a:solidFill>
                  <a:srgbClr val="ff0000"/>
                </a:solidFill>
                <a:latin typeface="Arial"/>
              </a:rPr>
              <a:t>inversion of control</a:t>
            </a:r>
            <a:r>
              <a:rPr lang="en-US" sz="2400">
                <a:latin typeface="Arial"/>
              </a:rPr>
              <a:t>.</a:t>
            </a:r>
            <a:endParaRPr/>
          </a:p>
          <a:p>
            <a:pPr lvl="1"/>
            <a:r>
              <a:rPr lang="en-US" sz="2400">
                <a:latin typeface="Arial"/>
              </a:rPr>
              <a:t>You start the framework, then it takes control.</a:t>
            </a:r>
            <a:endParaRPr/>
          </a:p>
          <a:p>
            <a:pPr/>
            <a:r>
              <a:rPr lang="en-US" sz="2400">
                <a:latin typeface="Arial"/>
              </a:rPr>
              <a:t>In OCSF, the </a:t>
            </a:r>
            <a:r>
              <a:rPr lang="en-US" sz="2400" u="sng">
                <a:latin typeface="Arial"/>
              </a:rPr>
              <a:t>required</a:t>
            </a:r>
            <a:r>
              <a:rPr lang="en-US" sz="2400">
                <a:latin typeface="Arial"/>
              </a:rPr>
              <a:t> </a:t>
            </a:r>
            <a:r>
              <a:rPr i="1" lang="en-US" sz="2400">
                <a:solidFill>
                  <a:srgbClr val="000080"/>
                </a:solidFill>
                <a:latin typeface="Arial"/>
              </a:rPr>
              <a:t>callbacks</a:t>
            </a:r>
            <a:r>
              <a:rPr lang="en-US" sz="2400">
                <a:latin typeface="Arial"/>
              </a:rPr>
              <a:t> (slots) are:</a:t>
            </a:r>
            <a:endParaRPr/>
          </a:p>
          <a:p>
            <a:pPr/>
            <a:r>
              <a:rPr lang="en-US" sz="2400">
                <a:latin typeface="Arial"/>
              </a:rPr>
              <a:t>    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Client</a:t>
            </a:r>
            <a:r>
              <a:rPr lang="en-US" sz="2400">
                <a:latin typeface="Arial"/>
              </a:rPr>
              <a:t>:   </a:t>
            </a:r>
            <a:r>
              <a:rPr lang="en-US" sz="2400">
                <a:latin typeface="Courier New"/>
              </a:rPr>
              <a:t>handleMessageFromServer</a:t>
            </a:r>
            <a:endParaRPr/>
          </a:p>
          <a:p>
            <a:pPr/>
            <a:r>
              <a:rPr lang="en-US" sz="2400">
                <a:latin typeface="Arial"/>
              </a:rPr>
              <a:t>    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Server</a:t>
            </a:r>
            <a:r>
              <a:rPr lang="en-US" sz="2400">
                <a:latin typeface="Arial"/>
              </a:rPr>
              <a:t>:  </a:t>
            </a:r>
            <a:r>
              <a:rPr lang="en-US" sz="2400">
                <a:latin typeface="Courier New"/>
              </a:rPr>
              <a:t>handleMessageFromClient</a:t>
            </a:r>
            <a:endParaRPr/>
          </a:p>
          <a:p>
            <a:pPr/>
            <a:r>
              <a:rPr lang="en-US" sz="2400">
                <a:latin typeface="Arial"/>
              </a:rPr>
              <a:t>That's it! You can write a network client-server application just by writing 2 methods.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83920" y="142200"/>
            <a:ext cx="7920000" cy="86364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lang="en-US" sz="3600">
                <a:latin typeface="Arial"/>
              </a:rPr>
              <a:t>Code Reuse, Architecture Reuse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674640" y="1400040"/>
            <a:ext cx="7920000" cy="527508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lang="en-US" sz="2400">
                <a:latin typeface="Arial"/>
              </a:rPr>
              <a:t>OCSF provides the 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architecture</a:t>
            </a:r>
            <a:r>
              <a:rPr lang="en-US" sz="2400">
                <a:latin typeface="Arial"/>
              </a:rPr>
              <a:t> and 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code</a:t>
            </a:r>
            <a:r>
              <a:rPr lang="en-US" sz="2400">
                <a:latin typeface="Arial"/>
              </a:rPr>
              <a:t> for a TCP client-server application.</a:t>
            </a:r>
            <a:endParaRPr/>
          </a:p>
          <a:p>
            <a:pPr/>
            <a:r>
              <a:rPr lang="en-US" sz="2400">
                <a:latin typeface="Arial"/>
              </a:rPr>
              <a:t>You can 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use the framework</a:t>
            </a:r>
            <a:r>
              <a:rPr lang="en-US" sz="2400">
                <a:latin typeface="Arial"/>
              </a:rPr>
              <a:t> without knowing </a:t>
            </a:r>
            <a:r>
              <a:rPr i="1" lang="en-US" sz="2400">
                <a:solidFill>
                  <a:srgbClr val="000080"/>
                </a:solidFill>
                <a:latin typeface="Arial"/>
              </a:rPr>
              <a:t>how</a:t>
            </a:r>
            <a:r>
              <a:rPr lang="en-US" sz="2400">
                <a:latin typeface="Arial"/>
              </a:rPr>
              <a:t> it works</a:t>
            </a:r>
            <a:endParaRPr/>
          </a:p>
          <a:p>
            <a:pPr/>
            <a:r>
              <a:rPr lang="en-US" sz="2400">
                <a:latin typeface="Arial"/>
              </a:rPr>
              <a:t>(or how TCP works).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but you should study OCSF to learn how to use networking in Java.</a:t>
            </a:r>
            <a:endParaRPr/>
          </a:p>
          <a:p>
            <a:pPr/>
            <a:endParaRPr/>
          </a:p>
          <a:p>
            <a:pPr/>
            <a:r>
              <a:rPr lang="en-US" sz="2800">
                <a:latin typeface="Arial"/>
              </a:rPr>
              <a:t>You can </a:t>
            </a:r>
            <a:r>
              <a:rPr i="1" lang="en-US" sz="2800">
                <a:solidFill>
                  <a:srgbClr val="000080"/>
                </a:solidFill>
                <a:latin typeface="Arial"/>
              </a:rPr>
              <a:t>modify </a:t>
            </a:r>
            <a:r>
              <a:rPr lang="en-US" sz="2800">
                <a:solidFill>
                  <a:srgbClr val="000080"/>
                </a:solidFill>
                <a:latin typeface="Arial"/>
              </a:rPr>
              <a:t>and </a:t>
            </a:r>
            <a:r>
              <a:rPr i="1" lang="en-US" sz="2800">
                <a:solidFill>
                  <a:srgbClr val="000080"/>
                </a:solidFill>
                <a:latin typeface="Arial"/>
              </a:rPr>
              <a:t>extend</a:t>
            </a:r>
            <a:r>
              <a:rPr lang="en-US" sz="2800">
                <a:latin typeface="Arial"/>
              </a:rPr>
              <a:t> the framework by overriding callbacks (slots and hooks).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lang="en-US" sz="3600">
                <a:latin typeface="Arial"/>
              </a:rPr>
              <a:t>OCSF AbstractClient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822960" y="1369080"/>
            <a:ext cx="7772400" cy="5306040"/>
          </a:xfrm>
          <a:prstGeom prst="rect">
            <a:avLst/>
          </a:prstGeom>
          <a:solidFill>
            <a:srgbClr val="ffffcc"/>
          </a:solidFill>
          <a:ln w="12600">
            <a:solidFill>
              <a:srgbClr val="333399"/>
            </a:solidFill>
            <a:miter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80"/>
                </a:solidFill>
                <a:latin typeface="Courier New"/>
                <a:ea typeface="Courier New"/>
              </a:rPr>
              <a:t>&lt;&lt;controls&gt;&gt; (commands to the framework)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8000"/>
                </a:solidFill>
                <a:latin typeface="Courier New"/>
                <a:ea typeface="Courier New"/>
              </a:rPr>
              <a:t> 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openConnection( 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sendToServer( Object 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closeConnection()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80"/>
                </a:solidFill>
                <a:latin typeface="Courier New"/>
                <a:ea typeface="Courier New"/>
              </a:rPr>
              <a:t>&lt;&lt;hooks&gt;&gt;    (optional callbacks)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8000"/>
                </a:solidFill>
                <a:latin typeface="Courier New"/>
                <a:ea typeface="Courier New"/>
              </a:rPr>
              <a:t> 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connectionEstablished( 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connectionClosed( 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connectionException( 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80"/>
                </a:solidFill>
                <a:latin typeface="Courier New"/>
                <a:ea typeface="Courier New"/>
              </a:rPr>
              <a:t>&lt;&lt;slot&gt;&gt;     (required callbacks)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8000"/>
                </a:solidFill>
                <a:latin typeface="Courier New"/>
                <a:ea typeface="Courier New"/>
              </a:rPr>
              <a:t>  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Courier New"/>
              </a:rPr>
              <a:t>handleMessageFromServer( Object 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80"/>
                </a:solidFill>
                <a:latin typeface="Courier New"/>
                <a:ea typeface="Courier New"/>
              </a:rPr>
              <a:t>&lt;&lt;accessors &amp; mutators&gt;&gt;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8000"/>
                </a:solidFill>
                <a:latin typeface="Courier New"/>
                <a:ea typeface="Courier New"/>
              </a:rPr>
              <a:t> 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isConnected()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getPort( ), setPort(port)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</a:rPr>
              <a:t>getHost( ), setHost(server)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