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_rels/notesSlide23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9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_rels/notesSlide8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_rels/slide23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9144000" cy="6858000"/>
  <p:notesSz cx="7099300" cy="102346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2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28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2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30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5094811C-4513-4554-899F-D680D7694960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709560" y="4861080"/>
            <a:ext cx="5678280" cy="460476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709560" y="4861080"/>
            <a:ext cx="5678280" cy="460476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709560" y="4861080"/>
            <a:ext cx="5678280" cy="460476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709560" y="4861080"/>
            <a:ext cx="5678280" cy="460476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709560" y="4861080"/>
            <a:ext cx="5678280" cy="460476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709560" y="4861080"/>
            <a:ext cx="5678280" cy="460476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709560" y="4861080"/>
            <a:ext cx="5678280" cy="460476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709560" y="4861080"/>
            <a:ext cx="5678280" cy="460476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709560" y="4861080"/>
            <a:ext cx="5678280" cy="460476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709560" y="4861080"/>
            <a:ext cx="5678280" cy="460476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709560" y="4861080"/>
            <a:ext cx="5678280" cy="460476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709560" y="4861080"/>
            <a:ext cx="5678280" cy="460476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709560" y="4861080"/>
            <a:ext cx="5678280" cy="460476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709560" y="4861080"/>
            <a:ext cx="5678280" cy="460476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709560" y="4861080"/>
            <a:ext cx="5678280" cy="460476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709560" y="4861080"/>
            <a:ext cx="5678280" cy="460476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709560" y="4861080"/>
            <a:ext cx="5678280" cy="460476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10920" y="165960"/>
            <a:ext cx="7917840" cy="95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63880" cy="2127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74640" y="3730320"/>
            <a:ext cx="3863880" cy="2127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10920" y="165960"/>
            <a:ext cx="7917840" cy="95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1885320" cy="2127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2654640" y="1400040"/>
            <a:ext cx="1885320" cy="2127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2654640" y="3730320"/>
            <a:ext cx="1885320" cy="2127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74640" y="3730320"/>
            <a:ext cx="1885320" cy="2127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10920" y="165960"/>
            <a:ext cx="7917840" cy="95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63880" cy="446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63880" cy="446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74280" y="2088720"/>
            <a:ext cx="3863880" cy="308268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674280" y="2088720"/>
            <a:ext cx="3863880" cy="30826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10920" y="165960"/>
            <a:ext cx="7917840" cy="95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74640" y="1400040"/>
            <a:ext cx="3863880" cy="4461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10920" y="165960"/>
            <a:ext cx="7917840" cy="95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63880" cy="446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10920" y="165960"/>
            <a:ext cx="7917840" cy="95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1885320" cy="446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2654640" y="1400040"/>
            <a:ext cx="1885320" cy="446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10920" y="165960"/>
            <a:ext cx="7917840" cy="95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610920" y="165960"/>
            <a:ext cx="7917840" cy="4432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10920" y="165960"/>
            <a:ext cx="7917840" cy="95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1885320" cy="2127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74640" y="3730320"/>
            <a:ext cx="1885320" cy="2127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2654640" y="1400040"/>
            <a:ext cx="1885320" cy="446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10920" y="165960"/>
            <a:ext cx="7917840" cy="95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74640" y="1400040"/>
            <a:ext cx="3863880" cy="4461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10920" y="165960"/>
            <a:ext cx="7917840" cy="95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1885320" cy="446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2654640" y="1400040"/>
            <a:ext cx="1885320" cy="2127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2654640" y="3730320"/>
            <a:ext cx="1885320" cy="2127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10920" y="165960"/>
            <a:ext cx="7917840" cy="95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1885320" cy="2127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2654640" y="1400040"/>
            <a:ext cx="1885320" cy="2127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74640" y="3730320"/>
            <a:ext cx="3863880" cy="2127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10920" y="165960"/>
            <a:ext cx="7917840" cy="95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63880" cy="2127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74640" y="3730320"/>
            <a:ext cx="3863880" cy="2127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10920" y="165960"/>
            <a:ext cx="7917840" cy="95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1885320" cy="2127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2654640" y="1400040"/>
            <a:ext cx="1885320" cy="2127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2654640" y="3730320"/>
            <a:ext cx="1885320" cy="2127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74640" y="3730320"/>
            <a:ext cx="1885320" cy="2127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10920" y="165960"/>
            <a:ext cx="7917840" cy="95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63880" cy="446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63880" cy="446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74280" y="2088720"/>
            <a:ext cx="3863880" cy="3082680"/>
          </a:xfrm>
          <a:prstGeom prst="rect">
            <a:avLst/>
          </a:prstGeom>
          <a:ln>
            <a:noFill/>
          </a:ln>
        </p:spPr>
      </p:pic>
      <p:pic>
        <p:nvPicPr>
          <p:cNvPr id="8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674280" y="2088720"/>
            <a:ext cx="3863880" cy="30826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10920" y="165960"/>
            <a:ext cx="7917840" cy="95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674640" y="1400040"/>
            <a:ext cx="3863880" cy="4461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10920" y="165960"/>
            <a:ext cx="7917840" cy="95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63880" cy="446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10920" y="165960"/>
            <a:ext cx="7917840" cy="95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1885320" cy="446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2654640" y="1400040"/>
            <a:ext cx="1885320" cy="446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10920" y="165960"/>
            <a:ext cx="7917840" cy="95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10920" y="165960"/>
            <a:ext cx="7917840" cy="95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63880" cy="446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610920" y="165960"/>
            <a:ext cx="7917840" cy="4432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10920" y="165960"/>
            <a:ext cx="7917840" cy="95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1885320" cy="2127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74640" y="3730320"/>
            <a:ext cx="1885320" cy="2127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2654640" y="1400040"/>
            <a:ext cx="1885320" cy="446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10920" y="165960"/>
            <a:ext cx="7917840" cy="95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1885320" cy="446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2654640" y="1400040"/>
            <a:ext cx="1885320" cy="2127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2654640" y="3730320"/>
            <a:ext cx="1885320" cy="2127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10920" y="165960"/>
            <a:ext cx="7917840" cy="95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1885320" cy="2127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2654640" y="1400040"/>
            <a:ext cx="1885320" cy="2127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74640" y="3730320"/>
            <a:ext cx="3863880" cy="2127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10920" y="165960"/>
            <a:ext cx="7917840" cy="95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63880" cy="2127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74640" y="3730320"/>
            <a:ext cx="3863880" cy="2127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10920" y="165960"/>
            <a:ext cx="7917840" cy="95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1885320" cy="2127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2654640" y="1400040"/>
            <a:ext cx="1885320" cy="2127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2654640" y="3730320"/>
            <a:ext cx="1885320" cy="2127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674640" y="3730320"/>
            <a:ext cx="1885320" cy="2127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10920" y="165960"/>
            <a:ext cx="7917840" cy="95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63880" cy="446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63880" cy="446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2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74280" y="2088720"/>
            <a:ext cx="3863880" cy="3082680"/>
          </a:xfrm>
          <a:prstGeom prst="rect">
            <a:avLst/>
          </a:prstGeom>
          <a:ln>
            <a:noFill/>
          </a:ln>
        </p:spPr>
      </p:pic>
      <p:pic>
        <p:nvPicPr>
          <p:cNvPr id="12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674280" y="2088720"/>
            <a:ext cx="3863880" cy="30826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10920" y="165960"/>
            <a:ext cx="7917840" cy="95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1885320" cy="446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2654640" y="1400040"/>
            <a:ext cx="1885320" cy="446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10920" y="165960"/>
            <a:ext cx="7917840" cy="95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610920" y="165960"/>
            <a:ext cx="7917840" cy="4432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10920" y="165960"/>
            <a:ext cx="7917840" cy="95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1885320" cy="2127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74640" y="3730320"/>
            <a:ext cx="1885320" cy="2127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2654640" y="1400040"/>
            <a:ext cx="1885320" cy="446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10920" y="165960"/>
            <a:ext cx="7917840" cy="95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1885320" cy="446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2654640" y="1400040"/>
            <a:ext cx="1885320" cy="2127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2654640" y="3730320"/>
            <a:ext cx="1885320" cy="2127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10920" y="165960"/>
            <a:ext cx="7917840" cy="95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1885320" cy="2127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2654640" y="1400040"/>
            <a:ext cx="1885320" cy="2127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74640" y="3730320"/>
            <a:ext cx="3863880" cy="2127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290520" y="2546280"/>
            <a:ext cx="434520" cy="471240"/>
          </a:xfrm>
          <a:prstGeom prst="rect">
            <a:avLst/>
          </a:prstGeom>
          <a:solidFill>
            <a:srgbClr val="3333cc"/>
          </a:solidFill>
          <a:ln>
            <a:noFill/>
          </a:ln>
        </p:spPr>
      </p:sp>
      <p:sp>
        <p:nvSpPr>
          <p:cNvPr id="1" name="CustomShape 2"/>
          <p:cNvSpPr/>
          <p:nvPr/>
        </p:nvSpPr>
        <p:spPr>
          <a:xfrm>
            <a:off x="673200" y="2546280"/>
            <a:ext cx="325080" cy="47124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3333cc"/>
              </a:gs>
            </a:gsLst>
            <a:lin ang="10800000"/>
          </a:gradFill>
          <a:ln>
            <a:noFill/>
          </a:ln>
        </p:spPr>
      </p:sp>
      <p:sp>
        <p:nvSpPr>
          <p:cNvPr id="2" name="CustomShape 3"/>
          <p:cNvSpPr/>
          <p:nvPr/>
        </p:nvSpPr>
        <p:spPr>
          <a:xfrm>
            <a:off x="414360" y="2968560"/>
            <a:ext cx="421200" cy="471240"/>
          </a:xfrm>
          <a:prstGeom prst="rect">
            <a:avLst/>
          </a:prstGeom>
          <a:solidFill>
            <a:srgbClr val="ffcf01"/>
          </a:solidFill>
          <a:ln>
            <a:noFill/>
          </a:ln>
        </p:spPr>
      </p:sp>
      <p:sp>
        <p:nvSpPr>
          <p:cNvPr id="3" name="CustomShape 4"/>
          <p:cNvSpPr/>
          <p:nvPr/>
        </p:nvSpPr>
        <p:spPr>
          <a:xfrm>
            <a:off x="783360" y="2968560"/>
            <a:ext cx="365400" cy="47124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cf01"/>
              </a:gs>
            </a:gsLst>
            <a:lin ang="10800000"/>
          </a:gradFill>
          <a:ln>
            <a:noFill/>
          </a:ln>
        </p:spPr>
      </p:sp>
      <p:sp>
        <p:nvSpPr>
          <p:cNvPr id="4" name="CustomShape 5"/>
          <p:cNvSpPr/>
          <p:nvPr/>
        </p:nvSpPr>
        <p:spPr>
          <a:xfrm>
            <a:off x="0" y="2895480"/>
            <a:ext cx="556920" cy="41904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0000"/>
              </a:gs>
            </a:gsLst>
            <a:lin ang="8100000"/>
          </a:gradFill>
          <a:ln>
            <a:noFill/>
          </a:ln>
        </p:spPr>
      </p:sp>
      <p:sp>
        <p:nvSpPr>
          <p:cNvPr id="5" name="CustomShape 6"/>
          <p:cNvSpPr/>
          <p:nvPr/>
        </p:nvSpPr>
        <p:spPr>
          <a:xfrm>
            <a:off x="635040" y="2438280"/>
            <a:ext cx="28080" cy="1049040"/>
          </a:xfrm>
          <a:prstGeom prst="rect">
            <a:avLst/>
          </a:prstGeom>
          <a:solidFill>
            <a:srgbClr val="1c1c1c"/>
          </a:solidFill>
          <a:ln>
            <a:noFill/>
          </a:ln>
        </p:spPr>
      </p:sp>
      <p:sp>
        <p:nvSpPr>
          <p:cNvPr id="6" name="CustomShape 7"/>
          <p:cNvSpPr/>
          <p:nvPr/>
        </p:nvSpPr>
        <p:spPr>
          <a:xfrm flipV="1">
            <a:off x="316080" y="3259440"/>
            <a:ext cx="8689320" cy="5184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1c1c1c"/>
              </a:gs>
            </a:gsLst>
            <a:lin ang="10800000"/>
          </a:gradFill>
          <a:ln>
            <a:noFill/>
          </a:ln>
        </p:spPr>
      </p:sp>
      <p:sp>
        <p:nvSpPr>
          <p:cNvPr id="7" name="PlaceHolder 8"/>
          <p:cNvSpPr>
            <a:spLocks noGrp="1"/>
          </p:cNvSpPr>
          <p:nvPr>
            <p:ph type="title"/>
          </p:nvPr>
        </p:nvSpPr>
        <p:spPr>
          <a:xfrm>
            <a:off x="610920" y="165960"/>
            <a:ext cx="7917840" cy="955800"/>
          </a:xfrm>
          <a:prstGeom prst="rect">
            <a:avLst/>
          </a:prstGeom>
        </p:spPr>
        <p:txBody>
          <a:bodyPr lIns="90000" rIns="90000" tIns="46800" bIns="46800" anchor="b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341280" y="615960"/>
            <a:ext cx="431640" cy="4741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cf01"/>
              </a:gs>
            </a:gsLst>
            <a:lin ang="10800000"/>
          </a:gradFill>
          <a:ln>
            <a:noFill/>
          </a:ln>
        </p:spPr>
      </p:sp>
      <p:sp>
        <p:nvSpPr>
          <p:cNvPr id="44" name="CustomShape 2"/>
          <p:cNvSpPr/>
          <p:nvPr/>
        </p:nvSpPr>
        <p:spPr>
          <a:xfrm>
            <a:off x="358920" y="1039680"/>
            <a:ext cx="414000" cy="474480"/>
          </a:xfrm>
          <a:prstGeom prst="rect">
            <a:avLst/>
          </a:prstGeom>
          <a:gradFill>
            <a:gsLst>
              <a:gs pos="0">
                <a:srgbClr val="17175e"/>
              </a:gs>
              <a:gs pos="100000">
                <a:srgbClr val="3333cc"/>
              </a:gs>
            </a:gsLst>
            <a:lin ang="10800000"/>
          </a:gradFill>
          <a:ln>
            <a:noFill/>
          </a:ln>
        </p:spPr>
      </p:sp>
      <p:sp>
        <p:nvSpPr>
          <p:cNvPr id="45" name="CustomShape 3"/>
          <p:cNvSpPr/>
          <p:nvPr/>
        </p:nvSpPr>
        <p:spPr>
          <a:xfrm>
            <a:off x="196920" y="903240"/>
            <a:ext cx="412200" cy="4219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0000"/>
              </a:gs>
            </a:gsLst>
            <a:lin ang="8100000"/>
          </a:gradFill>
          <a:ln>
            <a:noFill/>
          </a:ln>
        </p:spPr>
      </p:sp>
      <p:sp>
        <p:nvSpPr>
          <p:cNvPr id="46" name="CustomShape 4"/>
          <p:cNvSpPr/>
          <p:nvPr/>
        </p:nvSpPr>
        <p:spPr>
          <a:xfrm>
            <a:off x="507960" y="368280"/>
            <a:ext cx="28080" cy="1049040"/>
          </a:xfrm>
          <a:prstGeom prst="rect">
            <a:avLst/>
          </a:prstGeom>
          <a:solidFill>
            <a:srgbClr val="1c1c1c"/>
          </a:solidFill>
          <a:ln>
            <a:noFill/>
          </a:ln>
        </p:spPr>
      </p:sp>
      <p:sp>
        <p:nvSpPr>
          <p:cNvPr id="47" name="CustomShape 5"/>
          <p:cNvSpPr/>
          <p:nvPr/>
        </p:nvSpPr>
        <p:spPr>
          <a:xfrm>
            <a:off x="189000" y="1158840"/>
            <a:ext cx="8222760" cy="2808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1c1c1c"/>
              </a:gs>
            </a:gsLst>
            <a:lin ang="10800000"/>
          </a:gradFill>
          <a:ln>
            <a:noFill/>
          </a:ln>
        </p:spPr>
      </p:sp>
      <p:sp>
        <p:nvSpPr>
          <p:cNvPr id="48" name="PlaceHolder 6"/>
          <p:cNvSpPr>
            <a:spLocks noGrp="1"/>
          </p:cNvSpPr>
          <p:nvPr>
            <p:ph type="title"/>
          </p:nvPr>
        </p:nvSpPr>
        <p:spPr>
          <a:xfrm>
            <a:off x="610920" y="165960"/>
            <a:ext cx="7917840" cy="955800"/>
          </a:xfrm>
          <a:prstGeom prst="rect">
            <a:avLst/>
          </a:prstGeom>
        </p:spPr>
        <p:txBody>
          <a:bodyPr lIns="90000" rIns="90000" tIns="46800" bIns="46800" anchor="b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9" name="PlaceHolder 7"/>
          <p:cNvSpPr>
            <a:spLocks noGrp="1"/>
          </p:cNvSpPr>
          <p:nvPr>
            <p:ph type="body"/>
          </p:nvPr>
        </p:nvSpPr>
        <p:spPr>
          <a:xfrm>
            <a:off x="674640" y="1400040"/>
            <a:ext cx="7918200" cy="4460760"/>
          </a:xfrm>
          <a:prstGeom prst="rect">
            <a:avLst/>
          </a:prstGeom>
        </p:spPr>
        <p:txBody>
          <a:bodyPr lIns="90000" rIns="90000" tIns="46800" bIns="4680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341280" y="615960"/>
            <a:ext cx="431640" cy="4741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cf01"/>
              </a:gs>
            </a:gsLst>
            <a:lin ang="10800000"/>
          </a:gradFill>
          <a:ln>
            <a:noFill/>
          </a:ln>
        </p:spPr>
      </p:sp>
      <p:sp>
        <p:nvSpPr>
          <p:cNvPr id="85" name="CustomShape 2"/>
          <p:cNvSpPr/>
          <p:nvPr/>
        </p:nvSpPr>
        <p:spPr>
          <a:xfrm>
            <a:off x="358920" y="1039680"/>
            <a:ext cx="414000" cy="474480"/>
          </a:xfrm>
          <a:prstGeom prst="rect">
            <a:avLst/>
          </a:prstGeom>
          <a:gradFill>
            <a:gsLst>
              <a:gs pos="0">
                <a:srgbClr val="17175e"/>
              </a:gs>
              <a:gs pos="100000">
                <a:srgbClr val="3333cc"/>
              </a:gs>
            </a:gsLst>
            <a:lin ang="10800000"/>
          </a:gradFill>
          <a:ln>
            <a:noFill/>
          </a:ln>
        </p:spPr>
      </p:sp>
      <p:sp>
        <p:nvSpPr>
          <p:cNvPr id="86" name="CustomShape 3"/>
          <p:cNvSpPr/>
          <p:nvPr/>
        </p:nvSpPr>
        <p:spPr>
          <a:xfrm>
            <a:off x="196920" y="903240"/>
            <a:ext cx="412200" cy="4219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0000"/>
              </a:gs>
            </a:gsLst>
            <a:lin ang="8100000"/>
          </a:gradFill>
          <a:ln>
            <a:noFill/>
          </a:ln>
        </p:spPr>
      </p:sp>
      <p:sp>
        <p:nvSpPr>
          <p:cNvPr id="87" name="CustomShape 4"/>
          <p:cNvSpPr/>
          <p:nvPr/>
        </p:nvSpPr>
        <p:spPr>
          <a:xfrm>
            <a:off x="507960" y="368280"/>
            <a:ext cx="28080" cy="1049040"/>
          </a:xfrm>
          <a:prstGeom prst="rect">
            <a:avLst/>
          </a:prstGeom>
          <a:solidFill>
            <a:srgbClr val="1c1c1c"/>
          </a:solidFill>
          <a:ln>
            <a:noFill/>
          </a:ln>
        </p:spPr>
      </p:sp>
      <p:sp>
        <p:nvSpPr>
          <p:cNvPr id="88" name="CustomShape 5"/>
          <p:cNvSpPr/>
          <p:nvPr/>
        </p:nvSpPr>
        <p:spPr>
          <a:xfrm>
            <a:off x="189000" y="1158840"/>
            <a:ext cx="8222760" cy="2808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1c1c1c"/>
              </a:gs>
            </a:gsLst>
            <a:lin ang="10800000"/>
          </a:gradFill>
          <a:ln>
            <a:noFill/>
          </a:ln>
        </p:spPr>
      </p:sp>
      <p:sp>
        <p:nvSpPr>
          <p:cNvPr id="89" name="PlaceHolder 6"/>
          <p:cNvSpPr>
            <a:spLocks noGrp="1"/>
          </p:cNvSpPr>
          <p:nvPr>
            <p:ph type="title"/>
          </p:nvPr>
        </p:nvSpPr>
        <p:spPr>
          <a:xfrm>
            <a:off x="610920" y="165960"/>
            <a:ext cx="7917840" cy="955800"/>
          </a:xfrm>
          <a:prstGeom prst="rect">
            <a:avLst/>
          </a:prstGeom>
        </p:spPr>
        <p:txBody>
          <a:bodyPr lIns="90000" rIns="90000" tIns="46800" bIns="46800" anchor="b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63880" cy="4460760"/>
          </a:xfrm>
          <a:prstGeom prst="rect">
            <a:avLst/>
          </a:prstGeom>
        </p:spPr>
        <p:txBody>
          <a:bodyPr lIns="90000" rIns="90000" tIns="46800" bIns="4680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91" name="PlaceHolder 8"/>
          <p:cNvSpPr>
            <a:spLocks noGrp="1"/>
          </p:cNvSpPr>
          <p:nvPr>
            <p:ph type="body"/>
          </p:nvPr>
        </p:nvSpPr>
        <p:spPr>
          <a:xfrm>
            <a:off x="4732560" y="1400040"/>
            <a:ext cx="3863880" cy="4460760"/>
          </a:xfrm>
          <a:prstGeom prst="rect">
            <a:avLst/>
          </a:prstGeom>
        </p:spPr>
        <p:txBody>
          <a:bodyPr lIns="90000" rIns="90000" tIns="46800" bIns="4680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8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8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8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838080" y="1676160"/>
            <a:ext cx="7467480" cy="1461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333399"/>
                </a:solidFill>
                <a:latin typeface="Arial"/>
              </a:rPr>
              <a:t>State Machine</a:t>
            </a:r>
            <a:endParaRPr/>
          </a:p>
        </p:txBody>
      </p:sp>
      <p:sp>
        <p:nvSpPr>
          <p:cNvPr id="132" name="CustomShape 2"/>
          <p:cNvSpPr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lang="en-US" sz="2400">
                <a:latin typeface="Arial"/>
              </a:rPr>
              <a:t>Designing components using a finite state machine model.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lang="en-US" sz="3600">
                <a:latin typeface="Arial"/>
              </a:rPr>
              <a:t>What behavior depends on state?</a:t>
            </a:r>
            <a:endParaRPr/>
          </a:p>
        </p:txBody>
      </p:sp>
      <p:sp>
        <p:nvSpPr>
          <p:cNvPr id="162" name="CustomShape 2"/>
          <p:cNvSpPr/>
          <p:nvPr/>
        </p:nvSpPr>
        <p:spPr>
          <a:xfrm>
            <a:off x="611280" y="1447920"/>
            <a:ext cx="7921080" cy="746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63" name="CustomShape 3"/>
          <p:cNvSpPr/>
          <p:nvPr/>
        </p:nvSpPr>
        <p:spPr>
          <a:xfrm>
            <a:off x="611280" y="1447920"/>
            <a:ext cx="7924680" cy="4882680"/>
          </a:xfrm>
          <a:prstGeom prst="rect">
            <a:avLst/>
          </a:prstGeom>
          <a:solidFill>
            <a:srgbClr val="ffffcc"/>
          </a:solidFill>
          <a:ln w="9360">
            <a:solidFill>
              <a:srgbClr val="333399"/>
            </a:solidFill>
            <a:miter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US" sz="2200">
                <a:latin typeface="Courier New"/>
                <a:ea typeface="Arial"/>
              </a:rPr>
              <a:t>public double </a:t>
            </a:r>
            <a:r>
              <a:rPr b="1" lang="en-US" sz="2200">
                <a:latin typeface="Courier New"/>
                <a:ea typeface="Arial"/>
              </a:rPr>
              <a:t>getElapsed()</a:t>
            </a:r>
            <a:r>
              <a:rPr lang="en-US" sz="2200">
                <a:latin typeface="Courier New"/>
                <a:ea typeface="Arial"/>
              </a:rPr>
              <a:t> {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Courier New"/>
                <a:ea typeface="Arial"/>
              </a:rPr>
              <a:t>    </a:t>
            </a:r>
            <a:r>
              <a:rPr lang="en-US" sz="2200">
                <a:latin typeface="Courier New"/>
                <a:ea typeface="Arial"/>
              </a:rPr>
              <a:t>if (</a:t>
            </a:r>
            <a:r>
              <a:rPr b="1" lang="en-US" sz="2200">
                <a:latin typeface="Courier New"/>
                <a:ea typeface="Arial"/>
              </a:rPr>
              <a:t>running</a:t>
            </a:r>
            <a:r>
              <a:rPr lang="en-US" sz="2200">
                <a:latin typeface="Courier New"/>
                <a:ea typeface="Arial"/>
              </a:rPr>
              <a:t>) 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Courier New"/>
                <a:ea typeface="Arial"/>
              </a:rPr>
              <a:t>        </a:t>
            </a:r>
            <a:r>
              <a:rPr lang="en-US" sz="2200">
                <a:latin typeface="Courier New"/>
                <a:ea typeface="Arial"/>
              </a:rPr>
              <a:t>return (System.nanoTime()-startTime)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Courier New"/>
                <a:ea typeface="Arial"/>
              </a:rPr>
              <a:t>                </a:t>
            </a:r>
            <a:r>
              <a:rPr lang="en-US" sz="2200">
                <a:latin typeface="Courier New"/>
                <a:ea typeface="Arial"/>
              </a:rPr>
              <a:t>* NANOSECONDS;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Courier New"/>
                <a:ea typeface="Arial"/>
              </a:rPr>
              <a:t>    </a:t>
            </a:r>
            <a:r>
              <a:rPr lang="en-US" sz="2200">
                <a:latin typeface="Courier New"/>
                <a:ea typeface="Arial"/>
              </a:rPr>
              <a:t>else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Courier New"/>
                <a:ea typeface="Arial"/>
              </a:rPr>
              <a:t>        </a:t>
            </a:r>
            <a:r>
              <a:rPr lang="en-US" sz="2200">
                <a:latin typeface="Courier New"/>
                <a:ea typeface="Arial"/>
              </a:rPr>
              <a:t>return (stopTime-startTime) 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Courier New"/>
                <a:ea typeface="Arial"/>
              </a:rPr>
              <a:t>                </a:t>
            </a:r>
            <a:r>
              <a:rPr lang="en-US" sz="2200">
                <a:latin typeface="Courier New"/>
                <a:ea typeface="Arial"/>
              </a:rPr>
              <a:t>* NANOSECONDS;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Courier New"/>
                <a:ea typeface="Arial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Courier New"/>
                <a:ea typeface="Arial"/>
              </a:rPr>
              <a:t>public void stop() {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Courier New"/>
                <a:ea typeface="Arial"/>
              </a:rPr>
              <a:t>    </a:t>
            </a:r>
            <a:r>
              <a:rPr lang="en-US" sz="2200">
                <a:latin typeface="Courier New"/>
                <a:ea typeface="Arial"/>
              </a:rPr>
              <a:t>if (! running) return;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Courier New"/>
                <a:ea typeface="Arial"/>
              </a:rPr>
              <a:t>    </a:t>
            </a:r>
            <a:r>
              <a:rPr lang="en-US" sz="2200">
                <a:latin typeface="Courier New"/>
                <a:ea typeface="Arial"/>
              </a:rPr>
              <a:t>stopTime = System.nanoTime();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Courier New"/>
                <a:ea typeface="Arial"/>
              </a:rPr>
              <a:t>    </a:t>
            </a:r>
            <a:r>
              <a:rPr lang="en-US" sz="2200">
                <a:latin typeface="Courier New"/>
                <a:ea typeface="Arial"/>
              </a:rPr>
              <a:t>running = false;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Courier New"/>
                <a:ea typeface="Arial"/>
              </a:rPr>
              <a:t>}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lang="en-US" sz="3600">
                <a:latin typeface="Arial"/>
              </a:rPr>
              <a:t>The State Variable</a:t>
            </a:r>
            <a:endParaRPr/>
          </a:p>
        </p:txBody>
      </p:sp>
      <p:sp>
        <p:nvSpPr>
          <p:cNvPr id="165" name="CustomShape 2"/>
          <p:cNvSpPr/>
          <p:nvPr/>
        </p:nvSpPr>
        <p:spPr>
          <a:xfrm>
            <a:off x="762120" y="1371600"/>
            <a:ext cx="7619400" cy="4754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US" sz="2400">
                <a:latin typeface="Arial"/>
                <a:ea typeface="Arial"/>
              </a:rPr>
              <a:t>We used a </a:t>
            </a:r>
            <a:r>
              <a:rPr lang="en-US" sz="2400">
                <a:latin typeface="Courier New"/>
                <a:ea typeface="Arial"/>
              </a:rPr>
              <a:t>boolean</a:t>
            </a:r>
            <a:r>
              <a:rPr lang="en-US" sz="2400">
                <a:latin typeface="Arial"/>
                <a:ea typeface="Arial"/>
              </a:rPr>
              <a:t> (running) to record the state.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latin typeface="Arial"/>
                <a:ea typeface="Arial"/>
              </a:rPr>
              <a:t>This only works when there are just 2 states.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latin typeface="Arial"/>
                <a:ea typeface="Arial"/>
              </a:rPr>
              <a:t>For more states we need another type of state var.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latin typeface="Arial"/>
                <a:ea typeface="Arial"/>
              </a:rPr>
              <a:t>Consider: a StopWatch with Start, Stop, and Hold buttons.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latin typeface="Arial"/>
                <a:ea typeface="Arial"/>
              </a:rPr>
              <a:t>Each button is the source of </a:t>
            </a:r>
            <a:r>
              <a:rPr i="1" lang="en-US" sz="2400">
                <a:latin typeface="Arial"/>
                <a:ea typeface="Arial"/>
              </a:rPr>
              <a:t>event</a:t>
            </a:r>
            <a:r>
              <a:rPr lang="en-US" sz="2400">
                <a:latin typeface="Arial"/>
                <a:ea typeface="Arial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latin typeface="Arial"/>
                <a:ea typeface="Arial"/>
              </a:rPr>
              <a:t>Now there are 3 states.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610920" y="259920"/>
            <a:ext cx="7917840" cy="861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 anchorCtr="1"/>
          <a:p>
            <a:r>
              <a:rPr lang="en-US" sz="3600">
                <a:latin typeface="Arial"/>
              </a:rPr>
              <a:t>2 ways to represent state</a:t>
            </a:r>
            <a:endParaRPr/>
          </a:p>
        </p:txBody>
      </p:sp>
      <p:sp>
        <p:nvSpPr>
          <p:cNvPr id="167" name="CustomShape 2"/>
          <p:cNvSpPr/>
          <p:nvPr/>
        </p:nvSpPr>
        <p:spPr>
          <a:xfrm>
            <a:off x="674640" y="1400040"/>
            <a:ext cx="3863880" cy="4460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ff0000"/>
                </a:solidFill>
                <a:latin typeface="Arial"/>
              </a:rPr>
              <a:t>// use "int" or "char"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ff0000"/>
                </a:solidFill>
                <a:latin typeface="Arial"/>
              </a:rPr>
              <a:t>class StopWatch 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ff0000"/>
                </a:solidFill>
                <a:latin typeface="Arial"/>
              </a:rPr>
              <a:t>    </a:t>
            </a:r>
            <a:r>
              <a:rPr lang="en-US" sz="2400">
                <a:solidFill>
                  <a:srgbClr val="000080"/>
                </a:solidFill>
                <a:latin typeface="Arial"/>
              </a:rPr>
              <a:t>int state;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80"/>
                </a:solidFill>
                <a:latin typeface="Arial"/>
              </a:rPr>
              <a:t>    </a:t>
            </a:r>
            <a:r>
              <a:rPr lang="en-US" sz="2400">
                <a:solidFill>
                  <a:srgbClr val="000080"/>
                </a:solidFill>
                <a:latin typeface="Arial"/>
              </a:rPr>
              <a:t>final int STOPPED = 0;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80"/>
                </a:solidFill>
                <a:latin typeface="Arial"/>
              </a:rPr>
              <a:t>    </a:t>
            </a:r>
            <a:r>
              <a:rPr lang="en-US" sz="2400">
                <a:solidFill>
                  <a:srgbClr val="000080"/>
                </a:solidFill>
                <a:latin typeface="Arial"/>
              </a:rPr>
              <a:t>final int RUNNING = 1;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80"/>
                </a:solidFill>
                <a:latin typeface="Arial"/>
              </a:rPr>
              <a:t>    </a:t>
            </a:r>
            <a:r>
              <a:rPr lang="en-US" sz="2400">
                <a:solidFill>
                  <a:srgbClr val="000080"/>
                </a:solidFill>
                <a:latin typeface="Arial"/>
              </a:rPr>
              <a:t>final int HOLDING = 2;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80"/>
                </a:solidFill>
                <a:latin typeface="Arial"/>
              </a:rPr>
              <a:t>    </a:t>
            </a:r>
            <a:r>
              <a:rPr lang="en-US" sz="2400">
                <a:solidFill>
                  <a:srgbClr val="000080"/>
                </a:solidFill>
                <a:latin typeface="Arial"/>
              </a:rPr>
              <a:t>public void start( ) 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80"/>
                </a:solidFill>
                <a:latin typeface="Arial"/>
              </a:rPr>
              <a:t>       </a:t>
            </a:r>
            <a:r>
              <a:rPr lang="en-US" sz="2400">
                <a:solidFill>
                  <a:srgbClr val="000080"/>
                </a:solidFill>
                <a:latin typeface="Arial"/>
              </a:rPr>
              <a:t>if (state == RUNNING)</a:t>
            </a:r>
            <a:endParaRPr/>
          </a:p>
        </p:txBody>
      </p:sp>
      <p:sp>
        <p:nvSpPr>
          <p:cNvPr id="168" name="CustomShape 3"/>
          <p:cNvSpPr/>
          <p:nvPr/>
        </p:nvSpPr>
        <p:spPr>
          <a:xfrm>
            <a:off x="4732560" y="1400040"/>
            <a:ext cx="3863880" cy="4460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ff0000"/>
                </a:solidFill>
                <a:latin typeface="Arial"/>
              </a:rPr>
              <a:t>// use an enum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ff0000"/>
                </a:solidFill>
                <a:latin typeface="Arial"/>
              </a:rPr>
              <a:t>public enum State 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ff0000"/>
                </a:solidFill>
                <a:latin typeface="Arial"/>
              </a:rPr>
              <a:t>    </a:t>
            </a:r>
            <a:r>
              <a:rPr lang="en-US" sz="2400">
                <a:solidFill>
                  <a:srgbClr val="ff0000"/>
                </a:solidFill>
                <a:latin typeface="Arial"/>
              </a:rPr>
              <a:t>STOPPED,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ff0000"/>
                </a:solidFill>
                <a:latin typeface="Arial"/>
              </a:rPr>
              <a:t>    </a:t>
            </a:r>
            <a:r>
              <a:rPr lang="en-US" sz="2400">
                <a:solidFill>
                  <a:srgbClr val="ff0000"/>
                </a:solidFill>
                <a:latin typeface="Arial"/>
              </a:rPr>
              <a:t>RUNNING,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ff0000"/>
                </a:solidFill>
                <a:latin typeface="Arial"/>
              </a:rPr>
              <a:t>    </a:t>
            </a:r>
            <a:r>
              <a:rPr lang="en-US" sz="2400">
                <a:solidFill>
                  <a:srgbClr val="ff0000"/>
                </a:solidFill>
                <a:latin typeface="Arial"/>
              </a:rPr>
              <a:t>HOLDING;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ff0000"/>
                </a:solidFill>
                <a:latin typeface="Arial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ff0000"/>
                </a:solidFill>
                <a:latin typeface="Arial"/>
              </a:rPr>
              <a:t>class StopWatch 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ff0000"/>
                </a:solidFill>
                <a:latin typeface="Arial"/>
              </a:rPr>
              <a:t>   </a:t>
            </a:r>
            <a:r>
              <a:rPr lang="en-US" sz="2400">
                <a:solidFill>
                  <a:srgbClr val="000080"/>
                </a:solidFill>
                <a:latin typeface="Arial"/>
              </a:rPr>
              <a:t>State state;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80"/>
                </a:solidFill>
                <a:latin typeface="Arial"/>
              </a:rPr>
              <a:t>   </a:t>
            </a:r>
            <a:r>
              <a:rPr lang="en-US" sz="2400">
                <a:solidFill>
                  <a:srgbClr val="000080"/>
                </a:solidFill>
                <a:latin typeface="Arial"/>
              </a:rPr>
              <a:t>public void start() 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80"/>
                </a:solidFill>
                <a:latin typeface="Arial"/>
              </a:rPr>
              <a:t>        </a:t>
            </a:r>
            <a:r>
              <a:rPr lang="en-US" sz="2400">
                <a:solidFill>
                  <a:srgbClr val="000080"/>
                </a:solidFill>
                <a:latin typeface="Arial"/>
              </a:rPr>
              <a:t>if (state == RUNNING)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lang="en-US" sz="3600">
                <a:latin typeface="Arial"/>
              </a:rPr>
              <a:t>The O-O Approach</a:t>
            </a:r>
            <a:endParaRPr/>
          </a:p>
        </p:txBody>
      </p:sp>
      <p:sp>
        <p:nvSpPr>
          <p:cNvPr id="170" name="CustomShape 2"/>
          <p:cNvSpPr/>
          <p:nvPr/>
        </p:nvSpPr>
        <p:spPr>
          <a:xfrm>
            <a:off x="731520" y="1371600"/>
            <a:ext cx="7619400" cy="1828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US" sz="2400">
                <a:latin typeface="Arial"/>
                <a:ea typeface="Arial"/>
              </a:rPr>
              <a:t>Use </a:t>
            </a:r>
            <a:r>
              <a:rPr i="1" lang="en-US" sz="2400">
                <a:latin typeface="Arial"/>
                <a:ea typeface="Arial"/>
              </a:rPr>
              <a:t>Objects</a:t>
            </a:r>
            <a:r>
              <a:rPr lang="en-US" sz="2400">
                <a:latin typeface="Arial"/>
                <a:ea typeface="Arial"/>
              </a:rPr>
              <a:t> to encapsulate state and the behavior that depends on state.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latin typeface="Arial"/>
                <a:ea typeface="Arial"/>
              </a:rPr>
              <a:t>The </a:t>
            </a:r>
            <a:r>
              <a:rPr i="1" lang="en-US" sz="2400">
                <a:latin typeface="Arial"/>
                <a:ea typeface="Arial"/>
              </a:rPr>
              <a:t>context</a:t>
            </a:r>
            <a:r>
              <a:rPr lang="en-US" sz="2400">
                <a:latin typeface="Arial"/>
                <a:ea typeface="Arial"/>
              </a:rPr>
              <a:t> </a:t>
            </a:r>
            <a:r>
              <a:rPr lang="en-US" sz="2400" u="sng">
                <a:latin typeface="Arial"/>
                <a:ea typeface="Arial"/>
              </a:rPr>
              <a:t>delegates</a:t>
            </a:r>
            <a:r>
              <a:rPr lang="en-US" sz="2400">
                <a:latin typeface="Arial"/>
                <a:ea typeface="Arial"/>
              </a:rPr>
              <a:t> behavior to state objects.</a:t>
            </a:r>
            <a:endParaRPr/>
          </a:p>
        </p:txBody>
      </p:sp>
      <p:pic>
        <p:nvPicPr>
          <p:cNvPr id="17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31000" y="2783520"/>
            <a:ext cx="6706800" cy="4074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lang="en-US" sz="3600">
                <a:latin typeface="Arial"/>
              </a:rPr>
              <a:t>Delegating Behavior</a:t>
            </a:r>
            <a:endParaRPr/>
          </a:p>
        </p:txBody>
      </p:sp>
      <p:sp>
        <p:nvSpPr>
          <p:cNvPr id="173" name="CustomShape 2"/>
          <p:cNvSpPr/>
          <p:nvPr/>
        </p:nvSpPr>
        <p:spPr>
          <a:xfrm>
            <a:off x="611280" y="1447920"/>
            <a:ext cx="7921080" cy="1386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80"/>
                </a:solidFill>
                <a:latin typeface="Arial"/>
              </a:rPr>
              <a:t>Delegate means "let someone else do it".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80"/>
                </a:solidFill>
                <a:latin typeface="Arial"/>
              </a:rPr>
              <a:t>Stopwatch delegates behavior to the state.</a:t>
            </a:r>
            <a:endParaRPr/>
          </a:p>
        </p:txBody>
      </p:sp>
      <p:sp>
        <p:nvSpPr>
          <p:cNvPr id="174" name="CustomShape 3"/>
          <p:cNvSpPr/>
          <p:nvPr/>
        </p:nvSpPr>
        <p:spPr>
          <a:xfrm>
            <a:off x="670320" y="2651760"/>
            <a:ext cx="7924680" cy="3657240"/>
          </a:xfrm>
          <a:prstGeom prst="rect">
            <a:avLst/>
          </a:prstGeom>
          <a:solidFill>
            <a:srgbClr val="ffffcc"/>
          </a:solidFill>
          <a:ln w="9360">
            <a:solidFill>
              <a:srgbClr val="333399"/>
            </a:solidFill>
            <a:miter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US" sz="2200">
                <a:latin typeface="Courier New"/>
                <a:ea typeface="Arial"/>
              </a:rPr>
              <a:t>public class </a:t>
            </a:r>
            <a:r>
              <a:rPr b="1" lang="en-US" sz="2200">
                <a:latin typeface="Courier New"/>
                <a:ea typeface="Arial"/>
              </a:rPr>
              <a:t>StopWatch</a:t>
            </a:r>
            <a:r>
              <a:rPr lang="en-US" sz="2200">
                <a:latin typeface="Courier New"/>
                <a:ea typeface="Arial"/>
              </a:rPr>
              <a:t> {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Courier New"/>
                <a:ea typeface="Arial"/>
              </a:rPr>
              <a:t>    </a:t>
            </a:r>
            <a:r>
              <a:rPr lang="en-US" sz="2200">
                <a:latin typeface="Courier New"/>
                <a:ea typeface="Arial"/>
              </a:rPr>
              <a:t>private State state;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Courier New"/>
                <a:ea typeface="Arial"/>
              </a:rPr>
              <a:t>    </a:t>
            </a:r>
            <a:r>
              <a:rPr lang="en-US" sz="2200">
                <a:latin typeface="Courier New"/>
                <a:ea typeface="Arial"/>
              </a:rPr>
              <a:t>public void start( ) { state.start(); }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Courier New"/>
                <a:ea typeface="Arial"/>
              </a:rPr>
              <a:t>    </a:t>
            </a:r>
            <a:r>
              <a:rPr lang="en-US" sz="2200">
                <a:latin typeface="Courier New"/>
                <a:ea typeface="Arial"/>
              </a:rPr>
              <a:t>public void stop()   { state.stop(); }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Courier New"/>
                <a:ea typeface="Arial"/>
              </a:rPr>
              <a:t>    </a:t>
            </a:r>
            <a:r>
              <a:rPr lang="en-US" sz="2200">
                <a:latin typeface="Courier New"/>
                <a:ea typeface="Arial"/>
              </a:rPr>
              <a:t>public double getElapsed() {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Courier New"/>
                <a:ea typeface="Arial"/>
              </a:rPr>
              <a:t>        </a:t>
            </a:r>
            <a:r>
              <a:rPr lang="en-US" sz="2200">
                <a:latin typeface="Courier New"/>
                <a:ea typeface="Arial"/>
              </a:rPr>
              <a:t>return state.getElapsed();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Courier New"/>
                <a:ea typeface="Arial"/>
              </a:rPr>
              <a:t>    </a:t>
            </a:r>
            <a:r>
              <a:rPr lang="en-US" sz="2200">
                <a:latin typeface="Courier New"/>
                <a:ea typeface="Arial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lang="en-US" sz="3600">
                <a:latin typeface="Arial"/>
              </a:rPr>
              <a:t>Glue</a:t>
            </a:r>
            <a:endParaRPr/>
          </a:p>
        </p:txBody>
      </p:sp>
      <p:sp>
        <p:nvSpPr>
          <p:cNvPr id="176" name="CustomShape 2"/>
          <p:cNvSpPr/>
          <p:nvPr/>
        </p:nvSpPr>
        <p:spPr>
          <a:xfrm>
            <a:off x="611280" y="1447920"/>
            <a:ext cx="7921080" cy="1386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US" sz="2400">
                <a:latin typeface="Arial"/>
              </a:rPr>
              <a:t>The </a:t>
            </a:r>
            <a:r>
              <a:rPr i="1" lang="en-US" sz="2400">
                <a:latin typeface="Arial"/>
              </a:rPr>
              <a:t>context </a:t>
            </a:r>
            <a:r>
              <a:rPr lang="en-US" sz="2400">
                <a:latin typeface="Arial"/>
              </a:rPr>
              <a:t>(StopWatch) needs a setState method.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latin typeface="Arial"/>
              </a:rPr>
              <a:t>The </a:t>
            </a:r>
            <a:r>
              <a:rPr i="1" lang="en-US" sz="2400">
                <a:latin typeface="Arial"/>
              </a:rPr>
              <a:t>states</a:t>
            </a:r>
            <a:r>
              <a:rPr lang="en-US" sz="2400">
                <a:latin typeface="Arial"/>
              </a:rPr>
              <a:t> need a </a:t>
            </a:r>
            <a:r>
              <a:rPr i="1" lang="en-US" sz="2400">
                <a:latin typeface="Arial"/>
              </a:rPr>
              <a:t>reference</a:t>
            </a:r>
            <a:r>
              <a:rPr lang="en-US" sz="2400">
                <a:latin typeface="Arial"/>
              </a:rPr>
              <a:t> to the </a:t>
            </a:r>
            <a:r>
              <a:rPr i="1" lang="en-US" sz="2400">
                <a:latin typeface="Arial"/>
              </a:rPr>
              <a:t>context</a:t>
            </a:r>
            <a:r>
              <a:rPr lang="en-US" sz="2400">
                <a:latin typeface="Arial"/>
              </a:rPr>
              <a:t>.</a:t>
            </a:r>
            <a:endParaRPr/>
          </a:p>
        </p:txBody>
      </p:sp>
      <p:sp>
        <p:nvSpPr>
          <p:cNvPr id="177" name="CustomShape 3"/>
          <p:cNvSpPr/>
          <p:nvPr/>
        </p:nvSpPr>
        <p:spPr>
          <a:xfrm>
            <a:off x="670320" y="2651760"/>
            <a:ext cx="7924680" cy="3657240"/>
          </a:xfrm>
          <a:prstGeom prst="rect">
            <a:avLst/>
          </a:prstGeom>
          <a:solidFill>
            <a:srgbClr val="ffffcc"/>
          </a:solidFill>
          <a:ln w="9360">
            <a:solidFill>
              <a:srgbClr val="333399"/>
            </a:solidFill>
            <a:miter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US" sz="2200">
                <a:latin typeface="Courier New"/>
                <a:ea typeface="Arial"/>
              </a:rPr>
              <a:t>public void setState(State newstate) {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Courier New"/>
                <a:ea typeface="Arial"/>
              </a:rPr>
              <a:t>    </a:t>
            </a:r>
            <a:r>
              <a:rPr lang="en-US" sz="2200">
                <a:latin typeface="Courier New"/>
                <a:ea typeface="Arial"/>
              </a:rPr>
              <a:t>this.state = newstate;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Courier New"/>
                <a:ea typeface="Arial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Courier New"/>
                <a:ea typeface="Arial"/>
              </a:rPr>
              <a:t>// create the states with a reference to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Courier New"/>
                <a:ea typeface="Arial"/>
              </a:rPr>
              <a:t>// the stopwatch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Courier New"/>
                <a:ea typeface="Arial"/>
              </a:rPr>
              <a:t>final State running = new RunningState(this);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Courier New"/>
                <a:ea typeface="Arial"/>
              </a:rPr>
              <a:t>final State stopped = new StoppedState(this);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lang="en-US" sz="3600">
                <a:latin typeface="Arial"/>
              </a:rPr>
              <a:t>UML State Machine Diagram</a:t>
            </a:r>
            <a:endParaRPr/>
          </a:p>
        </p:txBody>
      </p:sp>
      <p:pic>
        <p:nvPicPr>
          <p:cNvPr id="17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2880" y="2194560"/>
            <a:ext cx="8412480" cy="3749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lang="en-US" sz="3600">
                <a:latin typeface="Arial"/>
              </a:rPr>
              <a:t>UML State Machine Diagram</a:t>
            </a:r>
            <a:endParaRPr/>
          </a:p>
        </p:txBody>
      </p:sp>
      <p:sp>
        <p:nvSpPr>
          <p:cNvPr id="181" name="CustomShape 2"/>
          <p:cNvSpPr/>
          <p:nvPr/>
        </p:nvSpPr>
        <p:spPr>
          <a:xfrm>
            <a:off x="762120" y="1371600"/>
            <a:ext cx="7848000" cy="897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US" sz="2400">
                <a:latin typeface="Arial"/>
                <a:ea typeface="Arial"/>
              </a:rPr>
              <a:t>Read </a:t>
            </a:r>
            <a:r>
              <a:rPr i="1" lang="en-US" sz="2400">
                <a:latin typeface="Arial"/>
                <a:ea typeface="Arial"/>
              </a:rPr>
              <a:t>UML Distilled</a:t>
            </a:r>
            <a:r>
              <a:rPr lang="en-US" sz="2400">
                <a:latin typeface="Arial"/>
                <a:ea typeface="Arial"/>
              </a:rPr>
              <a:t>, chapter 10.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latin typeface="Arial"/>
                <a:ea typeface="Arial"/>
              </a:rPr>
              <a:t>Also good: </a:t>
            </a:r>
            <a:r>
              <a:rPr i="1" lang="en-US" sz="2400">
                <a:latin typeface="Arial"/>
                <a:ea typeface="Arial"/>
              </a:rPr>
              <a:t>UML for Java Programmers, </a:t>
            </a:r>
            <a:r>
              <a:rPr lang="en-US" sz="2400">
                <a:latin typeface="Arial"/>
                <a:ea typeface="Arial"/>
              </a:rPr>
              <a:t>chapter 10.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lang="en-US" sz="3600">
                <a:latin typeface="Arial"/>
              </a:rPr>
              <a:t>Exercise: Skytrain Ticket Machine</a:t>
            </a:r>
            <a:endParaRPr/>
          </a:p>
        </p:txBody>
      </p:sp>
      <p:sp>
        <p:nvSpPr>
          <p:cNvPr id="183" name="CustomShape 2"/>
          <p:cNvSpPr/>
          <p:nvPr/>
        </p:nvSpPr>
        <p:spPr>
          <a:xfrm>
            <a:off x="731520" y="1554480"/>
            <a:ext cx="7772040" cy="2547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2800">
                <a:latin typeface="Arial"/>
              </a:rPr>
              <a:t>1. What are the states.</a:t>
            </a:r>
            <a:endParaRPr/>
          </a:p>
          <a:p>
            <a:r>
              <a:rPr lang="en-US" sz="2800">
                <a:latin typeface="Arial"/>
              </a:rPr>
              <a:t>2. What are the events.</a:t>
            </a:r>
            <a:endParaRPr/>
          </a:p>
          <a:p>
            <a:r>
              <a:rPr lang="en-US" sz="2800">
                <a:latin typeface="Arial"/>
              </a:rPr>
              <a:t>3. What actions/activities does ticket machine perform?</a:t>
            </a:r>
            <a:endParaRPr/>
          </a:p>
          <a:p>
            <a:r>
              <a:rPr lang="en-US" sz="2800">
                <a:latin typeface="Arial"/>
              </a:rPr>
              <a:t>4. Draw a UML State Machine Diagram.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88720" y="91440"/>
            <a:ext cx="6583320" cy="6766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lang="en-US" sz="3600">
                <a:latin typeface="Arial"/>
              </a:rPr>
              <a:t>When State Matters</a:t>
            </a:r>
            <a:endParaRPr/>
          </a:p>
        </p:txBody>
      </p:sp>
      <p:sp>
        <p:nvSpPr>
          <p:cNvPr id="134" name="CustomShape 2"/>
          <p:cNvSpPr/>
          <p:nvPr/>
        </p:nvSpPr>
        <p:spPr>
          <a:xfrm>
            <a:off x="611280" y="1447920"/>
            <a:ext cx="7921080" cy="4678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US" sz="2400">
                <a:latin typeface="Arial"/>
              </a:rPr>
              <a:t>Some components behave differently depending on what </a:t>
            </a:r>
            <a:r>
              <a:rPr i="1" lang="en-US" sz="2400">
                <a:latin typeface="Arial"/>
              </a:rPr>
              <a:t>state</a:t>
            </a:r>
            <a:r>
              <a:rPr lang="en-US" sz="2400">
                <a:latin typeface="Arial"/>
              </a:rPr>
              <a:t> they are in.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latin typeface="Arial"/>
              </a:rPr>
              <a:t>Examples: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Alarm Clock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Calculator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Stop Watch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Point of Sale (POS) device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most </a:t>
            </a:r>
            <a:r>
              <a:rPr i="1" lang="en-US" sz="2400">
                <a:latin typeface="Arial"/>
              </a:rPr>
              <a:t>parsers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lang="en-US" sz="3600">
                <a:latin typeface="Arial"/>
              </a:rPr>
              <a:t>Exercise: Syllable Counter</a:t>
            </a:r>
            <a:endParaRPr/>
          </a:p>
        </p:txBody>
      </p:sp>
      <p:sp>
        <p:nvSpPr>
          <p:cNvPr id="186" name="CustomShape 2"/>
          <p:cNvSpPr/>
          <p:nvPr/>
        </p:nvSpPr>
        <p:spPr>
          <a:xfrm>
            <a:off x="731520" y="1554480"/>
            <a:ext cx="7863480" cy="5120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2400">
                <a:latin typeface="Arial"/>
              </a:rPr>
              <a:t>Count the syllables in a word.</a:t>
            </a:r>
            <a:endParaRPr/>
          </a:p>
          <a:p>
            <a:r>
              <a:rPr lang="en-US" sz="2400">
                <a:latin typeface="Arial"/>
              </a:rPr>
              <a:t>As a heuristic, we will count </a:t>
            </a:r>
            <a:r>
              <a:rPr i="1" lang="en-US" sz="2400">
                <a:latin typeface="Arial"/>
              </a:rPr>
              <a:t>vowel sequences</a:t>
            </a:r>
            <a:r>
              <a:rPr lang="en-US" sz="2400">
                <a:latin typeface="Arial"/>
              </a:rPr>
              <a:t>.</a:t>
            </a:r>
            <a:endParaRPr/>
          </a:p>
          <a:p>
            <a:r>
              <a:rPr lang="en-US" sz="2400">
                <a:latin typeface="Arial"/>
              </a:rPr>
              <a:t>Example:</a:t>
            </a:r>
            <a:endParaRPr/>
          </a:p>
          <a:p>
            <a:r>
              <a:rPr lang="en-US" sz="2400">
                <a:latin typeface="Arial"/>
              </a:rPr>
              <a:t>object = (o)bj(e)ct = 2 vowel sequences</a:t>
            </a:r>
            <a:endParaRPr/>
          </a:p>
          <a:p>
            <a:r>
              <a:rPr lang="en-US" sz="2400">
                <a:latin typeface="Arial"/>
              </a:rPr>
              <a:t>beauty = b(eau)t(y) = 2 vowel sequences</a:t>
            </a:r>
            <a:endParaRPr/>
          </a:p>
          <a:p>
            <a:r>
              <a:rPr lang="en-US" sz="2400">
                <a:latin typeface="Arial"/>
              </a:rPr>
              <a:t>Special cases:</a:t>
            </a:r>
            <a:endParaRPr/>
          </a:p>
          <a:p>
            <a:r>
              <a:rPr lang="en-US" sz="2400">
                <a:latin typeface="Arial"/>
              </a:rPr>
              <a:t>l(a)y(ou)t = </a:t>
            </a:r>
            <a:r>
              <a:rPr i="1" lang="en-US" sz="2400">
                <a:latin typeface="Arial"/>
              </a:rPr>
              <a:t>treat "y" as consonant after other vowel</a:t>
            </a:r>
            <a:endParaRPr/>
          </a:p>
          <a:p>
            <a:r>
              <a:rPr lang="en-US" sz="2400">
                <a:latin typeface="Arial"/>
              </a:rPr>
              <a:t>l(a)the = don't count final "e" if it a single vowel</a:t>
            </a:r>
            <a:endParaRPr/>
          </a:p>
          <a:p>
            <a:r>
              <a:rPr lang="en-US" sz="2400">
                <a:latin typeface="Arial"/>
              </a:rPr>
              <a:t>th(e) = exception. count "e" if it is </a:t>
            </a:r>
            <a:r>
              <a:rPr i="1" lang="en-US" sz="2400" u="sng">
                <a:latin typeface="Arial"/>
              </a:rPr>
              <a:t>only</a:t>
            </a:r>
            <a:r>
              <a:rPr lang="en-US" sz="2400">
                <a:latin typeface="Arial"/>
              </a:rPr>
              <a:t> vowel</a:t>
            </a:r>
            <a:endParaRPr/>
          </a:p>
          <a:p>
            <a:r>
              <a:rPr lang="en-US" sz="2400">
                <a:latin typeface="Arial"/>
              </a:rPr>
              <a:t>anti-oxident = (a)nt(i)-(o)x(i)d(e)nt   "-" is non-vowel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lang="en-US" sz="3600">
                <a:latin typeface="Arial"/>
              </a:rPr>
              <a:t>Example Words</a:t>
            </a:r>
            <a:endParaRPr/>
          </a:p>
        </p:txBody>
      </p:sp>
      <p:sp>
        <p:nvSpPr>
          <p:cNvPr id="188" name="CustomShape 2"/>
          <p:cNvSpPr/>
          <p:nvPr/>
        </p:nvSpPr>
        <p:spPr>
          <a:xfrm>
            <a:off x="731520" y="1554480"/>
            <a:ext cx="8229240" cy="5120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2800">
                <a:latin typeface="Arial"/>
              </a:rPr>
              <a:t>How many vowel sequences in these words:</a:t>
            </a:r>
            <a:endParaRPr/>
          </a:p>
          <a:p>
            <a:r>
              <a:rPr lang="en-US" sz="2800">
                <a:latin typeface="Courier New"/>
              </a:rPr>
              <a:t>remarkable</a:t>
            </a:r>
            <a:endParaRPr/>
          </a:p>
          <a:p>
            <a:r>
              <a:rPr lang="en-US" sz="2800">
                <a:latin typeface="Courier New"/>
              </a:rPr>
              <a:t>selfie</a:t>
            </a:r>
            <a:endParaRPr/>
          </a:p>
          <a:p>
            <a:r>
              <a:rPr lang="en-US" sz="2800">
                <a:latin typeface="Courier New"/>
              </a:rPr>
              <a:t>county</a:t>
            </a:r>
            <a:endParaRPr/>
          </a:p>
          <a:p>
            <a:r>
              <a:rPr lang="en-US" sz="2800">
                <a:latin typeface="Courier New"/>
              </a:rPr>
              <a:t>coincidentally</a:t>
            </a:r>
            <a:endParaRPr/>
          </a:p>
          <a:p>
            <a:r>
              <a:rPr lang="en-US" sz="2800">
                <a:latin typeface="Courier New"/>
              </a:rPr>
              <a:t>she</a:t>
            </a:r>
            <a:endParaRPr/>
          </a:p>
          <a:p>
            <a:r>
              <a:rPr lang="en-US" sz="2800">
                <a:latin typeface="Courier New"/>
              </a:rPr>
              <a:t>mate</a:t>
            </a:r>
            <a:endParaRPr/>
          </a:p>
          <a:p>
            <a:r>
              <a:rPr lang="en-US" sz="2800">
                <a:latin typeface="Courier New"/>
              </a:rPr>
              <a:t>isn't</a:t>
            </a: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lang="en-US" sz="3600">
                <a:latin typeface="Arial"/>
              </a:rPr>
              <a:t>Exercise: Calculator</a:t>
            </a:r>
            <a:endParaRPr/>
          </a:p>
        </p:txBody>
      </p:sp>
      <p:sp>
        <p:nvSpPr>
          <p:cNvPr id="190" name="CustomShape 2"/>
          <p:cNvSpPr/>
          <p:nvPr/>
        </p:nvSpPr>
        <p:spPr>
          <a:xfrm>
            <a:off x="731520" y="1554480"/>
            <a:ext cx="7772040" cy="5120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2800">
                <a:latin typeface="Arial"/>
              </a:rPr>
              <a:t>A calculator that behaves like Windows calc.</a:t>
            </a:r>
            <a:endParaRPr/>
          </a:p>
          <a:p>
            <a:r>
              <a:rPr lang="en-US" sz="2800">
                <a:latin typeface="Arial"/>
              </a:rPr>
              <a:t>Use:  http://www.online-calculator.com</a:t>
            </a:r>
            <a:endParaRPr/>
          </a:p>
          <a:p>
            <a:endParaRPr/>
          </a:p>
          <a:p>
            <a:r>
              <a:rPr lang="en-US" sz="2800">
                <a:latin typeface="Arial"/>
              </a:rPr>
              <a:t>1. What are the states.</a:t>
            </a:r>
            <a:endParaRPr/>
          </a:p>
          <a:p>
            <a:r>
              <a:rPr lang="en-US" sz="2800">
                <a:latin typeface="Arial"/>
              </a:rPr>
              <a:t>2. What are the events.</a:t>
            </a:r>
            <a:endParaRPr/>
          </a:p>
          <a:p>
            <a:r>
              <a:rPr lang="en-US" sz="2800">
                <a:latin typeface="Arial"/>
              </a:rPr>
              <a:t>3. What actions/activities does ticket machine perform?</a:t>
            </a:r>
            <a:endParaRPr/>
          </a:p>
          <a:p>
            <a:r>
              <a:rPr lang="en-US" sz="2800">
                <a:latin typeface="Arial"/>
              </a:rPr>
              <a:t>4. Draw a UML State Machine Diagram.</a:t>
            </a:r>
            <a:endParaRPr/>
          </a:p>
          <a:p>
            <a:r>
              <a:rPr lang="en-US" sz="2800">
                <a:latin typeface="Arial"/>
              </a:rPr>
              <a:t>(not so easy)</a:t>
            </a:r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lang="en-US" sz="3600">
                <a:latin typeface="Arial"/>
              </a:rPr>
              <a:t>PA5: Cheap Digital Clock</a:t>
            </a:r>
            <a:endParaRPr/>
          </a:p>
        </p:txBody>
      </p:sp>
      <p:sp>
        <p:nvSpPr>
          <p:cNvPr id="192" name="CustomShape 2"/>
          <p:cNvSpPr/>
          <p:nvPr/>
        </p:nvSpPr>
        <p:spPr>
          <a:xfrm>
            <a:off x="731520" y="1554480"/>
            <a:ext cx="7772040" cy="5120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2800">
                <a:latin typeface="Arial"/>
              </a:rPr>
              <a:t>cheap digital alarm clock.</a:t>
            </a:r>
            <a:endParaRPr/>
          </a:p>
          <a:p>
            <a:endParaRPr/>
          </a:p>
          <a:p>
            <a:r>
              <a:rPr lang="en-US" sz="2800">
                <a:latin typeface="Arial"/>
              </a:rPr>
              <a:t>Use states!</a:t>
            </a:r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610920" y="259920"/>
            <a:ext cx="7917840" cy="861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 anchorCtr="1"/>
          <a:p>
            <a:r>
              <a:rPr lang="en-US" sz="3600">
                <a:latin typeface="Arial"/>
              </a:rPr>
              <a:t>Really Simple Example</a:t>
            </a:r>
            <a:endParaRPr/>
          </a:p>
        </p:txBody>
      </p:sp>
      <p:sp>
        <p:nvSpPr>
          <p:cNvPr id="136" name="CustomShape 2"/>
          <p:cNvSpPr/>
          <p:nvPr/>
        </p:nvSpPr>
        <p:spPr>
          <a:xfrm>
            <a:off x="674640" y="1400040"/>
            <a:ext cx="7918200" cy="4460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US" sz="2400">
                <a:latin typeface="Arial"/>
              </a:rPr>
              <a:t>Stopwatch </a:t>
            </a:r>
            <a:r>
              <a:rPr i="1" lang="en-US" sz="2400">
                <a:solidFill>
                  <a:srgbClr val="ff0000"/>
                </a:solidFill>
                <a:latin typeface="Arial"/>
              </a:rPr>
              <a:t>behaves differently </a:t>
            </a:r>
            <a:r>
              <a:rPr lang="en-US" sz="2400">
                <a:solidFill>
                  <a:srgbClr val="ff0000"/>
                </a:solidFill>
                <a:latin typeface="Arial"/>
              </a:rPr>
              <a:t>when it is </a:t>
            </a:r>
            <a:r>
              <a:rPr lang="en-US" sz="2400">
                <a:solidFill>
                  <a:srgbClr val="000000"/>
                </a:solidFill>
                <a:latin typeface="Arial"/>
              </a:rPr>
              <a:t>RUNNING or STOPPED.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What behavior depends on state?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Easy!  just look for methods containing "if (running) …"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610920" y="259920"/>
            <a:ext cx="7917840" cy="861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 anchorCtr="1"/>
          <a:p>
            <a:r>
              <a:rPr lang="en-US" sz="3600">
                <a:latin typeface="Arial"/>
              </a:rPr>
              <a:t>Identify States</a:t>
            </a:r>
            <a:endParaRPr/>
          </a:p>
        </p:txBody>
      </p:sp>
      <p:sp>
        <p:nvSpPr>
          <p:cNvPr id="138" name="CustomShape 2"/>
          <p:cNvSpPr/>
          <p:nvPr/>
        </p:nvSpPr>
        <p:spPr>
          <a:xfrm>
            <a:off x="674640" y="1482480"/>
            <a:ext cx="7918200" cy="126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US" sz="2400">
                <a:latin typeface="Arial"/>
              </a:rPr>
              <a:t>Stopwatch states:  </a:t>
            </a:r>
            <a:r>
              <a:rPr lang="en-US" sz="2400">
                <a:solidFill>
                  <a:srgbClr val="ff0000"/>
                </a:solidFill>
                <a:latin typeface="Arial"/>
              </a:rPr>
              <a:t>RUNNING and STOPPED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9" name="CustomShape 3"/>
          <p:cNvSpPr/>
          <p:nvPr/>
        </p:nvSpPr>
        <p:spPr>
          <a:xfrm>
            <a:off x="1097280" y="3017520"/>
            <a:ext cx="2102760" cy="14058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63000" bIns="63000"/>
          <a:p>
            <a:endParaRPr/>
          </a:p>
          <a:p>
            <a:pPr algn="ctr">
              <a:lnSpc>
                <a:spcPct val="100000"/>
              </a:lnSpc>
            </a:pPr>
            <a:r>
              <a:rPr lang="en-US" sz="2800">
                <a:latin typeface="Arial"/>
              </a:rPr>
              <a:t>RUNNING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40" name="CustomShape 4"/>
          <p:cNvSpPr/>
          <p:nvPr/>
        </p:nvSpPr>
        <p:spPr>
          <a:xfrm>
            <a:off x="5669280" y="2947680"/>
            <a:ext cx="2102760" cy="14058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63000" bIns="63000"/>
          <a:p>
            <a:endParaRPr/>
          </a:p>
          <a:p>
            <a:pPr algn="ctr">
              <a:lnSpc>
                <a:spcPct val="100000"/>
              </a:lnSpc>
            </a:pPr>
            <a:r>
              <a:rPr lang="en-US" sz="2800">
                <a:latin typeface="Arial"/>
              </a:rPr>
              <a:t>STOPPED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610920" y="259920"/>
            <a:ext cx="7917840" cy="861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 anchorCtr="1"/>
          <a:p>
            <a:r>
              <a:rPr lang="en-US" sz="3600">
                <a:latin typeface="Arial"/>
              </a:rPr>
              <a:t>Events</a:t>
            </a:r>
            <a:endParaRPr/>
          </a:p>
        </p:txBody>
      </p:sp>
      <p:sp>
        <p:nvSpPr>
          <p:cNvPr id="142" name="CustomShape 2"/>
          <p:cNvSpPr/>
          <p:nvPr/>
        </p:nvSpPr>
        <p:spPr>
          <a:xfrm>
            <a:off x="674640" y="1482480"/>
            <a:ext cx="7918200" cy="126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What causes a stopwatch to </a:t>
            </a:r>
            <a:r>
              <a:rPr lang="en-US" sz="2400">
                <a:solidFill>
                  <a:srgbClr val="ff0000"/>
                </a:solidFill>
                <a:latin typeface="Arial"/>
              </a:rPr>
              <a:t>change state?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80"/>
                </a:solidFill>
                <a:latin typeface="Arial"/>
              </a:rPr>
              <a:t>Why not stay in the same state forever?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3" name="CustomShape 3"/>
          <p:cNvSpPr/>
          <p:nvPr/>
        </p:nvSpPr>
        <p:spPr>
          <a:xfrm>
            <a:off x="1097280" y="3017520"/>
            <a:ext cx="2102760" cy="14058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63000" bIns="63000"/>
          <a:p>
            <a:endParaRPr/>
          </a:p>
          <a:p>
            <a:pPr algn="ctr">
              <a:lnSpc>
                <a:spcPct val="100000"/>
              </a:lnSpc>
            </a:pPr>
            <a:r>
              <a:rPr lang="en-US" sz="2800">
                <a:latin typeface="Arial"/>
              </a:rPr>
              <a:t>RUNNING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44" name="CustomShape 4"/>
          <p:cNvSpPr/>
          <p:nvPr/>
        </p:nvSpPr>
        <p:spPr>
          <a:xfrm>
            <a:off x="5669280" y="2947680"/>
            <a:ext cx="2102760" cy="14058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63000" bIns="63000"/>
          <a:p>
            <a:endParaRPr/>
          </a:p>
          <a:p>
            <a:pPr algn="ctr">
              <a:lnSpc>
                <a:spcPct val="100000"/>
              </a:lnSpc>
            </a:pPr>
            <a:r>
              <a:rPr lang="en-US" sz="2800">
                <a:latin typeface="Arial"/>
              </a:rPr>
              <a:t>STOPPED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45" name="CustomShape 5"/>
          <p:cNvSpPr/>
          <p:nvPr/>
        </p:nvSpPr>
        <p:spPr>
          <a:xfrm>
            <a:off x="3200400" y="2305440"/>
            <a:ext cx="2377440" cy="1169280"/>
          </a:xfrm>
          <a:prstGeom prst="rect">
            <a:avLst/>
          </a:prstGeom>
          <a:noFill/>
          <a:ln>
            <a:solidFill>
              <a:srgbClr val="000000"/>
            </a:solidFill>
            <a:tailEnd len="med" type="triangle" w="med"/>
          </a:ln>
        </p:spPr>
      </p:sp>
      <p:sp>
        <p:nvSpPr>
          <p:cNvPr id="146" name="CustomShape 6"/>
          <p:cNvSpPr/>
          <p:nvPr/>
        </p:nvSpPr>
        <p:spPr>
          <a:xfrm>
            <a:off x="3291840" y="3840480"/>
            <a:ext cx="2377440" cy="1169280"/>
          </a:xfrm>
          <a:prstGeom prst="rect">
            <a:avLst/>
          </a:prstGeom>
          <a:noFill/>
          <a:ln>
            <a:solidFill>
              <a:srgbClr val="000000"/>
            </a:solidFill>
            <a:tailEnd len="med" type="triangle" w="med"/>
          </a:ln>
        </p:spPr>
      </p:sp>
      <p:sp>
        <p:nvSpPr>
          <p:cNvPr id="147" name="CustomShape 7"/>
          <p:cNvSpPr/>
          <p:nvPr/>
        </p:nvSpPr>
        <p:spPr>
          <a:xfrm>
            <a:off x="1645920" y="4480560"/>
            <a:ext cx="1005840" cy="1924920"/>
          </a:xfrm>
          <a:prstGeom prst="rect">
            <a:avLst/>
          </a:prstGeom>
          <a:noFill/>
          <a:ln>
            <a:solidFill>
              <a:srgbClr val="000000"/>
            </a:solidFill>
            <a:tailEnd len="med" type="triangle" w="med"/>
          </a:ln>
        </p:spPr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610920" y="259920"/>
            <a:ext cx="7917840" cy="861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 anchorCtr="1"/>
          <a:p>
            <a:r>
              <a:rPr lang="en-US" sz="3600">
                <a:latin typeface="Arial"/>
              </a:rPr>
              <a:t>Action</a:t>
            </a:r>
            <a:endParaRPr/>
          </a:p>
        </p:txBody>
      </p:sp>
      <p:sp>
        <p:nvSpPr>
          <p:cNvPr id="149" name="CustomShape 2"/>
          <p:cNvSpPr/>
          <p:nvPr/>
        </p:nvSpPr>
        <p:spPr>
          <a:xfrm>
            <a:off x="674640" y="1482480"/>
            <a:ext cx="7918200" cy="126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80"/>
                </a:solidFill>
                <a:latin typeface="Arial"/>
              </a:rPr>
              <a:t>The stopwatch performs some </a:t>
            </a:r>
            <a:r>
              <a:rPr i="1" lang="en-US" sz="2400">
                <a:solidFill>
                  <a:srgbClr val="000080"/>
                </a:solidFill>
                <a:latin typeface="Arial"/>
              </a:rPr>
              <a:t>action</a:t>
            </a:r>
            <a:r>
              <a:rPr lang="en-US" sz="2400">
                <a:solidFill>
                  <a:srgbClr val="000080"/>
                </a:solidFill>
                <a:latin typeface="Arial"/>
              </a:rPr>
              <a:t> in response to an event.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50" name="CustomShape 3"/>
          <p:cNvSpPr/>
          <p:nvPr/>
        </p:nvSpPr>
        <p:spPr>
          <a:xfrm>
            <a:off x="365760" y="3017520"/>
            <a:ext cx="2834280" cy="18324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63000" bIns="63000"/>
          <a:p>
            <a:endParaRPr/>
          </a:p>
          <a:p>
            <a:pPr algn="ctr">
              <a:lnSpc>
                <a:spcPct val="100000"/>
              </a:lnSpc>
            </a:pPr>
            <a:r>
              <a:rPr lang="en-US" sz="2800">
                <a:latin typeface="Arial"/>
              </a:rPr>
              <a:t>RUNNING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800">
                <a:latin typeface="Arial"/>
              </a:rPr>
              <a:t>entry/ </a:t>
            </a:r>
            <a:r>
              <a:rPr lang="en-US" sz="2800">
                <a:solidFill>
                  <a:srgbClr val="000080"/>
                </a:solidFill>
                <a:latin typeface="Arial"/>
              </a:rPr>
              <a:t>start timer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51" name="CustomShape 4"/>
          <p:cNvSpPr/>
          <p:nvPr/>
        </p:nvSpPr>
        <p:spPr>
          <a:xfrm>
            <a:off x="5669280" y="2947680"/>
            <a:ext cx="3017160" cy="18324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63000" bIns="63000"/>
          <a:p>
            <a:endParaRPr/>
          </a:p>
          <a:p>
            <a:pPr algn="ctr">
              <a:lnSpc>
                <a:spcPct val="100000"/>
              </a:lnSpc>
            </a:pPr>
            <a:r>
              <a:rPr lang="en-US" sz="2800">
                <a:latin typeface="Arial"/>
              </a:rPr>
              <a:t>STOPPED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800">
                <a:latin typeface="Arial"/>
              </a:rPr>
              <a:t>entry/ </a:t>
            </a:r>
            <a:r>
              <a:rPr lang="en-US" sz="2800">
                <a:solidFill>
                  <a:srgbClr val="000080"/>
                </a:solidFill>
                <a:latin typeface="Arial"/>
              </a:rPr>
              <a:t>stop timer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52" name="CustomShape 5"/>
          <p:cNvSpPr/>
          <p:nvPr/>
        </p:nvSpPr>
        <p:spPr>
          <a:xfrm>
            <a:off x="3200400" y="2305440"/>
            <a:ext cx="2377440" cy="1169280"/>
          </a:xfrm>
          <a:prstGeom prst="rect">
            <a:avLst/>
          </a:prstGeom>
          <a:noFill/>
          <a:ln>
            <a:solidFill>
              <a:srgbClr val="000000"/>
            </a:solidFill>
            <a:tailEnd len="med" type="triangle" w="med"/>
          </a:ln>
        </p:spPr>
      </p:sp>
      <p:sp>
        <p:nvSpPr>
          <p:cNvPr id="153" name="CustomShape 6"/>
          <p:cNvSpPr/>
          <p:nvPr/>
        </p:nvSpPr>
        <p:spPr>
          <a:xfrm>
            <a:off x="3291840" y="3840480"/>
            <a:ext cx="2377440" cy="1169280"/>
          </a:xfrm>
          <a:prstGeom prst="rect">
            <a:avLst/>
          </a:prstGeom>
          <a:noFill/>
          <a:ln>
            <a:solidFill>
              <a:srgbClr val="000000"/>
            </a:solidFill>
            <a:tailEnd len="med" type="triangle" w="med"/>
          </a:ln>
        </p:spPr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610920" y="259920"/>
            <a:ext cx="7917840" cy="861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 anchorCtr="1"/>
          <a:p>
            <a:r>
              <a:rPr lang="en-US" sz="3600">
                <a:latin typeface="Arial"/>
              </a:rPr>
              <a:t>Activities</a:t>
            </a:r>
            <a:endParaRPr/>
          </a:p>
        </p:txBody>
      </p:sp>
      <p:sp>
        <p:nvSpPr>
          <p:cNvPr id="155" name="CustomShape 2"/>
          <p:cNvSpPr/>
          <p:nvPr/>
        </p:nvSpPr>
        <p:spPr>
          <a:xfrm>
            <a:off x="674640" y="1400040"/>
            <a:ext cx="7918200" cy="4460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US" sz="2400">
                <a:latin typeface="Arial"/>
              </a:rPr>
              <a:t>An </a:t>
            </a:r>
            <a:r>
              <a:rPr lang="en-US" sz="2400">
                <a:solidFill>
                  <a:srgbClr val="000080"/>
                </a:solidFill>
                <a:latin typeface="Arial"/>
              </a:rPr>
              <a:t>activity is something that lasts for some time.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80"/>
                </a:solidFill>
                <a:latin typeface="Arial"/>
              </a:rPr>
              <a:t>An </a:t>
            </a:r>
            <a:r>
              <a:rPr lang="en-US" sz="2400">
                <a:solidFill>
                  <a:srgbClr val="ff0000"/>
                </a:solidFill>
                <a:latin typeface="Arial"/>
              </a:rPr>
              <a:t>action is (nearly) instantaneous.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ff0000"/>
                </a:solidFill>
                <a:latin typeface="Arial"/>
              </a:rPr>
              <a:t>In the UI for StopWatch, "</a:t>
            </a:r>
            <a:r>
              <a:rPr i="1" lang="en-US" sz="2400">
                <a:solidFill>
                  <a:srgbClr val="000080"/>
                </a:solidFill>
                <a:latin typeface="Arial"/>
              </a:rPr>
              <a:t>update display</a:t>
            </a:r>
            <a:r>
              <a:rPr lang="en-US" sz="2400">
                <a:solidFill>
                  <a:srgbClr val="000080"/>
                </a:solidFill>
                <a:latin typeface="Arial"/>
              </a:rPr>
              <a:t>" is an activity.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lang="en-US" sz="3600">
                <a:latin typeface="Arial"/>
              </a:rPr>
              <a:t>Programming a State Machine</a:t>
            </a:r>
            <a:endParaRPr/>
          </a:p>
        </p:txBody>
      </p:sp>
      <p:sp>
        <p:nvSpPr>
          <p:cNvPr id="157" name="CustomShape 2"/>
          <p:cNvSpPr/>
          <p:nvPr/>
        </p:nvSpPr>
        <p:spPr>
          <a:xfrm>
            <a:off x="611280" y="1447920"/>
            <a:ext cx="792108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US" sz="2400">
                <a:latin typeface="Arial"/>
              </a:rPr>
              <a:t>Design the state machine first – step by step.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latin typeface="Arial"/>
              </a:rPr>
              <a:t>1. Identify the states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latin typeface="Arial"/>
              </a:rPr>
              <a:t>2. Identify </a:t>
            </a:r>
            <a:r>
              <a:rPr i="1" lang="en-US" sz="2400">
                <a:latin typeface="Arial"/>
              </a:rPr>
              <a:t>events: </a:t>
            </a:r>
            <a:r>
              <a:rPr lang="en-US" sz="2400">
                <a:latin typeface="Arial"/>
              </a:rPr>
              <a:t>external and internally generated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latin typeface="Arial"/>
              </a:rPr>
              <a:t>3. Identify actions or activities the state machine performs in response to events or change in state.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latin typeface="Arial"/>
              </a:rPr>
              <a:t>4. Draw a diagram.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latin typeface="Arial"/>
              </a:rPr>
              <a:t>Finally,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latin typeface="Arial"/>
              </a:rPr>
              <a:t>5. Code </a:t>
            </a:r>
            <a:r>
              <a:rPr i="1" lang="en-US" sz="2400">
                <a:latin typeface="Arial"/>
              </a:rPr>
              <a:t>state-dependent behavior</a:t>
            </a:r>
            <a:r>
              <a:rPr lang="en-US" sz="2400">
                <a:latin typeface="Arial"/>
              </a:rPr>
              <a:t> using state machine.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lang="en-US" sz="3600">
                <a:latin typeface="Arial"/>
              </a:rPr>
              <a:t>What behavior depends on state?</a:t>
            </a:r>
            <a:endParaRPr/>
          </a:p>
        </p:txBody>
      </p:sp>
      <p:sp>
        <p:nvSpPr>
          <p:cNvPr id="159" name="CustomShape 2"/>
          <p:cNvSpPr/>
          <p:nvPr/>
        </p:nvSpPr>
        <p:spPr>
          <a:xfrm>
            <a:off x="611280" y="1447920"/>
            <a:ext cx="7921080" cy="746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US" sz="2400">
                <a:latin typeface="Arial"/>
              </a:rPr>
              <a:t>We use boolean </a:t>
            </a:r>
            <a:r>
              <a:rPr lang="en-US" sz="2400">
                <a:latin typeface="Courier New"/>
              </a:rPr>
              <a:t>running</a:t>
            </a:r>
            <a:r>
              <a:rPr lang="en-US" sz="2400">
                <a:latin typeface="Arial"/>
              </a:rPr>
              <a:t> to keep track of state.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60" name="CustomShape 3"/>
          <p:cNvSpPr/>
          <p:nvPr/>
        </p:nvSpPr>
        <p:spPr>
          <a:xfrm>
            <a:off x="607680" y="2011680"/>
            <a:ext cx="7924680" cy="3523680"/>
          </a:xfrm>
          <a:prstGeom prst="rect">
            <a:avLst/>
          </a:prstGeom>
          <a:solidFill>
            <a:srgbClr val="ffffcc"/>
          </a:solidFill>
          <a:ln w="9360">
            <a:solidFill>
              <a:srgbClr val="333399"/>
            </a:solidFill>
            <a:miter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US" sz="2400">
                <a:latin typeface="Courier New"/>
              </a:rPr>
              <a:t>class StopWatch 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latin typeface="Courier New"/>
                <a:ea typeface="Arial"/>
              </a:rPr>
              <a:t>    </a:t>
            </a:r>
            <a:r>
              <a:rPr lang="en-US" sz="2400">
                <a:latin typeface="Courier New"/>
                <a:ea typeface="Arial"/>
              </a:rPr>
              <a:t>private boolean </a:t>
            </a:r>
            <a:r>
              <a:rPr b="1" lang="en-US" sz="2400">
                <a:latin typeface="Courier New"/>
                <a:ea typeface="Arial"/>
              </a:rPr>
              <a:t>running</a:t>
            </a:r>
            <a:r>
              <a:rPr lang="en-US" sz="2400">
                <a:latin typeface="Courier New"/>
                <a:ea typeface="Arial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latin typeface="Courier New"/>
                <a:ea typeface="Arial"/>
              </a:rPr>
              <a:t>    </a:t>
            </a:r>
            <a:r>
              <a:rPr lang="en-US" sz="2400">
                <a:latin typeface="Courier New"/>
                <a:ea typeface="Arial"/>
              </a:rPr>
              <a:t>public void </a:t>
            </a:r>
            <a:r>
              <a:rPr b="1" lang="en-US" sz="2400">
                <a:latin typeface="Courier New"/>
                <a:ea typeface="Arial"/>
              </a:rPr>
              <a:t>start</a:t>
            </a:r>
            <a:r>
              <a:rPr lang="en-US" sz="2400">
                <a:latin typeface="Courier New"/>
                <a:ea typeface="Arial"/>
              </a:rPr>
              <a:t>( ) 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latin typeface="Courier New"/>
                <a:ea typeface="Arial"/>
              </a:rPr>
              <a:t>        </a:t>
            </a:r>
            <a:r>
              <a:rPr lang="en-US" sz="2400">
                <a:latin typeface="Courier New"/>
                <a:ea typeface="Arial"/>
              </a:rPr>
              <a:t>if (</a:t>
            </a:r>
            <a:r>
              <a:rPr b="1" lang="en-US" sz="2400">
                <a:latin typeface="Courier New"/>
                <a:ea typeface="Arial"/>
              </a:rPr>
              <a:t>running</a:t>
            </a:r>
            <a:r>
              <a:rPr lang="en-US" sz="2400">
                <a:latin typeface="Courier New"/>
                <a:ea typeface="Arial"/>
              </a:rPr>
              <a:t>) return;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latin typeface="Courier New"/>
                <a:ea typeface="Arial"/>
              </a:rPr>
              <a:t>        </a:t>
            </a:r>
            <a:r>
              <a:rPr lang="en-US" sz="2400">
                <a:latin typeface="Courier New"/>
                <a:ea typeface="Arial"/>
              </a:rPr>
              <a:t>startTime = System.nanoTime();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latin typeface="Courier New"/>
                <a:ea typeface="Arial"/>
              </a:rPr>
              <a:t>        </a:t>
            </a:r>
            <a:r>
              <a:rPr b="1" lang="en-US" sz="2400">
                <a:latin typeface="Courier New"/>
                <a:ea typeface="Arial"/>
              </a:rPr>
              <a:t>running</a:t>
            </a:r>
            <a:r>
              <a:rPr lang="en-US" sz="2400">
                <a:latin typeface="Courier New"/>
                <a:ea typeface="Arial"/>
              </a:rPr>
              <a:t> = true; // change state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latin typeface="Courier New"/>
                <a:ea typeface="Arial"/>
              </a:rPr>
              <a:t>    </a:t>
            </a:r>
            <a:r>
              <a:rPr lang="en-US" sz="2400">
                <a:latin typeface="Courier New"/>
                <a:ea typeface="Arial"/>
              </a:rPr>
              <a:t>}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