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lang="en-US" sz="1200">
                <a:latin typeface="Times New Roman"/>
              </a:rPr>
              <a:t>Click to edit the notes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31680" y="4408560"/>
            <a:ext cx="5121000" cy="4176720"/>
          </a:xfrm>
          <a:prstGeom prst="rect">
            <a:avLst/>
          </a:prstGeom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20000" cy="52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83920" y="142200"/>
            <a:ext cx="7920000" cy="400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20000" cy="52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83920" y="142200"/>
            <a:ext cx="7920000" cy="400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38200" y="217080"/>
            <a:ext cx="30240" cy="105084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219240" y="1007640"/>
            <a:ext cx="8224920" cy="302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0520" y="2546280"/>
            <a:ext cx="436680" cy="473040"/>
          </a:xfrm>
          <a:prstGeom prst="rect">
            <a:avLst/>
          </a:prstGeom>
          <a:solidFill>
            <a:srgbClr val="3333cc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673200" y="2546280"/>
            <a:ext cx="32688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40" name="CustomShape 3"/>
          <p:cNvSpPr/>
          <p:nvPr/>
        </p:nvSpPr>
        <p:spPr>
          <a:xfrm>
            <a:off x="414360" y="2968560"/>
            <a:ext cx="421560" cy="473040"/>
          </a:xfrm>
          <a:prstGeom prst="rect">
            <a:avLst/>
          </a:prstGeom>
          <a:solidFill>
            <a:srgbClr val="ffcf01"/>
          </a:solidFill>
          <a:ln>
            <a:noFill/>
          </a:ln>
        </p:spPr>
      </p:sp>
      <p:sp>
        <p:nvSpPr>
          <p:cNvPr id="41" name="CustomShape 4"/>
          <p:cNvSpPr/>
          <p:nvPr/>
        </p:nvSpPr>
        <p:spPr>
          <a:xfrm>
            <a:off x="783360" y="2968560"/>
            <a:ext cx="36720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2" name="CustomShape 5"/>
          <p:cNvSpPr/>
          <p:nvPr/>
        </p:nvSpPr>
        <p:spPr>
          <a:xfrm>
            <a:off x="0" y="2895480"/>
            <a:ext cx="558720" cy="42084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</p:sp>
      <p:sp>
        <p:nvSpPr>
          <p:cNvPr id="43" name="CustomShape 6"/>
          <p:cNvSpPr/>
          <p:nvPr/>
        </p:nvSpPr>
        <p:spPr>
          <a:xfrm>
            <a:off x="635040" y="2438280"/>
            <a:ext cx="30240" cy="105120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44" name="CustomShape 7"/>
          <p:cNvSpPr/>
          <p:nvPr/>
        </p:nvSpPr>
        <p:spPr>
          <a:xfrm flipV="1">
            <a:off x="316080" y="3260520"/>
            <a:ext cx="8691480" cy="5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45" name="PlaceHolder 8"/>
          <p:cNvSpPr>
            <a:spLocks noGrp="1"/>
          </p:cNvSpPr>
          <p:nvPr>
            <p:ph type="title"/>
          </p:nvPr>
        </p:nvSpPr>
        <p:spPr>
          <a:xfrm>
            <a:off x="837720" y="1676160"/>
            <a:ext cx="7466040" cy="146052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9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360" cy="175104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en-US">
                <a:latin typeface="Arial"/>
              </a:rPr>
              <a:t>Click to add Text</a:t>
            </a:r>
            <a:endParaRPr/>
          </a:p>
        </p:txBody>
      </p:sp>
      <p:sp>
        <p:nvSpPr>
          <p:cNvPr id="47" name="PlaceHolder 10"/>
          <p:cNvSpPr>
            <a:spLocks noGrp="1"/>
          </p:cNvSpPr>
          <p:nvPr>
            <p:ph type="dt"/>
          </p:nvPr>
        </p:nvSpPr>
        <p:spPr>
          <a:xfrm>
            <a:off x="990360" y="6248160"/>
            <a:ext cx="1903320" cy="455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/>
          </a:p>
        </p:txBody>
      </p:sp>
      <p:sp>
        <p:nvSpPr>
          <p:cNvPr id="48" name="PlaceHolder 11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9404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/>
          </a:p>
        </p:txBody>
      </p:sp>
      <p:sp>
        <p:nvSpPr>
          <p:cNvPr id="49" name="PlaceHolder 12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90332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1D9DF52-EACD-4AE0-AD2A-C76EC3997FB7}" type="slidenum"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50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 algn="ctr"/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 algn="ctr">
              <a:buFont typeface="Times New Roman"/>
              <a:buChar char="•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 algn="ctr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 algn="ctr">
              <a:buFont typeface="Times New Roman"/>
              <a:buChar char="»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 algn="ctr">
              <a:buFont typeface="Times New Roman"/>
              <a:buChar char="»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 algn="ctr">
              <a:buFont typeface="Times New Roman"/>
              <a:buChar char="»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57320" y="1676160"/>
            <a:ext cx="7027920" cy="14619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Frameworks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333440" y="3809880"/>
            <a:ext cx="64771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/>
            <a:r>
              <a:rPr lang="en-US" sz="2800">
                <a:latin typeface="Arial"/>
                <a:ea typeface="Arial"/>
              </a:rPr>
              <a:t>Reusable Software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4864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 AbstractServer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22960" y="1369080"/>
            <a:ext cx="7772400" cy="53060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&lt;&lt;controls&gt;&gt; (commands to the framework)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listen(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stopListening(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sendToAllClients(Object msg)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&lt;&lt;hooks&gt;&gt;    (optional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clientConnected(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clientDisconnected(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several others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&lt;&lt;slot&gt;&gt;     (required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</a:rPr>
              <a:t>handleMessageFromClient(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&lt;&lt;accessors &amp; mutators&gt;&gt;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isListening()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getClientConnection(int id)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getPort( ), setPort(port)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Example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A messaging client that sends strings (message).</a:t>
            </a:r>
            <a:endParaRPr/>
          </a:p>
          <a:p>
            <a:pPr/>
            <a:r>
              <a:rPr lang="en-US" sz="2400">
                <a:latin typeface="Arial"/>
              </a:rPr>
              <a:t>All clients receive the message.</a:t>
            </a:r>
            <a:endParaRPr/>
          </a:p>
          <a:p>
            <a:pPr/>
            <a:r>
              <a:rPr lang="en-US" sz="2400">
                <a:latin typeface="Arial"/>
              </a:rPr>
              <a:t>Use port 5050 (port &gt; 1024 is suggested for Linux and MacOS).</a:t>
            </a:r>
            <a:endParaRPr/>
          </a:p>
          <a:p>
            <a:pPr/>
            <a:endParaRPr/>
          </a:p>
          <a:p>
            <a:pPr/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1128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Client side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65760" y="1387800"/>
            <a:ext cx="8561880" cy="44643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Extend AbstractClient &amp; implement the callback method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365760" y="2012040"/>
            <a:ext cx="8503920" cy="458856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import com.lloseng.ocsf.client.AbstractClient;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public class ChatClient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extends AbstractClient</a:t>
            </a:r>
            <a:r>
              <a:rPr b="1" lang="en-US" sz="2000"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 </a:t>
            </a:r>
            <a:r>
              <a:rPr b="1" lang="en-US" sz="2000">
                <a:latin typeface="Courier New"/>
                <a:ea typeface="Courier New"/>
              </a:rPr>
              <a:t>public ChatClient(String host, int port)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super(host, 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 </a:t>
            </a:r>
            <a:r>
              <a:rPr b="1" lang="en-US" sz="2000"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protected void handleMessageFromServer(Object msg)</a:t>
            </a:r>
            <a:r>
              <a:rPr b="1" lang="en-US" sz="2000"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</a:t>
            </a:r>
            <a:r>
              <a:rPr b="1" lang="en-US" sz="2000">
                <a:latin typeface="Courier New"/>
                <a:ea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System.out.println("&gt; " + msg);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}</a:t>
            </a:r>
            <a:r>
              <a:rPr b="1" lang="en-US" sz="2000"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}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4864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Run the client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65760" y="1645920"/>
            <a:ext cx="8561880" cy="446436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Create a client with server (host) name and server port.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Connect to the server.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In a loop...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wait for user to type a message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send message to server</a:t>
            </a:r>
            <a:endParaRPr/>
          </a:p>
          <a:p>
            <a:r>
              <a:rPr lang="en-US" sz="2400">
                <a:latin typeface="Arial"/>
              </a:rPr>
              <a:t>TODO: provide a way to quit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1128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Server Side: an Echo Server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74280" y="1400040"/>
            <a:ext cx="7921800" cy="9774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Create a server that just echoes messages to all client.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Extend AbstractServer. Override the "slot" method.</a:t>
            </a:r>
            <a:endParaRPr/>
          </a:p>
          <a:p>
            <a:pPr/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42080" y="2468880"/>
            <a:ext cx="8427600" cy="43322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class EchoServer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extends AbstractServer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</a:rPr>
              <a:t>/** create a new echo server 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EchoServer(int port)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super(port);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protected void handleMessageFromClient(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Object msg, ConnectionToClient client)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super.sendToAllClients(msg);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  <a:ea typeface="Courier New"/>
              </a:rPr>
              <a:t>	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280" y="14076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Running the Server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65760" y="1428480"/>
            <a:ext cx="8503920" cy="463716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private static final int PORT = 5555;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static void main(String[] args)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EchoServer server = new EchoServer(PORT);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try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server.listen();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System.out.printf(</a:t>
            </a: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</a:rPr>
              <a:t>"Listening on port %d\n"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           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 catch (IOException e)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System.out.println("Couldn't start server:");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System.out.println(e);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  <a:ea typeface="Courier New"/>
              </a:rPr>
              <a:t>	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Using Hooks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/>
            <a:r>
              <a:rPr lang="en-US" sz="2400">
                <a:latin typeface="Arial"/>
              </a:rPr>
              <a:t>print a message when a client connects or disconn.</a:t>
            </a:r>
            <a:endParaRPr/>
          </a:p>
          <a:p>
            <a:pPr lvl="1"/>
            <a:endParaRPr/>
          </a:p>
          <a:p>
            <a:pPr lvl="1"/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/>
            <a:r>
              <a:rPr lang="en-US" sz="2400">
                <a:latin typeface="Arial"/>
              </a:rPr>
              <a:t>    </a:t>
            </a:r>
            <a:r>
              <a:rPr lang="en-US" sz="2400">
                <a:latin typeface="Arial"/>
              </a:rPr>
              <a:t>print a message if server closes the connection.</a:t>
            </a:r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rPr i="1" lang="en-US" sz="2400">
                <a:solidFill>
                  <a:srgbClr val="000080"/>
                </a:solidFill>
                <a:latin typeface="Arial"/>
              </a:rPr>
              <a:t>What hooks (callbacks) can we should use to do this?</a:t>
            </a:r>
            <a:endParaRPr/>
          </a:p>
          <a:p>
            <a:pPr lvl="1"/>
            <a:r>
              <a:rPr lang="en-US" sz="2400">
                <a:latin typeface="Arial"/>
              </a:rPr>
              <a:t>    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How OCSF Works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You don't know </a:t>
            </a:r>
            <a:r>
              <a:rPr i="1" lang="en-US" sz="2400">
                <a:latin typeface="Arial"/>
              </a:rPr>
              <a:t>how</a:t>
            </a:r>
            <a:r>
              <a:rPr lang="en-US" sz="2400">
                <a:latin typeface="Arial"/>
              </a:rPr>
              <a:t> a framework works in order to use it.</a:t>
            </a:r>
            <a:endParaRPr/>
          </a:p>
          <a:p>
            <a:pPr/>
            <a:endParaRPr/>
          </a:p>
          <a:p>
            <a:pPr/>
            <a:r>
              <a:rPr lang="en-US" sz="2400">
                <a:latin typeface="Arial"/>
              </a:rPr>
              <a:t>This is the advantage of a framework; it provides an abstraction for what you want to do.</a:t>
            </a:r>
            <a:endParaRPr/>
          </a:p>
          <a:p>
            <a:pPr/>
            <a:endParaRPr/>
          </a:p>
          <a:p>
            <a:pPr/>
            <a:r>
              <a:rPr lang="en-US" sz="2400">
                <a:latin typeface="Arial"/>
              </a:rPr>
              <a:t>Think "value added" … don't waste time re-inventing logic and architecture that has been done already.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83920" y="18288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TCP is Connection Oriented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4640" y="1400040"/>
            <a:ext cx="7920000" cy="47264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In TCP, 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listens</a:t>
            </a:r>
            <a:r>
              <a:rPr lang="en-US" sz="2400">
                <a:latin typeface="Arial"/>
              </a:rPr>
              <a:t> for connections on a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port number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 connects using server's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IP address</a:t>
            </a:r>
            <a:r>
              <a:rPr lang="en-US" sz="2400">
                <a:latin typeface="Arial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port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number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/>
            <a:r>
              <a:rPr lang="en-US" sz="2400">
                <a:latin typeface="Arial"/>
              </a:rPr>
              <a:t>Either side can send messages.</a:t>
            </a:r>
            <a:endParaRPr/>
          </a:p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 can accept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many connections</a:t>
            </a:r>
            <a:r>
              <a:rPr lang="en-US" sz="2400">
                <a:latin typeface="Arial"/>
              </a:rPr>
              <a:t> on the same port.</a:t>
            </a:r>
            <a:endParaRPr/>
          </a:p>
          <a:p>
            <a:pPr/>
            <a:r>
              <a:rPr lang="en-US" sz="2400">
                <a:latin typeface="Arial"/>
              </a:rPr>
              <a:t>When 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 connects</a:t>
            </a:r>
            <a:r>
              <a:rPr lang="en-US" sz="2400">
                <a:latin typeface="Arial"/>
              </a:rPr>
              <a:t>, the server creates a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new thread</a:t>
            </a:r>
            <a:r>
              <a:rPr i="1"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to handle communication with one client.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83920" y="18288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TCP Example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71600"/>
            <a:ext cx="7010640" cy="49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1280" y="182880"/>
            <a:ext cx="7921440" cy="8031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Frameworks are ...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74280" y="1399680"/>
            <a:ext cx="7921800" cy="446724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a reusable application or environment that can be modified by addition of application-specific code, </a:t>
            </a:r>
            <a:r>
              <a:rPr i="1" lang="en-US" sz="2400">
                <a:latin typeface="Arial"/>
              </a:rPr>
              <a:t>without modifying the framework</a:t>
            </a:r>
            <a:r>
              <a:rPr lang="en-US" sz="2400">
                <a:latin typeface="Arial"/>
              </a:rPr>
              <a:t> code.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frameworks provide a reusable </a:t>
            </a:r>
            <a:r>
              <a:rPr i="1" lang="en-US" sz="2400">
                <a:latin typeface="Arial"/>
              </a:rPr>
              <a:t>architecture</a:t>
            </a:r>
            <a:r>
              <a:rPr lang="en-US" sz="2400">
                <a:latin typeface="Arial"/>
              </a:rPr>
              <a:t>, not just reusable code.</a:t>
            </a:r>
            <a:endParaRPr/>
          </a:p>
          <a:p>
            <a:pPr>
              <a:buSzPct val="90000"/>
              <a:buFont typeface="Wingdings" charset="2"/>
              <a:buChar char="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48640" y="22860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OCSF's Main Classes 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0" y="1143000"/>
            <a:ext cx="8519040" cy="56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8640" y="18288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The Client Side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40080" y="1294920"/>
            <a:ext cx="8138160" cy="51058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AbstractClient  m</a:t>
            </a:r>
            <a:r>
              <a:rPr i="1" lang="en-GB" sz="2400">
                <a:latin typeface="Arial"/>
                <a:ea typeface="Times New Roman"/>
              </a:rPr>
              <a:t>ust</a:t>
            </a:r>
            <a:r>
              <a:rPr lang="en-GB" sz="2400">
                <a:latin typeface="Arial"/>
                <a:ea typeface="Times New Roman"/>
              </a:rPr>
              <a:t> be subclassed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>
                <a:latin typeface="Arial"/>
                <a:ea typeface="Times New Roman"/>
              </a:rPr>
              <a:t>Any subclass must provide an implementation for </a:t>
            </a:r>
            <a:r>
              <a:rPr lang="en-GB" sz="2000">
                <a:latin typeface="Arial"/>
                <a:ea typeface="Times New Roman"/>
              </a:rPr>
              <a:t>handleMessageFromServer 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  <a:ea typeface="Times New Roman"/>
              </a:rPr>
              <a:t>Takes appropriate action when a message is received from a server</a:t>
            </a:r>
            <a:endParaRPr/>
          </a:p>
          <a:p>
            <a:pPr lvl="3">
              <a:buFont typeface="Times New Roman"/>
              <a:buChar char="–"/>
            </a:pPr>
            <a:endParaRPr/>
          </a:p>
          <a:p>
            <a:pPr lvl="1"/>
            <a:r>
              <a:rPr lang="en-GB" sz="2400">
                <a:latin typeface="Arial"/>
                <a:ea typeface="Times New Roman"/>
              </a:rPr>
              <a:t>Implements the </a:t>
            </a:r>
            <a:r>
              <a:rPr lang="en-GB" sz="2400">
                <a:latin typeface="Arial"/>
                <a:ea typeface="Times New Roman"/>
              </a:rPr>
              <a:t>Runnable</a:t>
            </a:r>
            <a:r>
              <a:rPr lang="en-GB" sz="2400">
                <a:latin typeface="Arial"/>
                <a:ea typeface="Times New Roman"/>
              </a:rPr>
              <a:t> interface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>
                <a:latin typeface="Arial"/>
                <a:ea typeface="Times New Roman"/>
              </a:rPr>
              <a:t>Has a </a:t>
            </a:r>
            <a:r>
              <a:rPr lang="en-GB" sz="2000">
                <a:latin typeface="Arial"/>
                <a:ea typeface="Times New Roman"/>
              </a:rPr>
              <a:t>run</a:t>
            </a:r>
            <a:r>
              <a:rPr b="1" lang="en-GB" sz="2000">
                <a:latin typeface="Courier New"/>
                <a:ea typeface="Times New Roman"/>
              </a:rPr>
              <a:t> </a:t>
            </a:r>
            <a:r>
              <a:rPr lang="en-GB" sz="2000">
                <a:latin typeface="Arial"/>
                <a:ea typeface="Times New Roman"/>
              </a:rPr>
              <a:t>method which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  <a:ea typeface="Times New Roman"/>
              </a:rPr>
              <a:t>Contains a loop that executes for the lifetime of the thread</a:t>
            </a:r>
            <a:r>
              <a:rPr lang="en-US" sz="2000">
                <a:latin typeface="Arial"/>
                <a:ea typeface="Times New Roman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22860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The public interface of </a:t>
            </a:r>
            <a:r>
              <a:rPr lang="en-GB" sz="3600">
                <a:latin typeface="Times New Roman"/>
                <a:ea typeface="Times New Roman"/>
              </a:rPr>
              <a:t>AbstractClient</a:t>
            </a:r>
            <a:r>
              <a:rPr lang="en-US" sz="3600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94360" y="1417320"/>
            <a:ext cx="7543800" cy="48006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Control methods (you can call these, but don't override)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openConnection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closeConnection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sendToServer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/>
            <a:r>
              <a:rPr lang="en-GB" sz="2400">
                <a:latin typeface="Arial"/>
                <a:ea typeface="Times New Roman"/>
              </a:rPr>
              <a:t>Status and Accessor/Mutator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isConnected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getHost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setHost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getPort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setPort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getInetAddress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48640" y="9144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Callback methods of </a:t>
            </a:r>
            <a:r>
              <a:rPr lang="en-GB" sz="3600">
                <a:latin typeface="Times New Roman"/>
                <a:ea typeface="Times New Roman"/>
              </a:rPr>
              <a:t>AbstractClient</a:t>
            </a:r>
            <a:r>
              <a:rPr lang="en-US" sz="3600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594360" y="1371600"/>
            <a:ext cx="7543800" cy="48006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Callbacks that </a:t>
            </a:r>
            <a:r>
              <a:rPr i="1" lang="en-GB" sz="2400">
                <a:latin typeface="Arial"/>
                <a:ea typeface="Times New Roman"/>
              </a:rPr>
              <a:t>may</a:t>
            </a:r>
            <a:r>
              <a:rPr lang="en-GB" sz="2400">
                <a:latin typeface="Arial"/>
                <a:ea typeface="Times New Roman"/>
              </a:rPr>
              <a:t> be overridden</a:t>
            </a:r>
            <a:r>
              <a:rPr lang="en-US" sz="2400">
                <a:latin typeface="Arial"/>
                <a:ea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connectionEstablished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connectionClosed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/>
            <a:endParaRPr/>
          </a:p>
          <a:p>
            <a:pPr/>
            <a:r>
              <a:rPr lang="en-GB" sz="2400">
                <a:latin typeface="Arial"/>
                <a:ea typeface="Times New Roman"/>
              </a:rPr>
              <a:t>Callback that </a:t>
            </a:r>
            <a:r>
              <a:rPr i="1" lang="en-GB" sz="2400">
                <a:latin typeface="Arial"/>
                <a:ea typeface="Times New Roman"/>
              </a:rPr>
              <a:t>must</a:t>
            </a:r>
            <a:r>
              <a:rPr lang="en-GB" sz="2400">
                <a:latin typeface="Arial"/>
                <a:ea typeface="Times New Roman"/>
              </a:rPr>
              <a:t> be implemented</a:t>
            </a:r>
            <a:r>
              <a:rPr lang="en-US" sz="2400">
                <a:latin typeface="Arial"/>
                <a:ea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handleMessageFromServer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2480" y="202680"/>
            <a:ext cx="7921440" cy="8031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Examples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74280" y="1399680"/>
            <a:ext cx="7921800" cy="50925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Java Collections Framework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latin typeface="Arial"/>
              </a:rPr>
              <a:t>you can use it to create custom collections that reuse the base collections logic and interfaces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Web Frameworks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latin typeface="Arial"/>
              </a:rPr>
              <a:t>provide logic and architecture for request mapping, session management, database access, and more.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Spring Framework, Struts2, Play</a:t>
            </a:r>
            <a:r>
              <a:rPr lang="en-US" sz="2400">
                <a:latin typeface="Arial"/>
              </a:rPr>
              <a:t> (Java)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Django</a:t>
            </a:r>
            <a:r>
              <a:rPr lang="en-US" sz="2400">
                <a:latin typeface="Arial"/>
              </a:rPr>
              <a:t> (Python)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Rails</a:t>
            </a:r>
            <a:r>
              <a:rPr lang="en-US" sz="2400">
                <a:latin typeface="Arial"/>
              </a:rPr>
              <a:t> (Ruby)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Symphony</a:t>
            </a:r>
            <a:r>
              <a:rPr lang="en-US" sz="2400">
                <a:latin typeface="Arial"/>
              </a:rPr>
              <a:t>,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CakePHP</a:t>
            </a:r>
            <a:r>
              <a:rPr lang="en-US" sz="2400">
                <a:latin typeface="Arial"/>
              </a:rPr>
              <a:t>,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Lavarel</a:t>
            </a:r>
            <a:r>
              <a:rPr lang="en-US" sz="2400">
                <a:latin typeface="Arial"/>
              </a:rPr>
              <a:t> (PHP)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JUnit testing framework</a:t>
            </a:r>
            <a:endParaRPr/>
          </a:p>
          <a:p>
            <a:pPr>
              <a:buSzPct val="90000"/>
              <a:buFont typeface="Wingdings" charset="2"/>
              <a:buChar char="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2480" y="274320"/>
            <a:ext cx="7921440" cy="7412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"Slots":  Required Customization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1218960"/>
            <a:ext cx="7772400" cy="2530440"/>
          </a:xfrm>
          <a:prstGeom prst="rect">
            <a:avLst/>
          </a:prstGeom>
        </p:spPr>
        <p:txBody>
          <a:bodyPr lIns="90000" rIns="90000" tIns="46800" bIns="46800"/>
          <a:p>
            <a:pPr lvl="1"/>
            <a:r>
              <a:rPr lang="en-US" sz="2400">
                <a:latin typeface="Arial"/>
              </a:rPr>
              <a:t>Many frameworks require you to add some code before they can be used.</a:t>
            </a:r>
            <a:endParaRPr/>
          </a:p>
          <a:p>
            <a:pPr lvl="1"/>
            <a:r>
              <a:rPr lang="en-US" sz="2400">
                <a:latin typeface="Arial"/>
              </a:rPr>
              <a:t>Some people call these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slots</a:t>
            </a:r>
            <a:r>
              <a:rPr lang="en-US" sz="2400">
                <a:latin typeface="Arial"/>
              </a:rPr>
              <a:t>.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2926080" y="3749400"/>
            <a:ext cx="2011680" cy="516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Framework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548640" y="4846320"/>
            <a:ext cx="1737360" cy="516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Slot code</a:t>
            </a:r>
            <a:endParaRPr/>
          </a:p>
        </p:txBody>
      </p:sp>
      <p:sp>
        <p:nvSpPr>
          <p:cNvPr id="97" name="Line 5"/>
          <p:cNvSpPr/>
          <p:nvPr/>
        </p:nvSpPr>
        <p:spPr>
          <a:xfrm>
            <a:off x="2377440" y="50292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8" name="TextShape 6"/>
          <p:cNvSpPr txBox="1"/>
          <p:nvPr/>
        </p:nvSpPr>
        <p:spPr>
          <a:xfrm>
            <a:off x="5760720" y="5029200"/>
            <a:ext cx="256032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i="1" lang="en-US" sz="2800">
                <a:solidFill>
                  <a:srgbClr val="000080"/>
                </a:solidFill>
                <a:latin typeface="Arial"/>
              </a:rPr>
              <a:t>Slot</a:t>
            </a:r>
            <a:r>
              <a:rPr i="1" lang="en-US" sz="2800">
                <a:latin typeface="Arial"/>
              </a:rPr>
              <a:t> can be a class or a method.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Object Client-Server Framework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74640" y="1400040"/>
            <a:ext cx="7920000" cy="500076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OCSF is a TCP-based client-server framework.</a:t>
            </a:r>
            <a:endParaRPr/>
          </a:p>
          <a:p>
            <a:pPr/>
            <a:r>
              <a:rPr i="1" lang="en-US" sz="2400">
                <a:solidFill>
                  <a:srgbClr val="000080"/>
                </a:solidFill>
                <a:latin typeface="Arial"/>
              </a:rPr>
              <a:t>Client Side: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 </a:t>
            </a:r>
            <a:endParaRPr/>
          </a:p>
          <a:p>
            <a:pPr lvl="1"/>
            <a:r>
              <a:rPr lang="en-US" sz="2400">
                <a:latin typeface="Arial"/>
              </a:rPr>
              <a:t>connects to server</a:t>
            </a:r>
            <a:endParaRPr/>
          </a:p>
          <a:p>
            <a:pPr lvl="1"/>
            <a:r>
              <a:rPr lang="en-US" sz="2400">
                <a:latin typeface="Arial"/>
              </a:rPr>
              <a:t>sends messages to server</a:t>
            </a:r>
            <a:endParaRPr/>
          </a:p>
          <a:p>
            <a:pPr lvl="1"/>
            <a:r>
              <a:rPr lang="en-US" sz="2400">
                <a:latin typeface="Arial"/>
              </a:rPr>
              <a:t>receives message from server</a:t>
            </a:r>
            <a:endParaRPr/>
          </a:p>
          <a:p>
            <a:pPr lvl="1"/>
            <a:r>
              <a:rPr lang="en-US" sz="2400">
                <a:latin typeface="Arial"/>
              </a:rPr>
              <a:t>handles connect &amp; disconnect events</a:t>
            </a:r>
            <a:endParaRPr/>
          </a:p>
          <a:p>
            <a:pPr lvl="1"/>
            <a:endParaRPr/>
          </a:p>
          <a:p>
            <a:pPr lvl="1"/>
            <a:r>
              <a:rPr i="1" lang="en-US" sz="2400">
                <a:solidFill>
                  <a:srgbClr val="000080"/>
                </a:solidFill>
                <a:latin typeface="Arial"/>
              </a:rPr>
              <a:t>Server Side: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manage connections from clients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receive messages from clients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send messages to clients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71600"/>
            <a:ext cx="8524440" cy="448056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88440" y="1280160"/>
            <a:ext cx="1772280" cy="914400"/>
          </a:xfrm>
          <a:prstGeom prst="rect">
            <a:avLst/>
          </a:prstGeom>
          <a:ln>
            <a:noFill/>
          </a:ln>
        </p:spPr>
      </p:pic>
      <p:sp>
        <p:nvSpPr>
          <p:cNvPr id="104" name="Line 2"/>
          <p:cNvSpPr/>
          <p:nvPr/>
        </p:nvSpPr>
        <p:spPr>
          <a:xfrm>
            <a:off x="3017520" y="1920240"/>
            <a:ext cx="100584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105" name="Line 3"/>
          <p:cNvSpPr/>
          <p:nvPr/>
        </p:nvSpPr>
        <p:spPr>
          <a:xfrm>
            <a:off x="4846320" y="2103120"/>
            <a:ext cx="731520" cy="36576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106" name="TextShape 4"/>
          <p:cNvSpPr txBox="1"/>
          <p:nvPr/>
        </p:nvSpPr>
        <p:spPr>
          <a:xfrm>
            <a:off x="3931920" y="1494720"/>
            <a:ext cx="1828800" cy="5169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i="1" lang="en-US" sz="2800">
                <a:solidFill>
                  <a:srgbClr val="808080"/>
                </a:solidFill>
                <a:latin typeface="Arial"/>
              </a:rPr>
              <a:t>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"slots" are usually </a:t>
            </a:r>
            <a:r>
              <a:rPr i="1" lang="en-US" sz="3600">
                <a:latin typeface="Arial"/>
              </a:rPr>
              <a:t>callbacks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74640" y="1400040"/>
            <a:ext cx="7920000" cy="48178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callback</a:t>
            </a:r>
            <a:r>
              <a:rPr lang="en-US" sz="2400">
                <a:latin typeface="Arial"/>
              </a:rPr>
              <a:t> is a method in your code that the framework invokes.  You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start</a:t>
            </a:r>
            <a:r>
              <a:rPr lang="en-US" sz="2400">
                <a:latin typeface="Arial"/>
              </a:rPr>
              <a:t> the framework, then it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calls you back</a:t>
            </a:r>
            <a:r>
              <a:rPr i="1"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when an event occurs.</a:t>
            </a:r>
            <a:endParaRPr/>
          </a:p>
          <a:p>
            <a:pPr/>
            <a:r>
              <a:rPr lang="en-US" sz="2400">
                <a:latin typeface="Arial"/>
              </a:rPr>
              <a:t>This is also called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inversion of control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 lvl="1"/>
            <a:r>
              <a:rPr lang="en-US" sz="2400">
                <a:latin typeface="Arial"/>
              </a:rPr>
              <a:t>You start the framework, then it takes control.</a:t>
            </a:r>
            <a:endParaRPr/>
          </a:p>
          <a:p>
            <a:pPr/>
            <a:r>
              <a:rPr lang="en-US" sz="2400">
                <a:latin typeface="Arial"/>
              </a:rPr>
              <a:t>In OCSF, the </a:t>
            </a:r>
            <a:r>
              <a:rPr lang="en-US" sz="2400" u="sng">
                <a:latin typeface="Arial"/>
              </a:rPr>
              <a:t>required</a:t>
            </a:r>
            <a:r>
              <a:rPr lang="en-US" sz="2400">
                <a:latin typeface="Arial"/>
              </a:rPr>
              <a:t>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callbacks</a:t>
            </a:r>
            <a:r>
              <a:rPr lang="en-US" sz="2400">
                <a:latin typeface="Arial"/>
              </a:rPr>
              <a:t> (slots) are:</a:t>
            </a:r>
            <a:endParaRPr/>
          </a:p>
          <a:p>
            <a:pPr/>
            <a:r>
              <a:rPr lang="en-US" sz="2400"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:   </a:t>
            </a:r>
            <a:r>
              <a:rPr lang="en-US" sz="2400">
                <a:latin typeface="Courier New"/>
              </a:rPr>
              <a:t>handleMessageFromServer</a:t>
            </a:r>
            <a:endParaRPr/>
          </a:p>
          <a:p>
            <a:pPr/>
            <a:r>
              <a:rPr lang="en-US" sz="2400"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:  </a:t>
            </a:r>
            <a:r>
              <a:rPr lang="en-US" sz="2400">
                <a:latin typeface="Courier New"/>
              </a:rPr>
              <a:t>handleMessageFromClient</a:t>
            </a:r>
            <a:endParaRPr/>
          </a:p>
          <a:p>
            <a:pPr/>
            <a:r>
              <a:rPr lang="en-US" sz="2400">
                <a:latin typeface="Arial"/>
              </a:rPr>
              <a:t>That's it! You can write a network client-server application just by writing 2 methods.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Code Reuse, Architecture Reuse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OCSF provides the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architecture</a:t>
            </a:r>
            <a:r>
              <a:rPr lang="en-US" sz="2400">
                <a:latin typeface="Arial"/>
              </a:rPr>
              <a:t> and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code</a:t>
            </a:r>
            <a:r>
              <a:rPr lang="en-US" sz="2400">
                <a:latin typeface="Arial"/>
              </a:rPr>
              <a:t> for a TCP client-server application.</a:t>
            </a:r>
            <a:endParaRPr/>
          </a:p>
          <a:p>
            <a:pPr/>
            <a:r>
              <a:rPr lang="en-US" sz="2400">
                <a:latin typeface="Arial"/>
              </a:rPr>
              <a:t>You can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use the framework</a:t>
            </a:r>
            <a:r>
              <a:rPr lang="en-US" sz="2400">
                <a:latin typeface="Arial"/>
              </a:rPr>
              <a:t> without knowing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how</a:t>
            </a:r>
            <a:r>
              <a:rPr lang="en-US" sz="2400">
                <a:latin typeface="Arial"/>
              </a:rPr>
              <a:t> it works</a:t>
            </a:r>
            <a:endParaRPr/>
          </a:p>
          <a:p>
            <a:pPr/>
            <a:r>
              <a:rPr lang="en-US" sz="2400">
                <a:latin typeface="Arial"/>
              </a:rPr>
              <a:t>(or how TCP works).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but you should study OCSF to learn how to use networking in Java.</a:t>
            </a:r>
            <a:endParaRPr/>
          </a:p>
          <a:p>
            <a:pPr/>
            <a:endParaRPr/>
          </a:p>
          <a:p>
            <a:pPr/>
            <a:r>
              <a:rPr lang="en-US" sz="2800">
                <a:latin typeface="Arial"/>
              </a:rPr>
              <a:t>You can </a:t>
            </a:r>
            <a:r>
              <a:rPr i="1" lang="en-US" sz="2800">
                <a:solidFill>
                  <a:srgbClr val="000080"/>
                </a:solidFill>
                <a:latin typeface="Arial"/>
              </a:rPr>
              <a:t>modify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and </a:t>
            </a:r>
            <a:r>
              <a:rPr i="1" lang="en-US" sz="2800">
                <a:solidFill>
                  <a:srgbClr val="000080"/>
                </a:solidFill>
                <a:latin typeface="Arial"/>
              </a:rPr>
              <a:t>extend</a:t>
            </a:r>
            <a:r>
              <a:rPr lang="en-US" sz="2800">
                <a:latin typeface="Arial"/>
              </a:rPr>
              <a:t> the framework by overriding callbacks (slots and hooks).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 AbstractClient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22960" y="1369080"/>
            <a:ext cx="7772400" cy="53060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&lt;&lt;controls&gt;&gt; (commands to the framework)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openConnection(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sendToServer(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closeConnection()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&lt;&lt;hooks&gt;&gt;    (optional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connectionEstablished(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connectionClosed(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connectionException(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&lt;&lt;slot&gt;&gt;     (required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</a:rPr>
              <a:t>handleMessageFromServer(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&lt;&lt;accessors &amp; mutators&gt;&gt;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isConnected()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getPort( ), setPort(port)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getHost( ), setHost(server)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