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A574D3D-25FD-4F83-A321-D9C31B38CE3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09560" y="4861080"/>
            <a:ext cx="5677920" cy="4604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64088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7464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4640" y="2878200"/>
            <a:ext cx="1884960" cy="15037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4640" y="2878200"/>
            <a:ext cx="1884960" cy="150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1884960" cy="446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480" cy="44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1884960" cy="446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64088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64088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7464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4640" y="2878200"/>
            <a:ext cx="1884960" cy="15037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4640" y="2878200"/>
            <a:ext cx="1884960" cy="150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1884960" cy="446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480" cy="44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64088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64088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7464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4640" y="2878200"/>
            <a:ext cx="1884960" cy="15037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4640" y="2878200"/>
            <a:ext cx="1884960" cy="150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480" cy="44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446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0880" y="373032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80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496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0520" y="2546280"/>
            <a:ext cx="434160" cy="470880"/>
          </a:xfrm>
          <a:prstGeom prst="rect">
            <a:avLst/>
          </a:prstGeom>
          <a:solidFill>
            <a:srgbClr val="3333cc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673200" y="2546280"/>
            <a:ext cx="324720" cy="4708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414360" y="2968560"/>
            <a:ext cx="420840" cy="470880"/>
          </a:xfrm>
          <a:prstGeom prst="rect">
            <a:avLst/>
          </a:prstGeom>
          <a:solidFill>
            <a:srgbClr val="ffcf01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783360" y="2968560"/>
            <a:ext cx="365040" cy="4708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2895480"/>
            <a:ext cx="556560" cy="418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635040" y="2438280"/>
            <a:ext cx="27720" cy="104868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 flipV="1">
            <a:off x="316080" y="3258360"/>
            <a:ext cx="8688960" cy="51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520" cy="446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41280" y="615960"/>
            <a:ext cx="431280" cy="4737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</p:sp>
      <p:sp>
        <p:nvSpPr>
          <p:cNvPr id="44" name="CustomShape 2"/>
          <p:cNvSpPr/>
          <p:nvPr/>
        </p:nvSpPr>
        <p:spPr>
          <a:xfrm>
            <a:off x="358920" y="1039680"/>
            <a:ext cx="413640" cy="474120"/>
          </a:xfrm>
          <a:prstGeom prst="rect">
            <a:avLst/>
          </a:prstGeom>
          <a:gradFill>
            <a:gsLst>
              <a:gs pos="0">
                <a:srgbClr val="17175e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</p:sp>
      <p:sp>
        <p:nvSpPr>
          <p:cNvPr id="45" name="CustomShape 3"/>
          <p:cNvSpPr/>
          <p:nvPr/>
        </p:nvSpPr>
        <p:spPr>
          <a:xfrm>
            <a:off x="196920" y="903240"/>
            <a:ext cx="411840" cy="4215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</p:sp>
      <p:sp>
        <p:nvSpPr>
          <p:cNvPr id="46" name="CustomShape 4"/>
          <p:cNvSpPr/>
          <p:nvPr/>
        </p:nvSpPr>
        <p:spPr>
          <a:xfrm>
            <a:off x="507960" y="368280"/>
            <a:ext cx="27720" cy="104868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47" name="CustomShape 5"/>
          <p:cNvSpPr/>
          <p:nvPr/>
        </p:nvSpPr>
        <p:spPr>
          <a:xfrm>
            <a:off x="189000" y="1158840"/>
            <a:ext cx="8222400" cy="27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41280" y="615960"/>
            <a:ext cx="431280" cy="4737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358920" y="1039680"/>
            <a:ext cx="413640" cy="474120"/>
          </a:xfrm>
          <a:prstGeom prst="rect">
            <a:avLst/>
          </a:prstGeom>
          <a:gradFill>
            <a:gsLst>
              <a:gs pos="0">
                <a:srgbClr val="17175e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</p:sp>
      <p:sp>
        <p:nvSpPr>
          <p:cNvPr id="86" name="CustomShape 3"/>
          <p:cNvSpPr/>
          <p:nvPr/>
        </p:nvSpPr>
        <p:spPr>
          <a:xfrm>
            <a:off x="196920" y="903240"/>
            <a:ext cx="411840" cy="4215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507960" y="368280"/>
            <a:ext cx="27720" cy="104868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88" name="CustomShape 5"/>
          <p:cNvSpPr/>
          <p:nvPr/>
        </p:nvSpPr>
        <p:spPr>
          <a:xfrm>
            <a:off x="189000" y="1158840"/>
            <a:ext cx="8222400" cy="27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480" cy="95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4960" cy="446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1676160"/>
            <a:ext cx="746712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333399"/>
                </a:solidFill>
                <a:latin typeface="Arial"/>
              </a:rPr>
              <a:t>State Machine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Designing components using a finite state machine model.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What behavior depends on state?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611280" y="1447920"/>
            <a:ext cx="7920720" cy="7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611280" y="1447920"/>
            <a:ext cx="7924320" cy="488232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public double </a:t>
            </a:r>
            <a:r>
              <a:rPr b="1" lang="en-US" sz="2200">
                <a:latin typeface="Courier New"/>
                <a:ea typeface="Arial"/>
              </a:rPr>
              <a:t>getElapsed()</a:t>
            </a:r>
            <a:r>
              <a:rPr lang="en-US" sz="2200">
                <a:latin typeface="Courier New"/>
                <a:ea typeface="Arial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if (</a:t>
            </a:r>
            <a:r>
              <a:rPr b="1" lang="en-US" sz="2200">
                <a:latin typeface="Courier New"/>
                <a:ea typeface="Arial"/>
              </a:rPr>
              <a:t>running</a:t>
            </a:r>
            <a:r>
              <a:rPr lang="en-US" sz="2200">
                <a:latin typeface="Courier New"/>
                <a:ea typeface="Arial"/>
              </a:rPr>
              <a:t>)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</a:t>
            </a:r>
            <a:r>
              <a:rPr lang="en-US" sz="2200">
                <a:latin typeface="Courier New"/>
                <a:ea typeface="Arial"/>
              </a:rPr>
              <a:t>return (System.nanoTime()-startTime)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        </a:t>
            </a:r>
            <a:r>
              <a:rPr lang="en-US" sz="2200">
                <a:latin typeface="Courier New"/>
                <a:ea typeface="Arial"/>
              </a:rPr>
              <a:t>* NANOSECONDS;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</a:t>
            </a:r>
            <a:r>
              <a:rPr lang="en-US" sz="2200">
                <a:latin typeface="Courier New"/>
                <a:ea typeface="Arial"/>
              </a:rPr>
              <a:t>return (stopTime-startTime)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        </a:t>
            </a:r>
            <a:r>
              <a:rPr lang="en-US" sz="2200">
                <a:latin typeface="Courier New"/>
                <a:ea typeface="Arial"/>
              </a:rPr>
              <a:t>* NANOSECONDS;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public void stop()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if (! </a:t>
            </a:r>
            <a:r>
              <a:rPr b="1" lang="en-US" sz="2200">
                <a:latin typeface="Courier New"/>
                <a:ea typeface="Arial"/>
              </a:rPr>
              <a:t>running </a:t>
            </a:r>
            <a:r>
              <a:rPr lang="en-US" sz="2200">
                <a:latin typeface="Courier New"/>
                <a:ea typeface="Arial"/>
              </a:rPr>
              <a:t>) return;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stopTime = System.nanoTime();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running = false;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}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The State Variable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762120" y="1371600"/>
            <a:ext cx="7619040" cy="475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We used a </a:t>
            </a:r>
            <a:r>
              <a:rPr lang="en-US" sz="2400">
                <a:latin typeface="Courier New"/>
                <a:ea typeface="Arial"/>
              </a:rPr>
              <a:t>boolean</a:t>
            </a:r>
            <a:r>
              <a:rPr lang="en-US" sz="2400">
                <a:latin typeface="Arial"/>
                <a:ea typeface="Arial"/>
              </a:rPr>
              <a:t> (running) to record the state.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This only works when there are just 2 states.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For more states we need another type of state variable.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Consider: a StopWatch with Start, Stop, and Hold buttons.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Each button is the source of </a:t>
            </a:r>
            <a:r>
              <a:rPr i="1" lang="en-US" sz="2400">
                <a:latin typeface="Arial"/>
                <a:ea typeface="Arial"/>
              </a:rPr>
              <a:t>event</a:t>
            </a:r>
            <a:r>
              <a:rPr lang="en-US" sz="2400"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Now there are 3 states.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0920" y="259920"/>
            <a:ext cx="7917480" cy="86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2 ways to represent state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674640" y="1400040"/>
            <a:ext cx="3863520" cy="44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// use "int" or "char"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class StopWatch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int state;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final int STOPPED = 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final int RUNNING = 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final int HOLDING = 2;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public void start( 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if (state == RUNNING)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732560" y="1400040"/>
            <a:ext cx="3863520" cy="44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// use an enum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public enum State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STOPPED,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RUNNING,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HOLDING;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class StopWatch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State state;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public void start()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if (state == RUNNING)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The O-O Approach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731520" y="1371600"/>
            <a:ext cx="7619040" cy="18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Use </a:t>
            </a:r>
            <a:r>
              <a:rPr i="1" lang="en-US" sz="2400">
                <a:latin typeface="Arial"/>
                <a:ea typeface="Arial"/>
              </a:rPr>
              <a:t>Objects</a:t>
            </a:r>
            <a:r>
              <a:rPr lang="en-US" sz="2400">
                <a:latin typeface="Arial"/>
                <a:ea typeface="Arial"/>
              </a:rPr>
              <a:t> to encapsulate state and the behavior that depends on state.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The </a:t>
            </a:r>
            <a:r>
              <a:rPr i="1" lang="en-US" sz="2400">
                <a:latin typeface="Arial"/>
                <a:ea typeface="Arial"/>
              </a:rPr>
              <a:t>context</a:t>
            </a:r>
            <a:r>
              <a:rPr lang="en-US" sz="2400">
                <a:latin typeface="Arial"/>
                <a:ea typeface="Arial"/>
              </a:rPr>
              <a:t> </a:t>
            </a:r>
            <a:r>
              <a:rPr lang="en-US" sz="2400" u="sng">
                <a:latin typeface="Arial"/>
                <a:ea typeface="Arial"/>
              </a:rPr>
              <a:t>delegates</a:t>
            </a:r>
            <a:r>
              <a:rPr lang="en-US" sz="2400">
                <a:latin typeface="Arial"/>
                <a:ea typeface="Arial"/>
              </a:rPr>
              <a:t> behavior to state objects.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31000" y="2783520"/>
            <a:ext cx="6706440" cy="407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Delegating Behavior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611280" y="1447920"/>
            <a:ext cx="7920720" cy="13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Delegate means "let someone else do it".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Stopwatch delegates behavior to the </a:t>
            </a:r>
            <a:r>
              <a:rPr b="1" lang="en-US" sz="2400">
                <a:solidFill>
                  <a:srgbClr val="000080"/>
                </a:solidFill>
                <a:latin typeface="Courier New"/>
              </a:rPr>
              <a:t>state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670320" y="2651760"/>
            <a:ext cx="7924320" cy="365688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public class </a:t>
            </a:r>
            <a:r>
              <a:rPr b="1" lang="en-US" sz="2200">
                <a:latin typeface="Courier New"/>
                <a:ea typeface="Arial"/>
              </a:rPr>
              <a:t>StopWatch</a:t>
            </a:r>
            <a:r>
              <a:rPr lang="en-US" sz="2200">
                <a:latin typeface="Courier New"/>
                <a:ea typeface="Arial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private State </a:t>
            </a:r>
            <a:r>
              <a:rPr b="1" lang="en-US" sz="2200">
                <a:solidFill>
                  <a:srgbClr val="000080"/>
                </a:solidFill>
                <a:latin typeface="Courier New"/>
                <a:ea typeface="Arial"/>
              </a:rPr>
              <a:t>state</a:t>
            </a:r>
            <a:r>
              <a:rPr lang="en-US" sz="2200">
                <a:latin typeface="Courier New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public void start( ) { </a:t>
            </a:r>
            <a:r>
              <a:rPr b="1" lang="en-US" sz="2200">
                <a:solidFill>
                  <a:srgbClr val="000080"/>
                </a:solidFill>
                <a:latin typeface="Courier New"/>
                <a:ea typeface="Arial"/>
              </a:rPr>
              <a:t>state</a:t>
            </a:r>
            <a:r>
              <a:rPr lang="en-US" sz="2200">
                <a:latin typeface="Courier New"/>
                <a:ea typeface="Arial"/>
              </a:rPr>
              <a:t>.start(); 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public void stop()   { </a:t>
            </a:r>
            <a:r>
              <a:rPr b="1" lang="en-US" sz="2200">
                <a:solidFill>
                  <a:srgbClr val="000080"/>
                </a:solidFill>
                <a:latin typeface="Courier New"/>
                <a:ea typeface="Arial"/>
              </a:rPr>
              <a:t>state</a:t>
            </a:r>
            <a:r>
              <a:rPr lang="en-US" sz="2200">
                <a:latin typeface="Courier New"/>
                <a:ea typeface="Arial"/>
              </a:rPr>
              <a:t>.stop(); 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public double getElapsed()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</a:t>
            </a:r>
            <a:r>
              <a:rPr lang="en-US" sz="2200">
                <a:latin typeface="Courier New"/>
                <a:ea typeface="Arial"/>
              </a:rPr>
              <a:t>return </a:t>
            </a:r>
            <a:r>
              <a:rPr b="1" lang="en-US" sz="2200">
                <a:solidFill>
                  <a:srgbClr val="000080"/>
                </a:solidFill>
                <a:latin typeface="Courier New"/>
                <a:ea typeface="Arial"/>
              </a:rPr>
              <a:t>state</a:t>
            </a:r>
            <a:r>
              <a:rPr lang="en-US" sz="2200">
                <a:latin typeface="Courier New"/>
                <a:ea typeface="Arial"/>
              </a:rPr>
              <a:t>.getElapsed();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State Objects and Changing State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11280" y="1447920"/>
            <a:ext cx="7920720" cy="13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The </a:t>
            </a:r>
            <a:r>
              <a:rPr i="1" lang="en-US" sz="2400">
                <a:latin typeface="Arial"/>
              </a:rPr>
              <a:t>context </a:t>
            </a:r>
            <a:r>
              <a:rPr lang="en-US" sz="2400">
                <a:latin typeface="Arial"/>
              </a:rPr>
              <a:t>(StopWatch) needs a setState method as a way of changing the state.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The </a:t>
            </a:r>
            <a:r>
              <a:rPr i="1" lang="en-US" sz="2400">
                <a:latin typeface="Arial"/>
              </a:rPr>
              <a:t>states</a:t>
            </a:r>
            <a:r>
              <a:rPr lang="en-US" sz="2400">
                <a:latin typeface="Arial"/>
              </a:rPr>
              <a:t> need a </a:t>
            </a:r>
            <a:r>
              <a:rPr i="1" lang="en-US" sz="2400">
                <a:latin typeface="Arial"/>
              </a:rPr>
              <a:t>reference</a:t>
            </a:r>
            <a:r>
              <a:rPr lang="en-US" sz="2400">
                <a:latin typeface="Arial"/>
              </a:rPr>
              <a:t> to the </a:t>
            </a:r>
            <a:r>
              <a:rPr i="1" lang="en-US" sz="2400">
                <a:latin typeface="Arial"/>
              </a:rPr>
              <a:t>context</a:t>
            </a:r>
            <a:r>
              <a:rPr lang="en-US" sz="2400">
                <a:latin typeface="Arial"/>
              </a:rPr>
              <a:t>.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670320" y="2651760"/>
            <a:ext cx="7924320" cy="365688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8000"/>
                </a:solidFill>
                <a:latin typeface="Courier New"/>
                <a:ea typeface="Arial"/>
              </a:rPr>
              <a:t>// Create the states with a reference to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8000"/>
                </a:solidFill>
                <a:latin typeface="Courier New"/>
                <a:ea typeface="Arial"/>
              </a:rPr>
              <a:t>// the stopwatch (the </a:t>
            </a:r>
            <a:r>
              <a:rPr b="1" lang="en-US" sz="2200">
                <a:solidFill>
                  <a:srgbClr val="008000"/>
                </a:solidFill>
                <a:latin typeface="Courier New"/>
                <a:ea typeface="Arial"/>
              </a:rPr>
              <a:t>context</a:t>
            </a:r>
            <a:r>
              <a:rPr lang="en-US" sz="2200">
                <a:solidFill>
                  <a:srgbClr val="008000"/>
                </a:solidFill>
                <a:latin typeface="Courier New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final State RUNNING = new RunningState(this);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final State STOPPED = new StoppedState(this);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8000"/>
                </a:solidFill>
                <a:latin typeface="Courier New"/>
                <a:ea typeface="Arial"/>
              </a:rPr>
              <a:t>// provide a method for changing the state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public void </a:t>
            </a:r>
            <a:r>
              <a:rPr b="1" lang="en-US" sz="2200">
                <a:latin typeface="Courier New"/>
                <a:ea typeface="Arial"/>
              </a:rPr>
              <a:t>setState</a:t>
            </a:r>
            <a:r>
              <a:rPr lang="en-US" sz="2200">
                <a:latin typeface="Courier New"/>
                <a:ea typeface="Arial"/>
              </a:rPr>
              <a:t>(State newstate)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this.state = newstate;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Example of Changing State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11280" y="1447920"/>
            <a:ext cx="7920720" cy="13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If the stopwatch is running and the Stop button is pressed, then change to stopped state...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670320" y="2468880"/>
            <a:ext cx="7924320" cy="384048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ourier New"/>
              </a:rPr>
              <a:t>class RunningState implements State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lang="en-US" sz="2200">
                <a:solidFill>
                  <a:srgbClr val="000000"/>
                </a:solidFill>
                <a:latin typeface="Courier New"/>
                <a:ea typeface="Arial"/>
              </a:rPr>
              <a:t>private StopWatch context;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</a:t>
            </a:r>
            <a:r>
              <a:rPr lang="en-US" sz="2200">
                <a:latin typeface="Courier New"/>
                <a:ea typeface="Arial"/>
              </a:rPr>
              <a:t>public void stop()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</a:t>
            </a:r>
            <a:r>
              <a:rPr lang="en-US" sz="2200">
                <a:latin typeface="Courier New"/>
                <a:ea typeface="Arial"/>
              </a:rPr>
              <a:t>context.stopTime = System.nanoTime();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</a:t>
            </a:r>
            <a:r>
              <a:rPr b="1" lang="en-US" sz="2200">
                <a:latin typeface="Courier New"/>
                <a:ea typeface="Arial"/>
              </a:rPr>
              <a:t>context.setState( context.STOPPED 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</a:t>
            </a:r>
            <a:r>
              <a:rPr lang="en-US" sz="2200">
                <a:latin typeface="Courier New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</a:t>
            </a:r>
            <a:r>
              <a:rPr lang="en-US" sz="2200">
                <a:latin typeface="Courier New"/>
                <a:ea typeface="Arial"/>
              </a:rPr>
              <a:t>public void start()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</a:t>
            </a:r>
            <a:r>
              <a:rPr lang="en-US" sz="2200">
                <a:latin typeface="Courier New"/>
                <a:ea typeface="Arial"/>
              </a:rPr>
              <a:t>// already running so do nothing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</a:t>
            </a:r>
            <a:r>
              <a:rPr lang="en-US" sz="2200">
                <a:latin typeface="Courier New"/>
                <a:ea typeface="Arial"/>
              </a:rPr>
              <a:t>}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UML State Machine Diagram</a:t>
            </a:r>
            <a:endParaRPr/>
          </a:p>
        </p:txBody>
      </p:sp>
      <p:pic>
        <p:nvPicPr>
          <p:cNvPr id="1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2194560"/>
            <a:ext cx="8412120" cy="37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UML State Machine Diagram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762120" y="1371600"/>
            <a:ext cx="7847640" cy="8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Read </a:t>
            </a:r>
            <a:r>
              <a:rPr i="1" lang="en-US" sz="2400">
                <a:latin typeface="Arial"/>
                <a:ea typeface="Arial"/>
              </a:rPr>
              <a:t>UML Distilled</a:t>
            </a:r>
            <a:r>
              <a:rPr lang="en-US" sz="2400">
                <a:latin typeface="Arial"/>
                <a:ea typeface="Arial"/>
              </a:rPr>
              <a:t>, chapter 10.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Also good: </a:t>
            </a:r>
            <a:r>
              <a:rPr i="1" lang="en-US" sz="2400">
                <a:latin typeface="Arial"/>
                <a:ea typeface="Arial"/>
              </a:rPr>
              <a:t>UML for Java Programmers, </a:t>
            </a:r>
            <a:r>
              <a:rPr lang="en-US" sz="2400">
                <a:latin typeface="Arial"/>
                <a:ea typeface="Arial"/>
              </a:rPr>
              <a:t>chapter 10.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Exercise: Skytrain Ticket Machine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731520" y="1554480"/>
            <a:ext cx="7771680" cy="254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1. What are the states.</a:t>
            </a:r>
            <a:endParaRPr/>
          </a:p>
          <a:p>
            <a:r>
              <a:rPr lang="en-US" sz="2800">
                <a:latin typeface="Arial"/>
              </a:rPr>
              <a:t>2. What are the events.</a:t>
            </a:r>
            <a:endParaRPr/>
          </a:p>
          <a:p>
            <a:r>
              <a:rPr lang="en-US" sz="2800">
                <a:latin typeface="Arial"/>
              </a:rPr>
              <a:t>3. What actions/activities does ticket machine perform?</a:t>
            </a:r>
            <a:endParaRPr/>
          </a:p>
          <a:p>
            <a:r>
              <a:rPr lang="en-US" sz="2800">
                <a:latin typeface="Arial"/>
              </a:rPr>
              <a:t>4. Draw a UML State Machine Diagram.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When State Matters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11280" y="1447920"/>
            <a:ext cx="7920720" cy="467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Some components behave differently depending on what </a:t>
            </a:r>
            <a:r>
              <a:rPr i="1" lang="en-US" sz="2400">
                <a:latin typeface="Arial"/>
              </a:rPr>
              <a:t>state</a:t>
            </a:r>
            <a:r>
              <a:rPr lang="en-US" sz="2400">
                <a:latin typeface="Arial"/>
              </a:rPr>
              <a:t> they are in.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Examples: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>
                <a:latin typeface="Arial"/>
              </a:rPr>
              <a:t>Alarm Clock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>
                <a:latin typeface="Arial"/>
              </a:rPr>
              <a:t>Calculator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>
                <a:latin typeface="Arial"/>
              </a:rPr>
              <a:t>Stop Watch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>
                <a:latin typeface="Arial"/>
              </a:rPr>
              <a:t>Point of Sale (POS) device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>
                <a:latin typeface="Arial"/>
              </a:rPr>
              <a:t>most </a:t>
            </a:r>
            <a:r>
              <a:rPr i="1" lang="en-US" sz="2400">
                <a:latin typeface="Arial"/>
              </a:rPr>
              <a:t>parsers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91440"/>
            <a:ext cx="6582960" cy="67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Exercise: Syllable Counter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731520" y="1554480"/>
            <a:ext cx="8229600" cy="511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Count the syllables in a word.</a:t>
            </a:r>
            <a:endParaRPr/>
          </a:p>
          <a:p>
            <a:r>
              <a:rPr lang="en-US" sz="2400">
                <a:latin typeface="Arial"/>
              </a:rPr>
              <a:t>As a heuristic, we will count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vowel sequences</a:t>
            </a:r>
            <a:r>
              <a:rPr lang="en-US" sz="2400">
                <a:latin typeface="Arial"/>
              </a:rPr>
              <a:t>.</a:t>
            </a:r>
            <a:endParaRPr/>
          </a:p>
          <a:p>
            <a:r>
              <a:rPr lang="en-US" sz="2400">
                <a:latin typeface="Arial"/>
              </a:rPr>
              <a:t>Example:</a:t>
            </a:r>
            <a:endParaRPr/>
          </a:p>
          <a:p>
            <a:r>
              <a:rPr lang="en-US" sz="2400">
                <a:latin typeface="Arial"/>
              </a:rPr>
              <a:t>object = (o)bj(e)ct = 2 vowel sequences</a:t>
            </a:r>
            <a:endParaRPr/>
          </a:p>
          <a:p>
            <a:r>
              <a:rPr lang="en-US" sz="2400">
                <a:latin typeface="Arial"/>
              </a:rPr>
              <a:t>beauty = b(eau)t(y) = 2 vowel sequences</a:t>
            </a:r>
            <a:endParaRPr/>
          </a:p>
          <a:p>
            <a:r>
              <a:rPr lang="en-US" sz="2400">
                <a:latin typeface="Arial"/>
              </a:rPr>
              <a:t>Special cases:</a:t>
            </a:r>
            <a:endParaRPr/>
          </a:p>
          <a:p>
            <a:r>
              <a:rPr lang="en-US" sz="2400">
                <a:latin typeface="Arial"/>
              </a:rPr>
              <a:t>l(a)y(ou)t = </a:t>
            </a:r>
            <a:r>
              <a:rPr i="1" lang="en-US" sz="2400">
                <a:latin typeface="Arial"/>
              </a:rPr>
              <a:t>treat "y" as consonant after other vowel</a:t>
            </a:r>
            <a:endParaRPr/>
          </a:p>
          <a:p>
            <a:r>
              <a:rPr lang="en-US" sz="2400">
                <a:latin typeface="Arial"/>
              </a:rPr>
              <a:t>l(a)the = don't count final "e" if it is a single vowel</a:t>
            </a:r>
            <a:endParaRPr/>
          </a:p>
          <a:p>
            <a:r>
              <a:rPr lang="en-US" sz="2400">
                <a:latin typeface="Arial"/>
              </a:rPr>
              <a:t>m(o)v(ie) = 2 vowel seq.  "final e" rule doesn't apply here.</a:t>
            </a:r>
            <a:endParaRPr/>
          </a:p>
          <a:p>
            <a:r>
              <a:rPr lang="en-US" sz="2400">
                <a:latin typeface="Arial"/>
              </a:rPr>
              <a:t>th(e) = exception. count final "e" if it is </a:t>
            </a:r>
            <a:r>
              <a:rPr i="1" lang="en-US" sz="2400" u="sng">
                <a:latin typeface="Arial"/>
              </a:rPr>
              <a:t>only</a:t>
            </a:r>
            <a:r>
              <a:rPr lang="en-US" sz="2400">
                <a:latin typeface="Arial"/>
              </a:rPr>
              <a:t> vowel</a:t>
            </a:r>
            <a:endParaRPr/>
          </a:p>
          <a:p>
            <a:r>
              <a:rPr lang="en-US" sz="2400">
                <a:latin typeface="Arial"/>
              </a:rPr>
              <a:t>anti-oxident = (a)nt(i)-(o)x(i)d(e)nt   "-" is non-vowel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Example Words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731520" y="1554480"/>
            <a:ext cx="8228880" cy="511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How many vowel sequences in these words:</a:t>
            </a:r>
            <a:endParaRPr/>
          </a:p>
          <a:p>
            <a:r>
              <a:rPr lang="en-US" sz="2800">
                <a:latin typeface="Courier New"/>
              </a:rPr>
              <a:t>remarkable</a:t>
            </a:r>
            <a:endParaRPr/>
          </a:p>
          <a:p>
            <a:r>
              <a:rPr lang="en-US" sz="2800">
                <a:latin typeface="Courier New"/>
              </a:rPr>
              <a:t>selfie</a:t>
            </a:r>
            <a:endParaRPr/>
          </a:p>
          <a:p>
            <a:r>
              <a:rPr lang="en-US" sz="2800">
                <a:latin typeface="Courier New"/>
              </a:rPr>
              <a:t>county</a:t>
            </a:r>
            <a:endParaRPr/>
          </a:p>
          <a:p>
            <a:r>
              <a:rPr lang="en-US" sz="2800">
                <a:latin typeface="Courier New"/>
              </a:rPr>
              <a:t>coincidentally</a:t>
            </a:r>
            <a:endParaRPr/>
          </a:p>
          <a:p>
            <a:r>
              <a:rPr lang="en-US" sz="2800">
                <a:latin typeface="Courier New"/>
              </a:rPr>
              <a:t>she</a:t>
            </a:r>
            <a:endParaRPr/>
          </a:p>
          <a:p>
            <a:r>
              <a:rPr lang="en-US" sz="2800">
                <a:latin typeface="Courier New"/>
              </a:rPr>
              <a:t>mate</a:t>
            </a:r>
            <a:endParaRPr/>
          </a:p>
          <a:p>
            <a:r>
              <a:rPr lang="en-US" sz="2800">
                <a:latin typeface="Courier New"/>
              </a:rPr>
              <a:t>isn't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Exercise: Calculator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731520" y="1554480"/>
            <a:ext cx="7771680" cy="511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A calculator that behaves like Windows calc.</a:t>
            </a:r>
            <a:endParaRPr/>
          </a:p>
          <a:p>
            <a:r>
              <a:rPr lang="en-US" sz="2800">
                <a:latin typeface="Arial"/>
              </a:rPr>
              <a:t>Use:  http://www.online-calculator.com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1. What are the states.</a:t>
            </a:r>
            <a:endParaRPr/>
          </a:p>
          <a:p>
            <a:r>
              <a:rPr lang="en-US" sz="2800">
                <a:latin typeface="Arial"/>
              </a:rPr>
              <a:t>2. What are the events.</a:t>
            </a:r>
            <a:endParaRPr/>
          </a:p>
          <a:p>
            <a:r>
              <a:rPr lang="en-US" sz="2800">
                <a:latin typeface="Arial"/>
              </a:rPr>
              <a:t>3. What actions/activities does ticket machine perform?</a:t>
            </a:r>
            <a:endParaRPr/>
          </a:p>
          <a:p>
            <a:r>
              <a:rPr lang="en-US" sz="2800">
                <a:latin typeface="Arial"/>
              </a:rPr>
              <a:t>4. Draw a UML State Machine Diagram.</a:t>
            </a:r>
            <a:endParaRPr/>
          </a:p>
          <a:p>
            <a:r>
              <a:rPr lang="en-US" sz="2800">
                <a:latin typeface="Arial"/>
              </a:rPr>
              <a:t>(not so easy)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PA5: Cheap Digital Clock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731520" y="1554480"/>
            <a:ext cx="7771680" cy="511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cheap digital alarm clock.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Use states!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0920" y="259920"/>
            <a:ext cx="7917480" cy="86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Really Simple Example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74640" y="1400040"/>
            <a:ext cx="7917840" cy="44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Stopwatch </a:t>
            </a:r>
            <a:r>
              <a:rPr i="1" lang="en-US" sz="2400">
                <a:solidFill>
                  <a:srgbClr val="ff0000"/>
                </a:solidFill>
                <a:latin typeface="Arial"/>
              </a:rPr>
              <a:t>behaves differently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when it is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RUNNING or STOPPED.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What behavior depends on state?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Easy!  just look for methods containing "if (running) …"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0920" y="259920"/>
            <a:ext cx="7917480" cy="86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Identify States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74640" y="1482480"/>
            <a:ext cx="7917840" cy="12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Stopwatch states: 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RUNNING and STOPPED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1097280" y="3017520"/>
            <a:ext cx="2102400" cy="140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RUNNING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5669280" y="2947680"/>
            <a:ext cx="2102400" cy="140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STOPPED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0920" y="259920"/>
            <a:ext cx="7917480" cy="86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Events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74640" y="1482480"/>
            <a:ext cx="7917840" cy="12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What causes a stopwatch to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change state?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Why not stay in the same state forever?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1097280" y="3017520"/>
            <a:ext cx="2102400" cy="140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RUNNING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669280" y="2947680"/>
            <a:ext cx="2102400" cy="140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STOPPED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3200400" y="2305440"/>
            <a:ext cx="2377080" cy="116892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46" name="CustomShape 6"/>
          <p:cNvSpPr/>
          <p:nvPr/>
        </p:nvSpPr>
        <p:spPr>
          <a:xfrm>
            <a:off x="3291840" y="3840480"/>
            <a:ext cx="2377080" cy="116892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47" name="CustomShape 7"/>
          <p:cNvSpPr/>
          <p:nvPr/>
        </p:nvSpPr>
        <p:spPr>
          <a:xfrm>
            <a:off x="1645920" y="4480560"/>
            <a:ext cx="1005480" cy="19245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0920" y="259920"/>
            <a:ext cx="7917480" cy="86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Action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74640" y="1482480"/>
            <a:ext cx="7917840" cy="12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The stopwatch performs some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action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 in response to an event.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365760" y="3017520"/>
            <a:ext cx="2833920" cy="1832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RUNNING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entry/ </a:t>
            </a:r>
            <a:r>
              <a:rPr lang="en-US" sz="2800">
                <a:solidFill>
                  <a:srgbClr val="000080"/>
                </a:solidFill>
                <a:latin typeface="Arial"/>
              </a:rPr>
              <a:t>start timer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5669280" y="2947680"/>
            <a:ext cx="3016800" cy="1832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STOPPED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entry/ </a:t>
            </a:r>
            <a:r>
              <a:rPr lang="en-US" sz="2800">
                <a:solidFill>
                  <a:srgbClr val="000080"/>
                </a:solidFill>
                <a:latin typeface="Arial"/>
              </a:rPr>
              <a:t>stop timer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3200400" y="2305440"/>
            <a:ext cx="2377080" cy="116892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53" name="CustomShape 6"/>
          <p:cNvSpPr/>
          <p:nvPr/>
        </p:nvSpPr>
        <p:spPr>
          <a:xfrm>
            <a:off x="3291840" y="3840480"/>
            <a:ext cx="2377080" cy="116892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0920" y="259920"/>
            <a:ext cx="7917480" cy="86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Activities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77520" y="1391760"/>
            <a:ext cx="7917840" cy="44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An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activity is something that lasts for some time.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An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action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is (nearly)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 instantaneous.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 the UI for StopWatch, "</a:t>
            </a:r>
            <a:r>
              <a:rPr i="1" lang="en-US" sz="2400">
                <a:solidFill>
                  <a:srgbClr val="000000"/>
                </a:solidFill>
                <a:latin typeface="Arial"/>
              </a:rPr>
              <a:t>update display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" is an 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Programming a State Machine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11280" y="1447920"/>
            <a:ext cx="7920720" cy="44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Design the state machine first – step by step.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1. Identify the states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2. Identify </a:t>
            </a:r>
            <a:r>
              <a:rPr i="1" lang="en-US" sz="2400">
                <a:latin typeface="Arial"/>
              </a:rPr>
              <a:t>events: </a:t>
            </a:r>
            <a:r>
              <a:rPr lang="en-US" sz="2400">
                <a:latin typeface="Arial"/>
              </a:rPr>
              <a:t>external and internally generated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3. Identify actions or activities the state machine performs in response to events or change in state.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4. Draw a diagram.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Finally,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5. Code </a:t>
            </a:r>
            <a:r>
              <a:rPr i="1" lang="en-US" sz="2400">
                <a:latin typeface="Arial"/>
              </a:rPr>
              <a:t>state-dependent behavior</a:t>
            </a:r>
            <a:r>
              <a:rPr lang="en-US" sz="2400">
                <a:latin typeface="Arial"/>
              </a:rPr>
              <a:t> using state machine.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What behavior depends on state?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11280" y="1447920"/>
            <a:ext cx="7920720" cy="7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We use boolean </a:t>
            </a:r>
            <a:r>
              <a:rPr lang="en-US" sz="2400">
                <a:latin typeface="Courier New"/>
              </a:rPr>
              <a:t>running</a:t>
            </a:r>
            <a:r>
              <a:rPr lang="en-US" sz="2400">
                <a:latin typeface="Arial"/>
              </a:rPr>
              <a:t> to keep track of state.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607680" y="2011680"/>
            <a:ext cx="7924320" cy="352332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Courier New"/>
              </a:rPr>
              <a:t>class StopWatch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</a:t>
            </a:r>
            <a:r>
              <a:rPr lang="en-US" sz="2400">
                <a:latin typeface="Courier New"/>
                <a:ea typeface="Arial"/>
              </a:rPr>
              <a:t>private boolean </a:t>
            </a:r>
            <a:r>
              <a:rPr b="1" lang="en-US" sz="2400">
                <a:latin typeface="Courier New"/>
                <a:ea typeface="Arial"/>
              </a:rPr>
              <a:t>running</a:t>
            </a:r>
            <a:r>
              <a:rPr lang="en-US" sz="2400">
                <a:latin typeface="Courier New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</a:t>
            </a:r>
            <a:r>
              <a:rPr lang="en-US" sz="2400">
                <a:latin typeface="Courier New"/>
                <a:ea typeface="Arial"/>
              </a:rPr>
              <a:t>public void </a:t>
            </a:r>
            <a:r>
              <a:rPr b="1" lang="en-US" sz="2400">
                <a:latin typeface="Courier New"/>
                <a:ea typeface="Arial"/>
              </a:rPr>
              <a:t>start</a:t>
            </a:r>
            <a:r>
              <a:rPr lang="en-US" sz="2400">
                <a:latin typeface="Courier New"/>
                <a:ea typeface="Arial"/>
              </a:rPr>
              <a:t>( 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    </a:t>
            </a:r>
            <a:r>
              <a:rPr lang="en-US" sz="2400">
                <a:latin typeface="Courier New"/>
                <a:ea typeface="Arial"/>
              </a:rPr>
              <a:t>if (</a:t>
            </a:r>
            <a:r>
              <a:rPr b="1" lang="en-US" sz="2400">
                <a:latin typeface="Courier New"/>
                <a:ea typeface="Arial"/>
              </a:rPr>
              <a:t>running</a:t>
            </a:r>
            <a:r>
              <a:rPr lang="en-US" sz="2400">
                <a:latin typeface="Courier New"/>
                <a:ea typeface="Arial"/>
              </a:rPr>
              <a:t>) return;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    </a:t>
            </a:r>
            <a:r>
              <a:rPr lang="en-US" sz="2400">
                <a:latin typeface="Courier New"/>
                <a:ea typeface="Arial"/>
              </a:rPr>
              <a:t>startTime = System.nanoTime();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    </a:t>
            </a:r>
            <a:r>
              <a:rPr b="1" lang="en-US" sz="2400">
                <a:latin typeface="Courier New"/>
                <a:ea typeface="Arial"/>
              </a:rPr>
              <a:t>running</a:t>
            </a:r>
            <a:r>
              <a:rPr lang="en-US" sz="2400">
                <a:latin typeface="Courier New"/>
                <a:ea typeface="Arial"/>
              </a:rPr>
              <a:t> = true; // change state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</a:t>
            </a:r>
            <a:r>
              <a:rPr lang="en-US" sz="2400">
                <a:latin typeface="Courier New"/>
                <a:ea typeface="Arial"/>
              </a:rPr>
              <a:t>}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