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4"/>
    <p:sldMasterId id="2147483664" r:id="rId5"/>
    <p:sldMasterId id="2147483667" r:id="rId6"/>
    <p:sldMasterId id="2147483669" r:id="rId7"/>
    <p:sldMasterId id="2147483671" r:id="rId8"/>
    <p:sldMasterId id="2147483673" r:id="rId9"/>
    <p:sldMasterId id="2147483675" r:id="rId10"/>
    <p:sldMasterId id="2147483677" r:id="rId11"/>
    <p:sldMasterId id="2147483683" r:id="rId12"/>
    <p:sldMasterId id="2147483685" r:id="rId13"/>
    <p:sldMasterId id="2147483656" r:id="rId14"/>
    <p:sldMasterId id="2147483680" r:id="rId15"/>
  </p:sldMasterIdLst>
  <p:notesMasterIdLst>
    <p:notesMasterId r:id="rId23"/>
  </p:notesMasterIdLst>
  <p:handoutMasterIdLst>
    <p:handoutMasterId r:id="rId24"/>
  </p:handoutMasterIdLst>
  <p:sldIdLst>
    <p:sldId id="275" r:id="rId16"/>
    <p:sldId id="286" r:id="rId17"/>
    <p:sldId id="287" r:id="rId18"/>
    <p:sldId id="290" r:id="rId19"/>
    <p:sldId id="292" r:id="rId20"/>
    <p:sldId id="291" r:id="rId21"/>
    <p:sldId id="289" r:id="rId22"/>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415" userDrawn="1">
          <p15:clr>
            <a:srgbClr val="A4A3A4"/>
          </p15:clr>
        </p15:guide>
        <p15:guide id="3" pos="7260" userDrawn="1">
          <p15:clr>
            <a:srgbClr val="A4A3A4"/>
          </p15:clr>
        </p15:guide>
        <p15:guide id="4" orient="horz" pos="3836" userDrawn="1">
          <p15:clr>
            <a:srgbClr val="A4A3A4"/>
          </p15:clr>
        </p15:guide>
        <p15:guide id="5" orient="horz" pos="3158" userDrawn="1">
          <p15:clr>
            <a:srgbClr val="A4A3A4"/>
          </p15:clr>
        </p15:guide>
        <p15:guide id="6" pos="710" userDrawn="1">
          <p15:clr>
            <a:srgbClr val="A4A3A4"/>
          </p15:clr>
        </p15:guide>
        <p15:guide id="7" orient="horz" pos="7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18ADE7"/>
    <a:srgbClr val="48A0C9"/>
    <a:srgbClr val="0D73A8"/>
    <a:srgbClr val="E6E6E6"/>
    <a:srgbClr val="19AFEA"/>
    <a:srgbClr val="1AB6F1"/>
    <a:srgbClr val="00AEEF"/>
    <a:srgbClr val="0D73A7"/>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1" autoAdjust="0"/>
  </p:normalViewPr>
  <p:slideViewPr>
    <p:cSldViewPr>
      <p:cViewPr varScale="1">
        <p:scale>
          <a:sx n="128" d="100"/>
          <a:sy n="128" d="100"/>
        </p:scale>
        <p:origin x="456" y="176"/>
      </p:cViewPr>
      <p:guideLst>
        <p:guide orient="horz" pos="482"/>
        <p:guide pos="415"/>
        <p:guide pos="7260"/>
        <p:guide orient="horz" pos="3836"/>
        <p:guide orient="horz" pos="3158"/>
        <p:guide pos="710"/>
        <p:guide orient="horz" pos="77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282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3187697747403E-2"/>
          <c:y val="0"/>
          <c:w val="0.94963291163318231"/>
          <c:h val="0.12717794542626437"/>
        </c:manualLayout>
      </c:layout>
      <c:scatterChart>
        <c:scatterStyle val="lineMarker"/>
        <c:varyColors val="0"/>
        <c:ser>
          <c:idx val="0"/>
          <c:order val="0"/>
          <c:tx>
            <c:strRef>
              <c:f>Sheet1!$B$1</c:f>
              <c:strCache>
                <c:ptCount val="1"/>
                <c:pt idx="0">
                  <c:v>Column2</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Sheet1!$A$2:$A$7</c:f>
              <c:numCache>
                <c:formatCode>General</c:formatCode>
                <c:ptCount val="6"/>
                <c:pt idx="0">
                  <c:v>2024</c:v>
                </c:pt>
                <c:pt idx="1">
                  <c:v>2025</c:v>
                </c:pt>
                <c:pt idx="2">
                  <c:v>2026</c:v>
                </c:pt>
                <c:pt idx="3">
                  <c:v>2027</c:v>
                </c:pt>
                <c:pt idx="4">
                  <c:v>2028</c:v>
                </c:pt>
                <c:pt idx="5">
                  <c:v>2029</c:v>
                </c:pt>
              </c:numCache>
            </c:numRef>
          </c:xVal>
          <c:yVal>
            <c:numRef>
              <c:f>Sheet1!$B$2:$B$7</c:f>
              <c:numCache>
                <c:formatCode>General</c:formatCode>
                <c:ptCount val="6"/>
                <c:pt idx="0">
                  <c:v>0</c:v>
                </c:pt>
                <c:pt idx="1">
                  <c:v>0</c:v>
                </c:pt>
                <c:pt idx="2">
                  <c:v>0</c:v>
                </c:pt>
                <c:pt idx="3">
                  <c:v>0</c:v>
                </c:pt>
                <c:pt idx="4">
                  <c:v>0</c:v>
                </c:pt>
                <c:pt idx="5">
                  <c:v>0</c:v>
                </c:pt>
              </c:numCache>
            </c:numRef>
          </c:yVal>
          <c:smooth val="0"/>
          <c:extLst>
            <c:ext xmlns:c16="http://schemas.microsoft.com/office/drawing/2014/chart" uri="{C3380CC4-5D6E-409C-BE32-E72D297353CC}">
              <c16:uniqueId val="{00000000-2B84-4487-A780-8AD581881E12}"/>
            </c:ext>
          </c:extLst>
        </c:ser>
        <c:dLbls>
          <c:showLegendKey val="0"/>
          <c:showVal val="0"/>
          <c:showCatName val="0"/>
          <c:showSerName val="0"/>
          <c:showPercent val="0"/>
          <c:showBubbleSize val="0"/>
        </c:dLbls>
        <c:axId val="1103114192"/>
        <c:axId val="1103114848"/>
      </c:scatterChart>
      <c:valAx>
        <c:axId val="1103114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1103114848"/>
        <c:crosses val="autoZero"/>
        <c:crossBetween val="midCat"/>
      </c:valAx>
      <c:valAx>
        <c:axId val="1103114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cs-CZ"/>
          </a:p>
        </c:txPr>
        <c:crossAx val="1103114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10BBA3-3BFE-43CC-9876-31E01B4B56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a:extLst>
              <a:ext uri="{FF2B5EF4-FFF2-40B4-BE49-F238E27FC236}">
                <a16:creationId xmlns:a16="http://schemas.microsoft.com/office/drawing/2014/main" id="{304DB835-42FF-4E37-9B08-55CE7B7F92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14F3E7-3C6B-459E-9F73-95B47DC8C5AD}" type="datetimeFigureOut">
              <a:rPr lang="sk-SK" smtClean="0"/>
              <a:t>24.5.2023</a:t>
            </a:fld>
            <a:endParaRPr lang="sk-SK"/>
          </a:p>
        </p:txBody>
      </p:sp>
      <p:sp>
        <p:nvSpPr>
          <p:cNvPr id="4" name="Footer Placeholder 3">
            <a:extLst>
              <a:ext uri="{FF2B5EF4-FFF2-40B4-BE49-F238E27FC236}">
                <a16:creationId xmlns:a16="http://schemas.microsoft.com/office/drawing/2014/main" id="{4F99224C-B621-4400-B6EE-E6A8B00C69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Slide Number Placeholder 4">
            <a:extLst>
              <a:ext uri="{FF2B5EF4-FFF2-40B4-BE49-F238E27FC236}">
                <a16:creationId xmlns:a16="http://schemas.microsoft.com/office/drawing/2014/main" id="{103D77D3-7607-4C4D-AF16-14F683A42E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B7B73-5232-4C64-AE26-8B17E8EA2611}" type="slidenum">
              <a:rPr lang="sk-SK" smtClean="0"/>
              <a:t>‹#›</a:t>
            </a:fld>
            <a:endParaRPr lang="sk-SK"/>
          </a:p>
        </p:txBody>
      </p:sp>
    </p:spTree>
    <p:extLst>
      <p:ext uri="{BB962C8B-B14F-4D97-AF65-F5344CB8AC3E}">
        <p14:creationId xmlns:p14="http://schemas.microsoft.com/office/powerpoint/2010/main" val="2349189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BA88A-2714-4F5B-9E47-8ACF8BB4BA34}" type="datetimeFigureOut">
              <a:rPr lang="sk-SK" smtClean="0"/>
              <a:t>24.5.2023</a:t>
            </a:fld>
            <a:endParaRPr lang="sk-S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E9360-96FE-46F6-811F-1B2061D4D539}" type="slidenum">
              <a:rPr lang="sk-SK" smtClean="0"/>
              <a:t>‹#›</a:t>
            </a:fld>
            <a:endParaRPr lang="sk-SK"/>
          </a:p>
        </p:txBody>
      </p:sp>
    </p:spTree>
    <p:extLst>
      <p:ext uri="{BB962C8B-B14F-4D97-AF65-F5344CB8AC3E}">
        <p14:creationId xmlns:p14="http://schemas.microsoft.com/office/powerpoint/2010/main" val="25754301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ulny_Slide_Nadpis2">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chemeClr val="bg1"/>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pic>
        <p:nvPicPr>
          <p:cNvPr id="13" name="Picture 12">
            <a:extLst>
              <a:ext uri="{FF2B5EF4-FFF2-40B4-BE49-F238E27FC236}">
                <a16:creationId xmlns:a16="http://schemas.microsoft.com/office/drawing/2014/main" id="{48B6446E-0A8A-4445-A059-544565AE2401}"/>
              </a:ext>
            </a:extLst>
          </p:cNvPr>
          <p:cNvPicPr>
            <a:picLocks noChangeAspect="1"/>
          </p:cNvPicPr>
          <p:nvPr userDrawn="1"/>
        </p:nvPicPr>
        <p:blipFill>
          <a:blip r:embed="rId2"/>
          <a:stretch>
            <a:fillRect/>
          </a:stretch>
        </p:blipFill>
        <p:spPr>
          <a:xfrm>
            <a:off x="1127448" y="4972576"/>
            <a:ext cx="4055625" cy="40600"/>
          </a:xfrm>
          <a:prstGeom prst="rect">
            <a:avLst/>
          </a:prstGeom>
        </p:spPr>
      </p:pic>
      <p:sp>
        <p:nvSpPr>
          <p:cNvPr id="4" name="Text Placeholder 11">
            <a:extLst>
              <a:ext uri="{FF2B5EF4-FFF2-40B4-BE49-F238E27FC236}">
                <a16:creationId xmlns:a16="http://schemas.microsoft.com/office/drawing/2014/main" id="{25E2E77C-6FBA-419F-9AF0-C75D4A6AA86D}"/>
              </a:ext>
            </a:extLst>
          </p:cNvPr>
          <p:cNvSpPr>
            <a:spLocks noGrp="1"/>
          </p:cNvSpPr>
          <p:nvPr>
            <p:ph type="body" sz="quarter" idx="11" hasCustomPrompt="1"/>
          </p:nvPr>
        </p:nvSpPr>
        <p:spPr>
          <a:xfrm>
            <a:off x="1055440" y="5085184"/>
            <a:ext cx="4630328" cy="806450"/>
          </a:xfrm>
          <a:prstGeom prst="rect">
            <a:avLst/>
          </a:prstGeom>
        </p:spPr>
        <p:txBody>
          <a:bodyPr anchor="t"/>
          <a:lstStyle>
            <a:lvl1pPr marL="0" indent="0">
              <a:buNone/>
              <a:defRPr lang="en-US" sz="2800" kern="1200" dirty="0" smtClean="0">
                <a:solidFill>
                  <a:schemeClr val="bg1"/>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XX. XX. XXXX</a:t>
            </a:r>
          </a:p>
        </p:txBody>
      </p:sp>
      <p:sp>
        <p:nvSpPr>
          <p:cNvPr id="5" name="Slide Number Placeholder 1">
            <a:extLst>
              <a:ext uri="{FF2B5EF4-FFF2-40B4-BE49-F238E27FC236}">
                <a16:creationId xmlns:a16="http://schemas.microsoft.com/office/drawing/2014/main" id="{3ABF7AE4-F349-42E7-8BDF-854D5F393674}"/>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1520493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F46C5C5A-FA57-4075-B151-7D92B73CE08B}"/>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102110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Slide_Nadpi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3DE01CD-55CC-44DE-B338-2F2921ABD898}"/>
              </a:ext>
            </a:extLst>
          </p:cNvPr>
          <p:cNvSpPr>
            <a:spLocks noGrp="1"/>
          </p:cNvSpPr>
          <p:nvPr>
            <p:ph type="body" sz="quarter" idx="10" hasCustomPrompt="1"/>
          </p:nvPr>
        </p:nvSpPr>
        <p:spPr>
          <a:xfrm>
            <a:off x="551384" y="442913"/>
            <a:ext cx="9109595" cy="782637"/>
          </a:xfrm>
          <a:prstGeom prst="rect">
            <a:avLst/>
          </a:prstGeom>
        </p:spPr>
        <p:txBody>
          <a:bodyPr anchor="ctr"/>
          <a:lstStyle>
            <a:lvl1pPr marL="0" indent="0">
              <a:buNone/>
              <a:defRPr>
                <a:solidFill>
                  <a:schemeClr val="bg1"/>
                </a:solidFill>
                <a:latin typeface="Juli Sans Medium" panose="00000600000000000000" pitchFamily="50" charset="-18"/>
              </a:defRPr>
            </a:lvl1pPr>
          </a:lstStyle>
          <a:p>
            <a:pPr lvl="0"/>
            <a:r>
              <a:rPr lang="sk-SK" dirty="0"/>
              <a:t>NADPIS (</a:t>
            </a:r>
            <a:r>
              <a:rPr lang="sk-SK" dirty="0" err="1"/>
              <a:t>Juli</a:t>
            </a:r>
            <a:r>
              <a:rPr lang="sk-SK" dirty="0"/>
              <a:t> </a:t>
            </a:r>
            <a:r>
              <a:rPr lang="sk-SK" dirty="0" err="1"/>
              <a:t>Sans</a:t>
            </a:r>
            <a:r>
              <a:rPr lang="sk-SK" dirty="0"/>
              <a:t> </a:t>
            </a:r>
            <a:r>
              <a:rPr lang="sk-SK" dirty="0" err="1"/>
              <a:t>Medium</a:t>
            </a:r>
            <a:r>
              <a:rPr lang="sk-SK" dirty="0"/>
              <a:t>)</a:t>
            </a:r>
          </a:p>
        </p:txBody>
      </p:sp>
      <p:sp>
        <p:nvSpPr>
          <p:cNvPr id="3" name="Slide Number Placeholder 1">
            <a:extLst>
              <a:ext uri="{FF2B5EF4-FFF2-40B4-BE49-F238E27FC236}">
                <a16:creationId xmlns:a16="http://schemas.microsoft.com/office/drawing/2014/main" id="{3540E4A3-1D93-4074-9F6F-7089BAC82B44}"/>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300741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_Nadpis_Tex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3DE01CD-55CC-44DE-B338-2F2921ABD898}"/>
              </a:ext>
            </a:extLst>
          </p:cNvPr>
          <p:cNvSpPr>
            <a:spLocks noGrp="1"/>
          </p:cNvSpPr>
          <p:nvPr>
            <p:ph type="body" sz="quarter" idx="10" hasCustomPrompt="1"/>
          </p:nvPr>
        </p:nvSpPr>
        <p:spPr>
          <a:xfrm>
            <a:off x="551384" y="442913"/>
            <a:ext cx="9109595" cy="782637"/>
          </a:xfrm>
          <a:prstGeom prst="rect">
            <a:avLst/>
          </a:prstGeom>
        </p:spPr>
        <p:txBody>
          <a:bodyPr anchor="ctr"/>
          <a:lstStyle>
            <a:lvl1pPr marL="0" indent="0">
              <a:buNone/>
              <a:defRPr>
                <a:solidFill>
                  <a:schemeClr val="bg1"/>
                </a:solidFill>
                <a:latin typeface="Juli Sans Medium" panose="00000600000000000000" pitchFamily="50" charset="-18"/>
              </a:defRPr>
            </a:lvl1pPr>
          </a:lstStyle>
          <a:p>
            <a:pPr lvl="0"/>
            <a:r>
              <a:rPr lang="sk-SK" dirty="0"/>
              <a:t>NADPIS (</a:t>
            </a:r>
            <a:r>
              <a:rPr lang="sk-SK" dirty="0" err="1"/>
              <a:t>Juli</a:t>
            </a:r>
            <a:r>
              <a:rPr lang="sk-SK" dirty="0"/>
              <a:t> </a:t>
            </a:r>
            <a:r>
              <a:rPr lang="sk-SK" dirty="0" err="1"/>
              <a:t>Sans</a:t>
            </a:r>
            <a:r>
              <a:rPr lang="sk-SK" dirty="0"/>
              <a:t> </a:t>
            </a:r>
            <a:r>
              <a:rPr lang="sk-SK" dirty="0" err="1"/>
              <a:t>Medium</a:t>
            </a:r>
            <a:r>
              <a:rPr lang="sk-SK" dirty="0"/>
              <a:t>)</a:t>
            </a:r>
          </a:p>
        </p:txBody>
      </p:sp>
      <p:sp>
        <p:nvSpPr>
          <p:cNvPr id="5" name="Text Placeholder 5">
            <a:extLst>
              <a:ext uri="{FF2B5EF4-FFF2-40B4-BE49-F238E27FC236}">
                <a16:creationId xmlns:a16="http://schemas.microsoft.com/office/drawing/2014/main" id="{E1029519-147B-445A-B868-1CB639FA32E0}"/>
              </a:ext>
            </a:extLst>
          </p:cNvPr>
          <p:cNvSpPr>
            <a:spLocks noGrp="1"/>
          </p:cNvSpPr>
          <p:nvPr>
            <p:ph type="body" sz="quarter" idx="11" hasCustomPrompt="1"/>
          </p:nvPr>
        </p:nvSpPr>
        <p:spPr>
          <a:xfrm>
            <a:off x="551384" y="1484784"/>
            <a:ext cx="10945216" cy="4608512"/>
          </a:xfrm>
          <a:prstGeom prst="rect">
            <a:avLst/>
          </a:prstGeom>
        </p:spPr>
        <p:txBody>
          <a:bodyPr anchor="t"/>
          <a:lstStyle>
            <a:lvl1pPr marL="0" indent="0">
              <a:buFont typeface="Arial" panose="020B0604020202020204" pitchFamily="34" charset="0"/>
              <a:buNone/>
              <a:defRPr>
                <a:solidFill>
                  <a:schemeClr val="bg1">
                    <a:lumMod val="50000"/>
                  </a:schemeClr>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chemeClr val="bg1">
                    <a:lumMod val="50000"/>
                  </a:schemeClr>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chemeClr val="bg1">
                    <a:lumMod val="50000"/>
                  </a:schemeClr>
                </a:solidFill>
                <a:latin typeface="Arial" panose="020B0604020202020204" pitchFamily="34" charset="0"/>
                <a:cs typeface="Arial" panose="020B0604020202020204" pitchFamily="34" charset="0"/>
              </a:defRPr>
            </a:lvl5pPr>
            <a:lvl6pPr>
              <a:defRPr>
                <a:solidFill>
                  <a:schemeClr val="bg1">
                    <a:lumMod val="50000"/>
                  </a:schemeClr>
                </a:solidFill>
                <a:latin typeface="Arial" panose="020B0604020202020204" pitchFamily="34" charset="0"/>
                <a:cs typeface="Arial" panose="020B0604020202020204" pitchFamily="34" charset="0"/>
              </a:defRPr>
            </a:lvl6pPr>
            <a:lvl7pPr>
              <a:defRPr>
                <a:solidFill>
                  <a:schemeClr val="bg1">
                    <a:lumMod val="50000"/>
                  </a:schemeClr>
                </a:solidFill>
                <a:latin typeface="Arial" panose="020B0604020202020204" pitchFamily="34" charset="0"/>
                <a:cs typeface="Arial" panose="020B0604020202020204" pitchFamily="34" charset="0"/>
              </a:defRPr>
            </a:lvl7pPr>
            <a:lvl8pPr>
              <a:defRPr>
                <a:solidFill>
                  <a:schemeClr val="bg1">
                    <a:lumMod val="50000"/>
                  </a:schemeClr>
                </a:solidFill>
                <a:latin typeface="Arial" panose="020B0604020202020204" pitchFamily="34" charset="0"/>
                <a:cs typeface="Arial" panose="020B0604020202020204" pitchFamily="34" charset="0"/>
              </a:defRPr>
            </a:lvl8pPr>
            <a:lvl9pPr>
              <a:defRPr>
                <a:solidFill>
                  <a:schemeClr val="bg1">
                    <a:lumMod val="50000"/>
                  </a:schemeClr>
                </a:solidFill>
                <a:latin typeface="Arial" panose="020B0604020202020204" pitchFamily="34" charset="0"/>
                <a:cs typeface="Arial" panose="020B0604020202020204" pitchFamily="34" charset="0"/>
              </a:defRPr>
            </a:lvl9pPr>
          </a:lstStyle>
          <a:p>
            <a:pPr lvl="0"/>
            <a:r>
              <a:rPr lang="sk-SK" dirty="0"/>
              <a:t>Text </a:t>
            </a:r>
            <a:r>
              <a:rPr lang="sk-SK" dirty="0" err="1"/>
              <a:t>text</a:t>
            </a:r>
            <a:r>
              <a:rPr lang="sk-SK" dirty="0"/>
              <a:t> </a:t>
            </a:r>
            <a:r>
              <a:rPr lang="sk-SK" dirty="0" err="1"/>
              <a:t>text</a:t>
            </a:r>
            <a:r>
              <a:rPr lang="sk-SK" dirty="0"/>
              <a:t>... (</a:t>
            </a:r>
            <a:r>
              <a:rPr lang="sk-SK" dirty="0" err="1"/>
              <a:t>Arial</a:t>
            </a:r>
            <a:r>
              <a:rPr lang="sk-SK" dirty="0"/>
              <a:t>)</a:t>
            </a:r>
          </a:p>
        </p:txBody>
      </p:sp>
      <p:sp>
        <p:nvSpPr>
          <p:cNvPr id="4" name="Slide Number Placeholder 1">
            <a:extLst>
              <a:ext uri="{FF2B5EF4-FFF2-40B4-BE49-F238E27FC236}">
                <a16:creationId xmlns:a16="http://schemas.microsoft.com/office/drawing/2014/main" id="{B4C6E4F2-14B1-4DFF-8C9C-C16ABBCFC8F3}"/>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329723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_Nadpis_Tex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3DE01CD-55CC-44DE-B338-2F2921ABD898}"/>
              </a:ext>
            </a:extLst>
          </p:cNvPr>
          <p:cNvSpPr>
            <a:spLocks noGrp="1"/>
          </p:cNvSpPr>
          <p:nvPr>
            <p:ph type="body" sz="quarter" idx="10" hasCustomPrompt="1"/>
          </p:nvPr>
        </p:nvSpPr>
        <p:spPr>
          <a:xfrm>
            <a:off x="551384" y="442913"/>
            <a:ext cx="9109595" cy="782637"/>
          </a:xfrm>
          <a:prstGeom prst="rect">
            <a:avLst/>
          </a:prstGeom>
        </p:spPr>
        <p:txBody>
          <a:bodyPr anchor="ctr"/>
          <a:lstStyle>
            <a:lvl1pPr marL="0" indent="0">
              <a:buNone/>
              <a:defRPr>
                <a:solidFill>
                  <a:srgbClr val="009FE3"/>
                </a:solidFill>
                <a:latin typeface="Juli Sans Medium" panose="00000600000000000000" pitchFamily="50" charset="-18"/>
              </a:defRPr>
            </a:lvl1pPr>
          </a:lstStyle>
          <a:p>
            <a:pPr lvl="0"/>
            <a:r>
              <a:rPr lang="sk-SK" dirty="0"/>
              <a:t>NADPIS (</a:t>
            </a:r>
            <a:r>
              <a:rPr lang="sk-SK" dirty="0" err="1"/>
              <a:t>Juli</a:t>
            </a:r>
            <a:r>
              <a:rPr lang="sk-SK" dirty="0"/>
              <a:t> </a:t>
            </a:r>
            <a:r>
              <a:rPr lang="sk-SK" dirty="0" err="1"/>
              <a:t>Sans</a:t>
            </a:r>
            <a:r>
              <a:rPr lang="sk-SK" dirty="0"/>
              <a:t> </a:t>
            </a:r>
            <a:r>
              <a:rPr lang="sk-SK" dirty="0" err="1"/>
              <a:t>Medium</a:t>
            </a:r>
            <a:r>
              <a:rPr lang="sk-SK" dirty="0"/>
              <a:t>)</a:t>
            </a:r>
          </a:p>
        </p:txBody>
      </p:sp>
      <p:sp>
        <p:nvSpPr>
          <p:cNvPr id="7" name="Text Placeholder 5">
            <a:extLst>
              <a:ext uri="{FF2B5EF4-FFF2-40B4-BE49-F238E27FC236}">
                <a16:creationId xmlns:a16="http://schemas.microsoft.com/office/drawing/2014/main" id="{58858536-01E2-41DE-970F-ECC3F73E347F}"/>
              </a:ext>
            </a:extLst>
          </p:cNvPr>
          <p:cNvSpPr>
            <a:spLocks noGrp="1"/>
          </p:cNvSpPr>
          <p:nvPr>
            <p:ph type="body" sz="quarter" idx="11" hasCustomPrompt="1"/>
          </p:nvPr>
        </p:nvSpPr>
        <p:spPr>
          <a:xfrm>
            <a:off x="551384" y="1484784"/>
            <a:ext cx="10945216" cy="4608512"/>
          </a:xfrm>
          <a:prstGeom prst="rect">
            <a:avLst/>
          </a:prstGeom>
        </p:spPr>
        <p:txBody>
          <a:bodyPr anchor="t"/>
          <a:lstStyle>
            <a:lvl1pPr marL="0" indent="0">
              <a:buFont typeface="Arial" panose="020B0604020202020204" pitchFamily="34" charset="0"/>
              <a:buNone/>
              <a:defRPr>
                <a:solidFill>
                  <a:schemeClr val="bg1">
                    <a:lumMod val="50000"/>
                  </a:schemeClr>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chemeClr val="bg1">
                    <a:lumMod val="50000"/>
                  </a:schemeClr>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chemeClr val="bg1">
                    <a:lumMod val="50000"/>
                  </a:schemeClr>
                </a:solidFill>
                <a:latin typeface="Arial" panose="020B0604020202020204" pitchFamily="34" charset="0"/>
                <a:cs typeface="Arial" panose="020B0604020202020204" pitchFamily="34" charset="0"/>
              </a:defRPr>
            </a:lvl5pPr>
            <a:lvl6pPr>
              <a:defRPr>
                <a:solidFill>
                  <a:schemeClr val="bg1">
                    <a:lumMod val="50000"/>
                  </a:schemeClr>
                </a:solidFill>
                <a:latin typeface="Arial" panose="020B0604020202020204" pitchFamily="34" charset="0"/>
                <a:cs typeface="Arial" panose="020B0604020202020204" pitchFamily="34" charset="0"/>
              </a:defRPr>
            </a:lvl6pPr>
            <a:lvl7pPr>
              <a:defRPr>
                <a:solidFill>
                  <a:schemeClr val="bg1">
                    <a:lumMod val="50000"/>
                  </a:schemeClr>
                </a:solidFill>
                <a:latin typeface="Arial" panose="020B0604020202020204" pitchFamily="34" charset="0"/>
                <a:cs typeface="Arial" panose="020B0604020202020204" pitchFamily="34" charset="0"/>
              </a:defRPr>
            </a:lvl7pPr>
            <a:lvl8pPr>
              <a:defRPr>
                <a:solidFill>
                  <a:schemeClr val="bg1">
                    <a:lumMod val="50000"/>
                  </a:schemeClr>
                </a:solidFill>
                <a:latin typeface="Arial" panose="020B0604020202020204" pitchFamily="34" charset="0"/>
                <a:cs typeface="Arial" panose="020B0604020202020204" pitchFamily="34" charset="0"/>
              </a:defRPr>
            </a:lvl8pPr>
            <a:lvl9pPr>
              <a:defRPr>
                <a:solidFill>
                  <a:schemeClr val="bg1">
                    <a:lumMod val="50000"/>
                  </a:schemeClr>
                </a:solidFill>
                <a:latin typeface="Arial" panose="020B0604020202020204" pitchFamily="34" charset="0"/>
                <a:cs typeface="Arial" panose="020B0604020202020204" pitchFamily="34" charset="0"/>
              </a:defRPr>
            </a:lvl9pPr>
          </a:lstStyle>
          <a:p>
            <a:pPr lvl="0"/>
            <a:r>
              <a:rPr lang="sk-SK" dirty="0"/>
              <a:t>Text </a:t>
            </a:r>
            <a:r>
              <a:rPr lang="sk-SK" dirty="0" err="1"/>
              <a:t>text</a:t>
            </a:r>
            <a:r>
              <a:rPr lang="sk-SK" dirty="0"/>
              <a:t> </a:t>
            </a:r>
            <a:r>
              <a:rPr lang="sk-SK" dirty="0" err="1"/>
              <a:t>text</a:t>
            </a:r>
            <a:r>
              <a:rPr lang="sk-SK" dirty="0"/>
              <a:t>... (</a:t>
            </a:r>
            <a:r>
              <a:rPr lang="sk-SK" dirty="0" err="1"/>
              <a:t>Arial</a:t>
            </a:r>
            <a:r>
              <a:rPr lang="sk-SK" dirty="0"/>
              <a:t>)</a:t>
            </a:r>
          </a:p>
        </p:txBody>
      </p:sp>
      <p:sp>
        <p:nvSpPr>
          <p:cNvPr id="4" name="Slide Number Placeholder 1">
            <a:extLst>
              <a:ext uri="{FF2B5EF4-FFF2-40B4-BE49-F238E27FC236}">
                <a16:creationId xmlns:a16="http://schemas.microsoft.com/office/drawing/2014/main" id="{DA2061BF-5F46-4ACE-854B-91934772D5B1}"/>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12443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0F54EF49-0387-42DE-BD19-687A23B9DEB8}"/>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169540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0E7936F5-1E76-4D3C-8788-312126A17D06}"/>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172056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C3636DE9-22A3-4EED-8774-6EC8670CA132}"/>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68718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37DDAE8B-997D-436D-AF94-F6F09723D830}"/>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03234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9EC20037-CA60-480E-996C-1103FD89B93D}"/>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62138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9AAB3FD7-93FE-48D4-8DD6-C2291583E018}"/>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41970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1670"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86CA7ABB-0CE4-4F9F-A692-D00A455355F2}"/>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390626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Predelovy_Slide_Nadpi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5A112C8-E5DF-48B3-BDCF-43F82FD1E30E}"/>
              </a:ext>
            </a:extLst>
          </p:cNvPr>
          <p:cNvSpPr>
            <a:spLocks noGrp="1"/>
          </p:cNvSpPr>
          <p:nvPr>
            <p:ph type="body" sz="quarter" idx="10" hasCustomPrompt="1"/>
          </p:nvPr>
        </p:nvSpPr>
        <p:spPr>
          <a:xfrm>
            <a:off x="993723" y="1119630"/>
            <a:ext cx="4630328" cy="806450"/>
          </a:xfrm>
          <a:prstGeom prst="rect">
            <a:avLst/>
          </a:prstGeom>
        </p:spPr>
        <p:txBody>
          <a:bodyPr anchor="t"/>
          <a:lstStyle>
            <a:lvl1pPr marL="0" indent="0">
              <a:buNone/>
              <a:defRPr lang="en-US" sz="4400" kern="1200" dirty="0" smtClean="0">
                <a:solidFill>
                  <a:srgbClr val="009FE3"/>
                </a:solidFill>
                <a:latin typeface="Juli Sans Medium" panose="00000600000000000000" pitchFamily="50" charset="-18"/>
                <a:ea typeface="+mn-ea"/>
                <a:cs typeface="+mn-cs"/>
              </a:defRPr>
            </a:lvl1pPr>
            <a:lvl2pPr>
              <a:defRPr lang="en-US" sz="4400" kern="1200" dirty="0" smtClean="0">
                <a:solidFill>
                  <a:schemeClr val="bg1"/>
                </a:solidFill>
                <a:latin typeface="Juli Sans Medium" panose="00000600000000000000" pitchFamily="50" charset="-18"/>
                <a:ea typeface="+mn-ea"/>
                <a:cs typeface="+mn-cs"/>
              </a:defRPr>
            </a:lvl2pPr>
            <a:lvl3pPr>
              <a:defRPr lang="en-US" sz="4400" kern="1200" dirty="0" smtClean="0">
                <a:solidFill>
                  <a:schemeClr val="bg1"/>
                </a:solidFill>
                <a:latin typeface="Juli Sans Medium" panose="00000600000000000000" pitchFamily="50" charset="-18"/>
                <a:ea typeface="+mn-ea"/>
                <a:cs typeface="+mn-cs"/>
              </a:defRPr>
            </a:lvl3pPr>
            <a:lvl4pPr>
              <a:defRPr lang="en-US" sz="4400" kern="1200" dirty="0" smtClean="0">
                <a:solidFill>
                  <a:schemeClr val="bg1"/>
                </a:solidFill>
                <a:latin typeface="Juli Sans Medium" panose="00000600000000000000" pitchFamily="50" charset="-18"/>
                <a:ea typeface="+mn-ea"/>
                <a:cs typeface="+mn-cs"/>
              </a:defRPr>
            </a:lvl4pPr>
            <a:lvl5pPr>
              <a:defRPr lang="sk-SK" sz="4400" kern="1200" dirty="0">
                <a:solidFill>
                  <a:schemeClr val="bg1"/>
                </a:solidFill>
                <a:latin typeface="Juli Sans Medium" panose="00000600000000000000" pitchFamily="50" charset="-18"/>
                <a:ea typeface="+mn-ea"/>
                <a:cs typeface="+mn-cs"/>
              </a:defRPr>
            </a:lvl5pPr>
          </a:lstStyle>
          <a:p>
            <a:pPr lvl="0"/>
            <a:r>
              <a:rPr lang="sk-SK" dirty="0"/>
              <a:t>NADPIS</a:t>
            </a:r>
          </a:p>
        </p:txBody>
      </p:sp>
      <p:sp>
        <p:nvSpPr>
          <p:cNvPr id="3" name="Slide Number Placeholder 1">
            <a:extLst>
              <a:ext uri="{FF2B5EF4-FFF2-40B4-BE49-F238E27FC236}">
                <a16:creationId xmlns:a16="http://schemas.microsoft.com/office/drawing/2014/main" id="{F2B8C49C-3E5F-4A1D-BEAF-C0F332BD23D4}"/>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Tree>
    <p:extLst>
      <p:ext uri="{BB962C8B-B14F-4D97-AF65-F5344CB8AC3E}">
        <p14:creationId xmlns:p14="http://schemas.microsoft.com/office/powerpoint/2010/main" val="2656470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D8AC7667-E24C-4149-9D5A-F0041E2C81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Slide Number Placeholder 1">
            <a:extLst>
              <a:ext uri="{FF2B5EF4-FFF2-40B4-BE49-F238E27FC236}">
                <a16:creationId xmlns:a16="http://schemas.microsoft.com/office/drawing/2014/main" id="{C8986884-E13A-4B96-8DB9-27DF22FDD53F}"/>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D8822AE9-4FD9-74D0-B1CA-CAE16DDF0C73}"/>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4144887283"/>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F020953D-216A-4B1A-9704-96F90D7D1D60}"/>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EADADB2A-2220-329F-5787-96727DE4DD6D}"/>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1908024101"/>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AF013E-6F2D-45B4-83FB-08CBA912975B}"/>
              </a:ext>
            </a:extLst>
          </p:cNvPr>
          <p:cNvSpPr/>
          <p:nvPr userDrawn="1"/>
        </p:nvSpPr>
        <p:spPr>
          <a:xfrm>
            <a:off x="0" y="435814"/>
            <a:ext cx="9812594" cy="797674"/>
          </a:xfrm>
          <a:prstGeom prst="rect">
            <a:avLst/>
          </a:prstGeom>
          <a:gradFill flip="none" rotWithShape="1">
            <a:gsLst>
              <a:gs pos="0">
                <a:srgbClr val="0D73A7"/>
              </a:gs>
              <a:gs pos="100000">
                <a:srgbClr val="1AB6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 name="Slide Number Placeholder 1">
            <a:extLst>
              <a:ext uri="{FF2B5EF4-FFF2-40B4-BE49-F238E27FC236}">
                <a16:creationId xmlns:a16="http://schemas.microsoft.com/office/drawing/2014/main" id="{45BC4A9B-BDDA-489E-BC11-1FF913280FBF}"/>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ADE8A178-0B54-53ED-2789-6B61776EBED9}"/>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959881211"/>
      </p:ext>
    </p:extLst>
  </p:cSld>
  <p:clrMap bg1="lt1" tx1="dk1" bg2="lt2" tx2="dk2" accent1="accent1" accent2="accent2" accent3="accent3" accent4="accent4" accent5="accent5" accent6="accent6" hlink="hlink" folHlink="folHlink"/>
  <p:sldLayoutIdLst>
    <p:sldLayoutId id="2147483663" r:id="rId1"/>
    <p:sldLayoutId id="214748367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C52E08-FF8F-4817-BB6E-4E45BBDBCF8B}"/>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3"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4FE10815-B8A7-6AAC-7A81-026FAADC7CF1}"/>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4216860021"/>
      </p:ext>
    </p:extLst>
  </p:cSld>
  <p:clrMap bg1="lt1" tx1="dk1" bg2="lt2" tx2="dk2" accent1="accent1" accent2="accent2" accent3="accent3" accent4="accent4" accent5="accent5" accent6="accent6" hlink="hlink" folHlink="folHlink"/>
  <p:sldLayoutIdLst>
    <p:sldLayoutId id="214748368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bird flying in the sky&#10;&#10;Description automatically generated">
            <a:extLst>
              <a:ext uri="{FF2B5EF4-FFF2-40B4-BE49-F238E27FC236}">
                <a16:creationId xmlns:a16="http://schemas.microsoft.com/office/drawing/2014/main" id="{646B083D-3DC1-415A-B312-BD7DEFC668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3DB0FAB2-D754-48D7-ACA5-0B9B385F3254}"/>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1CE53038-EAD6-BF49-564D-34F86149E426}"/>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712976089"/>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white cat with its mouth open&#10;&#10;Description automatically generated">
            <a:extLst>
              <a:ext uri="{FF2B5EF4-FFF2-40B4-BE49-F238E27FC236}">
                <a16:creationId xmlns:a16="http://schemas.microsoft.com/office/drawing/2014/main" id="{159354D5-E88C-4901-81EE-23CC99E267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00371592-C6C2-4305-8694-DBFAE54A02F8}"/>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6D4B3E57-013D-6E4F-D498-84A253B02254}"/>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561239907"/>
      </p:ext>
    </p:extLst>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A close up of a bird&#10;&#10;Description automatically generated">
            <a:extLst>
              <a:ext uri="{FF2B5EF4-FFF2-40B4-BE49-F238E27FC236}">
                <a16:creationId xmlns:a16="http://schemas.microsoft.com/office/drawing/2014/main" id="{C3B3DEC6-3174-4414-B169-C3DAAFD564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 name="Slide Number Placeholder 1">
            <a:extLst>
              <a:ext uri="{FF2B5EF4-FFF2-40B4-BE49-F238E27FC236}">
                <a16:creationId xmlns:a16="http://schemas.microsoft.com/office/drawing/2014/main" id="{BAB77451-0405-4D48-BA99-585AABF167CB}"/>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16C53BF3-1E87-31FD-C35E-CD54B55C6254}"/>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320523284"/>
      </p:ext>
    </p:extLst>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690EFC4D-008D-460E-B309-4E34D7F907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54DB0880-C694-45BE-88F1-FAAB55157877}"/>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3A257E21-679E-F3F6-3BA9-72CFDB33DD2F}"/>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763794317"/>
      </p:ext>
    </p:extLst>
  </p:cSld>
  <p:clrMap bg1="lt1" tx1="dk1" bg2="lt2" tx2="dk2" accent1="accent1" accent2="accent2" accent3="accent3" accent4="accent4" accent5="accent5" accent6="accent6" hlink="hlink" folHlink="folHlink"/>
  <p:sldLayoutIdLst>
    <p:sldLayoutId id="214748367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A close up of a device&#10;&#10;Description automatically generated">
            <a:extLst>
              <a:ext uri="{FF2B5EF4-FFF2-40B4-BE49-F238E27FC236}">
                <a16:creationId xmlns:a16="http://schemas.microsoft.com/office/drawing/2014/main" id="{70B03686-E3CF-41C1-96EA-939750A299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 name="Slide Number Placeholder 1">
            <a:extLst>
              <a:ext uri="{FF2B5EF4-FFF2-40B4-BE49-F238E27FC236}">
                <a16:creationId xmlns:a16="http://schemas.microsoft.com/office/drawing/2014/main" id="{8429BAA4-E62C-4B1F-896C-847297AE9AC5}"/>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9CBF76B7-25CC-BC6A-96D3-BF99FC2EBD59}"/>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77945096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n owl&#10;&#10;Description automatically generated">
            <a:extLst>
              <a:ext uri="{FF2B5EF4-FFF2-40B4-BE49-F238E27FC236}">
                <a16:creationId xmlns:a16="http://schemas.microsoft.com/office/drawing/2014/main" id="{9B0E374B-EA1F-4C41-96C0-9D294433265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4D7ED71C-D19D-45EC-BF64-C120FE7B3A09}"/>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08951752-C08A-CF20-3551-E33E1D158089}"/>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1934574705"/>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3A56908F-8971-4EB8-B276-6A20C371F746}"/>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3D432328-6A8A-FDFA-8796-6A190F3A943B}"/>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413323694"/>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2ED4F4-F00D-462A-96A7-994A7F284EA3}"/>
              </a:ext>
            </a:extLst>
          </p:cNvPr>
          <p:cNvSpPr txBox="1"/>
          <p:nvPr userDrawn="1"/>
        </p:nvSpPr>
        <p:spPr>
          <a:xfrm>
            <a:off x="977081" y="1046675"/>
            <a:ext cx="3342968" cy="769441"/>
          </a:xfrm>
          <a:prstGeom prst="rect">
            <a:avLst/>
          </a:prstGeom>
          <a:noFill/>
        </p:spPr>
        <p:txBody>
          <a:bodyPr wrap="square" rtlCol="0">
            <a:spAutoFit/>
          </a:bodyPr>
          <a:lstStyle/>
          <a:p>
            <a:endParaRPr lang="sk-SK" sz="4400" dirty="0">
              <a:solidFill>
                <a:schemeClr val="bg1"/>
              </a:solidFill>
              <a:latin typeface="Juli Sans Medium" panose="00000600000000000000" pitchFamily="50" charset="-18"/>
            </a:endParaRPr>
          </a:p>
        </p:txBody>
      </p:sp>
      <p:sp>
        <p:nvSpPr>
          <p:cNvPr id="4" name="Rectangle 3">
            <a:extLst>
              <a:ext uri="{FF2B5EF4-FFF2-40B4-BE49-F238E27FC236}">
                <a16:creationId xmlns:a16="http://schemas.microsoft.com/office/drawing/2014/main" id="{0599DC1F-BA5F-4942-BEDA-1731F26E4FF7}"/>
              </a:ext>
            </a:extLst>
          </p:cNvPr>
          <p:cNvSpPr/>
          <p:nvPr userDrawn="1"/>
        </p:nvSpPr>
        <p:spPr>
          <a:xfrm>
            <a:off x="664369" y="769143"/>
            <a:ext cx="5303044" cy="5319712"/>
          </a:xfrm>
          <a:prstGeom prst="rect">
            <a:avLst/>
          </a:prstGeom>
          <a:noFill/>
          <a:ln w="63500">
            <a:gradFill flip="none" rotWithShape="1">
              <a:gsLst>
                <a:gs pos="0">
                  <a:srgbClr val="009FE3"/>
                </a:gs>
                <a:gs pos="100000">
                  <a:srgbClr val="1AB6F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5" name="Straight Connector 4">
            <a:extLst>
              <a:ext uri="{FF2B5EF4-FFF2-40B4-BE49-F238E27FC236}">
                <a16:creationId xmlns:a16="http://schemas.microsoft.com/office/drawing/2014/main" id="{157E57FC-8F91-4F3C-B613-7A513DD4E869}"/>
              </a:ext>
            </a:extLst>
          </p:cNvPr>
          <p:cNvCxnSpPr>
            <a:cxnSpLocks/>
          </p:cNvCxnSpPr>
          <p:nvPr userDrawn="1"/>
        </p:nvCxnSpPr>
        <p:spPr>
          <a:xfrm>
            <a:off x="1127448" y="4988335"/>
            <a:ext cx="4375708" cy="0"/>
          </a:xfrm>
          <a:prstGeom prst="line">
            <a:avLst/>
          </a:prstGeom>
          <a:ln w="63500">
            <a:gradFill flip="none" rotWithShape="1">
              <a:gsLst>
                <a:gs pos="0">
                  <a:srgbClr val="18ADE7">
                    <a:alpha val="70000"/>
                  </a:srgbClr>
                </a:gs>
                <a:gs pos="100000">
                  <a:srgbClr val="19AFEA">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7FA9C24A-6985-4A99-BB5C-76CD8B994364}"/>
              </a:ext>
            </a:extLst>
          </p:cNvPr>
          <p:cNvSpPr>
            <a:spLocks noGrp="1"/>
          </p:cNvSpPr>
          <p:nvPr>
            <p:ph type="sldNum" sz="quarter" idx="4"/>
          </p:nvPr>
        </p:nvSpPr>
        <p:spPr>
          <a:xfrm>
            <a:off x="9264352" y="6309320"/>
            <a:ext cx="2743200" cy="365125"/>
          </a:xfrm>
          <a:prstGeom prst="rect">
            <a:avLst/>
          </a:prstGeom>
        </p:spPr>
        <p:txBody>
          <a:bodyPr vert="horz" lIns="91440" tIns="45720" rIns="91440" bIns="45720" rtlCol="0" anchor="ctr"/>
          <a:lstStyle>
            <a:lvl1pPr algn="r">
              <a:defRPr sz="1200">
                <a:solidFill>
                  <a:schemeClr val="bg1">
                    <a:lumMod val="50000"/>
                  </a:schemeClr>
                </a:solidFill>
                <a:latin typeface="Arial" panose="020B0604020202020204" pitchFamily="34" charset="0"/>
                <a:cs typeface="Arial" panose="020B0604020202020204" pitchFamily="34" charset="0"/>
              </a:defRPr>
            </a:lvl1pPr>
          </a:lstStyle>
          <a:p>
            <a:fld id="{95198902-C35A-4E2A-BC61-0299A3479B64}" type="slidenum">
              <a:rPr lang="sk-SK" smtClean="0"/>
              <a:pPr/>
              <a:t>‹#›</a:t>
            </a:fld>
            <a:endParaRPr lang="sk-SK" dirty="0"/>
          </a:p>
        </p:txBody>
      </p:sp>
      <p:sp>
        <p:nvSpPr>
          <p:cNvPr id="2" name="MSIPCMContentMarking" descr="{&quot;HashCode&quot;:1047290088,&quot;Placement&quot;:&quot;Header&quot;,&quot;Top&quot;:0.0,&quot;Left&quot;:444.2841,&quot;SlideWidth&quot;:960,&quot;SlideHeight&quot;:540}">
            <a:extLst>
              <a:ext uri="{FF2B5EF4-FFF2-40B4-BE49-F238E27FC236}">
                <a16:creationId xmlns:a16="http://schemas.microsoft.com/office/drawing/2014/main" id="{7F0B6649-425F-6450-C986-13D31687422A}"/>
              </a:ext>
            </a:extLst>
          </p:cNvPr>
          <p:cNvSpPr txBox="1"/>
          <p:nvPr userDrawn="1"/>
        </p:nvSpPr>
        <p:spPr>
          <a:xfrm>
            <a:off x="5642408" y="0"/>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sk-SK"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3369770254"/>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4638A-C2E9-4C7F-9A1E-E59306696E93}"/>
              </a:ext>
            </a:extLst>
          </p:cNvPr>
          <p:cNvSpPr>
            <a:spLocks noGrp="1"/>
          </p:cNvSpPr>
          <p:nvPr>
            <p:ph type="body" sz="quarter" idx="10"/>
          </p:nvPr>
        </p:nvSpPr>
        <p:spPr/>
        <p:txBody>
          <a:bodyPr/>
          <a:lstStyle/>
          <a:p>
            <a:r>
              <a:rPr lang="sk-SK" sz="3600" dirty="0"/>
              <a:t>Zlúčenie a migrácia do jedného BACKEND systému</a:t>
            </a:r>
          </a:p>
          <a:p>
            <a:r>
              <a:rPr lang="sk-SK" sz="3600" dirty="0"/>
              <a:t>Interný vývoj </a:t>
            </a:r>
          </a:p>
          <a:p>
            <a:r>
              <a:rPr lang="sk-SK" sz="2800" dirty="0"/>
              <a:t>Cyril Šaradín</a:t>
            </a:r>
          </a:p>
          <a:p>
            <a:r>
              <a:rPr lang="sk-SK" sz="2800" dirty="0"/>
              <a:t>Ondrej Porubský</a:t>
            </a:r>
          </a:p>
        </p:txBody>
      </p:sp>
      <p:sp>
        <p:nvSpPr>
          <p:cNvPr id="3" name="Text Placeholder 2">
            <a:extLst>
              <a:ext uri="{FF2B5EF4-FFF2-40B4-BE49-F238E27FC236}">
                <a16:creationId xmlns:a16="http://schemas.microsoft.com/office/drawing/2014/main" id="{BE857383-FEDA-4421-9074-5C26ED6D992F}"/>
              </a:ext>
            </a:extLst>
          </p:cNvPr>
          <p:cNvSpPr>
            <a:spLocks noGrp="1"/>
          </p:cNvSpPr>
          <p:nvPr>
            <p:ph type="body" sz="quarter" idx="11"/>
          </p:nvPr>
        </p:nvSpPr>
        <p:spPr/>
        <p:txBody>
          <a:bodyPr/>
          <a:lstStyle/>
          <a:p>
            <a:r>
              <a:rPr lang="sk-SK" dirty="0"/>
              <a:t>12.04.2023</a:t>
            </a:r>
          </a:p>
        </p:txBody>
      </p:sp>
    </p:spTree>
    <p:extLst>
      <p:ext uri="{BB962C8B-B14F-4D97-AF65-F5344CB8AC3E}">
        <p14:creationId xmlns:p14="http://schemas.microsoft.com/office/powerpoint/2010/main" val="88571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sz="2300" dirty="0"/>
              <a:t>Zlúčenie a migrácia do jedného BACKEND systému - Interný vývoj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p:txBody>
          <a:bodyPr/>
          <a:lstStyle/>
          <a:p>
            <a:fld id="{95198902-C35A-4E2A-BC61-0299A3479B64}" type="slidenum">
              <a:rPr lang="sk-SK" smtClean="0"/>
              <a:pPr/>
              <a:t>2</a:t>
            </a:fld>
            <a:endParaRPr lang="sk-SK" dirty="0"/>
          </a:p>
        </p:txBody>
      </p:sp>
      <p:sp>
        <p:nvSpPr>
          <p:cNvPr id="9" name="TextBox 8">
            <a:extLst>
              <a:ext uri="{FF2B5EF4-FFF2-40B4-BE49-F238E27FC236}">
                <a16:creationId xmlns:a16="http://schemas.microsoft.com/office/drawing/2014/main" id="{EADE1363-9901-6703-3CC8-14E9EA68014C}"/>
              </a:ext>
            </a:extLst>
          </p:cNvPr>
          <p:cNvSpPr txBox="1"/>
          <p:nvPr/>
        </p:nvSpPr>
        <p:spPr>
          <a:xfrm>
            <a:off x="516968" y="1619672"/>
            <a:ext cx="10763608" cy="3785652"/>
          </a:xfrm>
          <a:prstGeom prst="rect">
            <a:avLst/>
          </a:prstGeom>
          <a:noFill/>
        </p:spPr>
        <p:txBody>
          <a:bodyPr wrap="square" rtlCol="0">
            <a:spAutoFit/>
          </a:bodyPr>
          <a:lstStyle/>
          <a:p>
            <a:pPr marL="342900" indent="-342900">
              <a:buFont typeface="Arial" panose="020B0604020202020204" pitchFamily="34" charset="0"/>
              <a:buChar char="•"/>
            </a:pPr>
            <a:r>
              <a:rPr lang="sk-SK" sz="2000" dirty="0"/>
              <a:t>Interný vývoj v súčasnosti </a:t>
            </a:r>
            <a:r>
              <a:rPr lang="sk-SK" sz="2000" b="1" dirty="0"/>
              <a:t>nedisponuje dostatočnými kapacitami na to aby dokázal navrhnúť a implementovať úplne nový BACKEND systém </a:t>
            </a:r>
          </a:p>
          <a:p>
            <a:endParaRPr lang="sk-SK" sz="2000" b="1" dirty="0"/>
          </a:p>
          <a:p>
            <a:pPr marL="342900" indent="-342900">
              <a:buFont typeface="Arial" panose="020B0604020202020204" pitchFamily="34" charset="0"/>
              <a:buChar char="•"/>
            </a:pPr>
            <a:r>
              <a:rPr lang="sk-SK" sz="2000" dirty="0"/>
              <a:t>V prípade ak by sme chceli interným vývojom realizovať zlúčenie existujúcich BACKEND systémov do jedného systému jedinou možnou alternatívou je prehlásiť </a:t>
            </a:r>
            <a:r>
              <a:rPr lang="sk-SK" sz="2000" b="1" dirty="0"/>
              <a:t>existujúci systém TIS NONLIFE ako cieľový systém</a:t>
            </a:r>
            <a:r>
              <a:rPr lang="sk-SK" sz="2000" dirty="0"/>
              <a:t> a do neho integrovať zvyšné systémy TIS LIFE a IGAS. Ak by sa spoločnosť rozhodla ísť touto cestou museli by byť splnené viaceré  podmienky (uvedené ďalej)</a:t>
            </a:r>
          </a:p>
          <a:p>
            <a:endParaRPr lang="sk-SK" sz="2000" dirty="0"/>
          </a:p>
          <a:p>
            <a:pPr marL="342900" indent="-342900">
              <a:buFont typeface="Arial" panose="020B0604020202020204" pitchFamily="34" charset="0"/>
              <a:buChar char="•"/>
            </a:pPr>
            <a:r>
              <a:rPr lang="sk-SK" sz="2000" dirty="0"/>
              <a:t>za </a:t>
            </a:r>
            <a:r>
              <a:rPr lang="sk-SK" sz="2000" b="1" dirty="0"/>
              <a:t>primárny cieľ migrácie sa pokladá zjednotenie všetkých BE do jedného</a:t>
            </a:r>
            <a:r>
              <a:rPr lang="sk-SK" sz="2000" dirty="0"/>
              <a:t>, úprava/doplnenie funkcionalít je sekundárny cieľ (možné výnimky – napr. jedinečná osoba,  úprava existujúcej funkcionality na spoločný štandard v rámci migrácie, ...)</a:t>
            </a:r>
          </a:p>
          <a:p>
            <a:pPr marL="342900" indent="-342900">
              <a:buFont typeface="Arial" panose="020B0604020202020204" pitchFamily="34" charset="0"/>
              <a:buChar char="•"/>
            </a:pPr>
            <a:endParaRPr lang="sk-SK" sz="2000" dirty="0"/>
          </a:p>
        </p:txBody>
      </p:sp>
    </p:spTree>
    <p:extLst>
      <p:ext uri="{BB962C8B-B14F-4D97-AF65-F5344CB8AC3E}">
        <p14:creationId xmlns:p14="http://schemas.microsoft.com/office/powerpoint/2010/main" val="14300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sz="2300" dirty="0"/>
              <a:t>Podmienky riešenia : Zlúčenie do TIS NONLIFE - Interný vývoj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p:txBody>
          <a:bodyPr/>
          <a:lstStyle/>
          <a:p>
            <a:fld id="{95198902-C35A-4E2A-BC61-0299A3479B64}" type="slidenum">
              <a:rPr lang="sk-SK" smtClean="0"/>
              <a:pPr/>
              <a:t>3</a:t>
            </a:fld>
            <a:endParaRPr lang="sk-SK" dirty="0"/>
          </a:p>
        </p:txBody>
      </p:sp>
      <p:sp>
        <p:nvSpPr>
          <p:cNvPr id="9" name="TextBox 8">
            <a:extLst>
              <a:ext uri="{FF2B5EF4-FFF2-40B4-BE49-F238E27FC236}">
                <a16:creationId xmlns:a16="http://schemas.microsoft.com/office/drawing/2014/main" id="{EADE1363-9901-6703-3CC8-14E9EA68014C}"/>
              </a:ext>
            </a:extLst>
          </p:cNvPr>
          <p:cNvSpPr txBox="1"/>
          <p:nvPr/>
        </p:nvSpPr>
        <p:spPr>
          <a:xfrm>
            <a:off x="335360" y="1234556"/>
            <a:ext cx="10979632" cy="5940088"/>
          </a:xfrm>
          <a:prstGeom prst="rect">
            <a:avLst/>
          </a:prstGeom>
          <a:noFill/>
        </p:spPr>
        <p:txBody>
          <a:bodyPr wrap="square" rtlCol="0">
            <a:spAutoFit/>
          </a:bodyPr>
          <a:lstStyle/>
          <a:p>
            <a:pPr marL="342900" indent="-342900">
              <a:buFont typeface="Arial" panose="020B0604020202020204" pitchFamily="34" charset="0"/>
              <a:buChar char="•"/>
            </a:pPr>
            <a:r>
              <a:rPr lang="sk-SK" sz="2000" b="1" dirty="0"/>
              <a:t>1. Základ cieľového jedného </a:t>
            </a:r>
            <a:r>
              <a:rPr lang="sk-SK" sz="2000" b="1" dirty="0" err="1"/>
              <a:t>backendu</a:t>
            </a:r>
            <a:r>
              <a:rPr lang="sk-SK" sz="2000" b="1" dirty="0"/>
              <a:t> – TIS NONLIFE</a:t>
            </a:r>
          </a:p>
          <a:p>
            <a:pPr marL="800100" lvl="1" indent="-342900">
              <a:buFont typeface="Arial" panose="020B0604020202020204" pitchFamily="34" charset="0"/>
              <a:buChar char="•"/>
            </a:pPr>
            <a:r>
              <a:rPr lang="sk-SK" sz="2000" dirty="0"/>
              <a:t>Použité technológie UNIFACE </a:t>
            </a:r>
          </a:p>
          <a:p>
            <a:pPr marL="800100" lvl="1" indent="-342900">
              <a:buFont typeface="Arial" panose="020B0604020202020204" pitchFamily="34" charset="0"/>
              <a:buChar char="•"/>
            </a:pPr>
            <a:r>
              <a:rPr lang="sk-SK" sz="2000" dirty="0"/>
              <a:t>Do projektu zlúčenia do jedného systému bude zahrnutá aj migrácia zo SYBASE na MS SQL</a:t>
            </a:r>
          </a:p>
          <a:p>
            <a:pPr marL="800100" lvl="1" indent="-342900">
              <a:buFont typeface="Arial" panose="020B0604020202020204" pitchFamily="34" charset="0"/>
              <a:buChar char="•"/>
            </a:pPr>
            <a:r>
              <a:rPr lang="sk-SK" sz="2000" dirty="0">
                <a:highlight>
                  <a:srgbClr val="FFFF00"/>
                </a:highlight>
              </a:rPr>
              <a:t>??? aplikačný server UNIFACE na vystavenie webových služieb</a:t>
            </a:r>
          </a:p>
          <a:p>
            <a:pPr marL="342900" indent="-342900">
              <a:buFont typeface="Arial" panose="020B0604020202020204" pitchFamily="34" charset="0"/>
              <a:buChar char="•"/>
            </a:pPr>
            <a:r>
              <a:rPr lang="sk-SK" sz="2000" b="1" dirty="0"/>
              <a:t>2. Masívne posilnenie interného tímu </a:t>
            </a:r>
          </a:p>
          <a:p>
            <a:pPr marL="800100" lvl="1" indent="-342900">
              <a:buFont typeface="Arial" panose="020B0604020202020204" pitchFamily="34" charset="0"/>
              <a:buChar char="•"/>
            </a:pPr>
            <a:r>
              <a:rPr lang="sk-SK" sz="2000" dirty="0"/>
              <a:t>Technológia, v ktorej je TIS NONLIFE naprogramovaný je UNIFACE – takmer nemožné nájsť na trhu vývojárov </a:t>
            </a:r>
          </a:p>
          <a:p>
            <a:pPr marL="800100" lvl="1" indent="-342900">
              <a:buFont typeface="Arial" panose="020B0604020202020204" pitchFamily="34" charset="0"/>
              <a:buChar char="•"/>
            </a:pPr>
            <a:r>
              <a:rPr lang="sk-SK" sz="2000" dirty="0"/>
              <a:t>Aktuálne máme približne 11 vývojárov schopných programovať v UNIFACE</a:t>
            </a:r>
          </a:p>
          <a:p>
            <a:pPr marL="800100" lvl="1" indent="-342900">
              <a:buFont typeface="Arial" panose="020B0604020202020204" pitchFamily="34" charset="0"/>
              <a:buChar char="•"/>
            </a:pPr>
            <a:r>
              <a:rPr lang="sk-SK" sz="2000" dirty="0"/>
              <a:t>Je nutné interne zamestnať (optimálne 10, množstvo zmenových požiadaviek mimo projektu zlúčenia bude odpovedať počtu novo prijatých vývojárov) kvalitných študentov alebo absolventov vysokých škôl, ponúknuť im nadštandardné platové podmienky aby sme ich dokázali motivovať učiť sa interne UNIFACE . Vymyslieť spôsob záväzku, ktorý ich bude zaväzovať tu odpracovať nejaký čas , keďže budeme do nich investovať formou interných školení (cca pol roka)</a:t>
            </a:r>
          </a:p>
          <a:p>
            <a:pPr marL="800100" lvl="1" indent="-342900">
              <a:buFont typeface="Arial" panose="020B0604020202020204" pitchFamily="34" charset="0"/>
              <a:buChar char="•"/>
            </a:pPr>
            <a:r>
              <a:rPr lang="sk-SK" sz="2000" dirty="0"/>
              <a:t>Novo prijatí zamestnanci nemusia byť všetci školení na UNIFACE , bude sa uplatňovať vyššia špecializácia časť UNIFACE – časť SYBASE/MS SQL </a:t>
            </a:r>
          </a:p>
          <a:p>
            <a:pPr marL="800100" lvl="1" indent="-342900">
              <a:buFont typeface="Arial" panose="020B0604020202020204" pitchFamily="34" charset="0"/>
              <a:buChar char="•"/>
            </a:pPr>
            <a:r>
              <a:rPr lang="sk-SK" sz="2000" dirty="0"/>
              <a:t>Po pol roku títo novo prijatí zamestnanci prevezmú štandardnú prevádzku a skúsení vývojári sa vyčlenia na projekt zlúčenia a migrácie</a:t>
            </a:r>
          </a:p>
          <a:p>
            <a:pPr marL="800100" lvl="1" indent="-342900">
              <a:buFont typeface="Arial" panose="020B0604020202020204" pitchFamily="34" charset="0"/>
              <a:buChar char="•"/>
            </a:pPr>
            <a:r>
              <a:rPr lang="sk-SK" sz="2000" dirty="0"/>
              <a:t>vyčleniť tím skúsených vývojárov exkluzívne dlhodobo na projekt zlúčenia a migrácie (8+ ks)</a:t>
            </a:r>
          </a:p>
          <a:p>
            <a:pPr marL="342900" indent="-342900">
              <a:buFont typeface="Arial" panose="020B0604020202020204" pitchFamily="34" charset="0"/>
              <a:buChar char="•"/>
            </a:pPr>
            <a:endParaRPr lang="sk-SK" sz="2000" dirty="0"/>
          </a:p>
        </p:txBody>
      </p:sp>
    </p:spTree>
    <p:extLst>
      <p:ext uri="{BB962C8B-B14F-4D97-AF65-F5344CB8AC3E}">
        <p14:creationId xmlns:p14="http://schemas.microsoft.com/office/powerpoint/2010/main" val="4376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sz="2300" dirty="0"/>
              <a:t>Podmienky riešenia : Zlúčenie do TIS NONLIFE - Interný vývoj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p:txBody>
          <a:bodyPr/>
          <a:lstStyle/>
          <a:p>
            <a:fld id="{95198902-C35A-4E2A-BC61-0299A3479B64}" type="slidenum">
              <a:rPr lang="sk-SK" smtClean="0"/>
              <a:pPr/>
              <a:t>4</a:t>
            </a:fld>
            <a:endParaRPr lang="sk-SK" dirty="0"/>
          </a:p>
        </p:txBody>
      </p:sp>
      <p:sp>
        <p:nvSpPr>
          <p:cNvPr id="9" name="TextBox 8">
            <a:extLst>
              <a:ext uri="{FF2B5EF4-FFF2-40B4-BE49-F238E27FC236}">
                <a16:creationId xmlns:a16="http://schemas.microsoft.com/office/drawing/2014/main" id="{EADE1363-9901-6703-3CC8-14E9EA68014C}"/>
              </a:ext>
            </a:extLst>
          </p:cNvPr>
          <p:cNvSpPr txBox="1"/>
          <p:nvPr/>
        </p:nvSpPr>
        <p:spPr>
          <a:xfrm>
            <a:off x="516968" y="1619672"/>
            <a:ext cx="10979632" cy="4708981"/>
          </a:xfrm>
          <a:prstGeom prst="rect">
            <a:avLst/>
          </a:prstGeom>
          <a:noFill/>
        </p:spPr>
        <p:txBody>
          <a:bodyPr wrap="square" rtlCol="0">
            <a:spAutoFit/>
          </a:bodyPr>
          <a:lstStyle/>
          <a:p>
            <a:pPr marL="342900" indent="-342900">
              <a:buFont typeface="Arial" panose="020B0604020202020204" pitchFamily="34" charset="0"/>
              <a:buChar char="•"/>
            </a:pPr>
            <a:r>
              <a:rPr lang="sk-SK" sz="2000" b="1" dirty="0"/>
              <a:t>3. BUS zodpovední používatelia  </a:t>
            </a:r>
          </a:p>
          <a:p>
            <a:pPr marL="800100" lvl="1" indent="-342900">
              <a:buFont typeface="Arial" panose="020B0604020202020204" pitchFamily="34" charset="0"/>
              <a:buChar char="•"/>
            </a:pPr>
            <a:r>
              <a:rPr lang="sk-SK" sz="2000" dirty="0"/>
              <a:t>Určiť zoznam zodpovedných BUS používateľov pre každú riešenú oblasť , ktorí budú schopní rozhodovať (Produkt, Likvidácia, Správa, Platobný styk, Provízie , Účtovníctvo ...) </a:t>
            </a:r>
          </a:p>
          <a:p>
            <a:pPr marL="800100" lvl="1" indent="-342900">
              <a:buFont typeface="Arial" panose="020B0604020202020204" pitchFamily="34" charset="0"/>
              <a:buChar char="•"/>
            </a:pPr>
            <a:r>
              <a:rPr lang="sk-SK" sz="2000" dirty="0"/>
              <a:t>Garantovať ich dostupnosť v rámci projektu</a:t>
            </a:r>
          </a:p>
          <a:p>
            <a:pPr marL="800100" lvl="1" indent="-342900">
              <a:buFont typeface="Arial" panose="020B0604020202020204" pitchFamily="34" charset="0"/>
              <a:buChar char="•"/>
            </a:pPr>
            <a:r>
              <a:rPr lang="sk-SK" sz="2000" dirty="0"/>
              <a:t>Definovať povinnosť odozvy na otázky vývojového tímu </a:t>
            </a:r>
          </a:p>
          <a:p>
            <a:pPr marL="342900" indent="-342900">
              <a:buFont typeface="Arial" panose="020B0604020202020204" pitchFamily="34" charset="0"/>
              <a:buChar char="•"/>
            </a:pPr>
            <a:r>
              <a:rPr lang="sk-SK" sz="2000" b="1" dirty="0"/>
              <a:t>4. Na začiatku projektu </a:t>
            </a:r>
            <a:r>
              <a:rPr lang="sk-SK" sz="2000" b="1" dirty="0" err="1"/>
              <a:t>CleanUP</a:t>
            </a:r>
            <a:r>
              <a:rPr lang="sk-SK" sz="2000" b="1" dirty="0"/>
              <a:t> Pre TIS NONLIFE </a:t>
            </a:r>
          </a:p>
          <a:p>
            <a:pPr marL="800100" lvl="1" indent="-342900">
              <a:buFont typeface="Arial" panose="020B0604020202020204" pitchFamily="34" charset="0"/>
              <a:buChar char="•"/>
            </a:pPr>
            <a:r>
              <a:rPr lang="sk-SK" sz="2000" dirty="0"/>
              <a:t>Vytvorí predpoklady na udržateľnosť nového riešenia</a:t>
            </a:r>
          </a:p>
          <a:p>
            <a:pPr marL="800100" lvl="1" indent="-342900">
              <a:buFont typeface="Arial" panose="020B0604020202020204" pitchFamily="34" charset="0"/>
              <a:buChar char="•"/>
            </a:pPr>
            <a:r>
              <a:rPr lang="sk-SK" sz="2000" dirty="0"/>
              <a:t>Optimalizácia NTPI riešenia </a:t>
            </a:r>
          </a:p>
          <a:p>
            <a:pPr marL="342900" indent="-342900">
              <a:buFont typeface="Arial" panose="020B0604020202020204" pitchFamily="34" charset="0"/>
              <a:buChar char="•"/>
            </a:pPr>
            <a:r>
              <a:rPr lang="sk-SK" sz="2000" b="1" dirty="0"/>
              <a:t>5. Čiastočný </a:t>
            </a:r>
            <a:r>
              <a:rPr lang="sk-SK" sz="2000" b="1" dirty="0" err="1"/>
              <a:t>freeze</a:t>
            </a:r>
            <a:endParaRPr lang="sk-SK" sz="2000" dirty="0"/>
          </a:p>
          <a:p>
            <a:pPr marL="800100" lvl="1" indent="-342900">
              <a:buFont typeface="Arial" panose="020B0604020202020204" pitchFamily="34" charset="0"/>
              <a:buChar char="•"/>
            </a:pPr>
            <a:r>
              <a:rPr lang="sk-SK" sz="2000" dirty="0"/>
              <a:t>Zapojiť Nový BE vývojový tím do plánovania obsahu štandardných </a:t>
            </a:r>
            <a:r>
              <a:rPr lang="sk-SK" sz="2000" dirty="0" err="1"/>
              <a:t>releasov</a:t>
            </a:r>
            <a:r>
              <a:rPr lang="sk-SK" sz="2000" dirty="0"/>
              <a:t> kvôli zladeniu s migráciou a zaručiť prednosť migrácie pred nekritickými úpravami</a:t>
            </a:r>
          </a:p>
          <a:p>
            <a:pPr marL="800100" lvl="1" indent="-342900">
              <a:buFont typeface="Arial" panose="020B0604020202020204" pitchFamily="34" charset="0"/>
              <a:buChar char="•"/>
            </a:pPr>
            <a:r>
              <a:rPr lang="sk-SK" sz="2000" dirty="0"/>
              <a:t>Členovia projektového tímu na zlúčenie a migráciu bude plne alokovaní na projekt a nebudú participovať na iných plánovaných aktivitách</a:t>
            </a:r>
          </a:p>
          <a:p>
            <a:pPr marL="342900" indent="-342900">
              <a:buFont typeface="Arial" panose="020B0604020202020204" pitchFamily="34" charset="0"/>
              <a:buChar char="•"/>
            </a:pPr>
            <a:endParaRPr lang="sk-SK" sz="2000" dirty="0"/>
          </a:p>
          <a:p>
            <a:pPr marL="342900" indent="-342900">
              <a:buFont typeface="Arial" panose="020B0604020202020204" pitchFamily="34" charset="0"/>
              <a:buChar char="•"/>
            </a:pPr>
            <a:endParaRPr lang="sk-SK" sz="2000" dirty="0"/>
          </a:p>
        </p:txBody>
      </p:sp>
    </p:spTree>
    <p:extLst>
      <p:ext uri="{BB962C8B-B14F-4D97-AF65-F5344CB8AC3E}">
        <p14:creationId xmlns:p14="http://schemas.microsoft.com/office/powerpoint/2010/main" val="273200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sz="2300" dirty="0"/>
              <a:t>Vyhodnotenie výberových kritérií nového </a:t>
            </a:r>
            <a:r>
              <a:rPr lang="sk-SK" sz="2300" dirty="0" err="1"/>
              <a:t>backendu</a:t>
            </a:r>
            <a:r>
              <a:rPr lang="sk-SK" sz="2300" dirty="0"/>
              <a:t> v prípade Zlúčenia do TIS NONLIFE - Interný vývoj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p:txBody>
          <a:bodyPr/>
          <a:lstStyle/>
          <a:p>
            <a:fld id="{95198902-C35A-4E2A-BC61-0299A3479B64}" type="slidenum">
              <a:rPr lang="sk-SK" smtClean="0"/>
              <a:pPr/>
              <a:t>5</a:t>
            </a:fld>
            <a:endParaRPr lang="sk-SK" dirty="0"/>
          </a:p>
        </p:txBody>
      </p:sp>
      <p:graphicFrame>
        <p:nvGraphicFramePr>
          <p:cNvPr id="5" name="Table 4">
            <a:extLst>
              <a:ext uri="{FF2B5EF4-FFF2-40B4-BE49-F238E27FC236}">
                <a16:creationId xmlns:a16="http://schemas.microsoft.com/office/drawing/2014/main" id="{4A87D969-A416-8112-AA1E-894CFC51314B}"/>
              </a:ext>
            </a:extLst>
          </p:cNvPr>
          <p:cNvGraphicFramePr>
            <a:graphicFrameLocks noGrp="1"/>
          </p:cNvGraphicFramePr>
          <p:nvPr>
            <p:extLst>
              <p:ext uri="{D42A27DB-BD31-4B8C-83A1-F6EECF244321}">
                <p14:modId xmlns:p14="http://schemas.microsoft.com/office/powerpoint/2010/main" val="732662327"/>
              </p:ext>
            </p:extLst>
          </p:nvPr>
        </p:nvGraphicFramePr>
        <p:xfrm>
          <a:off x="552020" y="1628800"/>
          <a:ext cx="3080940" cy="1647825"/>
        </p:xfrm>
        <a:graphic>
          <a:graphicData uri="http://schemas.openxmlformats.org/drawingml/2006/table">
            <a:tbl>
              <a:tblPr/>
              <a:tblGrid>
                <a:gridCol w="3080940">
                  <a:extLst>
                    <a:ext uri="{9D8B030D-6E8A-4147-A177-3AD203B41FA5}">
                      <a16:colId xmlns:a16="http://schemas.microsoft.com/office/drawing/2014/main" val="2968900360"/>
                    </a:ext>
                  </a:extLst>
                </a:gridCol>
              </a:tblGrid>
              <a:tr h="0">
                <a:tc>
                  <a:txBody>
                    <a:bodyPr/>
                    <a:lstStyle/>
                    <a:p>
                      <a:pPr algn="l" fontAlgn="ctr"/>
                      <a:r>
                        <a:rPr lang="sk-SK" sz="1000" b="1" i="0" u="none" strike="noStrike" dirty="0">
                          <a:solidFill>
                            <a:srgbClr val="000000"/>
                          </a:solidFill>
                          <a:effectLst/>
                          <a:latin typeface="Calibri" panose="020F0502020204030204" pitchFamily="34" charset="0"/>
                        </a:rPr>
                        <a:t>Pokrytie biznis požiadaviek </a:t>
                      </a:r>
                      <a:br>
                        <a:rPr lang="sk-SK" sz="1000" b="1" i="0" u="none" strike="noStrike" dirty="0">
                          <a:solidFill>
                            <a:srgbClr val="000000"/>
                          </a:solidFill>
                          <a:effectLst/>
                          <a:latin typeface="Calibri" panose="020F0502020204030204" pitchFamily="34" charset="0"/>
                        </a:rPr>
                      </a:br>
                      <a:r>
                        <a:rPr lang="sk-SK" sz="1000" b="1" i="0" u="none" strike="noStrike" dirty="0">
                          <a:solidFill>
                            <a:srgbClr val="000000"/>
                          </a:solidFill>
                          <a:effectLst/>
                          <a:latin typeface="Calibri" panose="020F0502020204030204" pitchFamily="34" charset="0"/>
                        </a:rPr>
                        <a:t>(% integrovaných </a:t>
                      </a:r>
                      <a:r>
                        <a:rPr lang="sk-SK" sz="1000" b="1" i="0" u="none" strike="noStrike" dirty="0" err="1">
                          <a:solidFill>
                            <a:srgbClr val="000000"/>
                          </a:solidFill>
                          <a:effectLst/>
                          <a:latin typeface="Calibri" panose="020F0502020204030204" pitchFamily="34" charset="0"/>
                        </a:rPr>
                        <a:t>vs</a:t>
                      </a:r>
                      <a:r>
                        <a:rPr lang="sk-SK" sz="1000" b="1" i="0" u="none" strike="noStrike" dirty="0">
                          <a:solidFill>
                            <a:srgbClr val="000000"/>
                          </a:solidFill>
                          <a:effectLst/>
                          <a:latin typeface="Calibri" panose="020F0502020204030204" pitchFamily="34" charset="0"/>
                        </a:rPr>
                        <a:t>. </a:t>
                      </a:r>
                      <a:r>
                        <a:rPr lang="sk-SK" sz="1000" b="1" i="0" u="none" strike="noStrike" dirty="0" err="1">
                          <a:solidFill>
                            <a:srgbClr val="000000"/>
                          </a:solidFill>
                          <a:effectLst/>
                          <a:latin typeface="Calibri" panose="020F0502020204030204" pitchFamily="34" charset="0"/>
                        </a:rPr>
                        <a:t>customizovaných</a:t>
                      </a:r>
                      <a:r>
                        <a:rPr lang="sk-SK" sz="1000" b="1" i="0" u="none" strike="noStrike" dirty="0">
                          <a:solidFill>
                            <a:srgbClr val="000000"/>
                          </a:solidFill>
                          <a:effectLst/>
                          <a:latin typeface="Calibri" panose="020F0502020204030204" pitchFamily="34" charset="0"/>
                        </a:rPr>
                        <a:t>/nepokrytých funkcionalít na základe požiadaviek v zadaní)</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580001"/>
                  </a:ext>
                </a:extLst>
              </a:tr>
              <a:tr h="0">
                <a:tc>
                  <a:txBody>
                    <a:bodyPr/>
                    <a:lstStyle/>
                    <a:p>
                      <a:pPr algn="l" fontAlgn="ctr"/>
                      <a:r>
                        <a:rPr lang="sk-SK" sz="1000" b="1" i="0" u="none" strike="noStrike">
                          <a:solidFill>
                            <a:srgbClr val="000000"/>
                          </a:solidFill>
                          <a:effectLst/>
                          <a:latin typeface="Calibri" panose="020F0502020204030204" pitchFamily="34" charset="0"/>
                        </a:rPr>
                        <a:t>UX/UI – ergonómia riešenia</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020550"/>
                  </a:ext>
                </a:extLst>
              </a:tr>
              <a:tr h="0">
                <a:tc>
                  <a:txBody>
                    <a:bodyPr/>
                    <a:lstStyle/>
                    <a:p>
                      <a:pPr algn="l" fontAlgn="ctr"/>
                      <a:r>
                        <a:rPr lang="sk-SK" sz="1000" b="1" i="0" u="none" strike="noStrike" dirty="0" err="1">
                          <a:solidFill>
                            <a:srgbClr val="000000"/>
                          </a:solidFill>
                          <a:effectLst/>
                          <a:latin typeface="Calibri" panose="020F0502020204030204" pitchFamily="34" charset="0"/>
                        </a:rPr>
                        <a:t>Workflow</a:t>
                      </a:r>
                      <a:r>
                        <a:rPr lang="sk-SK" sz="1000" b="1" i="0" u="none" strike="noStrike" dirty="0">
                          <a:solidFill>
                            <a:srgbClr val="000000"/>
                          </a:solidFill>
                          <a:effectLst/>
                          <a:latin typeface="Calibri" panose="020F0502020204030204" pitchFamily="34" charset="0"/>
                        </a:rPr>
                        <a:t>/automatizácia/STP</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64108"/>
                  </a:ext>
                </a:extLst>
              </a:tr>
              <a:tr h="0">
                <a:tc>
                  <a:txBody>
                    <a:bodyPr/>
                    <a:lstStyle/>
                    <a:p>
                      <a:pPr algn="l" fontAlgn="ctr"/>
                      <a:r>
                        <a:rPr lang="sk-SK" sz="1000" b="1" i="0" u="none" strike="noStrike" dirty="0">
                          <a:solidFill>
                            <a:srgbClr val="000000"/>
                          </a:solidFill>
                          <a:effectLst/>
                          <a:latin typeface="Calibri" panose="020F0502020204030204" pitchFamily="34" charset="0"/>
                        </a:rPr>
                        <a:t>Možnosť vykonávať zmeny/modifikácie biznisom bez zásahu IT </a:t>
                      </a:r>
                      <a:br>
                        <a:rPr lang="sk-SK" sz="1000" b="1" i="0" u="none" strike="noStrike" dirty="0">
                          <a:solidFill>
                            <a:srgbClr val="000000"/>
                          </a:solidFill>
                          <a:effectLst/>
                          <a:latin typeface="Calibri" panose="020F0502020204030204" pitchFamily="34" charset="0"/>
                        </a:rPr>
                      </a:br>
                      <a:r>
                        <a:rPr lang="sk-SK" sz="1000" b="1" i="0" u="none" strike="noStrike" dirty="0">
                          <a:solidFill>
                            <a:srgbClr val="000000"/>
                          </a:solidFill>
                          <a:effectLst/>
                          <a:latin typeface="Calibri" panose="020F0502020204030204" pitchFamily="34" charset="0"/>
                        </a:rPr>
                        <a:t>(</a:t>
                      </a:r>
                      <a:r>
                        <a:rPr lang="sk-SK" sz="1000" b="1" i="0" u="none" strike="noStrike" dirty="0" err="1">
                          <a:solidFill>
                            <a:srgbClr val="000000"/>
                          </a:solidFill>
                          <a:effectLst/>
                          <a:latin typeface="Calibri" panose="020F0502020204030204" pitchFamily="34" charset="0"/>
                        </a:rPr>
                        <a:t>workflow</a:t>
                      </a:r>
                      <a:r>
                        <a:rPr lang="sk-SK" sz="1000" b="1" i="0" u="none" strike="noStrike" dirty="0">
                          <a:solidFill>
                            <a:srgbClr val="000000"/>
                          </a:solidFill>
                          <a:effectLst/>
                          <a:latin typeface="Calibri" panose="020F0502020204030204" pitchFamily="34" charset="0"/>
                        </a:rPr>
                        <a:t>, </a:t>
                      </a:r>
                      <a:r>
                        <a:rPr lang="sk-SK" sz="1000" b="1" i="0" u="none" strike="noStrike" dirty="0" err="1">
                          <a:solidFill>
                            <a:srgbClr val="000000"/>
                          </a:solidFill>
                          <a:effectLst/>
                          <a:latin typeface="Calibri" panose="020F0502020204030204" pitchFamily="34" charset="0"/>
                        </a:rPr>
                        <a:t>products</a:t>
                      </a:r>
                      <a:r>
                        <a:rPr lang="sk-SK" sz="1000" b="1" i="0" u="none" strike="noStrike" dirty="0">
                          <a:solidFill>
                            <a:srgbClr val="000000"/>
                          </a:solidFill>
                          <a:effectLst/>
                          <a:latin typeface="Calibri" panose="020F0502020204030204" pitchFamily="34" charset="0"/>
                        </a:rPr>
                        <a:t>, etc.)</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26785"/>
                  </a:ext>
                </a:extLst>
              </a:tr>
              <a:tr h="0">
                <a:tc>
                  <a:txBody>
                    <a:bodyPr/>
                    <a:lstStyle/>
                    <a:p>
                      <a:pPr algn="l" fontAlgn="ctr"/>
                      <a:r>
                        <a:rPr lang="sk-SK" sz="1000" b="1" i="0" u="none" strike="noStrike" dirty="0">
                          <a:solidFill>
                            <a:srgbClr val="000000"/>
                          </a:solidFill>
                          <a:effectLst/>
                          <a:latin typeface="Calibri" panose="020F0502020204030204" pitchFamily="34" charset="0"/>
                        </a:rPr>
                        <a:t>Broker/Agent portál</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237272"/>
                  </a:ext>
                </a:extLst>
              </a:tr>
            </a:tbl>
          </a:graphicData>
        </a:graphic>
      </p:graphicFrame>
      <p:graphicFrame>
        <p:nvGraphicFramePr>
          <p:cNvPr id="6" name="Table 5">
            <a:extLst>
              <a:ext uri="{FF2B5EF4-FFF2-40B4-BE49-F238E27FC236}">
                <a16:creationId xmlns:a16="http://schemas.microsoft.com/office/drawing/2014/main" id="{B5CDABF4-5CEB-1CCB-B996-40AA06F0CA7D}"/>
              </a:ext>
            </a:extLst>
          </p:cNvPr>
          <p:cNvGraphicFramePr>
            <a:graphicFrameLocks noGrp="1"/>
          </p:cNvGraphicFramePr>
          <p:nvPr>
            <p:extLst>
              <p:ext uri="{D42A27DB-BD31-4B8C-83A1-F6EECF244321}">
                <p14:modId xmlns:p14="http://schemas.microsoft.com/office/powerpoint/2010/main" val="2993417399"/>
              </p:ext>
            </p:extLst>
          </p:nvPr>
        </p:nvGraphicFramePr>
        <p:xfrm>
          <a:off x="552020" y="3511153"/>
          <a:ext cx="3080940" cy="1022985"/>
        </p:xfrm>
        <a:graphic>
          <a:graphicData uri="http://schemas.openxmlformats.org/drawingml/2006/table">
            <a:tbl>
              <a:tblPr/>
              <a:tblGrid>
                <a:gridCol w="3080940">
                  <a:extLst>
                    <a:ext uri="{9D8B030D-6E8A-4147-A177-3AD203B41FA5}">
                      <a16:colId xmlns:a16="http://schemas.microsoft.com/office/drawing/2014/main" val="2267920811"/>
                    </a:ext>
                  </a:extLst>
                </a:gridCol>
              </a:tblGrid>
              <a:tr h="0">
                <a:tc>
                  <a:txBody>
                    <a:bodyPr/>
                    <a:lstStyle/>
                    <a:p>
                      <a:pPr algn="l" fontAlgn="ctr"/>
                      <a:r>
                        <a:rPr lang="sk-SK" sz="1000" b="1" i="0" u="none" strike="noStrike" dirty="0">
                          <a:solidFill>
                            <a:srgbClr val="000000"/>
                          </a:solidFill>
                          <a:effectLst/>
                          <a:latin typeface="Calibri" panose="020F0502020204030204" pitchFamily="34" charset="0"/>
                        </a:rPr>
                        <a:t>Možnosť údržby a zmien interným IT</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767704"/>
                  </a:ext>
                </a:extLst>
              </a:tr>
              <a:tr h="0">
                <a:tc>
                  <a:txBody>
                    <a:bodyPr/>
                    <a:lstStyle/>
                    <a:p>
                      <a:pPr algn="l" fontAlgn="ctr"/>
                      <a:r>
                        <a:rPr lang="sk-SK" sz="1000" b="1" i="0" u="none" strike="noStrike" dirty="0">
                          <a:solidFill>
                            <a:srgbClr val="000000"/>
                          </a:solidFill>
                          <a:effectLst/>
                          <a:latin typeface="Calibri" panose="020F0502020204030204" pitchFamily="34" charset="0"/>
                        </a:rPr>
                        <a:t>Technológia</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39062"/>
                  </a:ext>
                </a:extLst>
              </a:tr>
              <a:tr h="0">
                <a:tc>
                  <a:txBody>
                    <a:bodyPr/>
                    <a:lstStyle/>
                    <a:p>
                      <a:pPr algn="l" fontAlgn="ctr"/>
                      <a:r>
                        <a:rPr lang="sk-SK" sz="900" b="1" i="0" u="none" strike="noStrike" dirty="0">
                          <a:solidFill>
                            <a:srgbClr val="000000"/>
                          </a:solidFill>
                          <a:effectLst/>
                          <a:latin typeface="Calibri" panose="020F0502020204030204" pitchFamily="34" charset="0"/>
                        </a:rPr>
                        <a:t>Vyspelosť a udržateľnosť systému (20+ rokov)</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324280"/>
                  </a:ext>
                </a:extLst>
              </a:tr>
              <a:tr h="0">
                <a:tc>
                  <a:txBody>
                    <a:bodyPr/>
                    <a:lstStyle/>
                    <a:p>
                      <a:pPr algn="l" fontAlgn="ctr"/>
                      <a:r>
                        <a:rPr lang="sk-SK" sz="1000" b="1" i="0" u="none" strike="noStrike">
                          <a:solidFill>
                            <a:srgbClr val="000000"/>
                          </a:solidFill>
                          <a:effectLst/>
                          <a:latin typeface="Calibri" panose="020F0502020204030204" pitchFamily="34" charset="0"/>
                        </a:rPr>
                        <a:t>Open architektúra</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8326"/>
                  </a:ext>
                </a:extLst>
              </a:tr>
              <a:tr h="0">
                <a:tc>
                  <a:txBody>
                    <a:bodyPr/>
                    <a:lstStyle/>
                    <a:p>
                      <a:pPr algn="l" fontAlgn="ctr"/>
                      <a:r>
                        <a:rPr lang="sk-SK" sz="1000" b="1" i="0" u="none" strike="noStrike" dirty="0">
                          <a:solidFill>
                            <a:srgbClr val="000000"/>
                          </a:solidFill>
                          <a:effectLst/>
                          <a:latin typeface="Calibri" panose="020F0502020204030204" pitchFamily="34" charset="0"/>
                        </a:rPr>
                        <a:t>SLA - </a:t>
                      </a:r>
                      <a:r>
                        <a:rPr lang="sk-SK" sz="1000" b="1" i="0" u="none" strike="noStrike" dirty="0" err="1">
                          <a:solidFill>
                            <a:srgbClr val="000000"/>
                          </a:solidFill>
                          <a:effectLst/>
                          <a:latin typeface="Calibri" panose="020F0502020204030204" pitchFamily="34" charset="0"/>
                        </a:rPr>
                        <a:t>qualita</a:t>
                      </a:r>
                      <a:r>
                        <a:rPr lang="sk-SK" sz="1000" b="1" i="0" u="none" strike="noStrike" dirty="0">
                          <a:solidFill>
                            <a:srgbClr val="000000"/>
                          </a:solidFill>
                          <a:effectLst/>
                          <a:latin typeface="Calibri" panose="020F0502020204030204" pitchFamily="34" charset="0"/>
                        </a:rPr>
                        <a:t> (</a:t>
                      </a:r>
                      <a:r>
                        <a:rPr lang="sk-SK" sz="1000" b="1" i="0" u="none" strike="noStrike" dirty="0" err="1">
                          <a:solidFill>
                            <a:srgbClr val="000000"/>
                          </a:solidFill>
                          <a:effectLst/>
                          <a:latin typeface="Calibri" panose="020F0502020204030204" pitchFamily="34" charset="0"/>
                        </a:rPr>
                        <a:t>response</a:t>
                      </a:r>
                      <a:r>
                        <a:rPr lang="sk-SK" sz="1000" b="1" i="0" u="none" strike="noStrike" dirty="0">
                          <a:solidFill>
                            <a:srgbClr val="000000"/>
                          </a:solidFill>
                          <a:effectLst/>
                          <a:latin typeface="Calibri" panose="020F0502020204030204" pitchFamily="34" charset="0"/>
                        </a:rPr>
                        <a:t> </a:t>
                      </a:r>
                      <a:r>
                        <a:rPr lang="sk-SK" sz="1000" b="1" i="0" u="none" strike="noStrike" dirty="0" err="1">
                          <a:solidFill>
                            <a:srgbClr val="000000"/>
                          </a:solidFill>
                          <a:effectLst/>
                          <a:latin typeface="Calibri" panose="020F0502020204030204" pitchFamily="34" charset="0"/>
                        </a:rPr>
                        <a:t>time</a:t>
                      </a:r>
                      <a:r>
                        <a:rPr lang="sk-SK" sz="1000" b="1" i="0" u="none" strike="noStrike" dirty="0">
                          <a:solidFill>
                            <a:srgbClr val="000000"/>
                          </a:solidFill>
                          <a:effectLst/>
                          <a:latin typeface="Calibri" panose="020F0502020204030204" pitchFamily="34" charset="0"/>
                        </a:rPr>
                        <a:t>, rozsah podpory atď.)</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761767"/>
                  </a:ext>
                </a:extLst>
              </a:tr>
            </a:tbl>
          </a:graphicData>
        </a:graphic>
      </p:graphicFrame>
      <p:graphicFrame>
        <p:nvGraphicFramePr>
          <p:cNvPr id="7" name="Table 6">
            <a:extLst>
              <a:ext uri="{FF2B5EF4-FFF2-40B4-BE49-F238E27FC236}">
                <a16:creationId xmlns:a16="http://schemas.microsoft.com/office/drawing/2014/main" id="{7581F816-7A6C-5244-3C3D-F56424B966F4}"/>
              </a:ext>
            </a:extLst>
          </p:cNvPr>
          <p:cNvGraphicFramePr>
            <a:graphicFrameLocks noGrp="1"/>
          </p:cNvGraphicFramePr>
          <p:nvPr>
            <p:extLst>
              <p:ext uri="{D42A27DB-BD31-4B8C-83A1-F6EECF244321}">
                <p14:modId xmlns:p14="http://schemas.microsoft.com/office/powerpoint/2010/main" val="3753040506"/>
              </p:ext>
            </p:extLst>
          </p:nvPr>
        </p:nvGraphicFramePr>
        <p:xfrm>
          <a:off x="552020" y="4777996"/>
          <a:ext cx="3080940" cy="830580"/>
        </p:xfrm>
        <a:graphic>
          <a:graphicData uri="http://schemas.openxmlformats.org/drawingml/2006/table">
            <a:tbl>
              <a:tblPr/>
              <a:tblGrid>
                <a:gridCol w="3080940">
                  <a:extLst>
                    <a:ext uri="{9D8B030D-6E8A-4147-A177-3AD203B41FA5}">
                      <a16:colId xmlns:a16="http://schemas.microsoft.com/office/drawing/2014/main" val="2366467203"/>
                    </a:ext>
                  </a:extLst>
                </a:gridCol>
              </a:tblGrid>
              <a:tr h="0">
                <a:tc>
                  <a:txBody>
                    <a:bodyPr/>
                    <a:lstStyle/>
                    <a:p>
                      <a:pPr algn="l" fontAlgn="ctr"/>
                      <a:r>
                        <a:rPr lang="sk-SK" sz="1000" b="1" i="0" u="none" strike="noStrike" dirty="0">
                          <a:solidFill>
                            <a:srgbClr val="000000"/>
                          </a:solidFill>
                          <a:effectLst/>
                          <a:latin typeface="Calibri" panose="020F0502020204030204" pitchFamily="34" charset="0"/>
                        </a:rPr>
                        <a:t>Jazyk systému</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11711"/>
                  </a:ext>
                </a:extLst>
              </a:tr>
              <a:tr h="0">
                <a:tc>
                  <a:txBody>
                    <a:bodyPr/>
                    <a:lstStyle/>
                    <a:p>
                      <a:pPr algn="l" fontAlgn="ctr"/>
                      <a:r>
                        <a:rPr lang="sk-SK" sz="1000" b="1" i="0" u="none" strike="noStrike" dirty="0">
                          <a:solidFill>
                            <a:srgbClr val="000000"/>
                          </a:solidFill>
                          <a:effectLst/>
                          <a:latin typeface="Calibri" panose="020F0502020204030204" pitchFamily="34" charset="0"/>
                        </a:rPr>
                        <a:t>Komunikačný jazyk dodávateľa / Lokálna podpora</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832360"/>
                  </a:ext>
                </a:extLst>
              </a:tr>
              <a:tr h="0">
                <a:tc>
                  <a:txBody>
                    <a:bodyPr/>
                    <a:lstStyle/>
                    <a:p>
                      <a:pPr algn="l" fontAlgn="ctr"/>
                      <a:r>
                        <a:rPr lang="sk-SK" sz="1000" b="1" i="0" u="none" strike="noStrike" dirty="0">
                          <a:solidFill>
                            <a:srgbClr val="000000"/>
                          </a:solidFill>
                          <a:effectLst/>
                          <a:latin typeface="Calibri" panose="020F0502020204030204" pitchFamily="34" charset="0"/>
                        </a:rPr>
                        <a:t>Projekt </a:t>
                      </a:r>
                      <a:r>
                        <a:rPr lang="sk-SK" sz="1000" b="1" i="0" u="none" strike="noStrike" dirty="0" err="1">
                          <a:solidFill>
                            <a:srgbClr val="000000"/>
                          </a:solidFill>
                          <a:effectLst/>
                          <a:latin typeface="Calibri" panose="020F0502020204030204" pitchFamily="34" charset="0"/>
                        </a:rPr>
                        <a:t>governance</a:t>
                      </a:r>
                      <a:r>
                        <a:rPr lang="sk-SK" sz="1000" b="1" i="0" u="none" strike="noStrike" dirty="0">
                          <a:solidFill>
                            <a:srgbClr val="000000"/>
                          </a:solidFill>
                          <a:effectLst/>
                          <a:latin typeface="Calibri" panose="020F0502020204030204" pitchFamily="34" charset="0"/>
                        </a:rPr>
                        <a:t>/prístup</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536750"/>
                  </a:ext>
                </a:extLst>
              </a:tr>
              <a:tr h="0">
                <a:tc>
                  <a:txBody>
                    <a:bodyPr/>
                    <a:lstStyle/>
                    <a:p>
                      <a:pPr algn="l" fontAlgn="ctr"/>
                      <a:r>
                        <a:rPr lang="sk-SK" sz="1000" b="1" i="0" u="none" strike="noStrike" dirty="0">
                          <a:solidFill>
                            <a:srgbClr val="000000"/>
                          </a:solidFill>
                          <a:effectLst/>
                          <a:latin typeface="Calibri" panose="020F0502020204030204" pitchFamily="34" charset="0"/>
                        </a:rPr>
                        <a:t>Podpora pri migrácii</a:t>
                      </a:r>
                    </a:p>
                  </a:txBody>
                  <a:tcPr marL="857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67666"/>
                  </a:ext>
                </a:extLst>
              </a:tr>
            </a:tbl>
          </a:graphicData>
        </a:graphic>
      </p:graphicFrame>
      <p:sp>
        <p:nvSpPr>
          <p:cNvPr id="8" name="TextBox 7">
            <a:extLst>
              <a:ext uri="{FF2B5EF4-FFF2-40B4-BE49-F238E27FC236}">
                <a16:creationId xmlns:a16="http://schemas.microsoft.com/office/drawing/2014/main" id="{49FB988C-0BB0-C724-EFD7-B07651F0D384}"/>
              </a:ext>
            </a:extLst>
          </p:cNvPr>
          <p:cNvSpPr txBox="1"/>
          <p:nvPr/>
        </p:nvSpPr>
        <p:spPr>
          <a:xfrm>
            <a:off x="3632960" y="1626996"/>
            <a:ext cx="8559040" cy="1615827"/>
          </a:xfrm>
          <a:prstGeom prst="rect">
            <a:avLst/>
          </a:prstGeom>
          <a:noFill/>
          <a:ln>
            <a:solidFill>
              <a:schemeClr val="accent1"/>
            </a:solidFill>
          </a:ln>
        </p:spPr>
        <p:txBody>
          <a:bodyPr wrap="square" rtlCol="0">
            <a:spAutoFit/>
          </a:bodyPr>
          <a:lstStyle/>
          <a:p>
            <a:r>
              <a:rPr lang="sk-SK" sz="1100" dirty="0">
                <a:solidFill>
                  <a:srgbClr val="00B050"/>
                </a:solidFill>
              </a:rPr>
              <a:t>Väčšina technických a business požiadaviek je pokrytá , resp. pokiaľ nie je taká požiadavka doteraz nebola požadovaná </a:t>
            </a:r>
          </a:p>
          <a:p>
            <a:endParaRPr lang="sk-SK" sz="1100" dirty="0">
              <a:solidFill>
                <a:srgbClr val="00B050"/>
              </a:solidFill>
            </a:endParaRPr>
          </a:p>
          <a:p>
            <a:endParaRPr lang="sk-SK" sz="1100" dirty="0">
              <a:solidFill>
                <a:srgbClr val="00B050"/>
              </a:solidFill>
            </a:endParaRPr>
          </a:p>
          <a:p>
            <a:r>
              <a:rPr lang="sk-SK" sz="1100" dirty="0">
                <a:solidFill>
                  <a:srgbClr val="00B050"/>
                </a:solidFill>
              </a:rPr>
              <a:t>Užívatelia poznajú UI dizajn, žiadny problém z pohľadu užívateľov.</a:t>
            </a:r>
          </a:p>
          <a:p>
            <a:r>
              <a:rPr lang="sk-SK" sz="1100" b="1" dirty="0" err="1">
                <a:solidFill>
                  <a:srgbClr val="FF0000"/>
                </a:solidFill>
              </a:rPr>
              <a:t>Workflow</a:t>
            </a:r>
            <a:r>
              <a:rPr lang="sk-SK" sz="1100" b="1" dirty="0">
                <a:solidFill>
                  <a:srgbClr val="FF0000"/>
                </a:solidFill>
              </a:rPr>
              <a:t>/automatizácia/STP</a:t>
            </a:r>
            <a:r>
              <a:rPr lang="sk-SK" sz="1100" dirty="0">
                <a:solidFill>
                  <a:srgbClr val="FF0000"/>
                </a:solidFill>
              </a:rPr>
              <a:t>  - toto je najväčší problém tohto riešenia, všetko čo treba automatizovať , zmeniť </a:t>
            </a:r>
            <a:r>
              <a:rPr lang="sk-SK" sz="1100" dirty="0" err="1">
                <a:solidFill>
                  <a:srgbClr val="FF0000"/>
                </a:solidFill>
              </a:rPr>
              <a:t>workflow</a:t>
            </a:r>
            <a:r>
              <a:rPr lang="sk-SK" sz="1100" dirty="0">
                <a:solidFill>
                  <a:srgbClr val="FF0000"/>
                </a:solidFill>
              </a:rPr>
              <a:t> je nutné </a:t>
            </a:r>
            <a:r>
              <a:rPr lang="sk-SK" sz="1100" dirty="0" err="1">
                <a:solidFill>
                  <a:srgbClr val="FF0000"/>
                </a:solidFill>
              </a:rPr>
              <a:t>pracne</a:t>
            </a:r>
            <a:r>
              <a:rPr lang="sk-SK" sz="1100" dirty="0">
                <a:solidFill>
                  <a:srgbClr val="FF0000"/>
                </a:solidFill>
              </a:rPr>
              <a:t> preprogramovať. Neexistuje žiadne modelovanie procesov a podobne . V rámci zlúčenia do jedného </a:t>
            </a:r>
            <a:r>
              <a:rPr lang="sk-SK" sz="1100" dirty="0" err="1">
                <a:solidFill>
                  <a:srgbClr val="FF0000"/>
                </a:solidFill>
              </a:rPr>
              <a:t>backendu</a:t>
            </a:r>
            <a:r>
              <a:rPr lang="sk-SK" sz="1100" dirty="0">
                <a:solidFill>
                  <a:srgbClr val="FF0000"/>
                </a:solidFill>
              </a:rPr>
              <a:t> sa s tým ani nepočíta. </a:t>
            </a:r>
          </a:p>
          <a:p>
            <a:r>
              <a:rPr lang="sk-SK" sz="1100" b="1" dirty="0">
                <a:solidFill>
                  <a:srgbClr val="FF0000"/>
                </a:solidFill>
              </a:rPr>
              <a:t>Možnosť vykonávať zmeny/modifikácie biznisom bez zásahu IT</a:t>
            </a:r>
            <a:r>
              <a:rPr lang="sk-SK" sz="1100" dirty="0">
                <a:solidFill>
                  <a:srgbClr val="FF0000"/>
                </a:solidFill>
              </a:rPr>
              <a:t> – toto kritérium sa v našej spoločnosti dosť preceňuje. Už v tejto chvíli umožňuje aj IGAS aj TIS NONLIFE nastavenie produktov avšak biznis užívatelia to nevyužívajú a požadujú tieto zmeny robiť pracovníkmi ICT.</a:t>
            </a:r>
            <a:endParaRPr lang="sk-SK" sz="1100" dirty="0">
              <a:solidFill>
                <a:srgbClr val="00B050"/>
              </a:solidFill>
            </a:endParaRPr>
          </a:p>
          <a:p>
            <a:r>
              <a:rPr lang="sk-SK" sz="1100" dirty="0">
                <a:solidFill>
                  <a:srgbClr val="00B050"/>
                </a:solidFill>
              </a:rPr>
              <a:t>Broker/Agent portál – samozrejme existujúce riešenie B2B a B2C aktuálne postačuje </a:t>
            </a:r>
          </a:p>
        </p:txBody>
      </p:sp>
      <p:sp>
        <p:nvSpPr>
          <p:cNvPr id="13" name="TextBox 12">
            <a:extLst>
              <a:ext uri="{FF2B5EF4-FFF2-40B4-BE49-F238E27FC236}">
                <a16:creationId xmlns:a16="http://schemas.microsoft.com/office/drawing/2014/main" id="{52AFD12F-9907-7D66-1D22-4AC86227176C}"/>
              </a:ext>
            </a:extLst>
          </p:cNvPr>
          <p:cNvSpPr txBox="1"/>
          <p:nvPr/>
        </p:nvSpPr>
        <p:spPr>
          <a:xfrm>
            <a:off x="3632960" y="3493554"/>
            <a:ext cx="8559040" cy="1107996"/>
          </a:xfrm>
          <a:prstGeom prst="rect">
            <a:avLst/>
          </a:prstGeom>
          <a:noFill/>
          <a:ln>
            <a:solidFill>
              <a:schemeClr val="accent1"/>
            </a:solidFill>
          </a:ln>
        </p:spPr>
        <p:txBody>
          <a:bodyPr wrap="square" rtlCol="0">
            <a:spAutoFit/>
          </a:bodyPr>
          <a:lstStyle/>
          <a:p>
            <a:r>
              <a:rPr lang="sk-SK" sz="1100" b="1" dirty="0">
                <a:solidFill>
                  <a:srgbClr val="00B050"/>
                </a:solidFill>
              </a:rPr>
              <a:t>Najväčšia výhoda je možnosť spravovať riešenie interným IT</a:t>
            </a:r>
            <a:endParaRPr lang="sk-SK" sz="1100" b="1" dirty="0">
              <a:solidFill>
                <a:srgbClr val="FF0000"/>
              </a:solidFill>
            </a:endParaRPr>
          </a:p>
          <a:p>
            <a:r>
              <a:rPr lang="sk-SK" sz="1100" dirty="0">
                <a:solidFill>
                  <a:srgbClr val="FF0000"/>
                </a:solidFill>
              </a:rPr>
              <a:t>Technológia je, dalo by sa povedať, zastaralá (UNIFACE), riziko s hľadaním interných kapacít </a:t>
            </a:r>
            <a:r>
              <a:rPr lang="sk-SK" sz="1100" dirty="0">
                <a:solidFill>
                  <a:srgbClr val="00B050"/>
                </a:solidFill>
              </a:rPr>
              <a:t>  </a:t>
            </a:r>
          </a:p>
          <a:p>
            <a:r>
              <a:rPr lang="sk-SK" sz="1100" b="1" dirty="0"/>
              <a:t>Vyspelosť a udržateľnosť systému (2</a:t>
            </a:r>
            <a:r>
              <a:rPr lang="en-US" sz="1100" b="1" dirty="0"/>
              <a:t>0+ </a:t>
            </a:r>
            <a:r>
              <a:rPr lang="en-US" sz="1100" b="1" dirty="0" err="1"/>
              <a:t>rokov</a:t>
            </a:r>
            <a:r>
              <a:rPr lang="sk-SK" sz="1100" b="1" dirty="0"/>
              <a:t>)</a:t>
            </a:r>
            <a:r>
              <a:rPr lang="en-US" sz="1100" b="1" dirty="0"/>
              <a:t> je </a:t>
            </a:r>
            <a:r>
              <a:rPr lang="en-US" sz="1100" b="1" dirty="0" err="1"/>
              <a:t>ve</a:t>
            </a:r>
            <a:r>
              <a:rPr lang="sk-SK" sz="1100" b="1" dirty="0" err="1"/>
              <a:t>ľmi</a:t>
            </a:r>
            <a:r>
              <a:rPr lang="sk-SK" sz="1100" b="1" dirty="0"/>
              <a:t> otázna, na druhej strane UNIFACE používajú aj renomované zahraničné firmy.</a:t>
            </a:r>
          </a:p>
          <a:p>
            <a:r>
              <a:rPr lang="sk-SK" sz="1100" dirty="0">
                <a:solidFill>
                  <a:srgbClr val="00B050"/>
                </a:solidFill>
              </a:rPr>
              <a:t>Užívatelia poznajú UI dizajn, žiadny problém z pohľadu užívateľov.</a:t>
            </a:r>
          </a:p>
          <a:p>
            <a:r>
              <a:rPr lang="sk-SK" sz="1100" b="1" dirty="0" err="1">
                <a:solidFill>
                  <a:srgbClr val="FF0000"/>
                </a:solidFill>
              </a:rPr>
              <a:t>Open</a:t>
            </a:r>
            <a:r>
              <a:rPr lang="sk-SK" sz="1100" b="1" dirty="0">
                <a:solidFill>
                  <a:srgbClr val="FF0000"/>
                </a:solidFill>
              </a:rPr>
              <a:t> </a:t>
            </a:r>
            <a:r>
              <a:rPr lang="sk-SK" sz="1100" b="1" dirty="0" err="1">
                <a:solidFill>
                  <a:srgbClr val="FF0000"/>
                </a:solidFill>
              </a:rPr>
              <a:t>architecture</a:t>
            </a:r>
            <a:r>
              <a:rPr lang="sk-SK" sz="1100" b="1" dirty="0">
                <a:solidFill>
                  <a:srgbClr val="FF0000"/>
                </a:solidFill>
              </a:rPr>
              <a:t> – aktuálne nie, v rámci projektu počítame aj s UNIFACE aplikačným serverom – </a:t>
            </a:r>
            <a:r>
              <a:rPr lang="sk-SK" sz="1100" b="1" dirty="0" err="1">
                <a:solidFill>
                  <a:srgbClr val="FF0000"/>
                </a:solidFill>
              </a:rPr>
              <a:t>t.z</a:t>
            </a:r>
            <a:r>
              <a:rPr lang="sk-SK" sz="1100" b="1" dirty="0">
                <a:solidFill>
                  <a:srgbClr val="FF0000"/>
                </a:solidFill>
              </a:rPr>
              <a:t>. bude možné vystavovať UNIFACE WS</a:t>
            </a:r>
          </a:p>
          <a:p>
            <a:r>
              <a:rPr lang="sk-SK" sz="1100" b="1" dirty="0">
                <a:solidFill>
                  <a:srgbClr val="00B050"/>
                </a:solidFill>
              </a:rPr>
              <a:t>SLA – postačuje aktuálna</a:t>
            </a:r>
            <a:endParaRPr lang="sk-SK" sz="1100" b="1" dirty="0">
              <a:solidFill>
                <a:srgbClr val="FF0000"/>
              </a:solidFill>
            </a:endParaRPr>
          </a:p>
        </p:txBody>
      </p:sp>
      <p:sp>
        <p:nvSpPr>
          <p:cNvPr id="14" name="TextBox 13">
            <a:extLst>
              <a:ext uri="{FF2B5EF4-FFF2-40B4-BE49-F238E27FC236}">
                <a16:creationId xmlns:a16="http://schemas.microsoft.com/office/drawing/2014/main" id="{5ED9431F-17FC-81F5-4014-E4C352E2622A}"/>
              </a:ext>
            </a:extLst>
          </p:cNvPr>
          <p:cNvSpPr txBox="1"/>
          <p:nvPr/>
        </p:nvSpPr>
        <p:spPr>
          <a:xfrm>
            <a:off x="3632960" y="4793372"/>
            <a:ext cx="8559040" cy="938719"/>
          </a:xfrm>
          <a:prstGeom prst="rect">
            <a:avLst/>
          </a:prstGeom>
          <a:noFill/>
          <a:ln>
            <a:solidFill>
              <a:schemeClr val="accent1"/>
            </a:solidFill>
          </a:ln>
        </p:spPr>
        <p:txBody>
          <a:bodyPr wrap="square" rtlCol="0">
            <a:spAutoFit/>
          </a:bodyPr>
          <a:lstStyle/>
          <a:p>
            <a:r>
              <a:rPr lang="sk-SK" sz="1100" b="1" dirty="0">
                <a:solidFill>
                  <a:srgbClr val="00B050"/>
                </a:solidFill>
              </a:rPr>
              <a:t>Jazyk systému – slovenčina/čeština</a:t>
            </a:r>
            <a:endParaRPr lang="sk-SK" sz="1100" b="1" dirty="0">
              <a:solidFill>
                <a:srgbClr val="FF0000"/>
              </a:solidFill>
            </a:endParaRPr>
          </a:p>
          <a:p>
            <a:r>
              <a:rPr lang="sk-SK" sz="1100" b="1" dirty="0">
                <a:solidFill>
                  <a:srgbClr val="00B050"/>
                </a:solidFill>
              </a:rPr>
              <a:t>Komunikačný jazyk dodávateľa - slovenčina</a:t>
            </a:r>
          </a:p>
          <a:p>
            <a:r>
              <a:rPr lang="sk-SK" sz="1100" b="1" dirty="0">
                <a:solidFill>
                  <a:srgbClr val="00B050"/>
                </a:solidFill>
              </a:rPr>
              <a:t>Projekt </a:t>
            </a:r>
            <a:r>
              <a:rPr lang="sk-SK" sz="1100" b="1" dirty="0" err="1">
                <a:solidFill>
                  <a:srgbClr val="00B050"/>
                </a:solidFill>
              </a:rPr>
              <a:t>Governance</a:t>
            </a:r>
            <a:r>
              <a:rPr lang="sk-SK" sz="1100" b="1" dirty="0">
                <a:solidFill>
                  <a:srgbClr val="00B050"/>
                </a:solidFill>
              </a:rPr>
              <a:t> – všetko </a:t>
            </a:r>
            <a:r>
              <a:rPr lang="sk-SK" sz="1100" b="1" dirty="0" err="1">
                <a:solidFill>
                  <a:srgbClr val="00B050"/>
                </a:solidFill>
              </a:rPr>
              <a:t>inhouse</a:t>
            </a:r>
            <a:r>
              <a:rPr lang="sk-SK" sz="1100" b="1" dirty="0">
                <a:solidFill>
                  <a:srgbClr val="00B050"/>
                </a:solidFill>
              </a:rPr>
              <a:t>, takže OK</a:t>
            </a:r>
          </a:p>
          <a:p>
            <a:endParaRPr lang="sk-SK" sz="1100" b="1" dirty="0">
              <a:solidFill>
                <a:srgbClr val="00B050"/>
              </a:solidFill>
            </a:endParaRPr>
          </a:p>
          <a:p>
            <a:r>
              <a:rPr lang="sk-SK" sz="1100" b="1" dirty="0">
                <a:solidFill>
                  <a:srgbClr val="00B050"/>
                </a:solidFill>
              </a:rPr>
              <a:t>Podpora pri migrácii – všetko </a:t>
            </a:r>
            <a:r>
              <a:rPr lang="sk-SK" sz="1100" b="1" dirty="0" err="1">
                <a:solidFill>
                  <a:srgbClr val="00B050"/>
                </a:solidFill>
              </a:rPr>
              <a:t>inhouse</a:t>
            </a:r>
            <a:r>
              <a:rPr lang="sk-SK" sz="1100" b="1" dirty="0">
                <a:solidFill>
                  <a:srgbClr val="00B050"/>
                </a:solidFill>
              </a:rPr>
              <a:t> , takže OK</a:t>
            </a:r>
          </a:p>
        </p:txBody>
      </p:sp>
    </p:spTree>
    <p:extLst>
      <p:ext uri="{BB962C8B-B14F-4D97-AF65-F5344CB8AC3E}">
        <p14:creationId xmlns:p14="http://schemas.microsoft.com/office/powerpoint/2010/main" val="39550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sz="2300" dirty="0"/>
              <a:t>Výhody a nevýhody: Zlúčenie do TIS NONLIFE - Interný vývoj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p:txBody>
          <a:bodyPr/>
          <a:lstStyle/>
          <a:p>
            <a:fld id="{95198902-C35A-4E2A-BC61-0299A3479B64}" type="slidenum">
              <a:rPr lang="sk-SK" smtClean="0"/>
              <a:pPr/>
              <a:t>6</a:t>
            </a:fld>
            <a:endParaRPr lang="sk-SK" dirty="0"/>
          </a:p>
        </p:txBody>
      </p:sp>
      <p:sp>
        <p:nvSpPr>
          <p:cNvPr id="7" name="TextBox 6">
            <a:extLst>
              <a:ext uri="{FF2B5EF4-FFF2-40B4-BE49-F238E27FC236}">
                <a16:creationId xmlns:a16="http://schemas.microsoft.com/office/drawing/2014/main" id="{BDC7055B-F114-0463-3FC4-48472AEAF7D2}"/>
              </a:ext>
            </a:extLst>
          </p:cNvPr>
          <p:cNvSpPr txBox="1"/>
          <p:nvPr/>
        </p:nvSpPr>
        <p:spPr>
          <a:xfrm>
            <a:off x="551384" y="1488029"/>
            <a:ext cx="5112568" cy="4893647"/>
          </a:xfrm>
          <a:prstGeom prst="rect">
            <a:avLst/>
          </a:prstGeom>
          <a:noFill/>
          <a:ln>
            <a:solidFill>
              <a:schemeClr val="accent1"/>
            </a:solidFill>
          </a:ln>
        </p:spPr>
        <p:txBody>
          <a:bodyPr wrap="square" rtlCol="0">
            <a:spAutoFit/>
          </a:bodyPr>
          <a:lstStyle/>
          <a:p>
            <a:r>
              <a:rPr lang="sk-SK" b="1" dirty="0">
                <a:solidFill>
                  <a:schemeClr val="accent6">
                    <a:lumMod val="75000"/>
                  </a:schemeClr>
                </a:solidFill>
              </a:rPr>
              <a:t>Výhody:</a:t>
            </a:r>
          </a:p>
          <a:p>
            <a:endParaRPr lang="sk-SK" dirty="0"/>
          </a:p>
          <a:p>
            <a:pPr marL="228600" indent="-228600">
              <a:buAutoNum type="arabicPeriod"/>
            </a:pPr>
            <a:r>
              <a:rPr lang="sk-SK" sz="1200" dirty="0"/>
              <a:t>Aplikácia TIS NONLIFE spĺňa väčšinu technických a business požiadaviek resp. kľúčová požiadavka mať centralizovanú DB klientov bude splnená po zlúčení </a:t>
            </a:r>
          </a:p>
          <a:p>
            <a:pPr marL="228600" indent="-228600">
              <a:buAutoNum type="arabicPeriod"/>
            </a:pPr>
            <a:r>
              <a:rPr lang="sk-SK" sz="1200" dirty="0"/>
              <a:t>Zamestnanci ČSOB Poisťovne aplikáciu poznajú – odpadá nutnosť zaškolenia</a:t>
            </a:r>
          </a:p>
          <a:p>
            <a:pPr marL="228600" indent="-228600">
              <a:buAutoNum type="arabicPeriod"/>
            </a:pPr>
            <a:r>
              <a:rPr lang="sk-SK" sz="1200" dirty="0"/>
              <a:t>Aj keď medzi podmienkami uvádzame , že budeme požadovať alokáciu BUS kľúčových používateľov, je vysoký predpoklad, že zapojenie businessu do tohto projektu bude výrazne nižšie ako v prípade implementácie krabicového riešenia, kde bude musieť business výrazne meniť procesy</a:t>
            </a:r>
          </a:p>
          <a:p>
            <a:pPr marL="228600" indent="-228600">
              <a:buAutoNum type="arabicPeriod"/>
            </a:pPr>
            <a:r>
              <a:rPr lang="sk-SK" sz="1200" dirty="0"/>
              <a:t>Know-how ostáva v ČSOB Poisťovni – je nezávislá od externého dodávateľa/riešenia</a:t>
            </a:r>
          </a:p>
          <a:p>
            <a:pPr marL="228600" indent="-228600">
              <a:buAutoNum type="arabicPeriod"/>
            </a:pPr>
            <a:r>
              <a:rPr lang="sk-SK" sz="1200" b="1" dirty="0"/>
              <a:t>V prvom kroku nebude nutné výrazne meniť integrácie na okolité aplikácie B2B, B2C, HYBRID MAIL, dátový sklad , servisná vrstva. (Až v prípade migrácie IGAS do TIS-u si to bude vyžadovať napojenie na nové webové služby) . Toto ušetrenie je ťažko vyčísliteľné , žiadny dodávateľ to to zrejme vo svojej ponuke neuvádza.</a:t>
            </a:r>
          </a:p>
          <a:p>
            <a:pPr marL="228600" indent="-228600">
              <a:buAutoNum type="arabicPeriod"/>
            </a:pPr>
            <a:r>
              <a:rPr lang="sk-SK" sz="1200" dirty="0"/>
              <a:t>Všetky vylepšenia , ktoré business vyžaduje od riešenia sú len otázkou dostatku MD .</a:t>
            </a:r>
          </a:p>
          <a:p>
            <a:pPr marL="228600" indent="-228600">
              <a:buAutoNum type="arabicPeriod"/>
            </a:pPr>
            <a:r>
              <a:rPr lang="sk-SK" sz="1200" dirty="0"/>
              <a:t>Je vysoký predpoklad , že toto riešenie bude z krátkodobého a určite aj z dlhodobého pohľadu lacnejšie ako krabicové riešenie</a:t>
            </a:r>
          </a:p>
          <a:p>
            <a:pPr marL="228600" indent="-228600">
              <a:buAutoNum type="arabicPeriod"/>
            </a:pPr>
            <a:r>
              <a:rPr lang="sk-SK" sz="1200" b="1" dirty="0"/>
              <a:t>Veľkou výhodou je nastaviť si informačný systém tak ako to užívateľovi najviac vyhovuje, tým že sa bude jednať o interný vývoj , teoretický je možné naprogramovať úplne všetko. </a:t>
            </a:r>
          </a:p>
          <a:p>
            <a:pPr marL="228600" indent="-228600">
              <a:buAutoNum type="arabicPeriod"/>
            </a:pPr>
            <a:endParaRPr lang="sk-SK" sz="1200" dirty="0"/>
          </a:p>
        </p:txBody>
      </p:sp>
      <p:sp>
        <p:nvSpPr>
          <p:cNvPr id="8" name="TextBox 7">
            <a:extLst>
              <a:ext uri="{FF2B5EF4-FFF2-40B4-BE49-F238E27FC236}">
                <a16:creationId xmlns:a16="http://schemas.microsoft.com/office/drawing/2014/main" id="{F081B429-6C60-3274-923D-26E0969BB430}"/>
              </a:ext>
            </a:extLst>
          </p:cNvPr>
          <p:cNvSpPr txBox="1"/>
          <p:nvPr/>
        </p:nvSpPr>
        <p:spPr>
          <a:xfrm>
            <a:off x="5663952" y="1488029"/>
            <a:ext cx="5112568" cy="5262979"/>
          </a:xfrm>
          <a:prstGeom prst="rect">
            <a:avLst/>
          </a:prstGeom>
          <a:noFill/>
          <a:ln>
            <a:solidFill>
              <a:schemeClr val="accent1"/>
            </a:solidFill>
          </a:ln>
        </p:spPr>
        <p:txBody>
          <a:bodyPr wrap="square" rtlCol="0">
            <a:spAutoFit/>
          </a:bodyPr>
          <a:lstStyle/>
          <a:p>
            <a:r>
              <a:rPr lang="sk-SK" b="1" dirty="0">
                <a:solidFill>
                  <a:srgbClr val="FF0000"/>
                </a:solidFill>
              </a:rPr>
              <a:t>Nevýhody:</a:t>
            </a:r>
          </a:p>
          <a:p>
            <a:endParaRPr lang="sk-SK" dirty="0"/>
          </a:p>
          <a:p>
            <a:pPr marL="228600" indent="-228600">
              <a:buAutoNum type="arabicPeriod"/>
            </a:pPr>
            <a:r>
              <a:rPr lang="sk-SK" sz="1200" dirty="0"/>
              <a:t>Málo používaná technológia UNIFACE – veľký problém s kapacitami </a:t>
            </a:r>
          </a:p>
          <a:p>
            <a:pPr marL="228600" indent="-228600">
              <a:buAutoNum type="arabicPeriod"/>
            </a:pPr>
            <a:r>
              <a:rPr lang="sk-SK" sz="1200" dirty="0"/>
              <a:t>Vlastník nástroja UNIFACE (</a:t>
            </a:r>
            <a:r>
              <a:rPr lang="sk-SK" sz="1200" dirty="0" err="1"/>
              <a:t>RocketSoftware</a:t>
            </a:r>
            <a:r>
              <a:rPr lang="sk-SK" sz="1200" dirty="0"/>
              <a:t> z USA) kúpil spoločnosť UNIFACE v roku 2021. Aktuálne vyšla nová verzia UNIFACE 10.4. Je otázne ako bude investovať na vývoja tohto nástroja </a:t>
            </a:r>
          </a:p>
          <a:p>
            <a:pPr marL="228600" indent="-228600">
              <a:buAutoNum type="arabicPeriod"/>
            </a:pPr>
            <a:r>
              <a:rPr lang="sk-SK" sz="1200" dirty="0"/>
              <a:t>Aplikácia TIS NONLIFE neobsahuje nastaviteľné </a:t>
            </a:r>
            <a:r>
              <a:rPr lang="sk-SK" sz="1200" dirty="0" err="1"/>
              <a:t>workflow</a:t>
            </a:r>
            <a:r>
              <a:rPr lang="sk-SK" sz="1200" dirty="0"/>
              <a:t> – všetko sa programuje podľa požiadaviek zadávateľa . Rovnako je to v prípade zmeny v procesoch . Systém nie je dostatočne modulárny a nastaviteľný tak ako to ponúkajú krabicové riešenia.  </a:t>
            </a:r>
          </a:p>
          <a:p>
            <a:pPr marL="228600" indent="-228600">
              <a:buAutoNum type="arabicPeriod"/>
            </a:pPr>
            <a:r>
              <a:rPr lang="sk-SK" sz="1200" dirty="0"/>
              <a:t>Pri migrácii IGAS do TIS NONLIFE bude nutné detailne napísať zadanie ako má aplikácia fungovať , na rozdiel od krabicového riešenia kde sa budeme musieť prispôsobiť danému riešeniu.  To môže byť z pohľadu businessu náročná úloha.</a:t>
            </a:r>
          </a:p>
          <a:p>
            <a:pPr marL="228600" indent="-228600">
              <a:buAutoNum type="arabicPeriod"/>
            </a:pPr>
            <a:r>
              <a:rPr lang="sk-SK" sz="1200" dirty="0"/>
              <a:t>Počas trvania projektu bude čiastočný </a:t>
            </a:r>
            <a:r>
              <a:rPr lang="sk-SK" sz="1200" dirty="0" err="1"/>
              <a:t>freeze</a:t>
            </a:r>
            <a:r>
              <a:rPr lang="sk-SK" sz="1200" dirty="0"/>
              <a:t> , pričom kľúčoví ľudia na ICT sa budú venovať tomuto projektu , ostatné zmenové požiadavky, ktoré budú spĺňať výnimku z </a:t>
            </a:r>
            <a:r>
              <a:rPr lang="sk-SK" sz="1200" dirty="0" err="1"/>
              <a:t>freeze</a:t>
            </a:r>
            <a:r>
              <a:rPr lang="sk-SK" sz="1200" dirty="0"/>
              <a:t> obmedzenia bude realizovať nový tím vývojárov – </a:t>
            </a:r>
            <a:r>
              <a:rPr lang="sk-SK" sz="1200" dirty="0" err="1"/>
              <a:t>t.z</a:t>
            </a:r>
            <a:r>
              <a:rPr lang="sk-SK" sz="1200" dirty="0"/>
              <a:t>. menšie skúsenosti.</a:t>
            </a:r>
          </a:p>
          <a:p>
            <a:pPr marL="228600" indent="-228600">
              <a:buAutoNum type="arabicPeriod"/>
            </a:pPr>
            <a:r>
              <a:rPr lang="sk-SK" sz="1200" dirty="0"/>
              <a:t>Vysoké riziko odchodu kľúčových ľudí na ICT , ktorí majú know-how na TIS NONLIFE. </a:t>
            </a:r>
          </a:p>
          <a:p>
            <a:pPr marL="228600" indent="-228600">
              <a:buAutoNum type="arabicPeriod"/>
            </a:pPr>
            <a:r>
              <a:rPr lang="sk-SK" sz="1200" b="1" dirty="0"/>
              <a:t>Aplikácia TIS NONLIFE neprináša nové </a:t>
            </a:r>
            <a:r>
              <a:rPr lang="sk-SK" sz="1200" b="1" dirty="0" err="1"/>
              <a:t>features</a:t>
            </a:r>
            <a:r>
              <a:rPr lang="sk-SK" sz="1200" b="1" dirty="0"/>
              <a:t> , bude sa jednať o AS IS stav tak ako ho poznáme dnes.</a:t>
            </a:r>
          </a:p>
          <a:p>
            <a:pPr marL="228600" indent="-228600">
              <a:buFontTx/>
              <a:buAutoNum type="arabicPeriod"/>
            </a:pPr>
            <a:r>
              <a:rPr lang="sk-SK" sz="1200" b="1" dirty="0"/>
              <a:t>Nevýhodou môže byť to , čo je uvedené aj medzi výhodami - nastaviť si informačný systém tak ako to užívateľovi najviac vyhovuje, tým že sa bude jednať o interný vývoj , teoretický je možné naprogramovať úplne všetko, </a:t>
            </a:r>
            <a:r>
              <a:rPr lang="sk-SK" sz="1200" b="1" dirty="0" err="1"/>
              <a:t>t.z</a:t>
            </a:r>
            <a:r>
              <a:rPr lang="sk-SK" sz="1200" b="1" dirty="0"/>
              <a:t>. slabšia odolnosť voči nie úplne domysleným požiadavkám businessu. </a:t>
            </a:r>
          </a:p>
          <a:p>
            <a:pPr marL="228600" indent="-228600">
              <a:buAutoNum type="arabicPeriod"/>
            </a:pPr>
            <a:endParaRPr lang="sk-SK" sz="1200" b="1" dirty="0"/>
          </a:p>
        </p:txBody>
      </p:sp>
    </p:spTree>
    <p:extLst>
      <p:ext uri="{BB962C8B-B14F-4D97-AF65-F5344CB8AC3E}">
        <p14:creationId xmlns:p14="http://schemas.microsoft.com/office/powerpoint/2010/main" val="165307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70226-AA62-45A5-9B66-496433C719CC}"/>
              </a:ext>
            </a:extLst>
          </p:cNvPr>
          <p:cNvSpPr>
            <a:spLocks noGrp="1"/>
          </p:cNvSpPr>
          <p:nvPr>
            <p:ph type="body" sz="quarter" idx="10"/>
          </p:nvPr>
        </p:nvSpPr>
        <p:spPr/>
        <p:txBody>
          <a:bodyPr/>
          <a:lstStyle/>
          <a:p>
            <a:r>
              <a:rPr lang="sk-SK" dirty="0"/>
              <a:t>Navrhovaný plán zlúčenia a migrácie </a:t>
            </a:r>
          </a:p>
        </p:txBody>
      </p:sp>
      <p:sp>
        <p:nvSpPr>
          <p:cNvPr id="3" name="Text Placeholder 2">
            <a:extLst>
              <a:ext uri="{FF2B5EF4-FFF2-40B4-BE49-F238E27FC236}">
                <a16:creationId xmlns:a16="http://schemas.microsoft.com/office/drawing/2014/main" id="{CF5690BF-D975-4FB5-A43B-E46A872C18E7}"/>
              </a:ext>
            </a:extLst>
          </p:cNvPr>
          <p:cNvSpPr>
            <a:spLocks noGrp="1"/>
          </p:cNvSpPr>
          <p:nvPr>
            <p:ph type="body" sz="quarter" idx="11"/>
          </p:nvPr>
        </p:nvSpPr>
        <p:spPr/>
        <p:txBody>
          <a:bodyPr/>
          <a:lstStyle/>
          <a:p>
            <a:pPr marL="457200" indent="-457200"/>
            <a:endParaRPr lang="sk-SK" dirty="0"/>
          </a:p>
          <a:p>
            <a:pPr marL="457200" indent="-457200"/>
            <a:endParaRPr lang="sk-SK" dirty="0"/>
          </a:p>
        </p:txBody>
      </p:sp>
      <p:sp>
        <p:nvSpPr>
          <p:cNvPr id="4" name="Slide Number Placeholder 3">
            <a:extLst>
              <a:ext uri="{FF2B5EF4-FFF2-40B4-BE49-F238E27FC236}">
                <a16:creationId xmlns:a16="http://schemas.microsoft.com/office/drawing/2014/main" id="{4822E918-EFDB-4D1A-A282-5289A7217879}"/>
              </a:ext>
            </a:extLst>
          </p:cNvPr>
          <p:cNvSpPr>
            <a:spLocks noGrp="1"/>
          </p:cNvSpPr>
          <p:nvPr>
            <p:ph type="sldNum" sz="quarter" idx="4"/>
          </p:nvPr>
        </p:nvSpPr>
        <p:spPr>
          <a:xfrm>
            <a:off x="9264352" y="6309319"/>
            <a:ext cx="2743200" cy="576000"/>
          </a:xfrm>
        </p:spPr>
        <p:txBody>
          <a:bodyPr/>
          <a:lstStyle/>
          <a:p>
            <a:fld id="{95198902-C35A-4E2A-BC61-0299A3479B64}" type="slidenum">
              <a:rPr lang="sk-SK" smtClean="0"/>
              <a:pPr/>
              <a:t>7</a:t>
            </a:fld>
            <a:endParaRPr lang="sk-SK" dirty="0"/>
          </a:p>
        </p:txBody>
      </p:sp>
      <p:sp>
        <p:nvSpPr>
          <p:cNvPr id="9" name="TextBox 8">
            <a:extLst>
              <a:ext uri="{FF2B5EF4-FFF2-40B4-BE49-F238E27FC236}">
                <a16:creationId xmlns:a16="http://schemas.microsoft.com/office/drawing/2014/main" id="{EADE1363-9901-6703-3CC8-14E9EA68014C}"/>
              </a:ext>
            </a:extLst>
          </p:cNvPr>
          <p:cNvSpPr txBox="1"/>
          <p:nvPr/>
        </p:nvSpPr>
        <p:spPr>
          <a:xfrm>
            <a:off x="516968" y="1619672"/>
            <a:ext cx="10979632" cy="707886"/>
          </a:xfrm>
          <a:prstGeom prst="rect">
            <a:avLst/>
          </a:prstGeom>
          <a:noFill/>
        </p:spPr>
        <p:txBody>
          <a:bodyPr wrap="square" rtlCol="0">
            <a:spAutoFit/>
          </a:bodyPr>
          <a:lstStyle/>
          <a:p>
            <a:endParaRPr lang="sk-SK" sz="2000" dirty="0"/>
          </a:p>
          <a:p>
            <a:pPr marL="342900" indent="-342900">
              <a:buFont typeface="Arial" panose="020B0604020202020204" pitchFamily="34" charset="0"/>
              <a:buChar char="•"/>
            </a:pPr>
            <a:endParaRPr lang="sk-SK" sz="2000" dirty="0"/>
          </a:p>
        </p:txBody>
      </p:sp>
      <p:graphicFrame>
        <p:nvGraphicFramePr>
          <p:cNvPr id="6" name="Chart 5">
            <a:extLst>
              <a:ext uri="{FF2B5EF4-FFF2-40B4-BE49-F238E27FC236}">
                <a16:creationId xmlns:a16="http://schemas.microsoft.com/office/drawing/2014/main" id="{6A35D006-73F9-A5F5-011E-C39B49D6E662}"/>
              </a:ext>
            </a:extLst>
          </p:cNvPr>
          <p:cNvGraphicFramePr>
            <a:graphicFrameLocks/>
          </p:cNvGraphicFramePr>
          <p:nvPr>
            <p:extLst>
              <p:ext uri="{D42A27DB-BD31-4B8C-83A1-F6EECF244321}">
                <p14:modId xmlns:p14="http://schemas.microsoft.com/office/powerpoint/2010/main" val="708094069"/>
              </p:ext>
            </p:extLst>
          </p:nvPr>
        </p:nvGraphicFramePr>
        <p:xfrm>
          <a:off x="152010" y="4437113"/>
          <a:ext cx="10945216" cy="3901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D225442-3471-C8FE-9AB6-C4EB3C415850}"/>
              </a:ext>
            </a:extLst>
          </p:cNvPr>
          <p:cNvSpPr txBox="1"/>
          <p:nvPr/>
        </p:nvSpPr>
        <p:spPr>
          <a:xfrm>
            <a:off x="426101" y="2111808"/>
            <a:ext cx="1794251" cy="600164"/>
          </a:xfrm>
          <a:prstGeom prst="rect">
            <a:avLst/>
          </a:prstGeom>
          <a:noFill/>
          <a:ln>
            <a:solidFill>
              <a:schemeClr val="accent1"/>
            </a:solidFill>
          </a:ln>
        </p:spPr>
        <p:txBody>
          <a:bodyPr wrap="square" rtlCol="0">
            <a:spAutoFit/>
          </a:bodyPr>
          <a:lstStyle/>
          <a:p>
            <a:r>
              <a:rPr lang="sk-SK" sz="1100" b="1" dirty="0"/>
              <a:t>2023</a:t>
            </a:r>
            <a:endParaRPr lang="sk-SK" sz="1100" dirty="0"/>
          </a:p>
          <a:p>
            <a:r>
              <a:rPr lang="sk-SK" sz="1100" dirty="0"/>
              <a:t>Posilnenie </a:t>
            </a:r>
          </a:p>
          <a:p>
            <a:r>
              <a:rPr lang="sk-SK" sz="1100" dirty="0"/>
              <a:t>interného tímu </a:t>
            </a:r>
          </a:p>
        </p:txBody>
      </p:sp>
      <p:sp>
        <p:nvSpPr>
          <p:cNvPr id="8" name="TextBox 7">
            <a:extLst>
              <a:ext uri="{FF2B5EF4-FFF2-40B4-BE49-F238E27FC236}">
                <a16:creationId xmlns:a16="http://schemas.microsoft.com/office/drawing/2014/main" id="{CF908619-211D-136D-4F13-0419476D8EDD}"/>
              </a:ext>
            </a:extLst>
          </p:cNvPr>
          <p:cNvSpPr txBox="1"/>
          <p:nvPr/>
        </p:nvSpPr>
        <p:spPr>
          <a:xfrm>
            <a:off x="1592131" y="3223110"/>
            <a:ext cx="1335518" cy="600164"/>
          </a:xfrm>
          <a:prstGeom prst="rect">
            <a:avLst/>
          </a:prstGeom>
          <a:noFill/>
          <a:ln>
            <a:solidFill>
              <a:schemeClr val="accent1"/>
            </a:solidFill>
          </a:ln>
        </p:spPr>
        <p:txBody>
          <a:bodyPr wrap="square" rtlCol="0">
            <a:spAutoFit/>
          </a:bodyPr>
          <a:lstStyle/>
          <a:p>
            <a:r>
              <a:rPr lang="sk-SK" sz="1100" b="1" dirty="0"/>
              <a:t>2024</a:t>
            </a:r>
            <a:endParaRPr lang="sk-SK" sz="1100" dirty="0"/>
          </a:p>
          <a:p>
            <a:r>
              <a:rPr lang="sk-SK" sz="1100" dirty="0"/>
              <a:t>Začiatok projektu </a:t>
            </a:r>
          </a:p>
          <a:p>
            <a:r>
              <a:rPr lang="sk-SK" sz="1100" dirty="0" err="1"/>
              <a:t>Clean-up</a:t>
            </a:r>
            <a:r>
              <a:rPr lang="sk-SK" sz="1100" dirty="0"/>
              <a:t> fáza</a:t>
            </a:r>
          </a:p>
        </p:txBody>
      </p:sp>
      <p:sp>
        <p:nvSpPr>
          <p:cNvPr id="11" name="TextBox 10">
            <a:extLst>
              <a:ext uri="{FF2B5EF4-FFF2-40B4-BE49-F238E27FC236}">
                <a16:creationId xmlns:a16="http://schemas.microsoft.com/office/drawing/2014/main" id="{E912AA05-F414-77A3-A51C-4AC860A369AF}"/>
              </a:ext>
            </a:extLst>
          </p:cNvPr>
          <p:cNvSpPr txBox="1"/>
          <p:nvPr/>
        </p:nvSpPr>
        <p:spPr>
          <a:xfrm>
            <a:off x="2807905" y="2121102"/>
            <a:ext cx="1800200" cy="600164"/>
          </a:xfrm>
          <a:prstGeom prst="rect">
            <a:avLst/>
          </a:prstGeom>
          <a:noFill/>
          <a:ln>
            <a:solidFill>
              <a:schemeClr val="accent1"/>
            </a:solidFill>
          </a:ln>
        </p:spPr>
        <p:txBody>
          <a:bodyPr wrap="square" rtlCol="0">
            <a:spAutoFit/>
          </a:bodyPr>
          <a:lstStyle/>
          <a:p>
            <a:r>
              <a:rPr lang="sk-SK" sz="1100" b="1" dirty="0"/>
              <a:t>2025</a:t>
            </a:r>
            <a:endParaRPr lang="sk-SK" sz="1100" dirty="0"/>
          </a:p>
          <a:p>
            <a:r>
              <a:rPr lang="sk-SK" sz="1100" dirty="0"/>
              <a:t>Začiatok integrácie </a:t>
            </a:r>
          </a:p>
          <a:p>
            <a:r>
              <a:rPr lang="sk-SK" sz="1100" dirty="0"/>
              <a:t>TIS LIFE do TIS NONLIFE</a:t>
            </a:r>
          </a:p>
        </p:txBody>
      </p:sp>
      <p:sp>
        <p:nvSpPr>
          <p:cNvPr id="12" name="TextBox 11">
            <a:extLst>
              <a:ext uri="{FF2B5EF4-FFF2-40B4-BE49-F238E27FC236}">
                <a16:creationId xmlns:a16="http://schemas.microsoft.com/office/drawing/2014/main" id="{8F54E0BD-668A-0655-53FF-8426784B3749}"/>
              </a:ext>
            </a:extLst>
          </p:cNvPr>
          <p:cNvSpPr txBox="1"/>
          <p:nvPr/>
        </p:nvSpPr>
        <p:spPr>
          <a:xfrm>
            <a:off x="4727848" y="2941397"/>
            <a:ext cx="1800200" cy="769441"/>
          </a:xfrm>
          <a:prstGeom prst="rect">
            <a:avLst/>
          </a:prstGeom>
          <a:solidFill>
            <a:srgbClr val="00B050"/>
          </a:solidFill>
          <a:ln>
            <a:solidFill>
              <a:schemeClr val="accent1"/>
            </a:solidFill>
          </a:ln>
        </p:spPr>
        <p:txBody>
          <a:bodyPr wrap="square" rtlCol="0">
            <a:spAutoFit/>
          </a:bodyPr>
          <a:lstStyle/>
          <a:p>
            <a:r>
              <a:rPr lang="sk-SK" b="1" dirty="0"/>
              <a:t>2026</a:t>
            </a:r>
            <a:endParaRPr lang="sk-SK" dirty="0"/>
          </a:p>
          <a:p>
            <a:r>
              <a:rPr lang="sk-SK" sz="1300" dirty="0"/>
              <a:t>Koniec integrácie </a:t>
            </a:r>
          </a:p>
          <a:p>
            <a:r>
              <a:rPr lang="sk-SK" sz="1300" dirty="0"/>
              <a:t>TIS LIFE do TIS NONLIFE</a:t>
            </a:r>
          </a:p>
        </p:txBody>
      </p:sp>
      <p:sp>
        <p:nvSpPr>
          <p:cNvPr id="13" name="TextBox 12">
            <a:extLst>
              <a:ext uri="{FF2B5EF4-FFF2-40B4-BE49-F238E27FC236}">
                <a16:creationId xmlns:a16="http://schemas.microsoft.com/office/drawing/2014/main" id="{53E2A180-2169-F74B-5583-1CD98593FC8A}"/>
              </a:ext>
            </a:extLst>
          </p:cNvPr>
          <p:cNvSpPr txBox="1"/>
          <p:nvPr/>
        </p:nvSpPr>
        <p:spPr>
          <a:xfrm>
            <a:off x="5545192" y="2110646"/>
            <a:ext cx="1800200" cy="600164"/>
          </a:xfrm>
          <a:prstGeom prst="rect">
            <a:avLst/>
          </a:prstGeom>
          <a:noFill/>
          <a:ln>
            <a:solidFill>
              <a:schemeClr val="accent1"/>
            </a:solidFill>
          </a:ln>
        </p:spPr>
        <p:txBody>
          <a:bodyPr wrap="square" rtlCol="0">
            <a:spAutoFit/>
          </a:bodyPr>
          <a:lstStyle/>
          <a:p>
            <a:r>
              <a:rPr lang="sk-SK" sz="1100" b="1" dirty="0"/>
              <a:t>2027</a:t>
            </a:r>
            <a:endParaRPr lang="sk-SK" sz="1100" dirty="0"/>
          </a:p>
          <a:p>
            <a:r>
              <a:rPr lang="sk-SK" sz="1100" dirty="0"/>
              <a:t>Technologický upgrade </a:t>
            </a:r>
          </a:p>
          <a:p>
            <a:r>
              <a:rPr lang="sk-SK" sz="1100" dirty="0"/>
              <a:t>SYBASE na MS SQL </a:t>
            </a:r>
          </a:p>
        </p:txBody>
      </p:sp>
      <p:sp>
        <p:nvSpPr>
          <p:cNvPr id="14" name="TextBox 13">
            <a:extLst>
              <a:ext uri="{FF2B5EF4-FFF2-40B4-BE49-F238E27FC236}">
                <a16:creationId xmlns:a16="http://schemas.microsoft.com/office/drawing/2014/main" id="{1D7D6BB0-5A35-ED72-F889-60776B640E2C}"/>
              </a:ext>
            </a:extLst>
          </p:cNvPr>
          <p:cNvSpPr txBox="1"/>
          <p:nvPr/>
        </p:nvSpPr>
        <p:spPr>
          <a:xfrm>
            <a:off x="6816080" y="1352660"/>
            <a:ext cx="1800200" cy="600164"/>
          </a:xfrm>
          <a:prstGeom prst="rect">
            <a:avLst/>
          </a:prstGeom>
          <a:noFill/>
          <a:ln>
            <a:solidFill>
              <a:schemeClr val="accent1"/>
            </a:solidFill>
          </a:ln>
        </p:spPr>
        <p:txBody>
          <a:bodyPr wrap="square" rtlCol="0">
            <a:spAutoFit/>
          </a:bodyPr>
          <a:lstStyle/>
          <a:p>
            <a:r>
              <a:rPr lang="sk-SK" sz="1100" b="1" dirty="0"/>
              <a:t>2027</a:t>
            </a:r>
            <a:endParaRPr lang="sk-SK" sz="1100" dirty="0"/>
          </a:p>
          <a:p>
            <a:r>
              <a:rPr lang="sk-SK" sz="1100" dirty="0"/>
              <a:t>UNIFACE UPGRADE </a:t>
            </a:r>
          </a:p>
          <a:p>
            <a:r>
              <a:rPr lang="sk-SK" sz="1100" dirty="0"/>
              <a:t>UNIFACE WEB SERVICES</a:t>
            </a:r>
          </a:p>
        </p:txBody>
      </p:sp>
      <p:sp>
        <p:nvSpPr>
          <p:cNvPr id="15" name="TextBox 14">
            <a:extLst>
              <a:ext uri="{FF2B5EF4-FFF2-40B4-BE49-F238E27FC236}">
                <a16:creationId xmlns:a16="http://schemas.microsoft.com/office/drawing/2014/main" id="{6D46160B-DDBA-9018-58DF-ACA20D1C54C0}"/>
              </a:ext>
            </a:extLst>
          </p:cNvPr>
          <p:cNvSpPr txBox="1"/>
          <p:nvPr/>
        </p:nvSpPr>
        <p:spPr>
          <a:xfrm>
            <a:off x="7680176" y="3221222"/>
            <a:ext cx="1800200" cy="600164"/>
          </a:xfrm>
          <a:prstGeom prst="rect">
            <a:avLst/>
          </a:prstGeom>
          <a:noFill/>
          <a:ln>
            <a:solidFill>
              <a:schemeClr val="accent1"/>
            </a:solidFill>
          </a:ln>
        </p:spPr>
        <p:txBody>
          <a:bodyPr wrap="square" rtlCol="0">
            <a:spAutoFit/>
          </a:bodyPr>
          <a:lstStyle/>
          <a:p>
            <a:r>
              <a:rPr lang="sk-SK" sz="1100" b="1" dirty="0"/>
              <a:t>2028</a:t>
            </a:r>
            <a:endParaRPr lang="sk-SK" sz="1100" dirty="0"/>
          </a:p>
          <a:p>
            <a:r>
              <a:rPr lang="sk-SK" sz="1100" dirty="0"/>
              <a:t>Začiatok integrácie </a:t>
            </a:r>
          </a:p>
          <a:p>
            <a:r>
              <a:rPr lang="sk-SK" sz="1100" dirty="0"/>
              <a:t>IGAS do TIS -u</a:t>
            </a:r>
          </a:p>
        </p:txBody>
      </p:sp>
      <p:sp>
        <p:nvSpPr>
          <p:cNvPr id="16" name="TextBox 15">
            <a:extLst>
              <a:ext uri="{FF2B5EF4-FFF2-40B4-BE49-F238E27FC236}">
                <a16:creationId xmlns:a16="http://schemas.microsoft.com/office/drawing/2014/main" id="{D9348D5D-E9F7-8950-1F00-0CEAA15780C1}"/>
              </a:ext>
            </a:extLst>
          </p:cNvPr>
          <p:cNvSpPr txBox="1"/>
          <p:nvPr/>
        </p:nvSpPr>
        <p:spPr>
          <a:xfrm>
            <a:off x="9432668" y="2036166"/>
            <a:ext cx="1800200" cy="769441"/>
          </a:xfrm>
          <a:prstGeom prst="rect">
            <a:avLst/>
          </a:prstGeom>
          <a:solidFill>
            <a:srgbClr val="00B050"/>
          </a:solidFill>
          <a:ln>
            <a:solidFill>
              <a:schemeClr val="accent1"/>
            </a:solidFill>
          </a:ln>
        </p:spPr>
        <p:txBody>
          <a:bodyPr wrap="square" rtlCol="0">
            <a:spAutoFit/>
          </a:bodyPr>
          <a:lstStyle/>
          <a:p>
            <a:r>
              <a:rPr lang="sk-SK" b="1" dirty="0"/>
              <a:t>2030</a:t>
            </a:r>
            <a:endParaRPr lang="sk-SK" dirty="0"/>
          </a:p>
          <a:p>
            <a:r>
              <a:rPr lang="sk-SK" sz="1300" dirty="0"/>
              <a:t>Koniec integrácie </a:t>
            </a:r>
          </a:p>
          <a:p>
            <a:r>
              <a:rPr lang="sk-SK" sz="1300" dirty="0"/>
              <a:t>IGAS do TIS -u</a:t>
            </a:r>
          </a:p>
        </p:txBody>
      </p:sp>
      <p:cxnSp>
        <p:nvCxnSpPr>
          <p:cNvPr id="18" name="Straight Arrow Connector 17">
            <a:extLst>
              <a:ext uri="{FF2B5EF4-FFF2-40B4-BE49-F238E27FC236}">
                <a16:creationId xmlns:a16="http://schemas.microsoft.com/office/drawing/2014/main" id="{CA93DD5A-289B-7F40-E011-A02A5A64D94A}"/>
              </a:ext>
            </a:extLst>
          </p:cNvPr>
          <p:cNvCxnSpPr>
            <a:cxnSpLocks/>
          </p:cNvCxnSpPr>
          <p:nvPr/>
        </p:nvCxnSpPr>
        <p:spPr>
          <a:xfrm>
            <a:off x="1415480" y="2721266"/>
            <a:ext cx="0" cy="17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F2084C-61A2-075A-89C0-1326BC2CCBF7}"/>
              </a:ext>
            </a:extLst>
          </p:cNvPr>
          <p:cNvCxnSpPr/>
          <p:nvPr/>
        </p:nvCxnSpPr>
        <p:spPr>
          <a:xfrm>
            <a:off x="1847528" y="3839216"/>
            <a:ext cx="0" cy="691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35AC834-639D-029D-BC63-042DDCC3DBCD}"/>
              </a:ext>
            </a:extLst>
          </p:cNvPr>
          <p:cNvCxnSpPr/>
          <p:nvPr/>
        </p:nvCxnSpPr>
        <p:spPr>
          <a:xfrm>
            <a:off x="3359696" y="2721266"/>
            <a:ext cx="0" cy="180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E36E97-1707-4F43-DCB0-B6D4A26F4A2A}"/>
              </a:ext>
            </a:extLst>
          </p:cNvPr>
          <p:cNvCxnSpPr/>
          <p:nvPr/>
        </p:nvCxnSpPr>
        <p:spPr>
          <a:xfrm>
            <a:off x="5879976" y="3727237"/>
            <a:ext cx="0" cy="80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E80861-1D27-4592-5B6D-A32150939D06}"/>
              </a:ext>
            </a:extLst>
          </p:cNvPr>
          <p:cNvCxnSpPr/>
          <p:nvPr/>
        </p:nvCxnSpPr>
        <p:spPr>
          <a:xfrm>
            <a:off x="6672064" y="2710810"/>
            <a:ext cx="0" cy="181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D18DBF-CDC8-0836-84FD-8A08EEB94ADC}"/>
              </a:ext>
            </a:extLst>
          </p:cNvPr>
          <p:cNvCxnSpPr>
            <a:cxnSpLocks/>
          </p:cNvCxnSpPr>
          <p:nvPr/>
        </p:nvCxnSpPr>
        <p:spPr>
          <a:xfrm>
            <a:off x="7464152" y="1952824"/>
            <a:ext cx="0" cy="2577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299727-6BF7-625C-5848-17AC63B7B380}"/>
              </a:ext>
            </a:extLst>
          </p:cNvPr>
          <p:cNvCxnSpPr>
            <a:cxnSpLocks/>
          </p:cNvCxnSpPr>
          <p:nvPr/>
        </p:nvCxnSpPr>
        <p:spPr>
          <a:xfrm>
            <a:off x="7824192" y="3842616"/>
            <a:ext cx="0" cy="687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F92C052-0224-C000-B3C0-DF07FB1BB3C3}"/>
              </a:ext>
            </a:extLst>
          </p:cNvPr>
          <p:cNvCxnSpPr>
            <a:cxnSpLocks/>
          </p:cNvCxnSpPr>
          <p:nvPr/>
        </p:nvCxnSpPr>
        <p:spPr>
          <a:xfrm>
            <a:off x="10738474" y="2805607"/>
            <a:ext cx="0" cy="172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97944"/>
      </p:ext>
    </p:extLst>
  </p:cSld>
  <p:clrMapOvr>
    <a:masterClrMapping/>
  </p:clrMapOvr>
</p:sld>
</file>

<file path=ppt/theme/theme1.xml><?xml version="1.0" encoding="utf-8"?>
<a:theme xmlns:a="http://schemas.openxmlformats.org/drawingml/2006/main" name="1_Tituln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D998C461-E81B-44B8-9E22-4365D09D36A1}"/>
    </a:ext>
  </a:extLst>
</a:theme>
</file>

<file path=ppt/theme/theme10.xml><?xml version="1.0" encoding="utf-8"?>
<a:theme xmlns:a="http://schemas.openxmlformats.org/drawingml/2006/main" name="10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D0B5C1A4-76A0-40F7-BB9E-FBB58BE9B664}"/>
    </a:ext>
  </a:extLst>
</a:theme>
</file>

<file path=ppt/theme/theme11.xml><?xml version="1.0" encoding="utf-8"?>
<a:theme xmlns:a="http://schemas.openxmlformats.org/drawingml/2006/main" name="11_Slide">
  <a:themeElements>
    <a:clrScheme name="CSOB FS">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7A6BD7A9-7ECF-4289-A647-F0D9931C6A7A}"/>
    </a:ext>
  </a:extLst>
</a:theme>
</file>

<file path=ppt/theme/theme12.xml><?xml version="1.0" encoding="utf-8"?>
<a:theme xmlns:a="http://schemas.openxmlformats.org/drawingml/2006/main" name="12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FB47517A-E6BC-4F84-B4DB-A56FBC6D16A9}"/>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D0FE16A4-5F59-48F3-84B0-DADC151B850E}"/>
    </a:ext>
  </a:extLst>
</a:theme>
</file>

<file path=ppt/theme/theme3.xml><?xml version="1.0" encoding="utf-8"?>
<a:theme xmlns:a="http://schemas.openxmlformats.org/drawingml/2006/main" name="3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0FC5EA5F-0F65-415E-8AC2-2E6255487105}"/>
    </a:ext>
  </a:extLst>
</a:theme>
</file>

<file path=ppt/theme/theme4.xml><?xml version="1.0" encoding="utf-8"?>
<a:theme xmlns:a="http://schemas.openxmlformats.org/drawingml/2006/main" name="4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75D4589B-B7D9-49DD-9A16-5FFCAB1E22D0}"/>
    </a:ext>
  </a:extLst>
</a:theme>
</file>

<file path=ppt/theme/theme5.xml><?xml version="1.0" encoding="utf-8"?>
<a:theme xmlns:a="http://schemas.openxmlformats.org/drawingml/2006/main" name="5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CBD5676D-B627-40B0-8E59-1C5B5D444479}"/>
    </a:ext>
  </a:extLst>
</a:theme>
</file>

<file path=ppt/theme/theme6.xml><?xml version="1.0" encoding="utf-8"?>
<a:theme xmlns:a="http://schemas.openxmlformats.org/drawingml/2006/main" name="6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C03ABE5E-8705-4EC5-A9E7-C9EC4B36560B}"/>
    </a:ext>
  </a:extLst>
</a:theme>
</file>

<file path=ppt/theme/theme7.xml><?xml version="1.0" encoding="utf-8"?>
<a:theme xmlns:a="http://schemas.openxmlformats.org/drawingml/2006/main" name="7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CCC41BBA-EA99-4EB8-831D-EAA40A0BAB84}"/>
    </a:ext>
  </a:extLst>
</a:theme>
</file>

<file path=ppt/theme/theme8.xml><?xml version="1.0" encoding="utf-8"?>
<a:theme xmlns:a="http://schemas.openxmlformats.org/drawingml/2006/main" name="8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AC97976C-F465-42F3-90DD-DCEC6FBCF351}"/>
    </a:ext>
  </a:extLst>
</a:theme>
</file>

<file path=ppt/theme/theme9.xml><?xml version="1.0" encoding="utf-8"?>
<a:theme xmlns:a="http://schemas.openxmlformats.org/drawingml/2006/main" name="9_Predelovy_Slide">
  <a:themeElements>
    <a:clrScheme name="Custom 1">
      <a:dk1>
        <a:sysClr val="windowText" lastClr="000000"/>
      </a:dk1>
      <a:lt1>
        <a:sysClr val="window" lastClr="FFFFFF"/>
      </a:lt1>
      <a:dk2>
        <a:srgbClr val="003865"/>
      </a:dk2>
      <a:lt2>
        <a:srgbClr val="009FE4"/>
      </a:lt2>
      <a:accent1>
        <a:srgbClr val="009FE4"/>
      </a:accent1>
      <a:accent2>
        <a:srgbClr val="FFFFFF"/>
      </a:accent2>
      <a:accent3>
        <a:srgbClr val="F2F2F2"/>
      </a:accent3>
      <a:accent4>
        <a:srgbClr val="575756"/>
      </a:accent4>
      <a:accent5>
        <a:srgbClr val="F05F64"/>
      </a:accent5>
      <a:accent6>
        <a:srgbClr val="76BA29"/>
      </a:accent6>
      <a:hlink>
        <a:srgbClr val="0563C1"/>
      </a:hlink>
      <a:folHlink>
        <a:srgbClr val="954F72"/>
      </a:folHlink>
    </a:clrScheme>
    <a:fontScheme name="CSOB FS Mustra 1">
      <a:majorFont>
        <a:latin typeface="Juli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va Prezentacia CSOB FS - L (obrazky)" id="{9687E53B-DCBB-4BFC-96BD-15A3DACD5FEC}" vid="{67330C8B-0360-449C-B320-4E0343999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D5120A247C564685E7DC020544D914" ma:contentTypeVersion="11" ma:contentTypeDescription="Create a new document." ma:contentTypeScope="" ma:versionID="e50d395e2f4859607da8c88947704665">
  <xsd:schema xmlns:xsd="http://www.w3.org/2001/XMLSchema" xmlns:xs="http://www.w3.org/2001/XMLSchema" xmlns:p="http://schemas.microsoft.com/office/2006/metadata/properties" xmlns:ns3="e9d46e81-6821-4be1-9b42-071b00a8c1b5" xmlns:ns4="5d098013-1689-4b06-96af-642aa8df7555" targetNamespace="http://schemas.microsoft.com/office/2006/metadata/properties" ma:root="true" ma:fieldsID="a2c2534d57404bc5e60023c4792d634a" ns3:_="" ns4:_="">
    <xsd:import namespace="e9d46e81-6821-4be1-9b42-071b00a8c1b5"/>
    <xsd:import namespace="5d098013-1689-4b06-96af-642aa8df755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46e81-6821-4be1-9b42-071b00a8c1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098013-1689-4b06-96af-642aa8df755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3C48BF-4D78-4466-A60F-D3DCA3E60841}">
  <ds:schemaRefs>
    <ds:schemaRef ds:uri="http://schemas.microsoft.com/sharepoint/v3/contenttype/forms"/>
  </ds:schemaRefs>
</ds:datastoreItem>
</file>

<file path=customXml/itemProps2.xml><?xml version="1.0" encoding="utf-8"?>
<ds:datastoreItem xmlns:ds="http://schemas.openxmlformats.org/officeDocument/2006/customXml" ds:itemID="{327F74E9-2679-47A2-A033-ECF7923EA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46e81-6821-4be1-9b42-071b00a8c1b5"/>
    <ds:schemaRef ds:uri="5d098013-1689-4b06-96af-642aa8df7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4F3B9-C125-4E4B-94B2-905E6DFD136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5d098013-1689-4b06-96af-642aa8df7555"/>
    <ds:schemaRef ds:uri="e9d46e81-6821-4be1-9b42-071b00a8c1b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Nova Prezentacia CSOB FS - L (obrazky)</Template>
  <TotalTime>828</TotalTime>
  <Words>1348</Words>
  <Application>Microsoft Macintosh PowerPoint</Application>
  <PresentationFormat>Širokoúhlá obrazovka</PresentationFormat>
  <Paragraphs>119</Paragraphs>
  <Slides>7</Slides>
  <Notes>0</Notes>
  <HiddenSlides>0</HiddenSlides>
  <MMClips>0</MMClips>
  <ScaleCrop>false</ScaleCrop>
  <HeadingPairs>
    <vt:vector size="6" baseType="variant">
      <vt:variant>
        <vt:lpstr>Použitá písma</vt:lpstr>
      </vt:variant>
      <vt:variant>
        <vt:i4>3</vt:i4>
      </vt:variant>
      <vt:variant>
        <vt:lpstr>Motiv</vt:lpstr>
      </vt:variant>
      <vt:variant>
        <vt:i4>12</vt:i4>
      </vt:variant>
      <vt:variant>
        <vt:lpstr>Nadpisy snímků</vt:lpstr>
      </vt:variant>
      <vt:variant>
        <vt:i4>7</vt:i4>
      </vt:variant>
    </vt:vector>
  </HeadingPairs>
  <TitlesOfParts>
    <vt:vector size="22" baseType="lpstr">
      <vt:lpstr>Arial</vt:lpstr>
      <vt:lpstr>Calibri</vt:lpstr>
      <vt:lpstr>Juli Sans Medium</vt:lpstr>
      <vt:lpstr>1_Titulny_Slide</vt:lpstr>
      <vt:lpstr>2_Predelovy_Slide</vt:lpstr>
      <vt:lpstr>3_Predelovy_Slide</vt:lpstr>
      <vt:lpstr>4_Predelovy_Slide</vt:lpstr>
      <vt:lpstr>5_Predelovy_Slide</vt:lpstr>
      <vt:lpstr>6_Predelovy_Slide</vt:lpstr>
      <vt:lpstr>7_Predelovy_Slide</vt:lpstr>
      <vt:lpstr>8_Predelovy_Slide</vt:lpstr>
      <vt:lpstr>9_Predelovy_Slide</vt:lpstr>
      <vt:lpstr>10_Predelovy_Slide</vt:lpstr>
      <vt:lpstr>11_Slide</vt:lpstr>
      <vt:lpstr>12_Slide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ŠARADÍN Cyril</dc:creator>
  <cp:lastModifiedBy>Jiří Bucek</cp:lastModifiedBy>
  <cp:revision>27</cp:revision>
  <dcterms:created xsi:type="dcterms:W3CDTF">2023-03-14T11:08:05Z</dcterms:created>
  <dcterms:modified xsi:type="dcterms:W3CDTF">2023-05-24T10:05:46Z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0x010100A1D5120A247C564685E7DC020544D914</vt:lpwstr>
  </property>
  <property fmtid="{D5CDD505-2E9C-101B-9397-08002B2CF9AE}" pid="3" name="MSIP_Label_31598e80-c4b0-45ea-92db-0f710f24d13e_Enabled">
    <vt:lpwstr>true</vt:lpwstr>
  </property>
  <property fmtid="{D5CDD505-2E9C-101B-9397-08002B2CF9AE}" pid="4" name="MSIP_Label_31598e80-c4b0-45ea-92db-0f710f24d13e_SetDate">
    <vt:lpwstr>2023-04-11T14:23:04Z</vt:lpwstr>
  </property>
  <property fmtid="{D5CDD505-2E9C-101B-9397-08002B2CF9AE}" pid="5" name="MSIP_Label_31598e80-c4b0-45ea-92db-0f710f24d13e_Method">
    <vt:lpwstr>Privileged</vt:lpwstr>
  </property>
  <property fmtid="{D5CDD505-2E9C-101B-9397-08002B2CF9AE}" pid="6" name="MSIP_Label_31598e80-c4b0-45ea-92db-0f710f24d13e_Name">
    <vt:lpwstr>31598e80-c4b0-45ea-92db-0f710f24d13e</vt:lpwstr>
  </property>
  <property fmtid="{D5CDD505-2E9C-101B-9397-08002B2CF9AE}" pid="7" name="MSIP_Label_31598e80-c4b0-45ea-92db-0f710f24d13e_SiteId">
    <vt:lpwstr>64af2aee-7d6c-49ac-a409-192d3fee73b8</vt:lpwstr>
  </property>
  <property fmtid="{D5CDD505-2E9C-101B-9397-08002B2CF9AE}" pid="8" name="MSIP_Label_31598e80-c4b0-45ea-92db-0f710f24d13e_ActionId">
    <vt:lpwstr>554b0f3d-ed30-4966-8d08-efbd9b28ce1a</vt:lpwstr>
  </property>
  <property fmtid="{D5CDD505-2E9C-101B-9397-08002B2CF9AE}" pid="9" name="MSIP_Label_31598e80-c4b0-45ea-92db-0f710f24d13e_ContentBits">
    <vt:lpwstr>1</vt:lpwstr>
  </property>
</Properties>
</file>