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6" r:id="rId9"/>
    <p:sldId id="267" r:id="rId10"/>
    <p:sldId id="269" r:id="rId11"/>
    <p:sldId id="268" r:id="rId12"/>
    <p:sldId id="270" r:id="rId13"/>
    <p:sldId id="27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9684A-F504-47C9-A88F-6619422877D0}" type="datetimeFigureOut">
              <a:rPr lang="cs-CZ" smtClean="0"/>
              <a:t>01.05.2022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2534E-DAC8-4453-87A9-F01AE6F0770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0293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2534E-DAC8-4453-87A9-F01AE6F0770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071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2534E-DAC8-4453-87A9-F01AE6F0770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1021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2534E-DAC8-4453-87A9-F01AE6F07701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406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F22095F-5858-4398-AD67-45EFC4A2A997}" type="datetimeFigureOut">
              <a:rPr lang="cs-CZ" smtClean="0"/>
              <a:t>01.05.2022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A3A1EBB-FB02-4F7F-AE6C-56BEFBDFB17D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26476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095F-5858-4398-AD67-45EFC4A2A997}" type="datetimeFigureOut">
              <a:rPr lang="cs-CZ" smtClean="0"/>
              <a:t>01.05.2022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1EBB-FB02-4F7F-AE6C-56BEFBDFB1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559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095F-5858-4398-AD67-45EFC4A2A997}" type="datetimeFigureOut">
              <a:rPr lang="cs-CZ" smtClean="0"/>
              <a:t>01.05.2022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1EBB-FB02-4F7F-AE6C-56BEFBDFB1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318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095F-5858-4398-AD67-45EFC4A2A997}" type="datetimeFigureOut">
              <a:rPr lang="cs-CZ" smtClean="0"/>
              <a:t>01.05.2022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1EBB-FB02-4F7F-AE6C-56BEFBDFB1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695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22095F-5858-4398-AD67-45EFC4A2A997}" type="datetimeFigureOut">
              <a:rPr lang="cs-CZ" smtClean="0"/>
              <a:t>01.05.2022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3A1EBB-FB02-4F7F-AE6C-56BEFBDFB17D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28815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095F-5858-4398-AD67-45EFC4A2A997}" type="datetimeFigureOut">
              <a:rPr lang="cs-CZ" smtClean="0"/>
              <a:t>01.05.2022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1EBB-FB02-4F7F-AE6C-56BEFBDFB1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095F-5858-4398-AD67-45EFC4A2A997}" type="datetimeFigureOut">
              <a:rPr lang="cs-CZ" smtClean="0"/>
              <a:t>01.05.2022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1EBB-FB02-4F7F-AE6C-56BEFBDFB1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109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095F-5858-4398-AD67-45EFC4A2A997}" type="datetimeFigureOut">
              <a:rPr lang="cs-CZ" smtClean="0"/>
              <a:t>01.05.2022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1EBB-FB02-4F7F-AE6C-56BEFBDFB1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121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095F-5858-4398-AD67-45EFC4A2A997}" type="datetimeFigureOut">
              <a:rPr lang="cs-CZ" smtClean="0"/>
              <a:t>01.05.2022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1EBB-FB02-4F7F-AE6C-56BEFBDFB1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346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22095F-5858-4398-AD67-45EFC4A2A997}" type="datetimeFigureOut">
              <a:rPr lang="cs-CZ" smtClean="0"/>
              <a:t>01.05.2022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3A1EBB-FB02-4F7F-AE6C-56BEFBDFB17D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440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22095F-5858-4398-AD67-45EFC4A2A997}" type="datetimeFigureOut">
              <a:rPr lang="cs-CZ" smtClean="0"/>
              <a:t>01.05.2022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3A1EBB-FB02-4F7F-AE6C-56BEFBDFB17D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232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F22095F-5858-4398-AD67-45EFC4A2A997}" type="datetimeFigureOut">
              <a:rPr lang="cs-CZ" smtClean="0"/>
              <a:t>01.05.2022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A3A1EBB-FB02-4F7F-AE6C-56BEFBDFB17D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657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aredemitchell.com/goal-oriented-action-planning-researc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ikipedia.org/wiki/Total_War" TargetMode="External"/><Relationship Id="rId3" Type="http://schemas.openxmlformats.org/officeDocument/2006/relationships/hyperlink" Target="https://www.gamedeveloper.com/design/evolution-of-war-the-ai-of-total-war-part-2-" TargetMode="External"/><Relationship Id="rId7" Type="http://schemas.openxmlformats.org/officeDocument/2006/relationships/hyperlink" Target="https://www.quora.com/Artificial-Intelligence-How-has-the-AI-in-Total-War-changed-as-the-Total-War-series-evolved" TargetMode="External"/><Relationship Id="rId12" Type="http://schemas.openxmlformats.org/officeDocument/2006/relationships/hyperlink" Target="https://en.wikipedia.org/wiki/Stanford_Research_Institute_Problem_Solver" TargetMode="External"/><Relationship Id="rId2" Type="http://schemas.openxmlformats.org/officeDocument/2006/relationships/hyperlink" Target="https://www.gamedeveloper.com/programming/the-road-to-war-the-ai-of-total-war-part-1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otalwar.com/blog/total-war-ai/" TargetMode="External"/><Relationship Id="rId11" Type="http://schemas.openxmlformats.org/officeDocument/2006/relationships/hyperlink" Target="https://jaredemitchell.com/goal-oriented-action-planning-research/" TargetMode="External"/><Relationship Id="rId5" Type="http://schemas.openxmlformats.org/officeDocument/2006/relationships/hyperlink" Target="https://stats.stackexchange.com/questions/154879/a-list-of-cost-functions-used-in-neural-networks-alongside-applications" TargetMode="External"/><Relationship Id="rId10" Type="http://schemas.openxmlformats.org/officeDocument/2006/relationships/hyperlink" Target="http://alumni.media.mit.edu/~jorkin/goap.html" TargetMode="External"/><Relationship Id="rId4" Type="http://schemas.openxmlformats.org/officeDocument/2006/relationships/hyperlink" Target="https://www.gamedeveloper.com/design/revolutionary-warfare-the-ai-of-total-war-part-3-" TargetMode="External"/><Relationship Id="rId9" Type="http://schemas.openxmlformats.org/officeDocument/2006/relationships/hyperlink" Target="https://cs.wikipedia.org/wiki/Um&#283;n&#237;_v&#225;lk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800C72-2F71-451A-9E39-D28436512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War AI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ADF3A0F-BFE1-4E38-8AA0-DD8278DC4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Jiří Pakr</a:t>
            </a:r>
          </a:p>
        </p:txBody>
      </p:sp>
    </p:spTree>
    <p:extLst>
      <p:ext uri="{BB962C8B-B14F-4D97-AF65-F5344CB8AC3E}">
        <p14:creationId xmlns:p14="http://schemas.microsoft.com/office/powerpoint/2010/main" val="53085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35FBEF-4904-4475-B49A-D9CC3169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3707"/>
          </a:xfrm>
        </p:spPr>
        <p:txBody>
          <a:bodyPr>
            <a:normAutofit fontScale="90000"/>
          </a:bodyPr>
          <a:lstStyle/>
          <a:p>
            <a:r>
              <a:rPr lang="cs-CZ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Goal-Oriented</a:t>
            </a:r>
            <a:r>
              <a:rPr lang="cs-CZ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cs-CZ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cs-CZ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(GOAP)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F127FAA-3D52-4398-A31A-37ABC338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9507"/>
            <a:ext cx="9601200" cy="5038513"/>
          </a:xfrm>
        </p:spPr>
        <p:txBody>
          <a:bodyPr>
            <a:normAutofit/>
          </a:bodyPr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zjednodušenou plánovací architekturu podobnou systému STRIPS, která je speciálně navržena pro řízení autonomního chování postav v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-time hrách.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STRIPS - Stanford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Institute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Solver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jedná se o automatizovaný plánovač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(automated planner), 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stejné jméno se využívá i pro formální jazyk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systému GOAP má každý typ AI stanovený počet cílů, které mají „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insistence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(naléhavost), jež je reprezentována číslem.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GOAP využívá upravený A* algoritmus k procházení</a:t>
            </a:r>
            <a:b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těchto cílů (viz obr. 7).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Více o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GOAPu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https://jaredemitchell.com/goal-oriented-action-planning-research/</a:t>
            </a:r>
            <a:endParaRPr lang="cs-CZ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372C21-8840-4A27-BCFB-B364A80CB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629" y="3359745"/>
            <a:ext cx="3932583" cy="260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C23F7C11-62F5-4605-ABA3-C6E5B09EEA76}"/>
              </a:ext>
            </a:extLst>
          </p:cNvPr>
          <p:cNvSpPr txBox="1"/>
          <p:nvPr/>
        </p:nvSpPr>
        <p:spPr>
          <a:xfrm>
            <a:off x="8963833" y="6000382"/>
            <a:ext cx="34649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Obr.7 GOAP a A*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76681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35FBEF-4904-4475-B49A-D9CC3169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3707"/>
          </a:xfrm>
        </p:spPr>
        <p:txBody>
          <a:bodyPr>
            <a:normAutofit fontScale="90000"/>
          </a:bodyPr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War: Rome II (2013) AI</a:t>
            </a:r>
          </a:p>
        </p:txBody>
      </p:sp>
      <p:pic>
        <p:nvPicPr>
          <p:cNvPr id="5122" name="Picture 2" descr="Total War: Rome II - Imperator Augustus - Galerie | GAMES.CZ">
            <a:extLst>
              <a:ext uri="{FF2B5EF4-FFF2-40B4-BE49-F238E27FC236}">
                <a16:creationId xmlns:a16="http://schemas.microsoft.com/office/drawing/2014/main" id="{5E4BC3C2-A8C7-4BE4-9209-B894B50EA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506" y="4111906"/>
            <a:ext cx="3662745" cy="206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E8D0BCB-44DA-4297-AFF6-367E24CA0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9506"/>
            <a:ext cx="9601200" cy="5086905"/>
          </a:xfrm>
        </p:spPr>
        <p:txBody>
          <a:bodyPr/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 největší pokrok Total War AI byl zaznamenán v Rome II, kdy i kvůli rozšiřující se rozlehlosti a komplexnosti hry byl pro kampaňové AI využit algoritmus MCTS</a:t>
            </a:r>
          </a:p>
          <a:p>
            <a:r>
              <a:rPr lang="cs-CZ" b="0" i="0" dirty="0">
                <a:solidFill>
                  <a:srgbClr val="181C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Monte Carlo </a:t>
            </a:r>
            <a:r>
              <a:rPr lang="cs-CZ" b="0" i="0" dirty="0" err="1">
                <a:solidFill>
                  <a:srgbClr val="181C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cs-CZ" b="0" i="0" dirty="0">
                <a:solidFill>
                  <a:srgbClr val="181C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b="0" i="0" dirty="0" err="1">
                <a:solidFill>
                  <a:srgbClr val="181C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cs-CZ" b="0" i="0" dirty="0">
                <a:solidFill>
                  <a:srgbClr val="181C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(MCTS) – umožnuje zvážit všechny různé možnosti a prozkoumat ty, které se zdají být nejpřínosnější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Výhodou tohoto algoritmu je i fakt, že i když neprojde všechny možnosti, tak z těch co již prošel vždy vybere tu nejvhodnější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Jeho implementace plánuje maximálně 1 tah dopředu, kvůli jednak potřebě rychlého chodu, aby hráč nečekal dlouho na konec tahu, tak i </a:t>
            </a:r>
            <a:b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tomu že by AI své dlouhodobé rozhodnutí stejně mohlo</a:t>
            </a:r>
            <a:b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přehodnotit, kvůli nějakým nepředvídaným faktorům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Rozhodování rozděleno na tři části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Před pohybem (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pre-movement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Přidělování úkolů (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 pohybu (post-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movement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FFAE1648-7466-4D09-84F2-24F7AD0357CB}"/>
              </a:ext>
            </a:extLst>
          </p:cNvPr>
          <p:cNvSpPr txBox="1"/>
          <p:nvPr/>
        </p:nvSpPr>
        <p:spPr>
          <a:xfrm>
            <a:off x="8393570" y="6220131"/>
            <a:ext cx="22766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Obr.8 Total War: Rome II kampaň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327619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35FBEF-4904-4475-B49A-D9CC3169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3707"/>
          </a:xfrm>
        </p:spPr>
        <p:txBody>
          <a:bodyPr>
            <a:normAutofit fontScale="90000"/>
          </a:bodyPr>
          <a:lstStyle/>
          <a:p>
            <a:r>
              <a:rPr lang="cs-CZ" b="0" i="0" dirty="0">
                <a:solidFill>
                  <a:srgbClr val="181C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Monte Carlo </a:t>
            </a:r>
            <a:r>
              <a:rPr lang="cs-CZ" b="0" i="0" dirty="0" err="1">
                <a:solidFill>
                  <a:srgbClr val="181C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cs-CZ" b="0" i="0" dirty="0">
                <a:solidFill>
                  <a:srgbClr val="181C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b="0" i="0" dirty="0" err="1">
                <a:solidFill>
                  <a:srgbClr val="181C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cs-CZ" b="0" i="0" dirty="0">
                <a:solidFill>
                  <a:srgbClr val="181C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(MCTS)</a:t>
            </a:r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E8D0BCB-44DA-4297-AFF6-367E24CA0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9507"/>
            <a:ext cx="9601200" cy="3581400"/>
          </a:xfrm>
        </p:spPr>
        <p:txBody>
          <a:bodyPr/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MCTS zkoumá všechny potenciální možnosti pro daný rozhodovací bod, izoluje ty nejlepší a pak určí, která z nich je nejlepší, a to s ohledem na krátkodobé i dlouhodobé důsledky. 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rozhodování ve hře se využívá dopředný model (forward-model) - abstraktní aproximace herní logiky, která umožňuje zvážit výsledek provedení akce-X ve stavu-Y, jehož výsledkem je výsledek-Z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MCTS se rozhoduje na základě čtyř kroků: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(výběr),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(rozšíření),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(simulace) a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(zpětné šíření).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16A0F2-0051-4FCF-8A24-07E95C932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416" y="4200700"/>
            <a:ext cx="8437984" cy="208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932FA062-9294-45EA-AB39-D64697A4FE3A}"/>
              </a:ext>
            </a:extLst>
          </p:cNvPr>
          <p:cNvSpPr txBox="1"/>
          <p:nvPr/>
        </p:nvSpPr>
        <p:spPr>
          <a:xfrm>
            <a:off x="5803527" y="6283827"/>
            <a:ext cx="1595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Obr.9 Princip MCTS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2756995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4C6C43-5F2B-45AB-B905-469BCFF4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7994"/>
          </a:xfrm>
        </p:spPr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2AAD75-076A-4E2C-B182-D4DFA696F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3794"/>
            <a:ext cx="9601200" cy="4473606"/>
          </a:xfrm>
        </p:spPr>
        <p:txBody>
          <a:bodyPr/>
          <a:lstStyle/>
          <a:p>
            <a:r>
              <a:rPr lang="cs-CZ" dirty="0"/>
              <a:t>Základní pilíře AI série Total War jsou:</a:t>
            </a:r>
          </a:p>
          <a:p>
            <a:pPr lvl="1"/>
            <a:r>
              <a:rPr lang="cs-CZ" dirty="0"/>
              <a:t>Unit AI -</a:t>
            </a:r>
            <a:r>
              <a:rPr lang="en-US" dirty="0"/>
              <a:t>&gt; </a:t>
            </a:r>
            <a:r>
              <a:rPr lang="cs-CZ" dirty="0"/>
              <a:t>zodpovídá za chování jednotek, udržení formací</a:t>
            </a:r>
          </a:p>
          <a:p>
            <a:pPr lvl="1"/>
            <a:r>
              <a:rPr lang="cs-CZ" dirty="0"/>
              <a:t>Bitevní AI -</a:t>
            </a:r>
            <a:r>
              <a:rPr lang="en-US" dirty="0"/>
              <a:t>&gt;</a:t>
            </a:r>
            <a:r>
              <a:rPr lang="cs-CZ" dirty="0"/>
              <a:t> rozhoduje o taktice boje v bojové mapě</a:t>
            </a:r>
          </a:p>
          <a:p>
            <a:pPr lvl="1"/>
            <a:r>
              <a:rPr lang="cs-CZ" dirty="0"/>
              <a:t>Kampaňové AI</a:t>
            </a:r>
            <a:r>
              <a:rPr lang="en-US" dirty="0"/>
              <a:t> -&gt;</a:t>
            </a:r>
            <a:r>
              <a:rPr lang="cs-CZ" dirty="0"/>
              <a:t> stará se o  strategii a diplomacii v kampaňové mapě</a:t>
            </a:r>
          </a:p>
          <a:p>
            <a:r>
              <a:rPr lang="cs-CZ" dirty="0"/>
              <a:t>Všechny prošli v průběhu série velkým vývojem</a:t>
            </a:r>
          </a:p>
          <a:p>
            <a:r>
              <a:rPr lang="cs-CZ" dirty="0"/>
              <a:t>Například Kampaňové AI prošlo vývojem od stavového automatu ve starších hrách  (Shogun: Total War až Medieval II: Total War), přes GOAP (Empire a Napoleon: Total War) až k využití MCTS (Od Total War: Rome II)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22878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33F87E-51B0-4293-9804-71B83B75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1660"/>
          </a:xfrm>
        </p:spPr>
        <p:txBody>
          <a:bodyPr>
            <a:normAutofit fontScale="90000"/>
          </a:bodyPr>
          <a:lstStyle/>
          <a:p>
            <a:r>
              <a:rPr lang="cs-CZ" dirty="0"/>
              <a:t>Zdroje: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6E98A7-503A-4CE0-8ACF-2272979E8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57460"/>
            <a:ext cx="9601200" cy="4509940"/>
          </a:xfrm>
        </p:spPr>
        <p:txBody>
          <a:bodyPr>
            <a:normAutofit fontScale="85000" lnSpcReduction="10000"/>
          </a:bodyPr>
          <a:lstStyle/>
          <a:p>
            <a:r>
              <a:rPr lang="cs-CZ" dirty="0">
                <a:hlinkClick r:id="rId2"/>
              </a:rPr>
              <a:t>https://www.gamedeveloper.com/programming/the-road-to-war-the-ai-of-total-war-part-1-</a:t>
            </a:r>
            <a:endParaRPr lang="cs-CZ" dirty="0"/>
          </a:p>
          <a:p>
            <a:r>
              <a:rPr lang="cs-CZ" dirty="0">
                <a:hlinkClick r:id="rId3"/>
              </a:rPr>
              <a:t>https://www.gamedeveloper.com/design/evolution-of-war-the-ai-of-total-war-part-2-</a:t>
            </a:r>
            <a:endParaRPr lang="cs-CZ" dirty="0"/>
          </a:p>
          <a:p>
            <a:r>
              <a:rPr lang="cs-CZ" dirty="0">
                <a:hlinkClick r:id="rId4"/>
              </a:rPr>
              <a:t>https://www.gamedeveloper.com/design/revolutionary-warfare-the-ai-of-total-war-part-3-</a:t>
            </a:r>
            <a:endParaRPr lang="cs-CZ" dirty="0"/>
          </a:p>
          <a:p>
            <a:r>
              <a:rPr lang="cs-CZ" dirty="0">
                <a:hlinkClick r:id="rId5"/>
              </a:rPr>
              <a:t>https://stats.stackexchange.com/questions/154879/a-list-of-cost-functions-used-in-neural-networks-alongside-applications</a:t>
            </a:r>
            <a:endParaRPr lang="cs-CZ" dirty="0"/>
          </a:p>
          <a:p>
            <a:r>
              <a:rPr lang="cs-CZ" dirty="0">
                <a:hlinkClick r:id="rId6"/>
              </a:rPr>
              <a:t>https://www.totalwar.com/blog/total-war-ai/</a:t>
            </a:r>
            <a:endParaRPr lang="cs-CZ" dirty="0"/>
          </a:p>
          <a:p>
            <a:r>
              <a:rPr lang="cs-CZ" dirty="0">
                <a:hlinkClick r:id="rId7"/>
              </a:rPr>
              <a:t>https://www.quora.com/Artificial-Intelligence-How-has-the-AI-in-Total-War-changed-as-the-Total-War-series-evolved</a:t>
            </a:r>
            <a:endParaRPr lang="cs-CZ" dirty="0"/>
          </a:p>
          <a:p>
            <a:r>
              <a:rPr lang="cs-CZ" dirty="0">
                <a:hlinkClick r:id="rId8"/>
              </a:rPr>
              <a:t>https://cs.wikipedia.org/wiki/Total_War</a:t>
            </a:r>
            <a:endParaRPr lang="cs-CZ" dirty="0"/>
          </a:p>
          <a:p>
            <a:r>
              <a:rPr lang="cs-CZ" dirty="0">
                <a:hlinkClick r:id="rId9"/>
              </a:rPr>
              <a:t>https://cs.wikipedia.org/wiki/</a:t>
            </a:r>
            <a:r>
              <a:rPr lang="cs-CZ" dirty="0" err="1">
                <a:hlinkClick r:id="rId9"/>
              </a:rPr>
              <a:t>Umění_války</a:t>
            </a:r>
            <a:endParaRPr lang="cs-CZ" dirty="0"/>
          </a:p>
          <a:p>
            <a:r>
              <a:rPr lang="cs-CZ" dirty="0">
                <a:hlinkClick r:id="rId10"/>
              </a:rPr>
              <a:t>http://alumni.media.mit.edu/~jorkin/goap.html</a:t>
            </a:r>
            <a:endParaRPr lang="cs-CZ" dirty="0"/>
          </a:p>
          <a:p>
            <a:r>
              <a:rPr lang="cs-CZ" dirty="0">
                <a:hlinkClick r:id="rId11"/>
              </a:rPr>
              <a:t>https://jaredemitchell.com/goal-oriented-action-planning-research/</a:t>
            </a:r>
            <a:endParaRPr lang="cs-CZ" dirty="0"/>
          </a:p>
          <a:p>
            <a:r>
              <a:rPr lang="cs-CZ" dirty="0">
                <a:hlinkClick r:id="rId12"/>
              </a:rPr>
              <a:t>https://en.wikipedia.org/wiki/Stanford_Research_Institute_Problem_Solver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3823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B2D4FA-FEA4-4D38-A3B4-C1E4BBF4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Osnova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414D09-8048-49DF-AEF6-371E75D90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8606"/>
            <a:ext cx="9601200" cy="4528794"/>
          </a:xfrm>
        </p:spPr>
        <p:txBody>
          <a:bodyPr/>
          <a:lstStyle/>
          <a:p>
            <a:r>
              <a:rPr lang="cs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Úvod</a:t>
            </a:r>
          </a:p>
          <a:p>
            <a:r>
              <a:rPr lang="cs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První </a:t>
            </a:r>
            <a:r>
              <a:rPr lang="cs-CZ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cs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cs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</a:t>
            </a:r>
          </a:p>
          <a:p>
            <a:r>
              <a:rPr lang="cs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Základy AI pro další hry</a:t>
            </a:r>
          </a:p>
          <a:p>
            <a:pPr lvl="1"/>
            <a:r>
              <a:rPr lang="cs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AI</a:t>
            </a:r>
          </a:p>
          <a:p>
            <a:pPr lvl="1"/>
            <a:r>
              <a:rPr lang="cs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Bitevní AI</a:t>
            </a:r>
          </a:p>
          <a:p>
            <a:pPr lvl="1"/>
            <a:r>
              <a:rPr lang="cs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Kampaňové AI</a:t>
            </a:r>
          </a:p>
          <a:p>
            <a:r>
              <a:rPr lang="cs-CZ" dirty="0"/>
              <a:t>Další milníky ve vývoji Total War AI</a:t>
            </a:r>
          </a:p>
          <a:p>
            <a:pPr lvl="1"/>
            <a:r>
              <a:rPr lang="cs-CZ" dirty="0"/>
              <a:t>Empire: Total War – GOAP</a:t>
            </a:r>
          </a:p>
          <a:p>
            <a:pPr lvl="1"/>
            <a:r>
              <a:rPr lang="cs-CZ" dirty="0"/>
              <a:t>Total War: Rome II - MCTS</a:t>
            </a:r>
          </a:p>
        </p:txBody>
      </p:sp>
    </p:spTree>
    <p:extLst>
      <p:ext uri="{BB962C8B-B14F-4D97-AF65-F5344CB8AC3E}">
        <p14:creationId xmlns:p14="http://schemas.microsoft.com/office/powerpoint/2010/main" val="61116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35FBEF-4904-4475-B49A-D9CC3169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3707"/>
          </a:xfrm>
        </p:spPr>
        <p:txBody>
          <a:bodyPr>
            <a:normAutofit fontScale="90000"/>
          </a:bodyPr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598466-5839-4189-8AEA-22BF07320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9507"/>
            <a:ext cx="9601200" cy="4597893"/>
          </a:xfrm>
        </p:spPr>
        <p:txBody>
          <a:bodyPr/>
          <a:lstStyle/>
          <a:p>
            <a:r>
              <a:rPr lang="cs-CZ" dirty="0"/>
              <a:t>Hry ze série Total </a:t>
            </a:r>
            <a:r>
              <a:rPr lang="cs-CZ" dirty="0" err="1"/>
              <a:t>war</a:t>
            </a:r>
            <a:r>
              <a:rPr lang="cs-CZ" dirty="0"/>
              <a:t> z dílny studia </a:t>
            </a:r>
            <a:r>
              <a:rPr lang="cs-CZ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Creative</a:t>
            </a:r>
            <a:r>
              <a:rPr lang="cs-C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  <a:r>
              <a:rPr lang="cs-C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jsou kombinací tahové strategie a realtimové strategie, kde hráč převezme roli vládce říše zasazené do nějakého historického (nebo fantasy) období a snaží se ovládnout zbytek herního světa. </a:t>
            </a:r>
          </a:p>
          <a:p>
            <a:r>
              <a:rPr lang="cs-C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herní mapy hráč provádí strategická a taktická rozhodnutí jako je přesouvání armád, utváření spojenectví a budování ekonomiky, při střetu armád je hráč přesunut na bitevní pole, kde ovládá jednotlivé oddíly své armády</a:t>
            </a:r>
          </a:p>
          <a:p>
            <a:r>
              <a:rPr lang="cs-C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Hry se hrají převážně v módu jednoho hráče, tudíž kvalitní AI je nutnost pro dobrý herní zážitek, protože AI ovládá všechny ostatní frakce na mapě</a:t>
            </a:r>
          </a:p>
          <a:p>
            <a:endParaRPr lang="cs-CZ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uy Medieval II: Total War Collection Steam">
            <a:extLst>
              <a:ext uri="{FF2B5EF4-FFF2-40B4-BE49-F238E27FC236}">
                <a16:creationId xmlns:a16="http://schemas.microsoft.com/office/drawing/2014/main" id="{96EACE01-55F9-44BE-86CB-CAC2409E0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952" y="4165519"/>
            <a:ext cx="2867608" cy="215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tal War: MEDIEVAL II – Definitive Edition on Steam">
            <a:extLst>
              <a:ext uri="{FF2B5EF4-FFF2-40B4-BE49-F238E27FC236}">
                <a16:creationId xmlns:a16="http://schemas.microsoft.com/office/drawing/2014/main" id="{EF051A0F-B9BE-49A5-BC6B-794B4BBE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5" y="4165519"/>
            <a:ext cx="2867608" cy="214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ECFB8AB6-4476-47BA-B62A-FDDEF8C28D05}"/>
              </a:ext>
            </a:extLst>
          </p:cNvPr>
          <p:cNvSpPr txBox="1"/>
          <p:nvPr/>
        </p:nvSpPr>
        <p:spPr>
          <a:xfrm>
            <a:off x="2699657" y="6312606"/>
            <a:ext cx="32076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Obr.1 Strategický mapa (Total </a:t>
            </a:r>
            <a:r>
              <a:rPr lang="cs-CZ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cs-CZ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Medieval II)</a:t>
            </a:r>
            <a:endParaRPr lang="cs-CZ" sz="12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2C6BADC5-8870-4770-A234-6D1B60C78468}"/>
              </a:ext>
            </a:extLst>
          </p:cNvPr>
          <p:cNvSpPr txBox="1"/>
          <p:nvPr/>
        </p:nvSpPr>
        <p:spPr>
          <a:xfrm>
            <a:off x="6624735" y="6312606"/>
            <a:ext cx="32039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Obr.2 Bitevní pole (Total </a:t>
            </a:r>
            <a:r>
              <a:rPr lang="cs-CZ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cs-CZ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Medieval II)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329554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35FBEF-4904-4475-B49A-D9CC3169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9681099" cy="583707"/>
          </a:xfrm>
        </p:spPr>
        <p:txBody>
          <a:bodyPr>
            <a:normAutofit fontScale="90000"/>
          </a:bodyPr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První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– Shogun: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(2000)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598466-5839-4189-8AEA-22BF07320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9507"/>
            <a:ext cx="9601200" cy="4597893"/>
          </a:xfrm>
        </p:spPr>
        <p:txBody>
          <a:bodyPr>
            <a:normAutofit/>
          </a:bodyPr>
          <a:lstStyle/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se odlišuje od AI využívaného v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-time strategiích tím, že je kombinací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nějaka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druhů AI</a:t>
            </a:r>
          </a:p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AI – zodpovědné za chování jednotlivých skupin vojáků, aby působili jako skupina reálných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bojujích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vojáků</a:t>
            </a:r>
          </a:p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Bitevní AI – zodpovědné za ovládání pohybu jednotek na bojišti, taktiku, bojové formace a uspořádání armády</a:t>
            </a:r>
          </a:p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Kampaňové a diplomatické AI – zodpovědné za rozhodování v každém tahu na strategické mapě tj. posouvání armád, tvoření spojenectví, budování měst …</a:t>
            </a:r>
          </a:p>
        </p:txBody>
      </p:sp>
      <p:pic>
        <p:nvPicPr>
          <p:cNvPr id="3074" name="Picture 2" descr="SHOGUN: Total War - Collection Steam Key GLOBAL">
            <a:extLst>
              <a:ext uri="{FF2B5EF4-FFF2-40B4-BE49-F238E27FC236}">
                <a16:creationId xmlns:a16="http://schemas.microsoft.com/office/drawing/2014/main" id="{E16136C5-C025-43A7-9437-91DF6D370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137" y="4716051"/>
            <a:ext cx="2989726" cy="174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hogun: Total War Collection (PC) DIGITAL">
            <a:extLst>
              <a:ext uri="{FF2B5EF4-FFF2-40B4-BE49-F238E27FC236}">
                <a16:creationId xmlns:a16="http://schemas.microsoft.com/office/drawing/2014/main" id="{A6D513FF-054E-4E0D-BA7E-6A17DD745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03" y="4716051"/>
            <a:ext cx="3100909" cy="174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A5C1904C-47CC-42CD-B562-FCC202088AC7}"/>
              </a:ext>
            </a:extLst>
          </p:cNvPr>
          <p:cNvSpPr txBox="1"/>
          <p:nvPr/>
        </p:nvSpPr>
        <p:spPr>
          <a:xfrm>
            <a:off x="6212148" y="6460935"/>
            <a:ext cx="3290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Obr.3 a Obr.4 Ukázky z Shogun: Total War (2000)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380484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35FBEF-4904-4475-B49A-D9CC3169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3707"/>
          </a:xfrm>
        </p:spPr>
        <p:txBody>
          <a:bodyPr>
            <a:normAutofit fontScale="90000"/>
          </a:bodyPr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AI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598466-5839-4189-8AEA-22BF07320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9507"/>
            <a:ext cx="9601200" cy="4597893"/>
          </a:xfrm>
        </p:spPr>
        <p:txBody>
          <a:bodyPr>
            <a:normAutofit/>
          </a:bodyPr>
          <a:lstStyle/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Boj ve hře je zaměřen primárně na jednotky – specifické typy vojáků jako jsou pěchota, lučištníci, kavalerie musí držet specifické formace, útočit na blízku/na dálku, podle jejich zaměření, umět projít například lesem apod.</a:t>
            </a:r>
          </a:p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dosažení těchto cílů jsou využity Neuronové sítě pro řízení jednotlivých vojáků</a:t>
            </a:r>
          </a:p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Tyto Neuronové sítě jsou dopředu natrénovány pro požadované chování a při hraní se již neučí</a:t>
            </a:r>
          </a:p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Tyto AI je využíváno bez ohledu na to, jestli jednotky ovládá hráč nebo AI</a:t>
            </a:r>
          </a:p>
          <a:p>
            <a:endParaRPr lang="cs-C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13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35FBEF-4904-4475-B49A-D9CC3169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3707"/>
          </a:xfrm>
        </p:spPr>
        <p:txBody>
          <a:bodyPr>
            <a:normAutofit fontScale="90000"/>
          </a:bodyPr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Bitevní AI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598466-5839-4189-8AEA-22BF07320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9507"/>
            <a:ext cx="9601200" cy="4597893"/>
          </a:xfrm>
        </p:spPr>
        <p:txBody>
          <a:bodyPr>
            <a:normAutofit/>
          </a:bodyPr>
          <a:lstStyle/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Bitevní AI zaujímá roli nepřátelské armády a ovládá její taktické rozhodování</a:t>
            </a:r>
          </a:p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tomu využívání logický systém, který se rozhoduje na základě aktuálního stavu světa</a:t>
            </a:r>
          </a:p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Tito rozhodnutí by měli být založena na Umění Války od čínského vojenského stratéga Sun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Tzu</a:t>
            </a:r>
            <a:endParaRPr lang="cs-C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Sun Tzu: Strategy without tactics is the slowest route to victory. Tactics  without strategy is the noise before defeat. -">
            <a:extLst>
              <a:ext uri="{FF2B5EF4-FFF2-40B4-BE49-F238E27FC236}">
                <a16:creationId xmlns:a16="http://schemas.microsoft.com/office/drawing/2014/main" id="{92D76F79-7464-4F59-8C7A-52B656B51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989" y="3731056"/>
            <a:ext cx="4506411" cy="253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83D9A8D1-B62F-4187-850F-3257F4A7DB3F}"/>
              </a:ext>
            </a:extLst>
          </p:cNvPr>
          <p:cNvSpPr txBox="1"/>
          <p:nvPr/>
        </p:nvSpPr>
        <p:spPr>
          <a:xfrm>
            <a:off x="7842718" y="6289586"/>
            <a:ext cx="258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Obr.5 Citát z Umění války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404039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35FBEF-4904-4475-B49A-D9CC3169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3707"/>
          </a:xfrm>
        </p:spPr>
        <p:txBody>
          <a:bodyPr>
            <a:normAutofit fontScale="90000"/>
          </a:bodyPr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Kampaňové AI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598466-5839-4189-8AEA-22BF07320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9507"/>
            <a:ext cx="9601200" cy="4597893"/>
          </a:xfrm>
        </p:spPr>
        <p:txBody>
          <a:bodyPr>
            <a:normAutofit/>
          </a:bodyPr>
          <a:lstStyle/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Kontroluje všechny ostatní frakce na strategické mapě. Stará se o jejich diplomacii, využívání zdrojů, stavbu města, ovládání armád apod.</a:t>
            </a:r>
          </a:p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tomu využívá kombinaci klasických stavových automatů k rozhodování a genetických algoritmů k přizpůsobení přístupu každého daimjóa (což je japonská vysoká šlechta, ve hře vůdce každé frakce)</a:t>
            </a:r>
          </a:p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Nenosí v sobě žádnou paměť stávajícího chování ani nemá žádný složitý rozhodovací proces  </a:t>
            </a:r>
          </a:p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Jednoduše reaguje na události, které se odehrávají kolem ní</a:t>
            </a:r>
          </a:p>
        </p:txBody>
      </p:sp>
    </p:spTree>
    <p:extLst>
      <p:ext uri="{BB962C8B-B14F-4D97-AF65-F5344CB8AC3E}">
        <p14:creationId xmlns:p14="http://schemas.microsoft.com/office/powerpoint/2010/main" val="50490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35FBEF-4904-4475-B49A-D9CC3169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3707"/>
          </a:xfrm>
        </p:spPr>
        <p:txBody>
          <a:bodyPr>
            <a:normAutofit fontScale="90000"/>
          </a:bodyPr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Základy AI pro další hry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598466-5839-4189-8AEA-22BF07320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9507"/>
            <a:ext cx="9601200" cy="4597893"/>
          </a:xfrm>
        </p:spPr>
        <p:txBody>
          <a:bodyPr>
            <a:normAutofit/>
          </a:bodyPr>
          <a:lstStyle/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Tyto tři specifické struktury AI: Unit AI, Bitevní AI, Kampaňové AI z Shogun: Total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(2000) přebírají další hry ze série</a:t>
            </a:r>
          </a:p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Každá hra v série AI buď rozšiřuje nebo využívá novější a pokročilejší typy Umělé inteligence</a:t>
            </a:r>
          </a:p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kampaně ve starších hrách bylo součástí logiky hry samotné což znamená, že AI mělo přístup k informacím a akcím, které hráč neměl (tedy v některých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situácích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podvádělo)</a:t>
            </a:r>
          </a:p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Empire: Total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dál bylo toto AI odděleno tak, že hraje hru stejně jako hráč, tedy má v kódu hry rozhraní, které mu umožnuje se hrou komunikovat a vice versa</a:t>
            </a:r>
          </a:p>
        </p:txBody>
      </p:sp>
    </p:spTree>
    <p:extLst>
      <p:ext uri="{BB962C8B-B14F-4D97-AF65-F5344CB8AC3E}">
        <p14:creationId xmlns:p14="http://schemas.microsoft.com/office/powerpoint/2010/main" val="312440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35FBEF-4904-4475-B49A-D9CC3169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3707"/>
          </a:xfrm>
        </p:spPr>
        <p:txBody>
          <a:bodyPr>
            <a:normAutofit fontScale="90000"/>
          </a:bodyPr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Empire: Total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(2009) AI</a:t>
            </a:r>
          </a:p>
        </p:txBody>
      </p:sp>
      <p:pic>
        <p:nvPicPr>
          <p:cNvPr id="6146" name="Picture 2" descr="Empire: Total War Review - GameSpot">
            <a:extLst>
              <a:ext uri="{FF2B5EF4-FFF2-40B4-BE49-F238E27FC236}">
                <a16:creationId xmlns:a16="http://schemas.microsoft.com/office/drawing/2014/main" id="{CEA6EF21-33FC-4690-804B-1726B2D4E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491" y="4152622"/>
            <a:ext cx="3575400" cy="201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F127FAA-3D52-4398-A31A-37ABC338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9506"/>
            <a:ext cx="9601200" cy="490269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ším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milníkem pro Total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je příchod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Emipire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potažmo Napoleon: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který využívá stejné již zdokonalené AI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Kampaňové a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bitivní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bylo předěláno z reaktivního využívající stavové automaty na AI, které mělo uvažovat o dlouhodobějších důsledcích a přitom rozhodovat o více věcech najednou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Zvolenou metodou byl: </a:t>
            </a:r>
            <a:r>
              <a:rPr lang="cs-CZ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Goal-Oriented</a:t>
            </a:r>
            <a:r>
              <a:rPr lang="cs-CZ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cs-CZ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cs-CZ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(GOAP)</a:t>
            </a:r>
          </a:p>
          <a:p>
            <a:r>
              <a:rPr lang="cs-CZ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GOAP je metodou klasického plánování, který využívá abstraktní mode</a:t>
            </a:r>
            <a:r>
              <a:rPr lang="cs-CZ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světa, k učinění rozhodnutí, která mění svět k požadovanému výsledku</a:t>
            </a:r>
          </a:p>
          <a:p>
            <a:r>
              <a:rPr lang="cs-CZ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Spolu s GOAP </a:t>
            </a:r>
            <a:r>
              <a:rPr lang="cs-CZ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využívá i BDI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cs-CZ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Belief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 Intention) 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 </a:t>
            </a:r>
            <a:r>
              <a:rPr lang="cs-CZ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znamená že AI si tvoří soubor přesvědčení,</a:t>
            </a:r>
            <a:br>
              <a:rPr lang="cs-CZ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přání a záměrů, podle kterých řídí rozhodovací procesy </a:t>
            </a:r>
            <a:endParaRPr lang="cs-CZ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F89DAA55-37A9-45F3-BCBF-82D19454651F}"/>
              </a:ext>
            </a:extLst>
          </p:cNvPr>
          <p:cNvSpPr txBox="1"/>
          <p:nvPr/>
        </p:nvSpPr>
        <p:spPr>
          <a:xfrm>
            <a:off x="8364267" y="6172199"/>
            <a:ext cx="22898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Obr.6 Empire: Total War kampaň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3300660487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Oříznutí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260</TotalTime>
  <Words>1344</Words>
  <Application>Microsoft Office PowerPoint</Application>
  <PresentationFormat>Širokoúhlá obrazovka</PresentationFormat>
  <Paragraphs>98</Paragraphs>
  <Slides>14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20" baseType="lpstr">
      <vt:lpstr>Arial</vt:lpstr>
      <vt:lpstr>Calibri</vt:lpstr>
      <vt:lpstr>Franklin Gothic Book</vt:lpstr>
      <vt:lpstr>Times New Roman</vt:lpstr>
      <vt:lpstr>Wingdings</vt:lpstr>
      <vt:lpstr>Oříznutí</vt:lpstr>
      <vt:lpstr>Total War AI</vt:lpstr>
      <vt:lpstr>Osnova</vt:lpstr>
      <vt:lpstr>Úvod</vt:lpstr>
      <vt:lpstr>První total war AI – Shogun: total war (2000)</vt:lpstr>
      <vt:lpstr>Unit AI</vt:lpstr>
      <vt:lpstr>Bitevní AI</vt:lpstr>
      <vt:lpstr>Kampaňové AI</vt:lpstr>
      <vt:lpstr>Základy AI pro další hry</vt:lpstr>
      <vt:lpstr>Empire: Total war (2009) AI</vt:lpstr>
      <vt:lpstr>Goal-Oriented Action Planning (GOAP)</vt:lpstr>
      <vt:lpstr>Total War: Rome II (2013) AI</vt:lpstr>
      <vt:lpstr>Monte Carlo Tree Search (MCTS)</vt:lpstr>
      <vt:lpstr>Závěr</vt:lpstr>
      <vt:lpstr>Zdroje: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War AI</dc:title>
  <dc:creator>Pakr Jiří (208971)</dc:creator>
  <cp:lastModifiedBy>Pakr Jiří (208971)</cp:lastModifiedBy>
  <cp:revision>38</cp:revision>
  <dcterms:created xsi:type="dcterms:W3CDTF">2022-04-22T08:53:05Z</dcterms:created>
  <dcterms:modified xsi:type="dcterms:W3CDTF">2022-05-01T11:22:59Z</dcterms:modified>
</cp:coreProperties>
</file>