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6476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5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318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95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8815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10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121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4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40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232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F22095F-5858-4398-AD67-45EFC4A2A997}" type="datetimeFigureOut">
              <a:rPr lang="cs-CZ" smtClean="0"/>
              <a:t>22.04.2022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A3A1EBB-FB02-4F7F-AE6C-56BEFBDFB17D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57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Total_War" TargetMode="External"/><Relationship Id="rId3" Type="http://schemas.openxmlformats.org/officeDocument/2006/relationships/hyperlink" Target="https://www.gamedeveloper.com/design/evolution-of-war-the-ai-of-total-war-part-2-" TargetMode="External"/><Relationship Id="rId7" Type="http://schemas.openxmlformats.org/officeDocument/2006/relationships/hyperlink" Target="https://www.quora.com/Artificial-Intelligence-How-has-the-AI-in-Total-War-changed-as-the-Total-War-series-evolved" TargetMode="External"/><Relationship Id="rId2" Type="http://schemas.openxmlformats.org/officeDocument/2006/relationships/hyperlink" Target="https://www.gamedeveloper.com/programming/the-road-to-war-the-ai-of-total-war-part-1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talwar.com/blog/total-war-ai/" TargetMode="External"/><Relationship Id="rId5" Type="http://schemas.openxmlformats.org/officeDocument/2006/relationships/hyperlink" Target="https://stats.stackexchange.com/questions/154879/a-list-of-cost-functions-used-in-neural-networks-alongside-applications" TargetMode="External"/><Relationship Id="rId4" Type="http://schemas.openxmlformats.org/officeDocument/2006/relationships/hyperlink" Target="https://www.gamedeveloper.com/design/revolutionary-warfare-the-ai-of-total-war-part-3-" TargetMode="External"/><Relationship Id="rId9" Type="http://schemas.openxmlformats.org/officeDocument/2006/relationships/hyperlink" Target="https://cs.wikipedia.org/wiki/Um&#283;n&#237;_v&#225;lk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800C72-2F71-451A-9E39-D28436512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ADF3A0F-BFE1-4E38-8AA0-DD8278DC4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Jiří Pakr</a:t>
            </a:r>
          </a:p>
        </p:txBody>
      </p:sp>
    </p:spTree>
    <p:extLst>
      <p:ext uri="{BB962C8B-B14F-4D97-AF65-F5344CB8AC3E}">
        <p14:creationId xmlns:p14="http://schemas.microsoft.com/office/powerpoint/2010/main" val="53085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Rome II (2013) AI</a:t>
            </a:r>
          </a:p>
        </p:txBody>
      </p:sp>
      <p:pic>
        <p:nvPicPr>
          <p:cNvPr id="5122" name="Picture 2" descr="Total War: Rome II - Imperator Augustus - Galerie | GAMES.CZ">
            <a:extLst>
              <a:ext uri="{FF2B5EF4-FFF2-40B4-BE49-F238E27FC236}">
                <a16:creationId xmlns:a16="http://schemas.microsoft.com/office/drawing/2014/main" id="{5E4BC3C2-A8C7-4BE4-9209-B894B50E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506" y="4111906"/>
            <a:ext cx="3662745" cy="20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E8D0BCB-44DA-4297-AFF6-367E24CA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761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33F87E-51B0-4293-9804-71B83B75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660"/>
          </a:xfrm>
        </p:spPr>
        <p:txBody>
          <a:bodyPr>
            <a:normAutofit fontScale="90000"/>
          </a:bodyPr>
          <a:lstStyle/>
          <a:p>
            <a:r>
              <a:rPr lang="cs-CZ" dirty="0"/>
              <a:t>Zdroje: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6E98A7-503A-4CE0-8ACF-2272979E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7460"/>
            <a:ext cx="9601200" cy="4509940"/>
          </a:xfrm>
        </p:spPr>
        <p:txBody>
          <a:bodyPr>
            <a:normAutofit lnSpcReduction="10000"/>
          </a:bodyPr>
          <a:lstStyle/>
          <a:p>
            <a:r>
              <a:rPr lang="cs-CZ" dirty="0">
                <a:hlinkClick r:id="rId2"/>
              </a:rPr>
              <a:t>https://www.gamedeveloper.com/programming/the-road-to-war-the-ai-of-total-war-part-1-</a:t>
            </a:r>
            <a:endParaRPr lang="cs-CZ" dirty="0"/>
          </a:p>
          <a:p>
            <a:r>
              <a:rPr lang="cs-CZ" dirty="0">
                <a:hlinkClick r:id="rId3"/>
              </a:rPr>
              <a:t>https://www.gamedeveloper.com/design/evolution-of-war-the-ai-of-total-war-part-2-</a:t>
            </a:r>
            <a:endParaRPr lang="cs-CZ" dirty="0"/>
          </a:p>
          <a:p>
            <a:r>
              <a:rPr lang="cs-CZ" dirty="0">
                <a:hlinkClick r:id="rId4"/>
              </a:rPr>
              <a:t>https://www.gamedeveloper.com/design/revolutionary-warfare-the-ai-of-total-war-part-3-</a:t>
            </a:r>
            <a:endParaRPr lang="cs-CZ" dirty="0"/>
          </a:p>
          <a:p>
            <a:r>
              <a:rPr lang="cs-CZ" dirty="0">
                <a:hlinkClick r:id="rId5"/>
              </a:rPr>
              <a:t>https://stats.stackexchange.com/questions/154879/a-list-of-cost-functions-used-in-neural-networks-alongside-applications</a:t>
            </a:r>
            <a:endParaRPr lang="cs-CZ" dirty="0"/>
          </a:p>
          <a:p>
            <a:r>
              <a:rPr lang="cs-CZ" dirty="0">
                <a:hlinkClick r:id="rId6"/>
              </a:rPr>
              <a:t>https://www.totalwar.com/blog/total-war-ai/</a:t>
            </a:r>
            <a:endParaRPr lang="cs-CZ" dirty="0"/>
          </a:p>
          <a:p>
            <a:r>
              <a:rPr lang="cs-CZ" dirty="0">
                <a:hlinkClick r:id="rId7"/>
              </a:rPr>
              <a:t>https://www.quora.com/Artificial-Intelligence-How-has-the-AI-in-Total-War-changed-as-the-Total-War-series-evolved</a:t>
            </a:r>
            <a:endParaRPr lang="cs-CZ" dirty="0"/>
          </a:p>
          <a:p>
            <a:r>
              <a:rPr lang="cs-CZ" dirty="0">
                <a:hlinkClick r:id="rId8"/>
              </a:rPr>
              <a:t>https://cs.wikipedia.org/wiki/Total_War</a:t>
            </a:r>
            <a:endParaRPr lang="cs-CZ" dirty="0"/>
          </a:p>
          <a:p>
            <a:r>
              <a:rPr lang="cs-CZ" dirty="0">
                <a:hlinkClick r:id="rId9"/>
              </a:rPr>
              <a:t>https://cs.wikipedia.org/wiki/</a:t>
            </a:r>
            <a:r>
              <a:rPr lang="cs-CZ" dirty="0" err="1">
                <a:hlinkClick r:id="rId9"/>
              </a:rPr>
              <a:t>Umění_války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823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B2D4FA-FEA4-4D38-A3B4-C1E4BBF4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414D09-8048-49DF-AEF6-371E75D9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38606"/>
            <a:ext cx="9601200" cy="452879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116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/>
          <a:lstStyle/>
          <a:p>
            <a:r>
              <a:rPr lang="cs-CZ" dirty="0"/>
              <a:t>Hry ze série </a:t>
            </a:r>
            <a:r>
              <a:rPr lang="cs-CZ" dirty="0" err="1"/>
              <a:t>Total</a:t>
            </a:r>
            <a:r>
              <a:rPr lang="cs-CZ" dirty="0"/>
              <a:t> </a:t>
            </a:r>
            <a:r>
              <a:rPr lang="cs-CZ" dirty="0" err="1"/>
              <a:t>war</a:t>
            </a:r>
            <a:r>
              <a:rPr lang="cs-CZ" dirty="0"/>
              <a:t> z dílny studia </a:t>
            </a:r>
            <a:r>
              <a:rPr lang="cs-CZ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jsou kombinací tahové strategie a realtimové strategie, kde hráč převezme roli vládce říše zasazené do nějakého historického (nebo fantasy) období a snaží se ovládnout zbytek herního světa. </a:t>
            </a:r>
          </a:p>
          <a:p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herní mapy hráč provádí strategická a taktická rozhodnutí jako je přesouvání armád, utváření spojenectví a budování ekonomiky. Při střetu armád je hráč přesunut na bitevní pole, kde ovládá jednotlivé oddíly své armády.</a:t>
            </a:r>
          </a:p>
          <a:p>
            <a:r>
              <a:rPr lang="cs-CZ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Hry se hrají převážně v módu jednoho hráče, tudíž kvalitní AI je nutnost pro dobrý herní zážitek, protože AI ovládá všechny ostatní frakce na mapě.</a:t>
            </a:r>
          </a:p>
          <a:p>
            <a:endParaRPr lang="cs-CZ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uy Medieval II: Total War Collection Steam">
            <a:extLst>
              <a:ext uri="{FF2B5EF4-FFF2-40B4-BE49-F238E27FC236}">
                <a16:creationId xmlns:a16="http://schemas.microsoft.com/office/drawing/2014/main" id="{96EACE01-55F9-44BE-86CB-CAC2409E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952" y="4165519"/>
            <a:ext cx="2867608" cy="215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tal War: MEDIEVAL II – Definitive Edition on Steam">
            <a:extLst>
              <a:ext uri="{FF2B5EF4-FFF2-40B4-BE49-F238E27FC236}">
                <a16:creationId xmlns:a16="http://schemas.microsoft.com/office/drawing/2014/main" id="{EF051A0F-B9BE-49A5-BC6B-794B4BBE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35" y="4165519"/>
            <a:ext cx="2867608" cy="214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ECFB8AB6-4476-47BA-B62A-FDDEF8C28D05}"/>
              </a:ext>
            </a:extLst>
          </p:cNvPr>
          <p:cNvSpPr txBox="1"/>
          <p:nvPr/>
        </p:nvSpPr>
        <p:spPr>
          <a:xfrm>
            <a:off x="2904930" y="6312606"/>
            <a:ext cx="3137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Obr.1 Strategický mapa (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medieval II)</a:t>
            </a:r>
            <a:endParaRPr lang="cs-CZ" sz="12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C6BADC5-8870-4770-A234-6D1B60C78468}"/>
              </a:ext>
            </a:extLst>
          </p:cNvPr>
          <p:cNvSpPr txBox="1"/>
          <p:nvPr/>
        </p:nvSpPr>
        <p:spPr>
          <a:xfrm>
            <a:off x="6624735" y="6312606"/>
            <a:ext cx="3203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Obr.1 Bitevní pole (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medieval II)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2955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81099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První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–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Shogun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(2000)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se odlišuje od AI využívaného v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-time strategiích tím, že je kombinací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nějaka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druhů AI.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AI – zodpovědné za chování jednotlivých skupin vojáků, aby působili jako skupina reálných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bojujích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vojáků.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Bitevní AI – zodpovědné za ovládání pohybu jednotek na bojišti, taktiku, bojové formace a uspořádání armády.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Kampaňové a diplomatické AI – zodpovědné za rozhodování v každém tahu na strategické mapě tj. posouvání armád, tvoření spojenectví, budování měst …</a:t>
            </a:r>
          </a:p>
        </p:txBody>
      </p:sp>
      <p:pic>
        <p:nvPicPr>
          <p:cNvPr id="3074" name="Picture 2" descr="SHOGUN: Total War - Collection Steam Key GLOBAL">
            <a:extLst>
              <a:ext uri="{FF2B5EF4-FFF2-40B4-BE49-F238E27FC236}">
                <a16:creationId xmlns:a16="http://schemas.microsoft.com/office/drawing/2014/main" id="{E16136C5-C025-43A7-9437-91DF6D37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137" y="4716051"/>
            <a:ext cx="2989726" cy="17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hogun: Total War Collection (PC) DIGITAL">
            <a:extLst>
              <a:ext uri="{FF2B5EF4-FFF2-40B4-BE49-F238E27FC236}">
                <a16:creationId xmlns:a16="http://schemas.microsoft.com/office/drawing/2014/main" id="{A6D513FF-054E-4E0D-BA7E-6A17DD74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903" y="4716051"/>
            <a:ext cx="3100909" cy="17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A5C1904C-47CC-42CD-B562-FCC202088AC7}"/>
              </a:ext>
            </a:extLst>
          </p:cNvPr>
          <p:cNvSpPr txBox="1"/>
          <p:nvPr/>
        </p:nvSpPr>
        <p:spPr>
          <a:xfrm>
            <a:off x="6212148" y="6460935"/>
            <a:ext cx="3290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Obr.2 a Obr.3 Ukázky z 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Shogun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(2000)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80484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AI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Boj ve hře je zaměřen primárně na jednotky – specifické typy vojáků jako jsou pěchota, lučištníci, kavalerie musí držet specifické formace, útočit na blízku/na dálku, podle jejich zaměření, umět projít například lesem apod.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dosažení těchto cílů jsou využity Neuronové sítě pro řízení jednotlivých vojáků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Tyto Neuronové sítě jsou dopředu natrénovány pro požadované chování a při hraní se již neučí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Tyto AI je využíváno bez ohledu na to, jestli jednotky ovládá hráč nebo AI</a:t>
            </a:r>
          </a:p>
          <a:p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Bitevní AI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Bitevní AI zaujímá roli nepřátelské armády a ovládá její taktické rozhodování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tomu využívání logický systém, který se rozhoduje na základě aktuálního stavu světa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Tito rozhodnutí by měli být založena na Umění Války od čínského vojenského stratéga Sun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Tzu</a:t>
            </a:r>
            <a:endParaRPr lang="cs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un Tzu: Strategy without tactics is the slowest route to victory. Tactics  without strategy is the noise before defeat. -">
            <a:extLst>
              <a:ext uri="{FF2B5EF4-FFF2-40B4-BE49-F238E27FC236}">
                <a16:creationId xmlns:a16="http://schemas.microsoft.com/office/drawing/2014/main" id="{92D76F79-7464-4F59-8C7A-52B656B51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989" y="3731056"/>
            <a:ext cx="4506411" cy="25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39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Kampaňové AI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Kontroluje všechny ostatní frakce na strategické mapě. Stará se o jejich diplomacii, využívání zdrojů, stavbu města, ovládání armád apod.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tomu využívá kombinaci klasických stavových automatů k rozhodování a genetických algoritmů k přizpůsobení přístupu každého daimjóa (což je japonská vysoká šlechta, ve hře vůdce každé frakce). 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Nenosí v sobě žádnou paměť stávajícího chování ani nemá žádný složitý rozhodovací proces.  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Jednoduše reaguje na události, které se odehrávají kolem ní.</a:t>
            </a:r>
          </a:p>
        </p:txBody>
      </p:sp>
    </p:spTree>
    <p:extLst>
      <p:ext uri="{BB962C8B-B14F-4D97-AF65-F5344CB8AC3E}">
        <p14:creationId xmlns:p14="http://schemas.microsoft.com/office/powerpoint/2010/main" val="50490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Základy AI pro další hry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598466-5839-4189-8AEA-22BF0732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9507"/>
            <a:ext cx="9601200" cy="4597893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Tyto tři specifické struktury AI: Unit AI, Bitevní AI, Kampaňové AI z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Shogun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(2000) přebírají další hry ze série. 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Každá hra v série AI buď rozšiřuje nebo využívá novější a pokročilejší typy Umělé inteligence.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kampaně ve starších hrách bylo součástí logiky hry samotné což znamená, že AI mělo přístup k informacím a akcím, které hráč neměl (tedy v některých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situácích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podvádělo).</a:t>
            </a:r>
          </a:p>
          <a:p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Empire: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dál bylo toto AI odděleno tak, že hraje hru stejně jako hráč. Má v kódu hry rozhraní, které mu umožnuje se hrou komunikovat a vice versa.</a:t>
            </a:r>
          </a:p>
        </p:txBody>
      </p:sp>
    </p:spTree>
    <p:extLst>
      <p:ext uri="{BB962C8B-B14F-4D97-AF65-F5344CB8AC3E}">
        <p14:creationId xmlns:p14="http://schemas.microsoft.com/office/powerpoint/2010/main" val="312440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35FBEF-4904-4475-B49A-D9CC316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3707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Empire :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(2009) AI</a:t>
            </a:r>
          </a:p>
        </p:txBody>
      </p:sp>
      <p:pic>
        <p:nvPicPr>
          <p:cNvPr id="6146" name="Picture 2" descr="Empire: Total War Review - GameSpot">
            <a:extLst>
              <a:ext uri="{FF2B5EF4-FFF2-40B4-BE49-F238E27FC236}">
                <a16:creationId xmlns:a16="http://schemas.microsoft.com/office/drawing/2014/main" id="{CEA6EF21-33FC-4690-804B-1726B2D4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91" y="4152622"/>
            <a:ext cx="3575400" cy="201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F127FAA-3D52-4398-A31A-37ABC338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0660487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123</TotalTime>
  <Words>683</Words>
  <Application>Microsoft Office PowerPoint</Application>
  <PresentationFormat>Širokoúhlá obrazovka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Times New Roman</vt:lpstr>
      <vt:lpstr>Oříznutí</vt:lpstr>
      <vt:lpstr>Total War AI</vt:lpstr>
      <vt:lpstr>Osnova</vt:lpstr>
      <vt:lpstr>Úvod</vt:lpstr>
      <vt:lpstr>První total war AI – Shogun: total war (2000)</vt:lpstr>
      <vt:lpstr>Unit AI</vt:lpstr>
      <vt:lpstr>Bitevní AI</vt:lpstr>
      <vt:lpstr>Kampaňové AI</vt:lpstr>
      <vt:lpstr>Základy AI pro další hry</vt:lpstr>
      <vt:lpstr>Empire : Total war (2009) AI</vt:lpstr>
      <vt:lpstr>Total War: Rome II (2013) AI</vt:lpstr>
      <vt:lpstr>Zdroje: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War AI</dc:title>
  <dc:creator>Pakr Jiří (208971)</dc:creator>
  <cp:lastModifiedBy>Pakr Jiří (208971)</cp:lastModifiedBy>
  <cp:revision>16</cp:revision>
  <dcterms:created xsi:type="dcterms:W3CDTF">2022-04-22T08:53:05Z</dcterms:created>
  <dcterms:modified xsi:type="dcterms:W3CDTF">2022-04-22T10:56:08Z</dcterms:modified>
</cp:coreProperties>
</file>