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65"/>
    <p:restoredTop sz="95865"/>
  </p:normalViewPr>
  <p:slideViewPr>
    <p:cSldViewPr snapToGrid="0" snapToObjects="1">
      <p:cViewPr varScale="1">
        <p:scale>
          <a:sx n="97" d="100"/>
          <a:sy n="97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840C-59DD-7B43-89EF-8A8024EF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36A2B-C546-B548-8513-15BC24D30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7CB3-2875-9D40-87C4-BA1F1288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1335-3A04-D247-A651-47455407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A19D-F49D-2441-B384-958C20F0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CCE-A5EA-1C4B-8E44-C5525D5F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0FF92-2BC2-8B4F-8D3D-1D9051D16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F9A7-18AD-E64A-A706-6AFCA413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B0AC-4EA6-134D-BC14-8736F2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1802-42E7-D745-A017-C5643B96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9B83-A4FF-F84A-9E55-148DFBE8E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06E75-B051-7A40-BCA8-0B2D3139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9D58-57D6-1545-BE7D-F54A4F0E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30DF-346A-A643-963C-22ACF0DD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A0FD-7DBA-624E-A9E8-CDC5437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47E4-C21F-CF47-8285-7EDDDA3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75C0-0133-7E4A-90C8-76C3D4E1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1F66-6BFC-5242-8F6D-06264EC1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5363-C38C-9349-A09F-F1CA742F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1C1E-8370-AD46-B76B-A9835719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8E3-1C87-CB44-A4BF-D701C122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AC3C-4E35-114B-8B12-A0F11E0F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AC95-5ED7-8F42-8E07-994B6328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1D03-366A-4340-9CDE-65FCE6C2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A4F0-1B7A-B54C-B448-ED9FF865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57CF-A827-0F4E-977E-CA2B3A5E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01B9-BD7D-6246-A4F8-3C982C5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A53A2-2434-1643-AC3E-D77567E34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BFFC-9C60-3D4A-98E2-9EDD0116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9448-F63F-8741-A87D-4EB467EB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719A8-88FE-8143-8363-3D265652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1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4351-FFB9-C043-AB21-AA6C00CD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CC8BD-CB54-EA4C-85CF-C29673D4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3B495-4C04-BE4D-B2E1-383CC68D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9FE04-DFD5-0D49-B07F-821539F1A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55188-0285-6542-8797-73E41764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9CF17-0482-A74F-950D-E1C82C0E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E2784-433E-D245-8FC0-9AA31038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1AE25-13EF-8146-A3E9-C44B28E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A090-B2B1-324F-B955-02B7B789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27F81-9F3D-3042-ABF4-B521328D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7CCBC-169F-CF44-B152-3C807E93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A6FE2-D546-334A-90F0-CD73B53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DEFAD-655B-0648-AAA5-824E8BBA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5C941-1D79-1449-B0D1-23D56ABD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22CD7-65CE-024F-8459-67B19877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786F-1F79-764F-8CB7-CECF39C4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26BA-1AA3-0F4D-BC61-0F5284B6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9561-6C5B-E949-AEA8-A7D1646F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5D98E-69BB-0647-9A9F-BCCB477B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9D125-0A5B-FD44-9531-613CD64D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0F0C7-D21C-DC4A-B385-6C2EE5CF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43B8-DA85-2247-A197-FD0B714C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DE800-34CA-0D49-B3BB-A0FACEA7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45916-9ECF-0843-B17C-9128A60D0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B9176-8EE8-C647-94B0-CB0F1C3C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8A7F7-5157-3F4C-92D5-6D72053A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3ABA-F1FF-2A41-A3B8-B1CEE08F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BECDC-8626-3949-A995-288E2FAE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8B2D8-555B-024C-A863-59D07308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F459-ED7F-B340-A80F-D64F2160C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CB94-7178-9F40-A496-DA51D162932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ED97-F7CD-AA40-9445-57134395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B0B1-D446-0B43-B709-BC6602C2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0EFE-FE24-2F42-8A18-6DA5D058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89851F-7919-CF48-956F-E223A922D46B}"/>
              </a:ext>
            </a:extLst>
          </p:cNvPr>
          <p:cNvSpPr txBox="1"/>
          <p:nvPr/>
        </p:nvSpPr>
        <p:spPr>
          <a:xfrm>
            <a:off x="877537" y="525873"/>
            <a:ext cx="320040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Vegetation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4658A-FE68-FC4B-B101-8D623464918D}"/>
              </a:ext>
            </a:extLst>
          </p:cNvPr>
          <p:cNvSpPr txBox="1"/>
          <p:nvPr/>
        </p:nvSpPr>
        <p:spPr>
          <a:xfrm>
            <a:off x="6887797" y="548493"/>
            <a:ext cx="419099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Thermophilisation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F625C-E0DF-C24B-BA7F-D13748780F19}"/>
              </a:ext>
            </a:extLst>
          </p:cNvPr>
          <p:cNvSpPr txBox="1"/>
          <p:nvPr/>
        </p:nvSpPr>
        <p:spPr>
          <a:xfrm>
            <a:off x="4077937" y="4908358"/>
            <a:ext cx="3597964" cy="461665"/>
          </a:xfrm>
          <a:prstGeom prst="rect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7964"/>
                      <a:gd name="connsiteY0" fmla="*/ 0 h 461665"/>
                      <a:gd name="connsiteX1" fmla="*/ 563681 w 3597964"/>
                      <a:gd name="connsiteY1" fmla="*/ 0 h 461665"/>
                      <a:gd name="connsiteX2" fmla="*/ 1055403 w 3597964"/>
                      <a:gd name="connsiteY2" fmla="*/ 0 h 461665"/>
                      <a:gd name="connsiteX3" fmla="*/ 1727023 w 3597964"/>
                      <a:gd name="connsiteY3" fmla="*/ 0 h 461665"/>
                      <a:gd name="connsiteX4" fmla="*/ 2290704 w 3597964"/>
                      <a:gd name="connsiteY4" fmla="*/ 0 h 461665"/>
                      <a:gd name="connsiteX5" fmla="*/ 2854385 w 3597964"/>
                      <a:gd name="connsiteY5" fmla="*/ 0 h 461665"/>
                      <a:gd name="connsiteX6" fmla="*/ 3597964 w 3597964"/>
                      <a:gd name="connsiteY6" fmla="*/ 0 h 461665"/>
                      <a:gd name="connsiteX7" fmla="*/ 3597964 w 3597964"/>
                      <a:gd name="connsiteY7" fmla="*/ 461665 h 461665"/>
                      <a:gd name="connsiteX8" fmla="*/ 2998303 w 3597964"/>
                      <a:gd name="connsiteY8" fmla="*/ 461665 h 461665"/>
                      <a:gd name="connsiteX9" fmla="*/ 2506582 w 3597964"/>
                      <a:gd name="connsiteY9" fmla="*/ 461665 h 461665"/>
                      <a:gd name="connsiteX10" fmla="*/ 1906921 w 3597964"/>
                      <a:gd name="connsiteY10" fmla="*/ 461665 h 461665"/>
                      <a:gd name="connsiteX11" fmla="*/ 1307260 w 3597964"/>
                      <a:gd name="connsiteY11" fmla="*/ 461665 h 461665"/>
                      <a:gd name="connsiteX12" fmla="*/ 743579 w 3597964"/>
                      <a:gd name="connsiteY12" fmla="*/ 461665 h 461665"/>
                      <a:gd name="connsiteX13" fmla="*/ 0 w 3597964"/>
                      <a:gd name="connsiteY13" fmla="*/ 461665 h 461665"/>
                      <a:gd name="connsiteX14" fmla="*/ 0 w 3597964"/>
                      <a:gd name="connsiteY14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97964" h="461665" extrusionOk="0">
                        <a:moveTo>
                          <a:pt x="0" y="0"/>
                        </a:moveTo>
                        <a:cubicBezTo>
                          <a:pt x="202478" y="23899"/>
                          <a:pt x="290132" y="14144"/>
                          <a:pt x="563681" y="0"/>
                        </a:cubicBezTo>
                        <a:cubicBezTo>
                          <a:pt x="837230" y="-14144"/>
                          <a:pt x="836200" y="12615"/>
                          <a:pt x="1055403" y="0"/>
                        </a:cubicBezTo>
                        <a:cubicBezTo>
                          <a:pt x="1274606" y="-12615"/>
                          <a:pt x="1409874" y="22064"/>
                          <a:pt x="1727023" y="0"/>
                        </a:cubicBezTo>
                        <a:cubicBezTo>
                          <a:pt x="2044172" y="-22064"/>
                          <a:pt x="2156973" y="8058"/>
                          <a:pt x="2290704" y="0"/>
                        </a:cubicBezTo>
                        <a:cubicBezTo>
                          <a:pt x="2424435" y="-8058"/>
                          <a:pt x="2723158" y="-13781"/>
                          <a:pt x="2854385" y="0"/>
                        </a:cubicBezTo>
                        <a:cubicBezTo>
                          <a:pt x="2985612" y="13781"/>
                          <a:pt x="3414640" y="-26869"/>
                          <a:pt x="3597964" y="0"/>
                        </a:cubicBezTo>
                        <a:cubicBezTo>
                          <a:pt x="3578093" y="179957"/>
                          <a:pt x="3591579" y="253348"/>
                          <a:pt x="3597964" y="461665"/>
                        </a:cubicBezTo>
                        <a:cubicBezTo>
                          <a:pt x="3440401" y="482405"/>
                          <a:pt x="3199117" y="477417"/>
                          <a:pt x="2998303" y="461665"/>
                        </a:cubicBezTo>
                        <a:cubicBezTo>
                          <a:pt x="2797489" y="445913"/>
                          <a:pt x="2639830" y="441521"/>
                          <a:pt x="2506582" y="461665"/>
                        </a:cubicBezTo>
                        <a:cubicBezTo>
                          <a:pt x="2373334" y="481809"/>
                          <a:pt x="2095791" y="460981"/>
                          <a:pt x="1906921" y="461665"/>
                        </a:cubicBezTo>
                        <a:cubicBezTo>
                          <a:pt x="1718051" y="462349"/>
                          <a:pt x="1550643" y="457629"/>
                          <a:pt x="1307260" y="461665"/>
                        </a:cubicBezTo>
                        <a:cubicBezTo>
                          <a:pt x="1063877" y="465701"/>
                          <a:pt x="875930" y="462245"/>
                          <a:pt x="743579" y="461665"/>
                        </a:cubicBezTo>
                        <a:cubicBezTo>
                          <a:pt x="611228" y="461085"/>
                          <a:pt x="152173" y="479629"/>
                          <a:pt x="0" y="461665"/>
                        </a:cubicBezTo>
                        <a:cubicBezTo>
                          <a:pt x="2131" y="313245"/>
                          <a:pt x="8477" y="1112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Winner/loser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FA9F4-FDE6-3449-A9CF-D94218D6F3CD}"/>
              </a:ext>
            </a:extLst>
          </p:cNvPr>
          <p:cNvSpPr txBox="1"/>
          <p:nvPr/>
        </p:nvSpPr>
        <p:spPr>
          <a:xfrm>
            <a:off x="877537" y="1215057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Long-term monitoring data for species and cover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10EF0-167E-404F-B6A6-2A3B80E7DBE1}"/>
              </a:ext>
            </a:extLst>
          </p:cNvPr>
          <p:cNvSpPr txBox="1"/>
          <p:nvPr/>
        </p:nvSpPr>
        <p:spPr>
          <a:xfrm>
            <a:off x="877537" y="2449869"/>
            <a:ext cx="32673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cover change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A2BAF-9C81-5E4D-A1E5-9D2A7454A789}"/>
              </a:ext>
            </a:extLst>
          </p:cNvPr>
          <p:cNvSpPr txBox="1"/>
          <p:nvPr/>
        </p:nvSpPr>
        <p:spPr>
          <a:xfrm>
            <a:off x="877536" y="3153516"/>
            <a:ext cx="326734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species richness over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D005F-DE63-F444-AF45-8B540B84D66B}"/>
              </a:ext>
            </a:extLst>
          </p:cNvPr>
          <p:cNvSpPr txBox="1"/>
          <p:nvPr/>
        </p:nvSpPr>
        <p:spPr>
          <a:xfrm>
            <a:off x="5147894" y="1206239"/>
            <a:ext cx="3200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Download species occurrence data from GBIF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F5903D-DF7F-9E48-805B-10370E25AF9C}"/>
              </a:ext>
            </a:extLst>
          </p:cNvPr>
          <p:cNvSpPr txBox="1"/>
          <p:nvPr/>
        </p:nvSpPr>
        <p:spPr>
          <a:xfrm>
            <a:off x="5144581" y="2094030"/>
            <a:ext cx="3200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Extract climate data from CHELSA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BF944-A05E-094B-9E2D-FA0FF7D30AE0}"/>
              </a:ext>
            </a:extLst>
          </p:cNvPr>
          <p:cNvSpPr txBox="1"/>
          <p:nvPr/>
        </p:nvSpPr>
        <p:spPr>
          <a:xfrm>
            <a:off x="8881493" y="1347858"/>
            <a:ext cx="3200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Thermal niche optimum for every species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9BC9A-AAE4-F14A-B006-E0E117AC0996}"/>
              </a:ext>
            </a:extLst>
          </p:cNvPr>
          <p:cNvSpPr txBox="1"/>
          <p:nvPr/>
        </p:nvSpPr>
        <p:spPr>
          <a:xfrm>
            <a:off x="8851535" y="2398733"/>
            <a:ext cx="323035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Community temperature index weighted by species cover (CTI)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C4CE74-1EB8-7246-AD6B-E95EA3546267}"/>
              </a:ext>
            </a:extLst>
          </p:cNvPr>
          <p:cNvSpPr txBox="1"/>
          <p:nvPr/>
        </p:nvSpPr>
        <p:spPr>
          <a:xfrm>
            <a:off x="6887797" y="3536995"/>
            <a:ext cx="38564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how CTI changed over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317FC-4BBC-E24C-B151-56F1BBB0D89A}"/>
              </a:ext>
            </a:extLst>
          </p:cNvPr>
          <p:cNvSpPr txBox="1"/>
          <p:nvPr/>
        </p:nvSpPr>
        <p:spPr>
          <a:xfrm>
            <a:off x="541615" y="5631606"/>
            <a:ext cx="32004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Cover change for each species over 20 years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8BB14-FF88-BF4A-83B8-CD58C2B461F2}"/>
              </a:ext>
            </a:extLst>
          </p:cNvPr>
          <p:cNvSpPr txBox="1"/>
          <p:nvPr/>
        </p:nvSpPr>
        <p:spPr>
          <a:xfrm>
            <a:off x="4144893" y="5769542"/>
            <a:ext cx="32003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Species thermal niche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3469F-E055-C842-93EA-9A3ABD79267B}"/>
              </a:ext>
            </a:extLst>
          </p:cNvPr>
          <p:cNvSpPr txBox="1"/>
          <p:nvPr/>
        </p:nvSpPr>
        <p:spPr>
          <a:xfrm>
            <a:off x="8139953" y="5631606"/>
            <a:ext cx="32004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species change and thermal niche together</a:t>
            </a:r>
          </a:p>
        </p:txBody>
      </p:sp>
      <p:pic>
        <p:nvPicPr>
          <p:cNvPr id="25" name="Graphic 24" descr="Badge Follow with solid fill">
            <a:extLst>
              <a:ext uri="{FF2B5EF4-FFF2-40B4-BE49-F238E27FC236}">
                <a16:creationId xmlns:a16="http://schemas.microsoft.com/office/drawing/2014/main" id="{CFF85FB3-BA40-5840-9B01-645BEADC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317" y="5660773"/>
            <a:ext cx="586870" cy="586870"/>
          </a:xfrm>
          <a:prstGeom prst="rect">
            <a:avLst/>
          </a:prstGeom>
        </p:spPr>
      </p:pic>
      <p:pic>
        <p:nvPicPr>
          <p:cNvPr id="27" name="Graphic 26" descr="Arrow Down with solid fill">
            <a:extLst>
              <a:ext uri="{FF2B5EF4-FFF2-40B4-BE49-F238E27FC236}">
                <a16:creationId xmlns:a16="http://schemas.microsoft.com/office/drawing/2014/main" id="{BFBD00A8-07F1-E544-97C8-2FDD29A9B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284045" y="5485745"/>
            <a:ext cx="786351" cy="955860"/>
          </a:xfrm>
          <a:prstGeom prst="rect">
            <a:avLst/>
          </a:prstGeom>
        </p:spPr>
      </p:pic>
      <p:pic>
        <p:nvPicPr>
          <p:cNvPr id="29" name="Graphic 28" descr="Badge 3 with solid fill">
            <a:extLst>
              <a:ext uri="{FF2B5EF4-FFF2-40B4-BE49-F238E27FC236}">
                <a16:creationId xmlns:a16="http://schemas.microsoft.com/office/drawing/2014/main" id="{A242E0B8-7870-D64A-B283-C5624EBBD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3106" y="4314705"/>
            <a:ext cx="807621" cy="807621"/>
          </a:xfrm>
          <a:prstGeom prst="rect">
            <a:avLst/>
          </a:prstGeom>
        </p:spPr>
      </p:pic>
      <p:pic>
        <p:nvPicPr>
          <p:cNvPr id="33" name="Graphic 32" descr="Badge 1 with solid fill">
            <a:extLst>
              <a:ext uri="{FF2B5EF4-FFF2-40B4-BE49-F238E27FC236}">
                <a16:creationId xmlns:a16="http://schemas.microsoft.com/office/drawing/2014/main" id="{71855CE2-AB6E-144F-8B0D-84D6505A6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9917" y="-45398"/>
            <a:ext cx="788437" cy="788437"/>
          </a:xfrm>
          <a:prstGeom prst="rect">
            <a:avLst/>
          </a:prstGeom>
        </p:spPr>
      </p:pic>
      <p:pic>
        <p:nvPicPr>
          <p:cNvPr id="35" name="Graphic 34" descr="Badge with solid fill">
            <a:extLst>
              <a:ext uri="{FF2B5EF4-FFF2-40B4-BE49-F238E27FC236}">
                <a16:creationId xmlns:a16="http://schemas.microsoft.com/office/drawing/2014/main" id="{D62B4225-DF73-F141-9FA4-91CBBF95CE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91917" y="-46683"/>
            <a:ext cx="799365" cy="799365"/>
          </a:xfrm>
          <a:prstGeom prst="rect">
            <a:avLst/>
          </a:prstGeom>
        </p:spPr>
      </p:pic>
      <p:pic>
        <p:nvPicPr>
          <p:cNvPr id="37" name="Graphic 36" descr="Badge Follow with solid fill">
            <a:extLst>
              <a:ext uri="{FF2B5EF4-FFF2-40B4-BE49-F238E27FC236}">
                <a16:creationId xmlns:a16="http://schemas.microsoft.com/office/drawing/2014/main" id="{32A10497-9DDD-DD43-9D70-A63E4225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346" y="1678901"/>
            <a:ext cx="586870" cy="58687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744F69-09BA-8D49-BC66-4DEC4AA0E523}"/>
              </a:ext>
            </a:extLst>
          </p:cNvPr>
          <p:cNvCxnSpPr>
            <a:cxnSpLocks/>
          </p:cNvCxnSpPr>
          <p:nvPr/>
        </p:nvCxnSpPr>
        <p:spPr>
          <a:xfrm>
            <a:off x="4559121" y="360608"/>
            <a:ext cx="0" cy="3606085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Arrow Down with solid fill">
            <a:extLst>
              <a:ext uri="{FF2B5EF4-FFF2-40B4-BE49-F238E27FC236}">
                <a16:creationId xmlns:a16="http://schemas.microsoft.com/office/drawing/2014/main" id="{6A408101-A13B-E348-B873-5341A7588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0082" y="1760167"/>
            <a:ext cx="721084" cy="7210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352016-55BC-1442-BE31-5247B0EAA8F7}"/>
              </a:ext>
            </a:extLst>
          </p:cNvPr>
          <p:cNvSpPr txBox="1"/>
          <p:nvPr/>
        </p:nvSpPr>
        <p:spPr>
          <a:xfrm>
            <a:off x="87261" y="2449869"/>
            <a:ext cx="65604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RQ1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9567B0-B841-DC43-8646-BEB7C7ABDF6C}"/>
              </a:ext>
            </a:extLst>
          </p:cNvPr>
          <p:cNvSpPr txBox="1"/>
          <p:nvPr/>
        </p:nvSpPr>
        <p:spPr>
          <a:xfrm>
            <a:off x="87260" y="3153516"/>
            <a:ext cx="65604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RQ2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2EC4F-E845-324C-BA00-8026A7E9E047}"/>
              </a:ext>
            </a:extLst>
          </p:cNvPr>
          <p:cNvSpPr txBox="1"/>
          <p:nvPr/>
        </p:nvSpPr>
        <p:spPr>
          <a:xfrm>
            <a:off x="6018083" y="3536995"/>
            <a:ext cx="68724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RQ3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0D035E-3B9F-9A47-B353-7F8FE21C47F5}"/>
              </a:ext>
            </a:extLst>
          </p:cNvPr>
          <p:cNvSpPr txBox="1"/>
          <p:nvPr/>
        </p:nvSpPr>
        <p:spPr>
          <a:xfrm>
            <a:off x="9415290" y="5183360"/>
            <a:ext cx="6817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RQ4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E9C38B-1147-8449-AFB7-040DC8650389}"/>
              </a:ext>
            </a:extLst>
          </p:cNvPr>
          <p:cNvCxnSpPr>
            <a:cxnSpLocks/>
          </p:cNvCxnSpPr>
          <p:nvPr/>
        </p:nvCxnSpPr>
        <p:spPr>
          <a:xfrm>
            <a:off x="2228045" y="4224553"/>
            <a:ext cx="7163237" cy="0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Arrow Down with solid fill">
            <a:extLst>
              <a:ext uri="{FF2B5EF4-FFF2-40B4-BE49-F238E27FC236}">
                <a16:creationId xmlns:a16="http://schemas.microsoft.com/office/drawing/2014/main" id="{B4F12B91-BD01-4442-B5AA-531E0FFCD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130600" y="1607105"/>
            <a:ext cx="721084" cy="721084"/>
          </a:xfrm>
          <a:prstGeom prst="rect">
            <a:avLst/>
          </a:prstGeom>
        </p:spPr>
      </p:pic>
      <p:pic>
        <p:nvPicPr>
          <p:cNvPr id="51" name="Graphic 50" descr="Arrow Down with solid fill">
            <a:extLst>
              <a:ext uri="{FF2B5EF4-FFF2-40B4-BE49-F238E27FC236}">
                <a16:creationId xmlns:a16="http://schemas.microsoft.com/office/drawing/2014/main" id="{656CEFDC-9C9C-0E4C-8F29-84A278834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7037" y="1909589"/>
            <a:ext cx="797664" cy="519574"/>
          </a:xfrm>
          <a:prstGeom prst="rect">
            <a:avLst/>
          </a:prstGeom>
        </p:spPr>
      </p:pic>
      <p:pic>
        <p:nvPicPr>
          <p:cNvPr id="52" name="Graphic 51" descr="Arrow Down with solid fill">
            <a:extLst>
              <a:ext uri="{FF2B5EF4-FFF2-40B4-BE49-F238E27FC236}">
                <a16:creationId xmlns:a16="http://schemas.microsoft.com/office/drawing/2014/main" id="{D3F6FF83-35E6-9B49-8330-72E1C1C5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6431" y="3062225"/>
            <a:ext cx="721084" cy="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SUBRT Jiri</dc:creator>
  <cp:lastModifiedBy>SUBRT Jiri</cp:lastModifiedBy>
  <cp:revision>2</cp:revision>
  <dcterms:created xsi:type="dcterms:W3CDTF">2022-04-14T18:22:15Z</dcterms:created>
  <dcterms:modified xsi:type="dcterms:W3CDTF">2022-04-26T19:37:13Z</dcterms:modified>
</cp:coreProperties>
</file>