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wmf" ContentType="image/x-wmf"/>
  <Override PartName="/ppt/media/image13.wmf" ContentType="image/x-wmf"/>
  <Override PartName="/ppt/media/image8.wmf" ContentType="image/x-wmf"/>
  <Override PartName="/ppt/media/image12.jpeg" ContentType="image/jpeg"/>
  <Override PartName="/ppt/media/image7.wmf" ContentType="image/x-wmf"/>
  <Override PartName="/ppt/media/image11.wmf" ContentType="image/x-wmf"/>
  <Override PartName="/ppt/media/image17.jpeg" ContentType="image/jpeg"/>
  <Override PartName="/ppt/media/image21.jpeg" ContentType="image/jpeg"/>
  <Override PartName="/ppt/media/image16.png" ContentType="image/png"/>
  <Override PartName="/ppt/media/image20.png" ContentType="image/png"/>
  <Override PartName="/ppt/media/image2.wmf" ContentType="image/x-wmf"/>
  <Override PartName="/ppt/media/image18.jpeg" ContentType="image/jpeg"/>
  <Override PartName="/ppt/media/image15.jpeg" ContentType="image/jpeg"/>
  <Override PartName="/ppt/media/image14.jpeg" ContentType="image/jpeg"/>
  <Override PartName="/ppt/media/image1.wmf" ContentType="image/x-wmf"/>
  <Override PartName="/ppt/media/image3.jpeg" ContentType="image/jpeg"/>
  <Override PartName="/ppt/media/image4.wmf" ContentType="image/x-wmf"/>
  <Override PartName="/ppt/media/image6.wmf" ContentType="image/x-wmf"/>
  <Override PartName="/ppt/media/image19.jpeg" ContentType="image/jpeg"/>
  <Override PartName="/ppt/media/image5.wmf" ContentType="image/x-wmf"/>
  <Override PartName="/ppt/media/image10.wmf" ContentType="image/x-wmf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0691813" cy="7561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jpeg"/><Relationship Id="rId5" Type="http://schemas.openxmlformats.org/officeDocument/2006/relationships/image" Target="../media/image13.wmf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rázek 6" descr=""/>
          <p:cNvPicPr/>
          <p:nvPr/>
        </p:nvPicPr>
        <p:blipFill>
          <a:blip r:embed="rId2"/>
          <a:stretch/>
        </p:blipFill>
        <p:spPr>
          <a:xfrm>
            <a:off x="0" y="6978240"/>
            <a:ext cx="10691280" cy="617760"/>
          </a:xfrm>
          <a:prstGeom prst="rect">
            <a:avLst/>
          </a:prstGeom>
          <a:ln w="0">
            <a:noFill/>
          </a:ln>
        </p:spPr>
      </p:pic>
      <p:pic>
        <p:nvPicPr>
          <p:cNvPr id="1" name="Obrázek 2" descr=""/>
          <p:cNvPicPr/>
          <p:nvPr/>
        </p:nvPicPr>
        <p:blipFill>
          <a:blip r:embed="rId3"/>
          <a:stretch/>
        </p:blipFill>
        <p:spPr>
          <a:xfrm>
            <a:off x="432000" y="432000"/>
            <a:ext cx="1653120" cy="753120"/>
          </a:xfrm>
          <a:prstGeom prst="rect">
            <a:avLst/>
          </a:prstGeom>
          <a:ln w="0">
            <a:noFill/>
          </a:ln>
        </p:spPr>
      </p:pic>
      <p:pic>
        <p:nvPicPr>
          <p:cNvPr id="2" name="Obrázek 4" descr=""/>
          <p:cNvPicPr/>
          <p:nvPr/>
        </p:nvPicPr>
        <p:blipFill>
          <a:blip r:embed="rId4"/>
          <a:stretch/>
        </p:blipFill>
        <p:spPr>
          <a:xfrm>
            <a:off x="6354000" y="1854000"/>
            <a:ext cx="3196800" cy="3224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Obrázek 7" descr=""/>
          <p:cNvPicPr/>
          <p:nvPr/>
        </p:nvPicPr>
        <p:blipFill>
          <a:blip r:embed="rId2"/>
          <a:stretch/>
        </p:blipFill>
        <p:spPr>
          <a:xfrm>
            <a:off x="0" y="6938280"/>
            <a:ext cx="10691280" cy="617760"/>
          </a:xfrm>
          <a:prstGeom prst="rect">
            <a:avLst/>
          </a:prstGeom>
          <a:ln w="0">
            <a:noFill/>
          </a:ln>
        </p:spPr>
      </p:pic>
      <p:pic>
        <p:nvPicPr>
          <p:cNvPr id="42" name="Obrázek 2" descr=""/>
          <p:cNvPicPr/>
          <p:nvPr/>
        </p:nvPicPr>
        <p:blipFill>
          <a:blip r:embed="rId3"/>
          <a:stretch/>
        </p:blipFill>
        <p:spPr>
          <a:xfrm>
            <a:off x="432000" y="432000"/>
            <a:ext cx="1653120" cy="75312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ftr"/>
          </p:nvPr>
        </p:nvSpPr>
        <p:spPr>
          <a:xfrm>
            <a:off x="426240" y="7041600"/>
            <a:ext cx="2843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/>
          </p:nvPr>
        </p:nvSpPr>
        <p:spPr>
          <a:xfrm>
            <a:off x="372996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B7F17553-8F84-4FC1-A33C-FB07E5555BF1}" type="datetime1">
              <a:rPr b="0" lang="cs-CZ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04.10.2022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/>
          </p:nvPr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801FB6D7-0494-47C6-AA7D-C19566E9A168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Obrázek 2" descr=""/>
          <p:cNvPicPr/>
          <p:nvPr/>
        </p:nvPicPr>
        <p:blipFill>
          <a:blip r:embed="rId2"/>
          <a:stretch/>
        </p:blipFill>
        <p:spPr>
          <a:xfrm>
            <a:off x="432000" y="432000"/>
            <a:ext cx="1653120" cy="753120"/>
          </a:xfrm>
          <a:prstGeom prst="rect">
            <a:avLst/>
          </a:prstGeom>
          <a:ln w="0">
            <a:noFill/>
          </a:ln>
        </p:spPr>
      </p:pic>
      <p:pic>
        <p:nvPicPr>
          <p:cNvPr id="91" name="Obrázek 7" descr=""/>
          <p:cNvPicPr/>
          <p:nvPr/>
        </p:nvPicPr>
        <p:blipFill>
          <a:blip r:embed="rId3"/>
          <a:stretch/>
        </p:blipFill>
        <p:spPr>
          <a:xfrm>
            <a:off x="0" y="6938280"/>
            <a:ext cx="10691280" cy="61776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ftr"/>
          </p:nvPr>
        </p:nvSpPr>
        <p:spPr>
          <a:xfrm>
            <a:off x="426240" y="7041600"/>
            <a:ext cx="2843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dt"/>
          </p:nvPr>
        </p:nvSpPr>
        <p:spPr>
          <a:xfrm>
            <a:off x="372996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BF136F22-CF51-48E1-BB95-4E987C45CD83}" type="datetime1">
              <a:rPr b="0" lang="cs-CZ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04.10.2022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/>
          </p:nvPr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9F17E7E2-88B3-414A-8B7D-2E9B2F2423CD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rázek 2" descr=""/>
          <p:cNvPicPr/>
          <p:nvPr/>
        </p:nvPicPr>
        <p:blipFill>
          <a:blip r:embed="rId2"/>
          <a:stretch/>
        </p:blipFill>
        <p:spPr>
          <a:xfrm>
            <a:off x="432000" y="432000"/>
            <a:ext cx="1653120" cy="753120"/>
          </a:xfrm>
          <a:prstGeom prst="rect">
            <a:avLst/>
          </a:prstGeom>
          <a:ln w="0">
            <a:noFill/>
          </a:ln>
        </p:spPr>
      </p:pic>
      <p:pic>
        <p:nvPicPr>
          <p:cNvPr id="140" name="Obrázek 7" descr=""/>
          <p:cNvPicPr/>
          <p:nvPr/>
        </p:nvPicPr>
        <p:blipFill>
          <a:blip r:embed="rId3"/>
          <a:stretch/>
        </p:blipFill>
        <p:spPr>
          <a:xfrm>
            <a:off x="0" y="6938280"/>
            <a:ext cx="10691280" cy="61776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PlaceHolder 1"/>
          <p:cNvSpPr>
            <a:spLocks noGrp="1"/>
          </p:cNvSpPr>
          <p:nvPr>
            <p:ph type="ftr"/>
          </p:nvPr>
        </p:nvSpPr>
        <p:spPr>
          <a:xfrm>
            <a:off x="426240" y="7041600"/>
            <a:ext cx="2843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dt"/>
          </p:nvPr>
        </p:nvSpPr>
        <p:spPr>
          <a:xfrm>
            <a:off x="372996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6BA39898-AA11-42F3-AC68-33D49D35A4A7}" type="datetime1">
              <a:rPr b="0" lang="cs-CZ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04.10.2022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/>
          </p:nvPr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311FD88A-22D7-482D-8F1E-E8E7B85A2DFD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Obrázek 7" descr=""/>
          <p:cNvPicPr/>
          <p:nvPr/>
        </p:nvPicPr>
        <p:blipFill>
          <a:blip r:embed="rId2"/>
          <a:stretch/>
        </p:blipFill>
        <p:spPr>
          <a:xfrm>
            <a:off x="0" y="6933600"/>
            <a:ext cx="10691280" cy="627120"/>
          </a:xfrm>
          <a:prstGeom prst="rect">
            <a:avLst/>
          </a:prstGeom>
          <a:ln w="0">
            <a:noFill/>
          </a:ln>
        </p:spPr>
      </p:pic>
      <p:pic>
        <p:nvPicPr>
          <p:cNvPr id="189" name="Obrázek 2" descr=""/>
          <p:cNvPicPr/>
          <p:nvPr/>
        </p:nvPicPr>
        <p:blipFill>
          <a:blip r:embed="rId3"/>
          <a:stretch/>
        </p:blipFill>
        <p:spPr>
          <a:xfrm>
            <a:off x="432000" y="432000"/>
            <a:ext cx="1653120" cy="753120"/>
          </a:xfrm>
          <a:prstGeom prst="rect">
            <a:avLst/>
          </a:prstGeom>
          <a:ln w="0"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417600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90400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2" name="Line 3"/>
          <p:cNvSpPr/>
          <p:nvPr/>
        </p:nvSpPr>
        <p:spPr>
          <a:xfrm>
            <a:off x="55440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Obrázek 4" descr=""/>
          <p:cNvPicPr/>
          <p:nvPr/>
        </p:nvPicPr>
        <p:blipFill>
          <a:blip r:embed="rId4"/>
          <a:stretch/>
        </p:blipFill>
        <p:spPr>
          <a:xfrm>
            <a:off x="6354000" y="1854000"/>
            <a:ext cx="3196800" cy="3224160"/>
          </a:xfrm>
          <a:prstGeom prst="rect">
            <a:avLst/>
          </a:prstGeom>
          <a:ln w="0">
            <a:noFill/>
          </a:ln>
        </p:spPr>
      </p:pic>
      <p:pic>
        <p:nvPicPr>
          <p:cNvPr id="194" name="Obrázek 7" descr=""/>
          <p:cNvPicPr/>
          <p:nvPr/>
        </p:nvPicPr>
        <p:blipFill>
          <a:blip r:embed="rId5"/>
          <a:stretch/>
        </p:blipFill>
        <p:spPr>
          <a:xfrm>
            <a:off x="0" y="6938280"/>
            <a:ext cx="10691280" cy="61776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/>
          <p:nvPr/>
        </p:nvSpPr>
        <p:spPr>
          <a:xfrm>
            <a:off x="432000" y="3960000"/>
            <a:ext cx="547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PCaPAC 2022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TextShape 2"/>
          <p:cNvSpPr/>
          <p:nvPr/>
        </p:nvSpPr>
        <p:spPr>
          <a:xfrm>
            <a:off x="432000" y="2592000"/>
            <a:ext cx="5471280" cy="13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OpenAPI – basics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5" name="TextShape 3"/>
          <p:cNvSpPr/>
          <p:nvPr/>
        </p:nvSpPr>
        <p:spPr>
          <a:xfrm>
            <a:off x="432000" y="4356000"/>
            <a:ext cx="547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Jiří Švácha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Zástupný symbol pro datum 1"/>
          <p:cNvSpPr/>
          <p:nvPr/>
        </p:nvSpPr>
        <p:spPr>
          <a:xfrm>
            <a:off x="3168000" y="7185600"/>
            <a:ext cx="107532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7" name="CustomShape 1"/>
          <p:cNvSpPr/>
          <p:nvPr/>
        </p:nvSpPr>
        <p:spPr>
          <a:xfrm>
            <a:off x="2844360" y="712836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/>
          <p:nvPr/>
        </p:nvSpPr>
        <p:spPr>
          <a:xfrm>
            <a:off x="2516400" y="270000"/>
            <a:ext cx="77428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What will we talk about?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How will we do it?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9" name="TextShape 4"/>
          <p:cNvSpPr/>
          <p:nvPr/>
        </p:nvSpPr>
        <p:spPr>
          <a:xfrm>
            <a:off x="432000" y="1548000"/>
            <a:ext cx="9827280" cy="49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Introduction to OpenAPI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Analysis of the use case for the tutorial – Systems database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Systems database specification using OpenAPI 3.0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Possibilities of auto-generated code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Server implementation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Test the implemented server using swagger docs and VS Code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Clients – React app, Grafana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Future - GraphQL, AsyncAPI</a:t>
            </a:r>
            <a:endParaRPr b="0" lang="en-US" sz="2400" spc="-1" strike="noStrike">
              <a:latin typeface="Arial"/>
              <a:ea typeface="Noto Sans CJK SC"/>
            </a:endParaRPr>
          </a:p>
        </p:txBody>
      </p:sp>
      <p:sp>
        <p:nvSpPr>
          <p:cNvPr id="240" name="CustomShape 1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PlaceHolder 7"/>
          <p:cNvSpPr/>
          <p:nvPr/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EA9D251F-410F-4832-BA69-75D86A295133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44" name="Zástupný symbol pro datum 1"/>
          <p:cNvSpPr/>
          <p:nvPr/>
        </p:nvSpPr>
        <p:spPr>
          <a:xfrm>
            <a:off x="370800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5"/>
          <p:cNvSpPr/>
          <p:nvPr/>
        </p:nvSpPr>
        <p:spPr>
          <a:xfrm>
            <a:off x="2516400" y="270000"/>
            <a:ext cx="77428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Introduction to OpenAPI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6" name="TextShape 6"/>
          <p:cNvSpPr/>
          <p:nvPr/>
        </p:nvSpPr>
        <p:spPr>
          <a:xfrm>
            <a:off x="432000" y="1548000"/>
            <a:ext cx="9827280" cy="49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b="0" lang="en-US" sz="2400" spc="-1" strike="noStrike">
              <a:latin typeface="Arial"/>
              <a:ea typeface="Noto Sans CJK SC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" name="Line 1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PlaceHolder 1"/>
          <p:cNvSpPr/>
          <p:nvPr/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64F3701A-9514-4AAE-9842-82D942B88388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1" name="Zástupný symbol pro datum 2"/>
          <p:cNvSpPr/>
          <p:nvPr/>
        </p:nvSpPr>
        <p:spPr>
          <a:xfrm>
            <a:off x="370800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7"/>
          <p:cNvSpPr/>
          <p:nvPr/>
        </p:nvSpPr>
        <p:spPr>
          <a:xfrm>
            <a:off x="2516400" y="270000"/>
            <a:ext cx="77428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use case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" name="Line 2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PlaceHolder 2"/>
          <p:cNvSpPr/>
          <p:nvPr/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F37741F9-D5E8-41CB-93D0-BBA6536F8052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7" name="Zástupný symbol pro datum 3"/>
          <p:cNvSpPr/>
          <p:nvPr/>
        </p:nvSpPr>
        <p:spPr>
          <a:xfrm>
            <a:off x="370800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457200" y="3200400"/>
            <a:ext cx="5715000" cy="1267560"/>
          </a:xfrm>
          <a:prstGeom prst="rect">
            <a:avLst/>
          </a:prstGeom>
          <a:ln w="0">
            <a:noFill/>
          </a:ln>
        </p:spPr>
      </p:pic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457200" y="1703880"/>
            <a:ext cx="5715000" cy="1267920"/>
          </a:xfrm>
          <a:prstGeom prst="rect">
            <a:avLst/>
          </a:prstGeom>
          <a:ln w="0">
            <a:noFill/>
          </a:ln>
        </p:spPr>
      </p:pic>
      <p:pic>
        <p:nvPicPr>
          <p:cNvPr id="260" name="" descr=""/>
          <p:cNvPicPr/>
          <p:nvPr/>
        </p:nvPicPr>
        <p:blipFill>
          <a:blip r:embed="rId3"/>
          <a:stretch/>
        </p:blipFill>
        <p:spPr>
          <a:xfrm>
            <a:off x="457200" y="4572000"/>
            <a:ext cx="3429000" cy="211644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4"/>
          <a:stretch/>
        </p:blipFill>
        <p:spPr>
          <a:xfrm>
            <a:off x="3954600" y="5059440"/>
            <a:ext cx="2217600" cy="111276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>
          <a:xfrm>
            <a:off x="6881400" y="1600200"/>
            <a:ext cx="1371600" cy="137160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6881400" y="3200400"/>
            <a:ext cx="1371600" cy="137160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6881400" y="4800600"/>
            <a:ext cx="1371600" cy="137160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 txBox="1"/>
          <p:nvPr/>
        </p:nvSpPr>
        <p:spPr>
          <a:xfrm>
            <a:off x="8481600" y="1912320"/>
            <a:ext cx="1600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Laser engineer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8481600" y="3512520"/>
            <a:ext cx="1600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Laser scientist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8481600" y="5257800"/>
            <a:ext cx="1600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Control </a:t>
            </a:r>
            <a:r>
              <a:rPr b="0" lang="en-US" sz="1800" spc="-1" strike="noStrike">
                <a:latin typeface="Arial"/>
              </a:rPr>
              <a:t>system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engine</a:t>
            </a:r>
            <a:r>
              <a:rPr b="0" lang="en-US" sz="1800" spc="-1" strike="noStrike">
                <a:latin typeface="Arial"/>
              </a:rPr>
              <a:t>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0"/>
          <p:cNvSpPr/>
          <p:nvPr/>
        </p:nvSpPr>
        <p:spPr>
          <a:xfrm>
            <a:off x="2516400" y="270000"/>
            <a:ext cx="77428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use case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9" name="CustomShape 11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CustomShape 12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" name="Line 6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PlaceHolder 5"/>
          <p:cNvSpPr/>
          <p:nvPr/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8205AA89-E415-47A4-A071-CDDE95239D63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3" name="Zástupný symbol pro datum 6"/>
          <p:cNvSpPr/>
          <p:nvPr/>
        </p:nvSpPr>
        <p:spPr>
          <a:xfrm>
            <a:off x="370800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6881400" y="1600200"/>
            <a:ext cx="1371600" cy="137160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>
            <a:off x="6881400" y="3200400"/>
            <a:ext cx="1371600" cy="137160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>
            <a:off x="6881400" y="4800600"/>
            <a:ext cx="1371600" cy="137160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"/>
          <p:cNvSpPr txBox="1"/>
          <p:nvPr/>
        </p:nvSpPr>
        <p:spPr>
          <a:xfrm>
            <a:off x="8481600" y="1912320"/>
            <a:ext cx="1600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Laser engineer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8481600" y="3512520"/>
            <a:ext cx="1600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La</a:t>
            </a:r>
            <a:r>
              <a:rPr b="0" lang="en-US" sz="1800" spc="-1" strike="noStrike">
                <a:latin typeface="Arial"/>
              </a:rPr>
              <a:t>ser </a:t>
            </a:r>
            <a:r>
              <a:rPr b="0" lang="en-US" sz="1800" spc="-1" strike="noStrike">
                <a:latin typeface="Arial"/>
              </a:rPr>
              <a:t>sci</a:t>
            </a:r>
            <a:r>
              <a:rPr b="0" lang="en-US" sz="1800" spc="-1" strike="noStrike">
                <a:latin typeface="Arial"/>
              </a:rPr>
              <a:t>ent</a:t>
            </a:r>
            <a:r>
              <a:rPr b="0" lang="en-US" sz="1800" spc="-1" strike="noStrike">
                <a:latin typeface="Arial"/>
              </a:rPr>
              <a:t>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8481600" y="5257800"/>
            <a:ext cx="1600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Control systems engineer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1600200" y="2057400"/>
            <a:ext cx="2971800" cy="297180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"/>
          <p:cNvSpPr txBox="1"/>
          <p:nvPr/>
        </p:nvSpPr>
        <p:spPr>
          <a:xfrm>
            <a:off x="2394000" y="536868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Manager(s)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 flipH="1">
            <a:off x="4572000" y="2286000"/>
            <a:ext cx="22860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 flipH="1" flipV="1">
            <a:off x="4572000" y="3657600"/>
            <a:ext cx="23094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 flipH="1" flipV="1">
            <a:off x="4572000" y="4114800"/>
            <a:ext cx="23094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 txBox="1"/>
          <p:nvPr/>
        </p:nvSpPr>
        <p:spPr>
          <a:xfrm>
            <a:off x="4800600" y="216828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Re</a:t>
            </a:r>
            <a:r>
              <a:rPr b="0" lang="en-US" sz="1800" spc="-1" strike="noStrike">
                <a:latin typeface="Arial"/>
              </a:rPr>
              <a:t>po</a:t>
            </a:r>
            <a:r>
              <a:rPr b="0" lang="en-US" sz="1800" spc="-1" strike="noStrike">
                <a:latin typeface="Arial"/>
              </a:rPr>
              <a:t>rtin</a:t>
            </a:r>
            <a:r>
              <a:rPr b="0" lang="en-US" sz="1800" spc="-1" strike="noStrike">
                <a:latin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8"/>
          <p:cNvSpPr/>
          <p:nvPr/>
        </p:nvSpPr>
        <p:spPr>
          <a:xfrm>
            <a:off x="2516400" y="270000"/>
            <a:ext cx="77428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use case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" name="CustomShape 8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" name="Line 4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PlaceHolder 3"/>
          <p:cNvSpPr/>
          <p:nvPr/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E0FF55A0-0D0A-4AB6-BDF5-2FC2FBC8BE97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91" name="Zástupný symbol pro datum 4"/>
          <p:cNvSpPr/>
          <p:nvPr/>
        </p:nvSpPr>
        <p:spPr>
          <a:xfrm>
            <a:off x="370800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457200" y="3200400"/>
            <a:ext cx="5715000" cy="1267560"/>
          </a:xfrm>
          <a:prstGeom prst="rect">
            <a:avLst/>
          </a:prstGeom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457200" y="1703880"/>
            <a:ext cx="5715000" cy="126792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3"/>
          <a:stretch/>
        </p:blipFill>
        <p:spPr>
          <a:xfrm>
            <a:off x="457200" y="4572000"/>
            <a:ext cx="3429000" cy="2116440"/>
          </a:xfrm>
          <a:prstGeom prst="rect">
            <a:avLst/>
          </a:prstGeom>
          <a:ln w="0">
            <a:noFill/>
          </a:ln>
        </p:spPr>
      </p:pic>
      <p:pic>
        <p:nvPicPr>
          <p:cNvPr id="295" name="" descr=""/>
          <p:cNvPicPr/>
          <p:nvPr/>
        </p:nvPicPr>
        <p:blipFill>
          <a:blip r:embed="rId4"/>
          <a:stretch/>
        </p:blipFill>
        <p:spPr>
          <a:xfrm>
            <a:off x="3954600" y="5059440"/>
            <a:ext cx="2217600" cy="1112760"/>
          </a:xfrm>
          <a:prstGeom prst="rect">
            <a:avLst/>
          </a:prstGeom>
          <a:ln w="0">
            <a:noFill/>
          </a:ln>
        </p:spPr>
      </p:pic>
      <p:sp>
        <p:nvSpPr>
          <p:cNvPr id="296" name=""/>
          <p:cNvSpPr/>
          <p:nvPr/>
        </p:nvSpPr>
        <p:spPr>
          <a:xfrm>
            <a:off x="7315200" y="2514600"/>
            <a:ext cx="2514600" cy="2514600"/>
          </a:xfrm>
          <a:prstGeom prst="ellipse">
            <a:avLst/>
          </a:prstGeom>
          <a:solidFill>
            <a:srgbClr val="b3e5fc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2600" spc="-1" strike="noStrike">
                <a:latin typeface="Arial"/>
              </a:rPr>
              <a:t>System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6172200" y="2286000"/>
            <a:ext cx="13716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>
            <a:off x="6172200" y="388620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"/>
          <p:cNvSpPr/>
          <p:nvPr/>
        </p:nvSpPr>
        <p:spPr>
          <a:xfrm flipV="1">
            <a:off x="6172200" y="4572000"/>
            <a:ext cx="13716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 txBox="1"/>
          <p:nvPr/>
        </p:nvSpPr>
        <p:spPr>
          <a:xfrm>
            <a:off x="6629400" y="16002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8458200" y="160020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Oscillator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6858000" y="216828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Mirror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9144000" y="216828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Spectrometer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8001000" y="20574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Crystal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6172200" y="45720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Switch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6858000" y="559728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PLC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8001000" y="52578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Sensors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9144000" y="582588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6172200" y="2971800"/>
            <a:ext cx="16002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Equipment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9601200" y="480060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Valve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9"/>
          <p:cNvSpPr/>
          <p:nvPr/>
        </p:nvSpPr>
        <p:spPr>
          <a:xfrm>
            <a:off x="2516400" y="270000"/>
            <a:ext cx="77428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use case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2" name="CustomShape 9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3" name="CustomShape 10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4" name="Line 5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PlaceHolder 4"/>
          <p:cNvSpPr/>
          <p:nvPr/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3E166D8F-BEE3-4F49-89CE-210579CE9856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16" name="Zástupný symbol pro datum 5"/>
          <p:cNvSpPr/>
          <p:nvPr/>
        </p:nvSpPr>
        <p:spPr>
          <a:xfrm>
            <a:off x="370800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3429000" y="1028520"/>
            <a:ext cx="2514600" cy="2514600"/>
          </a:xfrm>
          <a:prstGeom prst="ellipse">
            <a:avLst/>
          </a:prstGeom>
          <a:solidFill>
            <a:srgbClr val="b3e5fc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2600" spc="-1" strike="noStrike">
                <a:latin typeface="Arial"/>
              </a:rPr>
              <a:t>System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7734600" y="4186800"/>
            <a:ext cx="2514600" cy="2514600"/>
          </a:xfrm>
          <a:prstGeom prst="ellipse">
            <a:avLst/>
          </a:prstGeom>
          <a:solidFill>
            <a:srgbClr val="fff9c4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2600" spc="-1" strike="noStrike">
                <a:latin typeface="Arial"/>
              </a:rPr>
              <a:t>User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Username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228600" y="2286000"/>
            <a:ext cx="2514600" cy="2514600"/>
          </a:xfrm>
          <a:prstGeom prst="ellipse">
            <a:avLst/>
          </a:prstGeom>
          <a:solidFill>
            <a:srgbClr val="ffccbc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2600" spc="-1" strike="noStrike">
                <a:latin typeface="Arial"/>
              </a:rPr>
              <a:t>Config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Key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20" name=""/>
          <p:cNvCxnSpPr>
            <a:stCxn id="317" idx="7"/>
            <a:endCxn id="317" idx="6"/>
          </p:cNvCxnSpPr>
          <p:nvPr/>
        </p:nvCxnSpPr>
        <p:spPr>
          <a:xfrm>
            <a:off x="5575680" y="1396440"/>
            <a:ext cx="368280" cy="889920"/>
          </a:xfrm>
          <a:prstGeom prst="curvedConnector3">
            <a:avLst/>
          </a:prstGeom>
          <a:ln w="38160">
            <a:solidFill>
              <a:srgbClr val="9e9e9e"/>
            </a:solidFill>
            <a:round/>
            <a:tailEnd len="med" type="triangle" w="med"/>
          </a:ln>
        </p:spPr>
        <p:txBody>
          <a:bodyPr lIns="109080" rIns="109080" tIns="64080" bIns="6408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                                                              </a:t>
            </a:r>
            <a:r>
              <a:rPr b="0" lang="en-US" sz="1800" spc="-1" strike="noStrike">
                <a:latin typeface="Arial"/>
              </a:rPr>
              <a:t>HAS_SUBSYSTEM</a:t>
            </a:r>
            <a:endParaRPr b="0" lang="en-US" sz="1800" spc="-1" strike="noStrike">
              <a:latin typeface="Arial"/>
            </a:endParaRPr>
          </a:p>
        </p:txBody>
      </p:cxnSp>
      <p:cxnSp>
        <p:nvCxnSpPr>
          <p:cNvPr id="321" name=""/>
          <p:cNvCxnSpPr>
            <a:stCxn id="317" idx="6"/>
            <a:endCxn id="317" idx="6"/>
          </p:cNvCxnSpPr>
          <p:nvPr/>
        </p:nvCxnSpPr>
        <p:spPr>
          <a:xfrm>
            <a:off x="5943600" y="2285640"/>
            <a:ext cx="360" cy="360"/>
          </a:xfrm>
          <a:prstGeom prst="curved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322" name=""/>
          <p:cNvCxnSpPr>
            <a:stCxn id="317" idx="5"/>
            <a:endCxn id="318" idx="1"/>
          </p:cNvCxnSpPr>
          <p:nvPr/>
        </p:nvCxnSpPr>
        <p:spPr>
          <a:xfrm>
            <a:off x="5575680" y="3175200"/>
            <a:ext cx="2527200" cy="1379880"/>
          </a:xfrm>
          <a:prstGeom prst="curvedConnector3">
            <a:avLst/>
          </a:prstGeom>
          <a:ln w="38160">
            <a:solidFill>
              <a:srgbClr val="9e9e9e"/>
            </a:solidFill>
            <a:round/>
            <a:tailEnd len="med" type="triangle" w="med"/>
          </a:ln>
        </p:spPr>
        <p:txBody>
          <a:bodyPr lIns="109080" rIns="109080" tIns="64080" bIns="6408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                                             </a:t>
            </a:r>
            <a:r>
              <a:rPr b="0" lang="en-US" sz="1800" spc="-1" strike="noStrike">
                <a:latin typeface="Arial"/>
              </a:rPr>
              <a:t>WAS_MAINTAINED_BY</a:t>
            </a:r>
            <a:endParaRPr b="0" lang="en-US" sz="1800" spc="-1" strike="noStrike">
              <a:latin typeface="Arial"/>
            </a:endParaRPr>
          </a:p>
        </p:txBody>
      </p:cxnSp>
      <p:sp>
        <p:nvSpPr>
          <p:cNvPr id="323" name=""/>
          <p:cNvSpPr/>
          <p:nvPr/>
        </p:nvSpPr>
        <p:spPr>
          <a:xfrm>
            <a:off x="2971800" y="4343400"/>
            <a:ext cx="2514600" cy="2514600"/>
          </a:xfrm>
          <a:prstGeom prst="ellipse">
            <a:avLst/>
          </a:prstGeom>
          <a:solidFill>
            <a:srgbClr val="dce775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2600" spc="-1" strike="noStrike">
                <a:latin typeface="Arial"/>
              </a:rPr>
              <a:t>TimeValue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Time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Value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Unit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24" name=""/>
          <p:cNvCxnSpPr>
            <a:stCxn id="317" idx="4"/>
            <a:endCxn id="323" idx="0"/>
          </p:cNvCxnSpPr>
          <p:nvPr/>
        </p:nvCxnSpPr>
        <p:spPr>
          <a:xfrm flipH="1">
            <a:off x="4229280" y="3543120"/>
            <a:ext cx="457560" cy="800640"/>
          </a:xfrm>
          <a:prstGeom prst="curvedConnector3">
            <a:avLst/>
          </a:prstGeom>
          <a:ln w="38160">
            <a:solidFill>
              <a:srgbClr val="9e9e9e"/>
            </a:solidFill>
            <a:round/>
            <a:tailEnd len="med" type="triangle" w="med"/>
          </a:ln>
        </p:spPr>
        <p:txBody>
          <a:bodyPr lIns="109080" rIns="109080" tIns="64080" bIns="6408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             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         </a:t>
            </a:r>
            <a:r>
              <a:rPr b="0" lang="en-US" sz="1800" spc="-1" strike="noStrike">
                <a:latin typeface="Arial"/>
              </a:rPr>
              <a:t>LOG </a:t>
            </a:r>
            <a:endParaRPr b="0" lang="en-US" sz="1800" spc="-1" strike="noStrike">
              <a:latin typeface="Arial"/>
            </a:endParaRPr>
          </a:p>
        </p:txBody>
      </p:cxnSp>
      <p:cxnSp>
        <p:nvCxnSpPr>
          <p:cNvPr id="325" name=""/>
          <p:cNvCxnSpPr>
            <a:stCxn id="317" idx="3"/>
            <a:endCxn id="319" idx="6"/>
          </p:cNvCxnSpPr>
          <p:nvPr/>
        </p:nvCxnSpPr>
        <p:spPr>
          <a:xfrm flipH="1">
            <a:off x="2743200" y="3175200"/>
            <a:ext cx="1054080" cy="368280"/>
          </a:xfrm>
          <a:prstGeom prst="curvedConnector3">
            <a:avLst/>
          </a:prstGeom>
          <a:ln w="38160">
            <a:solidFill>
              <a:srgbClr val="9e9e9e"/>
            </a:solidFill>
            <a:round/>
            <a:tailEnd len="med" type="triangle" w="med"/>
          </a:ln>
        </p:spPr>
        <p:txBody>
          <a:bodyPr lIns="109080" rIns="109080" tIns="64080" bIns="6408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HAS</a:t>
            </a:r>
            <a:endParaRPr b="0" lang="en-US" sz="1800" spc="-1" strike="noStrike">
              <a:latin typeface="Arial"/>
            </a:endParaRPr>
          </a:p>
        </p:txBody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1"/>
          <p:cNvSpPr/>
          <p:nvPr/>
        </p:nvSpPr>
        <p:spPr>
          <a:xfrm>
            <a:off x="2516400" y="270000"/>
            <a:ext cx="77428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PI 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specific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ation 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and 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implem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entatio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7" name="TextShape 12"/>
          <p:cNvSpPr/>
          <p:nvPr/>
        </p:nvSpPr>
        <p:spPr>
          <a:xfrm>
            <a:off x="432000" y="1548000"/>
            <a:ext cx="9827280" cy="49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Use open-source swagger editor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216000" indent="-21564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cs-CZ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b="0" lang="en-US" sz="2400" spc="-1" strike="noStrike">
              <a:latin typeface="Arial"/>
              <a:ea typeface="Noto Sans CJK SC"/>
            </a:endParaRPr>
          </a:p>
        </p:txBody>
      </p:sp>
      <p:sp>
        <p:nvSpPr>
          <p:cNvPr id="328" name="CustomShape 13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9" name="CustomShape 14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0" name="Line 7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PlaceHolder 6"/>
          <p:cNvSpPr/>
          <p:nvPr/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A521E461-1F9A-4C4A-8982-1404DACDA6B1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2" name="Zástupný symbol pro datum 7"/>
          <p:cNvSpPr/>
          <p:nvPr/>
        </p:nvSpPr>
        <p:spPr>
          <a:xfrm>
            <a:off x="3708000" y="7041600"/>
            <a:ext cx="79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/>
          <p:nvPr/>
        </p:nvSpPr>
        <p:spPr>
          <a:xfrm>
            <a:off x="432000" y="3960000"/>
            <a:ext cx="547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Jiří Švácha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4" name="TextShape 2"/>
          <p:cNvSpPr/>
          <p:nvPr/>
        </p:nvSpPr>
        <p:spPr>
          <a:xfrm>
            <a:off x="432000" y="2592000"/>
            <a:ext cx="5471280" cy="13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Thank you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for your attention!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5" name="TextShape 3"/>
          <p:cNvSpPr/>
          <p:nvPr/>
        </p:nvSpPr>
        <p:spPr>
          <a:xfrm>
            <a:off x="432000" y="4356000"/>
            <a:ext cx="5471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Author: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6" name="Zástupný symbol pro datum 1"/>
          <p:cNvSpPr/>
          <p:nvPr/>
        </p:nvSpPr>
        <p:spPr>
          <a:xfrm>
            <a:off x="3717720" y="7099200"/>
            <a:ext cx="979200" cy="23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" name="CustomShape 1"/>
          <p:cNvSpPr/>
          <p:nvPr/>
        </p:nvSpPr>
        <p:spPr>
          <a:xfrm>
            <a:off x="3405960" y="7041600"/>
            <a:ext cx="32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7167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9" name="PlaceHolder 7"/>
          <p:cNvSpPr/>
          <p:nvPr/>
        </p:nvSpPr>
        <p:spPr>
          <a:xfrm>
            <a:off x="5092920" y="70416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152A9E98-E862-419A-B6C1-C2ED579E6A7F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4525</TotalTime>
  <Application>LibreOffice/7.2.5.2.0$Linux_X86_64 LibreOffice_project/20$Build-2</Application>
  <AppVersion>15.0000</AppVersion>
  <Words>271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2014-10-30T18:35:41Z</dcterms:created>
  <dc:creator>Kočová Romana</dc:creator>
  <dc:description/>
  <dc:language>en-US</dc:language>
  <cp:lastModifiedBy/>
  <dcterms:modified xsi:type="dcterms:W3CDTF">2022-10-04T01:25:34Z</dcterms:modified>
  <cp:revision>34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</vt:i4>
  </property>
</Properties>
</file>