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8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7.wmf" ContentType="image/x-wmf"/>
  <Override PartName="/ppt/media/image6.wmf" ContentType="image/x-wmf"/>
  <Override PartName="/ppt/media/image20.png" ContentType="image/png"/>
  <Override PartName="/ppt/media/image2.wmf" ContentType="image/x-wmf"/>
  <Override PartName="/ppt/media/image19.png" ContentType="image/png"/>
  <Override PartName="/ppt/media/image3.jpeg" ContentType="image/jpeg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jpeg" ContentType="image/jpeg"/>
  <Override PartName="/ppt/media/image1.wmf" ContentType="image/x-wmf"/>
  <Override PartName="/ppt/media/image4.wmf" ContentType="image/x-wmf"/>
  <Override PartName="/ppt/media/image10.png" ContentType="image/png"/>
  <Override PartName="/ppt/media/image5.wmf" ContentType="image/x-wm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691813" cy="7561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jpeg"/><Relationship Id="rId5" Type="http://schemas.openxmlformats.org/officeDocument/2006/relationships/image" Target="../media/image9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6" descr=""/>
          <p:cNvPicPr/>
          <p:nvPr/>
        </p:nvPicPr>
        <p:blipFill>
          <a:blip r:embed="rId2"/>
          <a:stretch/>
        </p:blipFill>
        <p:spPr>
          <a:xfrm>
            <a:off x="0" y="6978240"/>
            <a:ext cx="10690920" cy="617400"/>
          </a:xfrm>
          <a:prstGeom prst="rect">
            <a:avLst/>
          </a:prstGeom>
          <a:ln w="0">
            <a:noFill/>
          </a:ln>
        </p:spPr>
      </p:pic>
      <p:pic>
        <p:nvPicPr>
          <p:cNvPr id="1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pic>
        <p:nvPicPr>
          <p:cNvPr id="2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440" cy="3223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rázek 7" descr=""/>
          <p:cNvPicPr/>
          <p:nvPr/>
        </p:nvPicPr>
        <p:blipFill>
          <a:blip r:embed="rId2"/>
          <a:stretch/>
        </p:blipFill>
        <p:spPr>
          <a:xfrm>
            <a:off x="0" y="6938280"/>
            <a:ext cx="10690920" cy="617400"/>
          </a:xfrm>
          <a:prstGeom prst="rect">
            <a:avLst/>
          </a:prstGeom>
          <a:ln w="0">
            <a:noFill/>
          </a:ln>
        </p:spPr>
      </p:pic>
      <p:pic>
        <p:nvPicPr>
          <p:cNvPr id="42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Obrázek 7" descr=""/>
          <p:cNvPicPr/>
          <p:nvPr/>
        </p:nvPicPr>
        <p:blipFill>
          <a:blip r:embed="rId2"/>
          <a:stretch/>
        </p:blipFill>
        <p:spPr>
          <a:xfrm>
            <a:off x="0" y="6933600"/>
            <a:ext cx="10690920" cy="626760"/>
          </a:xfrm>
          <a:prstGeom prst="rect">
            <a:avLst/>
          </a:prstGeom>
          <a:ln w="0">
            <a:noFill/>
          </a:ln>
        </p:spPr>
      </p:pic>
      <p:pic>
        <p:nvPicPr>
          <p:cNvPr id="88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17600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90400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Line 3"/>
          <p:cNvSpPr/>
          <p:nvPr/>
        </p:nvSpPr>
        <p:spPr>
          <a:xfrm>
            <a:off x="55440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440" cy="3223800"/>
          </a:xfrm>
          <a:prstGeom prst="rect">
            <a:avLst/>
          </a:prstGeom>
          <a:ln w="0">
            <a:noFill/>
          </a:ln>
        </p:spPr>
      </p:pic>
      <p:pic>
        <p:nvPicPr>
          <p:cNvPr id="93" name="Obrázek 7" descr=""/>
          <p:cNvPicPr/>
          <p:nvPr/>
        </p:nvPicPr>
        <p:blipFill>
          <a:blip r:embed="rId5"/>
          <a:stretch/>
        </p:blipFill>
        <p:spPr>
          <a:xfrm>
            <a:off x="0" y="6938280"/>
            <a:ext cx="10690920" cy="6174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JiriSvachaEliBeams/OpenAPI-Tutorial" TargetMode="External"/><Relationship Id="rId2" Type="http://schemas.openxmlformats.org/officeDocument/2006/relationships/hyperlink" Target="https://editor.swagger.io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openapi-map.apihandyman.io/" TargetMode="External"/><Relationship Id="rId2" Type="http://schemas.openxmlformats.org/officeDocument/2006/relationships/hyperlink" Target="https://swagger.io/specification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neo4j.com/docs/getting-started/current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/>
          <p:nvPr/>
        </p:nvSpPr>
        <p:spPr>
          <a:xfrm>
            <a:off x="432000" y="3960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PCaPAC 2022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TextShape 2"/>
          <p:cNvSpPr/>
          <p:nvPr/>
        </p:nvSpPr>
        <p:spPr>
          <a:xfrm>
            <a:off x="432000" y="2592000"/>
            <a:ext cx="54709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TextShape 3"/>
          <p:cNvSpPr/>
          <p:nvPr/>
        </p:nvSpPr>
        <p:spPr>
          <a:xfrm>
            <a:off x="432000" y="4356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Zástupný symbol pro datum 1"/>
          <p:cNvSpPr/>
          <p:nvPr/>
        </p:nvSpPr>
        <p:spPr>
          <a:xfrm>
            <a:off x="3168000" y="7185600"/>
            <a:ext cx="10749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1"/>
          <p:cNvSpPr/>
          <p:nvPr/>
        </p:nvSpPr>
        <p:spPr>
          <a:xfrm>
            <a:off x="2844360" y="712836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1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specification and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TextShape 12"/>
          <p:cNvSpPr/>
          <p:nvPr/>
        </p:nvSpPr>
        <p:spPr>
          <a:xfrm>
            <a:off x="4320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GitHub project: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  <a:hlinkClick r:id="rId1"/>
              </a:rPr>
              <a:t>https://github.com/JiriSvachaEliBeams/OpenAPI-Tutorial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Use open-source swagger editor: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  <a:hlinkClick r:id="rId2"/>
              </a:rPr>
              <a:t>https://editor.swagger.io/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Now it’s time for programmers...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Line 7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PlaceHolder 6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64467D39-3C23-4CE9-A4FF-3D5ABC96173E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0" name="Zástupný symbol pro datum 7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976840" y="4343400"/>
            <a:ext cx="4109760" cy="23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/>
          <p:nvPr/>
        </p:nvSpPr>
        <p:spPr>
          <a:xfrm>
            <a:off x="432000" y="3960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TextShape 2"/>
          <p:cNvSpPr/>
          <p:nvPr/>
        </p:nvSpPr>
        <p:spPr>
          <a:xfrm>
            <a:off x="432000" y="2592000"/>
            <a:ext cx="54709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Thank you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for your attention!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4" name="TextShape 3"/>
          <p:cNvSpPr/>
          <p:nvPr/>
        </p:nvSpPr>
        <p:spPr>
          <a:xfrm>
            <a:off x="432000" y="4356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Author: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Zástupný symbol pro datum 1"/>
          <p:cNvSpPr/>
          <p:nvPr/>
        </p:nvSpPr>
        <p:spPr>
          <a:xfrm>
            <a:off x="3717720" y="7099200"/>
            <a:ext cx="978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6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" name="PlaceHolder 7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4573EE19-FEA4-4088-813D-CA99E76CAF6B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What will we talk about?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How will we do it?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TextShape 4"/>
          <p:cNvSpPr/>
          <p:nvPr/>
        </p:nvSpPr>
        <p:spPr>
          <a:xfrm>
            <a:off x="4320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Introduction to OpenAPI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Analysis of the use case for the tutorial – Systems database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Systems database specification using OpenAPI 3.0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Possibilities of auto-generated code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Server implementation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Test the implemented server using swagger docs and VS Code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Clients – React app, Grafana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Future - GraphQL, AsyncAPI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139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7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3C0B50BB-393D-4095-B735-D336154F8699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3" name="Zástupný symbol pro datum 1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5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Introd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uction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to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TextShape 6"/>
          <p:cNvSpPr/>
          <p:nvPr/>
        </p:nvSpPr>
        <p:spPr>
          <a:xfrm>
            <a:off x="4572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is 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acronym for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REpresentati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onal State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Transfer and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architectural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style for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distributed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hypermedia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systems. Roy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Fielding first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presented it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2000 in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his famous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dissertation.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Web 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(or Web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Service)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conforming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 the REST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architectural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style is a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 API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.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2009,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Tony Tam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Wordnik (an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online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dictionary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service) had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begun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working 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what would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become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. 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Tam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published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first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version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n (1.0)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in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August 2011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September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2014 saw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release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2.0. This saw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reorganisatio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n from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two-file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format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1.2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and earlier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into a single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document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structure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March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2015,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SmartBear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Software, 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leading 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testing and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development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tool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company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December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2015,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was donated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SmartBear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Software to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new open-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governance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organisation,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set up under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auspices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the Linux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Foundation: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OpenAPI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Initiative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is now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managed by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Technical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Steering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Committee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(TSC)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July 2017,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Initiative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announced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release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version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3.0.0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Line 1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B37B8018-5EEA-4283-BFED-E01F36CCFBA9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0" name="Zástupný symbol pro datum 2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3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Line 8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8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561DE483-C94E-45F2-995A-1AA0032A5001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6" name="Zástupný symbol pro datum 8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TextShape 14"/>
          <p:cNvSpPr/>
          <p:nvPr/>
        </p:nvSpPr>
        <p:spPr>
          <a:xfrm>
            <a:off x="4572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Initiative defines the OpenAPI Specification in these terms: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  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"The OpenAPI Specification (OAS) defines a standard, programming language-agnostic interface description for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 APIs, which allows both humans and computers to discover and understand the capabilities of a service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without requiring access to source code, additional documentation, or inspection of network traffic. When properly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defined via OpenAPI, a consumer can understand and interact with the remote service with a minimal amount of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implementation logic. Similar to what interface descriptions have done for lower-level programming, the OpenAPI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removes guesswork in calling a service."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5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Line 9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9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DA56CE1F-73A6-4F9B-A1E4-958D2E800D31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3" name="Zástupný symbol pro datum 9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TextShape 16"/>
          <p:cNvSpPr/>
          <p:nvPr/>
        </p:nvSpPr>
        <p:spPr>
          <a:xfrm>
            <a:off x="5943600" y="2057400"/>
            <a:ext cx="3886200" cy="29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Let’s discover: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  <a:hlinkClick r:id="rId1"/>
              </a:rPr>
              <a:t>https://openapi-map.apihandyman.io/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and: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  <a:hlinkClick r:id="rId2"/>
              </a:rPr>
              <a:t>https://swagger.io/specification/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457200" y="2321280"/>
            <a:ext cx="481788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7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example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" name="Line 2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3A0FF700-73A8-4098-BC2F-B2719C1B913F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1" name="Zástupný symbol pro datum 3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4640" cy="12672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4640" cy="12675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8640" cy="21160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240" cy="111240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6881400" y="16002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6881400" y="32004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6881400" y="48006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481600" y="19123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81600" y="35125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scientist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481600" y="5257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Control systems engineer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0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example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5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44D10130-53F2-47FA-950C-5C0907CB4403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7" name="Zástupný symbol pro datum 6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881400" y="16002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6881400" y="32004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6881400" y="48006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8481600" y="19123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8481600" y="35125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scientist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481600" y="5257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Control systems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600200" y="2057400"/>
            <a:ext cx="2971440" cy="29714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2394000" y="53686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Manager(s)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4572000" y="2286000"/>
            <a:ext cx="2286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H="1" flipV="1">
            <a:off x="4572000" y="3657600"/>
            <a:ext cx="23094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 flipV="1">
            <a:off x="4572000" y="4114800"/>
            <a:ext cx="23094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4800600" y="21682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Reporting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8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example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Line 4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3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088CBEB6-F982-4D52-934C-F6A03BF1DA33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5" name="Zástupný symbol pro datum 4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4640" cy="126720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4640" cy="126756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8640" cy="211608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240" cy="1112400"/>
          </a:xfrm>
          <a:prstGeom prst="rect">
            <a:avLst/>
          </a:prstGeom>
          <a:ln w="0">
            <a:noFill/>
          </a:ln>
        </p:spPr>
      </p:pic>
      <p:sp>
        <p:nvSpPr>
          <p:cNvPr id="210" name=""/>
          <p:cNvSpPr/>
          <p:nvPr/>
        </p:nvSpPr>
        <p:spPr>
          <a:xfrm>
            <a:off x="7315200" y="2514600"/>
            <a:ext cx="2514240" cy="251424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6172200" y="22860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6172200" y="3886200"/>
            <a:ext cx="1143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 flipV="1">
            <a:off x="6172200" y="4572000"/>
            <a:ext cx="13716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6629400" y="16002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8458200" y="1600200"/>
            <a:ext cx="137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Oscillator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858000" y="21682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Mirror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144000" y="21682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Spectrometer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8001000" y="20574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Crystal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6172200" y="45720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858000" y="55972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PLC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8001000" y="52578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9144000" y="58258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172200" y="2971800"/>
            <a:ext cx="1599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Equipment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9601200" y="480060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Valve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9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example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" name="Line 5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4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9E77D978-4D7D-40B7-8CF2-61514F5EBA4F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30" name="Zástupný symbol pro datum 5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3429000" y="1028520"/>
            <a:ext cx="2514240" cy="251424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7734600" y="4186800"/>
            <a:ext cx="2514240" cy="2514240"/>
          </a:xfrm>
          <a:prstGeom prst="ellipse">
            <a:avLst/>
          </a:prstGeom>
          <a:solidFill>
            <a:srgbClr val="fff9c4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228600" y="2286000"/>
            <a:ext cx="2286000" cy="2286000"/>
          </a:xfrm>
          <a:prstGeom prst="ellipse">
            <a:avLst/>
          </a:prstGeom>
          <a:solidFill>
            <a:srgbClr val="ffccb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Key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575680" y="3175200"/>
            <a:ext cx="2882520" cy="1379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                 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2971800" y="4343400"/>
            <a:ext cx="2514240" cy="2514240"/>
          </a:xfrm>
          <a:prstGeom prst="ellipse">
            <a:avLst/>
          </a:prstGeom>
          <a:solidFill>
            <a:srgbClr val="dce775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TimeValue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Time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 flipH="1">
            <a:off x="4571640" y="3542760"/>
            <a:ext cx="114120" cy="1029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        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 flipH="1">
            <a:off x="2286000" y="3175200"/>
            <a:ext cx="1510560" cy="482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3886200" y="38862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LOG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9e9e9e"/>
            </a:solidFill>
            <a:round/>
            <a:tailEnd len="med" type="triangle" w="med"/>
          </a:ln>
        </p:spPr>
      </p:cxnSp>
      <p:sp>
        <p:nvSpPr>
          <p:cNvPr id="240" name=""/>
          <p:cNvSpPr txBox="1"/>
          <p:nvPr/>
        </p:nvSpPr>
        <p:spPr>
          <a:xfrm>
            <a:off x="1143000" y="1371600"/>
            <a:ext cx="2286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HAS_SUBSYSTEM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6858000" y="3311280"/>
            <a:ext cx="2642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AS</a:t>
            </a:r>
            <a:r>
              <a:rPr b="0" lang="en-US" sz="1800" spc="-1" strike="noStrike">
                <a:latin typeface="Arial"/>
              </a:rPr>
              <a:t>_M</a:t>
            </a:r>
            <a:r>
              <a:rPr b="0" lang="en-US" sz="1800" spc="-1" strike="noStrike">
                <a:latin typeface="Arial"/>
              </a:rPr>
              <a:t>AI</a:t>
            </a:r>
            <a:r>
              <a:rPr b="0" lang="en-US" sz="1800" spc="-1" strike="noStrike">
                <a:latin typeface="Arial"/>
              </a:rPr>
              <a:t>NT</a:t>
            </a:r>
            <a:r>
              <a:rPr b="0" lang="en-US" sz="1800" spc="-1" strike="noStrike">
                <a:latin typeface="Arial"/>
              </a:rPr>
              <a:t>AI</a:t>
            </a:r>
            <a:r>
              <a:rPr b="0" lang="en-US" sz="1800" spc="-1" strike="noStrike">
                <a:latin typeface="Arial"/>
              </a:rPr>
              <a:t>NE</a:t>
            </a:r>
            <a:r>
              <a:rPr b="0" lang="en-US" sz="1800" spc="-1" strike="noStrike">
                <a:latin typeface="Arial"/>
              </a:rPr>
              <a:t>D_</a:t>
            </a:r>
            <a:r>
              <a:rPr b="0" lang="en-US" sz="1800" spc="-1" strike="noStrike">
                <a:latin typeface="Arial"/>
              </a:rPr>
              <a:t>BY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28600" y="5660280"/>
            <a:ext cx="1371600" cy="511920"/>
          </a:xfrm>
          <a:prstGeom prst="rect">
            <a:avLst/>
          </a:prstGeom>
          <a:ln w="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228600" y="6172200"/>
            <a:ext cx="2311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  <a:hlinkClick r:id="rId2"/>
              </a:rPr>
              <a:t>neo4j docs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5082</TotalTime>
  <Application>LibreOffice/7.2.5.2.0$Linux_X86_64 LibreOffice_project/20$Build-2</Application>
  <AppVersion>15.0000</AppVersion>
  <Words>271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2014-10-30T18:35:41Z</dcterms:created>
  <dc:creator>Kočová Romana</dc:creator>
  <dc:description/>
  <dc:language>en-US</dc:language>
  <cp:lastModifiedBy/>
  <dcterms:modified xsi:type="dcterms:W3CDTF">2022-10-04T12:14:44Z</dcterms:modified>
  <cp:revision>46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