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8.jpeg" ContentType="image/jpeg"/>
  <Override PartName="/ppt/media/image9.wmf" ContentType="image/x-wmf"/>
  <Override PartName="/ppt/media/image13.jpeg" ContentType="image/jpeg"/>
  <Override PartName="/ppt/media/image17.jpeg" ContentType="image/jpeg"/>
  <Override PartName="/ppt/media/image16.png" ContentType="image/png"/>
  <Override PartName="/ppt/media/image15.jpeg" ContentType="image/jpeg"/>
  <Override PartName="/ppt/media/image14.jpeg" ContentType="image/jpeg"/>
  <Override PartName="/ppt/media/image1.wmf" ContentType="image/x-wmf"/>
  <Override PartName="/ppt/media/image2.wmf" ContentType="image/x-wmf"/>
  <Override PartName="/ppt/media/image3.jpeg" ContentType="image/jpeg"/>
  <Override PartName="/ppt/media/image4.wmf" ContentType="image/x-wmf"/>
  <Override PartName="/ppt/media/image5.wmf" ContentType="image/x-wmf"/>
  <Override PartName="/ppt/media/image6.wmf" ContentType="image/x-wmf"/>
  <Override PartName="/ppt/media/image12.png" ContentType="image/png"/>
  <Override PartName="/ppt/media/image7.wmf" ContentType="image/x-wmf"/>
  <Override PartName="/ppt/media/image11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691813" cy="7561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78756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7041240" y="176904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34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78756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7041240" y="4059720"/>
            <a:ext cx="309816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240" y="301680"/>
            <a:ext cx="962208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64800" y="405972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3424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4800" y="1769040"/>
            <a:ext cx="46954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34240" y="4059720"/>
            <a:ext cx="9622080" cy="20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jpeg"/><Relationship Id="rId5" Type="http://schemas.openxmlformats.org/officeDocument/2006/relationships/image" Target="../media/image9.wmf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Obrázek 6" descr=""/>
          <p:cNvPicPr/>
          <p:nvPr/>
        </p:nvPicPr>
        <p:blipFill>
          <a:blip r:embed="rId2"/>
          <a:stretch/>
        </p:blipFill>
        <p:spPr>
          <a:xfrm>
            <a:off x="0" y="6978240"/>
            <a:ext cx="10690920" cy="617400"/>
          </a:xfrm>
          <a:prstGeom prst="rect">
            <a:avLst/>
          </a:prstGeom>
          <a:ln w="0">
            <a:noFill/>
          </a:ln>
        </p:spPr>
      </p:pic>
      <p:pic>
        <p:nvPicPr>
          <p:cNvPr id="1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pic>
        <p:nvPicPr>
          <p:cNvPr id="2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440" cy="3223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Obrázek 7" descr=""/>
          <p:cNvPicPr/>
          <p:nvPr/>
        </p:nvPicPr>
        <p:blipFill>
          <a:blip r:embed="rId2"/>
          <a:stretch/>
        </p:blipFill>
        <p:spPr>
          <a:xfrm>
            <a:off x="0" y="6938280"/>
            <a:ext cx="10690920" cy="617400"/>
          </a:xfrm>
          <a:prstGeom prst="rect">
            <a:avLst/>
          </a:prstGeom>
          <a:ln w="0">
            <a:noFill/>
          </a:ln>
        </p:spPr>
      </p:pic>
      <p:pic>
        <p:nvPicPr>
          <p:cNvPr id="42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Obrázek 7" descr=""/>
          <p:cNvPicPr/>
          <p:nvPr/>
        </p:nvPicPr>
        <p:blipFill>
          <a:blip r:embed="rId2"/>
          <a:stretch/>
        </p:blipFill>
        <p:spPr>
          <a:xfrm>
            <a:off x="0" y="6933600"/>
            <a:ext cx="10690920" cy="626760"/>
          </a:xfrm>
          <a:prstGeom prst="rect">
            <a:avLst/>
          </a:prstGeom>
          <a:ln w="0">
            <a:noFill/>
          </a:ln>
        </p:spPr>
      </p:pic>
      <p:pic>
        <p:nvPicPr>
          <p:cNvPr id="88" name="Obrázek 2" descr=""/>
          <p:cNvPicPr/>
          <p:nvPr/>
        </p:nvPicPr>
        <p:blipFill>
          <a:blip r:embed="rId3"/>
          <a:stretch/>
        </p:blipFill>
        <p:spPr>
          <a:xfrm>
            <a:off x="432000" y="432000"/>
            <a:ext cx="1652760" cy="752760"/>
          </a:xfrm>
          <a:prstGeom prst="rect">
            <a:avLst/>
          </a:prstGeom>
          <a:ln w="0"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417600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90400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91" name="Line 3"/>
          <p:cNvSpPr/>
          <p:nvPr/>
        </p:nvSpPr>
        <p:spPr>
          <a:xfrm>
            <a:off x="55440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Obrázek 4" descr=""/>
          <p:cNvPicPr/>
          <p:nvPr/>
        </p:nvPicPr>
        <p:blipFill>
          <a:blip r:embed="rId4"/>
          <a:stretch/>
        </p:blipFill>
        <p:spPr>
          <a:xfrm>
            <a:off x="6354000" y="1854000"/>
            <a:ext cx="3196440" cy="3223800"/>
          </a:xfrm>
          <a:prstGeom prst="rect">
            <a:avLst/>
          </a:prstGeom>
          <a:ln w="0">
            <a:noFill/>
          </a:ln>
        </p:spPr>
      </p:pic>
      <p:pic>
        <p:nvPicPr>
          <p:cNvPr id="93" name="Obrázek 7" descr=""/>
          <p:cNvPicPr/>
          <p:nvPr/>
        </p:nvPicPr>
        <p:blipFill>
          <a:blip r:embed="rId5"/>
          <a:stretch/>
        </p:blipFill>
        <p:spPr>
          <a:xfrm>
            <a:off x="0" y="6938280"/>
            <a:ext cx="10690920" cy="61740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4240" y="301680"/>
            <a:ext cx="962208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34240" y="1769040"/>
            <a:ext cx="962208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/>
          <p:nvPr/>
        </p:nvSpPr>
        <p:spPr>
          <a:xfrm>
            <a:off x="432000" y="3960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PCaPAC 2022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TextShape 2"/>
          <p:cNvSpPr/>
          <p:nvPr/>
        </p:nvSpPr>
        <p:spPr>
          <a:xfrm>
            <a:off x="432000" y="2592000"/>
            <a:ext cx="54709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TextShape 3"/>
          <p:cNvSpPr/>
          <p:nvPr/>
        </p:nvSpPr>
        <p:spPr>
          <a:xfrm>
            <a:off x="432000" y="4356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Zástupný symbol pro datum 1"/>
          <p:cNvSpPr/>
          <p:nvPr/>
        </p:nvSpPr>
        <p:spPr>
          <a:xfrm>
            <a:off x="3168000" y="7185600"/>
            <a:ext cx="10749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1"/>
          <p:cNvSpPr/>
          <p:nvPr/>
        </p:nvSpPr>
        <p:spPr>
          <a:xfrm>
            <a:off x="2844360" y="712836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/>
          <p:nvPr/>
        </p:nvSpPr>
        <p:spPr>
          <a:xfrm>
            <a:off x="432000" y="3960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Jiří Švácha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TextShape 2"/>
          <p:cNvSpPr/>
          <p:nvPr/>
        </p:nvSpPr>
        <p:spPr>
          <a:xfrm>
            <a:off x="432000" y="2592000"/>
            <a:ext cx="5470920" cy="13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Thank you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for your attention!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4" name="TextShape 3"/>
          <p:cNvSpPr/>
          <p:nvPr/>
        </p:nvSpPr>
        <p:spPr>
          <a:xfrm>
            <a:off x="432000" y="4356000"/>
            <a:ext cx="547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2400" spc="-1" strike="noStrike">
                <a:solidFill>
                  <a:srgbClr val="666666"/>
                </a:solidFill>
                <a:latin typeface="Verdana"/>
                <a:ea typeface="DejaVu Sans"/>
              </a:rPr>
              <a:t>Author: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Zástupný symbol pro datum 1"/>
          <p:cNvSpPr/>
          <p:nvPr/>
        </p:nvSpPr>
        <p:spPr>
          <a:xfrm>
            <a:off x="3717720" y="7099200"/>
            <a:ext cx="978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6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48" name="PlaceHolder 7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FC0B4BDD-3B54-4434-A903-0335378127B1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What will we talk about?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How will we do it?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TextShape 4"/>
          <p:cNvSpPr/>
          <p:nvPr/>
        </p:nvSpPr>
        <p:spPr>
          <a:xfrm>
            <a:off x="4320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Introduction to OpenAPI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Analysis of the use case for the tutorial – Systems database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Systems database specification using OpenAPI 3.0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Possibilities of auto-generated code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Server implementation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Test the implemented server using swagger docs and VS Code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Clients – React app, Grafana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Future - GraphQL, AsyncAPI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139" name="CustomShape 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Line 3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7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746EAC1D-D630-47C6-BBF8-155427F54B92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3" name="Zástupný symbol pro datum 1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5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Introd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uction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to 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</a:t>
            </a: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PI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TextShape 6"/>
          <p:cNvSpPr/>
          <p:nvPr/>
        </p:nvSpPr>
        <p:spPr>
          <a:xfrm>
            <a:off x="4572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is 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acronym for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REpresentati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onal State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Transfer and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architectural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style for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distributed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hypermedia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systems. Roy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Fielding first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presented it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2000 in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his famous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dissertation.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Web 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(or Web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Service)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conforming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 the REST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architectural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style is a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 API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.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2009,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Tony Tam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Wordnik (an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online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dictionary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service) had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begun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working 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what would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become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. 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Tam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published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first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version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n (1.0)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in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August 2011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September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2014 saw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release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2.0. This saw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reorganisatio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n from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two-file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format of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1.2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and earlier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into a single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document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structure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March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2015,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SmartBear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Software, a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leading 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testing and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development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tool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company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December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2015, the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Swagger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was donated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by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SmartBear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Software to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new open-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governance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organisation,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set up under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auspices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the Linux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Foundation: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OpenAPI </a:t>
            </a:r>
            <a:r>
              <a:rPr b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Initiative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is now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managed by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 Technical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Steering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Committee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(TSC)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 July 2017,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Initiative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announced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release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of version </a:t>
            </a: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3.0.0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8" name="Line 1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1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292A1385-D82C-443B-84B2-218CD699A37F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0" name="Zástupný symbol pro datum 2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3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2" name="CustomShape 15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16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Line 8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8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6A587A9D-4F5C-4EAA-8A1E-7E5435712E72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6" name="Zástupný symbol pro datum 8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TextShape 14"/>
          <p:cNvSpPr/>
          <p:nvPr/>
        </p:nvSpPr>
        <p:spPr>
          <a:xfrm>
            <a:off x="4572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The OpenAPI Initiative defines the OpenAPI Specification in these terms: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   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"The OpenAPI Specification (OAS) defines a standard, programming language-agnostic interface description for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REST APIs, which allows both humans and computers to discover and understand the capabilities of a service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without requiring access to source code, additional documentation, or inspection of network traffic. When properly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defined via OpenAPI, a consumer can understand and interact with the remote service with a minimal amount of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implementation logic. Similar to what interface descriptions have done for lower-level programming, the OpenAPI </a:t>
            </a:r>
            <a:r>
              <a:rPr b="0" i="1" lang="cs-CZ" sz="1400" spc="-1" strike="noStrike">
                <a:solidFill>
                  <a:srgbClr val="616161"/>
                </a:solidFill>
                <a:latin typeface="Verdana"/>
                <a:ea typeface="DejaVu Sans"/>
              </a:rPr>
              <a:t>Specification removes guesswork in calling a service."</a:t>
            </a: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spcAft>
                <a:spcPts val="575"/>
              </a:spcAft>
              <a:buClr>
                <a:srgbClr val="616161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solidFill>
                <a:srgbClr val="61616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7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Line 2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2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EBDB5319-AA81-4E9F-AB08-B8398DFA13C0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3" name="Zástupný symbol pro datum 3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4640" cy="126720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4640" cy="126756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8640" cy="211608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240" cy="111240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6881400" y="16002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6881400" y="32004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6881400" y="48006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8481600" y="19123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481600" y="35125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scientist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481600" y="5257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Control systems engineer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0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" name="Line 6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5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4C32CBF5-22E5-4118-8146-9629DD12EAA8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9" name="Zástupný symbol pro datum 6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881400" y="16002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6881400" y="32004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6881400" y="4800600"/>
            <a:ext cx="1371240" cy="13712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8481600" y="19123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8481600" y="3512520"/>
            <a:ext cx="15998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Laser scientist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8481600" y="5257800"/>
            <a:ext cx="15998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Control systems engineer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1600200" y="2057400"/>
            <a:ext cx="2971440" cy="2971440"/>
          </a:xfrm>
          <a:prstGeom prst="smileyFace">
            <a:avLst>
              <a:gd name="adj" fmla="val -8893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>
            <a:off x="2394000" y="53686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Manager(s)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4572000" y="2286000"/>
            <a:ext cx="228600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 flipH="1" flipV="1">
            <a:off x="4572000" y="3657600"/>
            <a:ext cx="2309400" cy="228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 flipH="1" flipV="1">
            <a:off x="4572000" y="4114800"/>
            <a:ext cx="23094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800600" y="21682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Reporting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8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5" name="Line 4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PlaceHolder 3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03595513-6E74-401E-BAC1-11EB910D7971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7" name="Zástupný symbol pro datum 4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457200" y="3200400"/>
            <a:ext cx="5714640" cy="126720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457200" y="1703880"/>
            <a:ext cx="5714640" cy="126756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3"/>
          <a:stretch/>
        </p:blipFill>
        <p:spPr>
          <a:xfrm>
            <a:off x="457200" y="4572000"/>
            <a:ext cx="3428640" cy="211608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4"/>
          <a:stretch/>
        </p:blipFill>
        <p:spPr>
          <a:xfrm>
            <a:off x="3954600" y="5059440"/>
            <a:ext cx="2217240" cy="111240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7315200" y="2514600"/>
            <a:ext cx="2514240" cy="251424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172200" y="2286000"/>
            <a:ext cx="13716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6172200" y="3886200"/>
            <a:ext cx="1143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"/>
          <p:cNvSpPr/>
          <p:nvPr/>
        </p:nvSpPr>
        <p:spPr>
          <a:xfrm flipV="1">
            <a:off x="6172200" y="4572000"/>
            <a:ext cx="13716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6629400" y="16002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8458200" y="1600200"/>
            <a:ext cx="1371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Oscillator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6858000" y="21682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Mirror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144000" y="216828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Spectrometer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8001000" y="20574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Crystal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6172200" y="457200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Switch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6858000" y="55972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PLC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8001000" y="525780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Sensors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9144000" y="582588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Device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172200" y="2971800"/>
            <a:ext cx="15998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Equipment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9601200" y="4800600"/>
            <a:ext cx="15998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Valve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9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Analysis of the tutorial use case</a:t>
            </a:r>
            <a:endParaRPr b="0" lang="en-US" sz="32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Systems database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9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9" name="CustomShape 10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0" name="Line 5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PlaceHolder 4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2C90F25C-923A-4EE9-996E-D8FC4D45744B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22" name="Zástupný symbol pro datum 5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429000" y="1028520"/>
            <a:ext cx="2514240" cy="2514240"/>
          </a:xfrm>
          <a:prstGeom prst="ellipse">
            <a:avLst/>
          </a:prstGeom>
          <a:solidFill>
            <a:srgbClr val="b3e5f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Name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7734600" y="4186800"/>
            <a:ext cx="2514240" cy="2514240"/>
          </a:xfrm>
          <a:prstGeom prst="ellipse">
            <a:avLst/>
          </a:prstGeom>
          <a:solidFill>
            <a:srgbClr val="fff9c4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Username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228600" y="2286000"/>
            <a:ext cx="2286000" cy="2286000"/>
          </a:xfrm>
          <a:prstGeom prst="ellipse">
            <a:avLst/>
          </a:prstGeom>
          <a:solidFill>
            <a:srgbClr val="ffccbc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Config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Key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5943600" y="2285640"/>
            <a:ext cx="360" cy="360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5575680" y="3175200"/>
            <a:ext cx="2882520" cy="1379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                                     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2971800" y="4343400"/>
            <a:ext cx="2514240" cy="2514240"/>
          </a:xfrm>
          <a:prstGeom prst="ellipse">
            <a:avLst/>
          </a:prstGeom>
          <a:solidFill>
            <a:srgbClr val="dce775"/>
          </a:solidFill>
          <a:ln w="0">
            <a:solidFill>
              <a:srgbClr val="3465a4">
                <a:alpha val="7000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TimeValue</a:t>
            </a:r>
            <a:endParaRPr b="0" lang="en-US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Time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Value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Unit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 flipH="1">
            <a:off x="4571640" y="3542760"/>
            <a:ext cx="114120" cy="1029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         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 flipH="1">
            <a:off x="2286000" y="3175200"/>
            <a:ext cx="1510560" cy="482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9e9e9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HAS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3886200" y="3886200"/>
            <a:ext cx="13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LOG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3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9e9e9e"/>
            </a:solidFill>
            <a:round/>
            <a:tailEnd len="med" type="triangle" w="med"/>
          </a:ln>
        </p:spPr>
      </p:cxnSp>
      <p:sp>
        <p:nvSpPr>
          <p:cNvPr id="233" name=""/>
          <p:cNvSpPr txBox="1"/>
          <p:nvPr/>
        </p:nvSpPr>
        <p:spPr>
          <a:xfrm>
            <a:off x="1143000" y="1371600"/>
            <a:ext cx="2286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HAS_SUBSYSTEM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6858000" y="3311280"/>
            <a:ext cx="2642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WAS_MAINTAINED_BY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1"/>
          <p:cNvSpPr/>
          <p:nvPr/>
        </p:nvSpPr>
        <p:spPr>
          <a:xfrm>
            <a:off x="2516400" y="270000"/>
            <a:ext cx="77425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cs-CZ" sz="3200" spc="-1" strike="noStrike">
                <a:solidFill>
                  <a:srgbClr val="666666"/>
                </a:solidFill>
                <a:latin typeface="Verdana"/>
                <a:ea typeface="DejaVu Sans"/>
              </a:rPr>
              <a:t>OpenAPI specification and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TextShape 12"/>
          <p:cNvSpPr/>
          <p:nvPr/>
        </p:nvSpPr>
        <p:spPr>
          <a:xfrm>
            <a:off x="432000" y="1548000"/>
            <a:ext cx="9826920" cy="49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GitHub project: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https://github.com/JiriSvachaEliBeams/OpenAPI-Tutorial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Use open-source swagger editor: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https://editor.swagger.io/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31"/>
              </a:spcBef>
              <a:spcAft>
                <a:spcPts val="431"/>
              </a:spcAft>
              <a:buNone/>
            </a:pPr>
            <a:r>
              <a:rPr b="0" lang="cs-CZ" sz="2000" spc="-1" strike="noStrike">
                <a:solidFill>
                  <a:srgbClr val="616161"/>
                </a:solidFill>
                <a:latin typeface="Verdana"/>
                <a:ea typeface="DejaVu Sans"/>
              </a:rPr>
              <a:t> </a:t>
            </a:r>
            <a:endParaRPr b="0" lang="en-US" sz="2000" spc="-1" strike="noStrike">
              <a:solidFill>
                <a:srgbClr val="616161"/>
              </a:solidFill>
              <a:latin typeface="Arial"/>
            </a:endParaRPr>
          </a:p>
        </p:txBody>
      </p:sp>
      <p:sp>
        <p:nvSpPr>
          <p:cNvPr id="237" name="CustomShape 13"/>
          <p:cNvSpPr/>
          <p:nvPr/>
        </p:nvSpPr>
        <p:spPr>
          <a:xfrm>
            <a:off x="3405960" y="7041600"/>
            <a:ext cx="32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Date: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8" name="CustomShape 14"/>
          <p:cNvSpPr/>
          <p:nvPr/>
        </p:nvSpPr>
        <p:spPr>
          <a:xfrm>
            <a:off x="47167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Page: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9" name="Line 7"/>
          <p:cNvSpPr/>
          <p:nvPr/>
        </p:nvSpPr>
        <p:spPr>
          <a:xfrm>
            <a:off x="4597200" y="7164000"/>
            <a:ext cx="360" cy="123120"/>
          </a:xfrm>
          <a:prstGeom prst="line">
            <a:avLst/>
          </a:prstGeom>
          <a:ln w="324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PlaceHolder 6"/>
          <p:cNvSpPr/>
          <p:nvPr/>
        </p:nvSpPr>
        <p:spPr>
          <a:xfrm>
            <a:off x="5092920" y="70416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fld id="{0C11C11F-DB24-466E-B30D-88A7C44078AF}" type="slidenum">
              <a:rPr b="0" lang="en-US" sz="1000" spc="-1" strike="noStrike">
                <a:solidFill>
                  <a:srgbClr val="ffffff"/>
                </a:solidFill>
                <a:latin typeface="Verdana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41" name="Zástupný symbol pro datum 7"/>
          <p:cNvSpPr/>
          <p:nvPr/>
        </p:nvSpPr>
        <p:spPr>
          <a:xfrm>
            <a:off x="3708000" y="7041600"/>
            <a:ext cx="790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cs-CZ" sz="1000" spc="-1" strike="noStrike">
                <a:solidFill>
                  <a:srgbClr val="ffffff"/>
                </a:solidFill>
                <a:latin typeface="Arial"/>
                <a:ea typeface="DejaVu Sans"/>
              </a:rPr>
              <a:t>4.10.2022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5060</TotalTime>
  <Application>LibreOffice/7.2.5.2.0$Linux_X86_64 LibreOffice_project/20$Build-2</Application>
  <AppVersion>15.0000</AppVersion>
  <Words>271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2014-10-30T18:35:41Z</dcterms:created>
  <dc:creator>Kočová Romana</dc:creator>
  <dc:description/>
  <dc:language>en-US</dc:language>
  <cp:lastModifiedBy/>
  <dcterms:modified xsi:type="dcterms:W3CDTF">2022-10-04T11:52:21Z</dcterms:modified>
  <cp:revision>38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</vt:i4>
  </property>
</Properties>
</file>