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2" r:id="rId2"/>
  </p:sldMasterIdLst>
  <p:notesMasterIdLst>
    <p:notesMasterId r:id="rId61"/>
  </p:notesMasterIdLst>
  <p:handoutMasterIdLst>
    <p:handoutMasterId r:id="rId62"/>
  </p:handoutMasterIdLst>
  <p:sldIdLst>
    <p:sldId id="256" r:id="rId3"/>
    <p:sldId id="309" r:id="rId4"/>
    <p:sldId id="321" r:id="rId5"/>
    <p:sldId id="322" r:id="rId6"/>
    <p:sldId id="323" r:id="rId7"/>
    <p:sldId id="324" r:id="rId8"/>
    <p:sldId id="325" r:id="rId9"/>
    <p:sldId id="326" r:id="rId10"/>
    <p:sldId id="328" r:id="rId11"/>
    <p:sldId id="329" r:id="rId12"/>
    <p:sldId id="271" r:id="rId13"/>
    <p:sldId id="276" r:id="rId14"/>
    <p:sldId id="277" r:id="rId15"/>
    <p:sldId id="278" r:id="rId16"/>
    <p:sldId id="279" r:id="rId17"/>
    <p:sldId id="280" r:id="rId18"/>
    <p:sldId id="296" r:id="rId19"/>
    <p:sldId id="297" r:id="rId20"/>
    <p:sldId id="298" r:id="rId21"/>
    <p:sldId id="299" r:id="rId22"/>
    <p:sldId id="300" r:id="rId23"/>
    <p:sldId id="301" r:id="rId24"/>
    <p:sldId id="302" r:id="rId25"/>
    <p:sldId id="336" r:id="rId26"/>
    <p:sldId id="335" r:id="rId27"/>
    <p:sldId id="281" r:id="rId28"/>
    <p:sldId id="282" r:id="rId29"/>
    <p:sldId id="283" r:id="rId30"/>
    <p:sldId id="285" r:id="rId31"/>
    <p:sldId id="284" r:id="rId32"/>
    <p:sldId id="286" r:id="rId33"/>
    <p:sldId id="287" r:id="rId34"/>
    <p:sldId id="295" r:id="rId35"/>
    <p:sldId id="306" r:id="rId36"/>
    <p:sldId id="303" r:id="rId37"/>
    <p:sldId id="304" r:id="rId38"/>
    <p:sldId id="307" r:id="rId39"/>
    <p:sldId id="310" r:id="rId40"/>
    <p:sldId id="308" r:id="rId41"/>
    <p:sldId id="311" r:id="rId42"/>
    <p:sldId id="312" r:id="rId43"/>
    <p:sldId id="305" r:id="rId44"/>
    <p:sldId id="318" r:id="rId45"/>
    <p:sldId id="313" r:id="rId46"/>
    <p:sldId id="319" r:id="rId47"/>
    <p:sldId id="314" r:id="rId48"/>
    <p:sldId id="315" r:id="rId49"/>
    <p:sldId id="316" r:id="rId50"/>
    <p:sldId id="317" r:id="rId51"/>
    <p:sldId id="320" r:id="rId52"/>
    <p:sldId id="345" r:id="rId53"/>
    <p:sldId id="343" r:id="rId54"/>
    <p:sldId id="344" r:id="rId55"/>
    <p:sldId id="339" r:id="rId56"/>
    <p:sldId id="340" r:id="rId57"/>
    <p:sldId id="341" r:id="rId58"/>
    <p:sldId id="342" r:id="rId59"/>
    <p:sldId id="330" r:id="rId60"/>
  </p:sldIdLst>
  <p:sldSz cx="9144000" cy="6096000"/>
  <p:notesSz cx="7099300" cy="10234613"/>
  <p:defaultTextStyle>
    <a:defPPr>
      <a:defRPr lang="de-DE"/>
    </a:defPPr>
    <a:lvl1pPr algn="l" rtl="0" fontAlgn="base">
      <a:spcBef>
        <a:spcPct val="0"/>
      </a:spcBef>
      <a:spcAft>
        <a:spcPct val="0"/>
      </a:spcAft>
      <a:defRPr sz="1200" b="1" kern="1200">
        <a:solidFill>
          <a:schemeClr val="tx1"/>
        </a:solidFill>
        <a:latin typeface="Arial" charset="0"/>
        <a:ea typeface="+mn-ea"/>
        <a:cs typeface="Arial" charset="0"/>
      </a:defRPr>
    </a:lvl1pPr>
    <a:lvl2pPr marL="457200" algn="l" rtl="0" fontAlgn="base">
      <a:spcBef>
        <a:spcPct val="0"/>
      </a:spcBef>
      <a:spcAft>
        <a:spcPct val="0"/>
      </a:spcAft>
      <a:defRPr sz="1200" b="1" kern="1200">
        <a:solidFill>
          <a:schemeClr val="tx1"/>
        </a:solidFill>
        <a:latin typeface="Arial" charset="0"/>
        <a:ea typeface="+mn-ea"/>
        <a:cs typeface="Arial" charset="0"/>
      </a:defRPr>
    </a:lvl2pPr>
    <a:lvl3pPr marL="914400" algn="l" rtl="0" fontAlgn="base">
      <a:spcBef>
        <a:spcPct val="0"/>
      </a:spcBef>
      <a:spcAft>
        <a:spcPct val="0"/>
      </a:spcAft>
      <a:defRPr sz="1200" b="1" kern="1200">
        <a:solidFill>
          <a:schemeClr val="tx1"/>
        </a:solidFill>
        <a:latin typeface="Arial" charset="0"/>
        <a:ea typeface="+mn-ea"/>
        <a:cs typeface="Arial" charset="0"/>
      </a:defRPr>
    </a:lvl3pPr>
    <a:lvl4pPr marL="1371600" algn="l" rtl="0" fontAlgn="base">
      <a:spcBef>
        <a:spcPct val="0"/>
      </a:spcBef>
      <a:spcAft>
        <a:spcPct val="0"/>
      </a:spcAft>
      <a:defRPr sz="1200" b="1" kern="1200">
        <a:solidFill>
          <a:schemeClr val="tx1"/>
        </a:solidFill>
        <a:latin typeface="Arial" charset="0"/>
        <a:ea typeface="+mn-ea"/>
        <a:cs typeface="Arial" charset="0"/>
      </a:defRPr>
    </a:lvl4pPr>
    <a:lvl5pPr marL="1828800" algn="l" rtl="0" fontAlgn="base">
      <a:spcBef>
        <a:spcPct val="0"/>
      </a:spcBef>
      <a:spcAft>
        <a:spcPct val="0"/>
      </a:spcAft>
      <a:defRPr sz="1200" b="1" kern="1200">
        <a:solidFill>
          <a:schemeClr val="tx1"/>
        </a:solidFill>
        <a:latin typeface="Arial" charset="0"/>
        <a:ea typeface="+mn-ea"/>
        <a:cs typeface="Arial" charset="0"/>
      </a:defRPr>
    </a:lvl5pPr>
    <a:lvl6pPr marL="2286000" algn="l" defTabSz="914400" rtl="0" eaLnBrk="1" latinLnBrk="0" hangingPunct="1">
      <a:defRPr sz="1200" b="1" kern="1200">
        <a:solidFill>
          <a:schemeClr val="tx1"/>
        </a:solidFill>
        <a:latin typeface="Arial" charset="0"/>
        <a:ea typeface="+mn-ea"/>
        <a:cs typeface="Arial" charset="0"/>
      </a:defRPr>
    </a:lvl6pPr>
    <a:lvl7pPr marL="2743200" algn="l" defTabSz="914400" rtl="0" eaLnBrk="1" latinLnBrk="0" hangingPunct="1">
      <a:defRPr sz="1200" b="1" kern="1200">
        <a:solidFill>
          <a:schemeClr val="tx1"/>
        </a:solidFill>
        <a:latin typeface="Arial" charset="0"/>
        <a:ea typeface="+mn-ea"/>
        <a:cs typeface="Arial" charset="0"/>
      </a:defRPr>
    </a:lvl7pPr>
    <a:lvl8pPr marL="3200400" algn="l" defTabSz="914400" rtl="0" eaLnBrk="1" latinLnBrk="0" hangingPunct="1">
      <a:defRPr sz="1200" b="1" kern="1200">
        <a:solidFill>
          <a:schemeClr val="tx1"/>
        </a:solidFill>
        <a:latin typeface="Arial" charset="0"/>
        <a:ea typeface="+mn-ea"/>
        <a:cs typeface="Arial" charset="0"/>
      </a:defRPr>
    </a:lvl8pPr>
    <a:lvl9pPr marL="3657600" algn="l" defTabSz="914400" rtl="0" eaLnBrk="1" latinLnBrk="0" hangingPunct="1">
      <a:defRPr sz="12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CC"/>
    <a:srgbClr val="FFFF99"/>
    <a:srgbClr val="99CCFF"/>
    <a:srgbClr val="FF00FF"/>
    <a:srgbClr val="6699FF"/>
    <a:srgbClr val="969696"/>
    <a:srgbClr val="33CC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0251" autoAdjust="0"/>
    <p:restoredTop sz="72359" autoAdjust="0"/>
  </p:normalViewPr>
  <p:slideViewPr>
    <p:cSldViewPr>
      <p:cViewPr>
        <p:scale>
          <a:sx n="66" d="100"/>
          <a:sy n="66" d="100"/>
        </p:scale>
        <p:origin x="-1488" y="-114"/>
      </p:cViewPr>
      <p:guideLst>
        <p:guide orient="horz" pos="1920"/>
        <p:guide orient="horz" pos="423"/>
        <p:guide orient="horz" pos="2827"/>
        <p:guide pos="2880"/>
        <p:guide pos="3560"/>
        <p:guide pos="144"/>
        <p:guide pos="3216"/>
      </p:guideLst>
    </p:cSldViewPr>
  </p:slideViewPr>
  <p:outlineViewPr>
    <p:cViewPr>
      <p:scale>
        <a:sx n="33" d="100"/>
        <a:sy n="33" d="100"/>
      </p:scale>
      <p:origin x="0" y="0"/>
    </p:cViewPr>
    <p:sldLst>
      <p:sld r:id="rId1" collapse="1"/>
    </p:sldLst>
  </p:outlineViewPr>
  <p:notesTextViewPr>
    <p:cViewPr>
      <p:scale>
        <a:sx n="75" d="100"/>
        <a:sy n="75" d="100"/>
      </p:scale>
      <p:origin x="0" y="0"/>
    </p:cViewPr>
  </p:notesTextViewPr>
  <p:sorterViewPr>
    <p:cViewPr>
      <p:scale>
        <a:sx n="100" d="100"/>
        <a:sy n="100" d="100"/>
      </p:scale>
      <p:origin x="0" y="8562"/>
    </p:cViewPr>
  </p:sorterViewPr>
  <p:notesViewPr>
    <p:cSldViewPr>
      <p:cViewPr>
        <p:scale>
          <a:sx n="90" d="100"/>
          <a:sy n="90" d="100"/>
        </p:scale>
        <p:origin x="-1788" y="-72"/>
      </p:cViewPr>
      <p:guideLst>
        <p:guide orient="horz" pos="3224"/>
        <p:guide pos="2235"/>
        <p:guide pos="3797"/>
        <p:guide pos="67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_rels/viewProps.xml.rels><?xml version="1.0" encoding="UTF-8" standalone="yes"?>
<Relationships xmlns="http://schemas.openxmlformats.org/package/2006/relationships"><Relationship Id="rId1"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p:spPr>
        <p:txBody>
          <a:bodyPr vert="horz" wrap="square" lIns="99047" tIns="49523" rIns="99047" bIns="49523" numCol="1" anchor="t" anchorCtr="0" compatLnSpc="1">
            <a:prstTxWarp prst="textNoShape">
              <a:avLst/>
            </a:prstTxWarp>
          </a:bodyPr>
          <a:lstStyle>
            <a:lvl1pPr algn="l" defTabSz="989935">
              <a:defRPr>
                <a:cs typeface="+mn-cs"/>
              </a:defRPr>
            </a:lvl1pPr>
          </a:lstStyle>
          <a:p>
            <a:pPr>
              <a:defRPr/>
            </a:pPr>
            <a:r>
              <a:rPr lang="de-DE"/>
              <a:t>DaimlerChrysler</a:t>
            </a:r>
          </a:p>
          <a:p>
            <a:pPr>
              <a:defRPr/>
            </a:pPr>
            <a:r>
              <a:rPr lang="de-DE"/>
              <a:t>Global Training.</a:t>
            </a:r>
          </a:p>
        </p:txBody>
      </p:sp>
      <p:sp>
        <p:nvSpPr>
          <p:cNvPr id="4099" name="Rectangle 3"/>
          <p:cNvSpPr>
            <a:spLocks noGrp="1" noChangeArrowheads="1"/>
          </p:cNvSpPr>
          <p:nvPr>
            <p:ph type="dt" sz="quarter" idx="1"/>
          </p:nvPr>
        </p:nvSpPr>
        <p:spPr bwMode="auto">
          <a:xfrm>
            <a:off x="4022725" y="0"/>
            <a:ext cx="3076575" cy="511175"/>
          </a:xfrm>
          <a:prstGeom prst="rect">
            <a:avLst/>
          </a:prstGeom>
          <a:noFill/>
          <a:ln>
            <a:noFill/>
          </a:ln>
          <a:effectLst/>
          <a:extLst/>
        </p:spPr>
        <p:txBody>
          <a:bodyPr vert="horz" wrap="square" lIns="99047" tIns="49523" rIns="99047" bIns="49523" numCol="1" anchor="t" anchorCtr="0" compatLnSpc="1">
            <a:prstTxWarp prst="textNoShape">
              <a:avLst/>
            </a:prstTxWarp>
          </a:bodyPr>
          <a:lstStyle>
            <a:lvl1pPr algn="r" defTabSz="989935">
              <a:defRPr>
                <a:cs typeface="+mn-cs"/>
              </a:defRPr>
            </a:lvl1pPr>
          </a:lstStyle>
          <a:p>
            <a:pPr>
              <a:defRPr/>
            </a:pPr>
            <a:fld id="{DD0D8271-6CD8-43FB-9F7B-759E61374191}" type="datetime4">
              <a:rPr lang="de-DE"/>
              <a:pPr>
                <a:defRPr/>
              </a:pPr>
              <a:t>17. Juni 2011</a:t>
            </a:fld>
            <a:endParaRPr lang="de-DE"/>
          </a:p>
          <a:p>
            <a:pPr>
              <a:defRPr/>
            </a:pPr>
            <a:r>
              <a:rPr lang="de-DE"/>
              <a:t>Dateiname Version</a:t>
            </a:r>
          </a:p>
        </p:txBody>
      </p:sp>
      <p:sp>
        <p:nvSpPr>
          <p:cNvPr id="4100" name="Rectangle 4"/>
          <p:cNvSpPr>
            <a:spLocks noGrp="1" noChangeArrowheads="1"/>
          </p:cNvSpPr>
          <p:nvPr>
            <p:ph type="ftr" sz="quarter" idx="2"/>
          </p:nvPr>
        </p:nvSpPr>
        <p:spPr bwMode="auto">
          <a:xfrm>
            <a:off x="0" y="9723438"/>
            <a:ext cx="3076575" cy="511175"/>
          </a:xfrm>
          <a:prstGeom prst="rect">
            <a:avLst/>
          </a:prstGeom>
          <a:noFill/>
          <a:ln>
            <a:noFill/>
          </a:ln>
          <a:effectLst/>
          <a:extLst/>
        </p:spPr>
        <p:txBody>
          <a:bodyPr vert="horz" wrap="square" lIns="99047" tIns="49523" rIns="99047" bIns="49523" numCol="1" anchor="b" anchorCtr="0" compatLnSpc="1">
            <a:prstTxWarp prst="textNoShape">
              <a:avLst/>
            </a:prstTxWarp>
          </a:bodyPr>
          <a:lstStyle>
            <a:lvl1pPr algn="l" defTabSz="989935">
              <a:defRPr>
                <a:cs typeface="+mn-cs"/>
              </a:defRPr>
            </a:lvl1pPr>
          </a:lstStyle>
          <a:p>
            <a:pPr>
              <a:defRPr/>
            </a:pPr>
            <a:endParaRPr lang="de-DE"/>
          </a:p>
        </p:txBody>
      </p:sp>
      <p:sp>
        <p:nvSpPr>
          <p:cNvPr id="4101" name="Rectangle 5"/>
          <p:cNvSpPr>
            <a:spLocks noGrp="1" noChangeArrowheads="1"/>
          </p:cNvSpPr>
          <p:nvPr>
            <p:ph type="sldNum" sz="quarter" idx="3"/>
          </p:nvPr>
        </p:nvSpPr>
        <p:spPr bwMode="auto">
          <a:xfrm>
            <a:off x="4022725" y="9723438"/>
            <a:ext cx="3076575" cy="511175"/>
          </a:xfrm>
          <a:prstGeom prst="rect">
            <a:avLst/>
          </a:prstGeom>
          <a:noFill/>
          <a:ln>
            <a:noFill/>
          </a:ln>
          <a:effectLst/>
          <a:extLst/>
        </p:spPr>
        <p:txBody>
          <a:bodyPr vert="horz" wrap="square" lIns="99047" tIns="49523" rIns="99047" bIns="49523" numCol="1" anchor="b" anchorCtr="0" compatLnSpc="1">
            <a:prstTxWarp prst="textNoShape">
              <a:avLst/>
            </a:prstTxWarp>
          </a:bodyPr>
          <a:lstStyle>
            <a:lvl1pPr algn="r" defTabSz="989935">
              <a:defRPr>
                <a:cs typeface="+mn-cs"/>
              </a:defRPr>
            </a:lvl1pPr>
          </a:lstStyle>
          <a:p>
            <a:pPr>
              <a:defRPr/>
            </a:pPr>
            <a:fld id="{5BFB0AC7-2569-4A86-8D27-16C7713F711F}" type="slidenum">
              <a:rPr lang="de-DE"/>
              <a:pPr>
                <a:defRPr/>
              </a:pPr>
              <a:t>‹Nr.›</a:t>
            </a:fld>
            <a:endParaRPr lang="de-DE"/>
          </a:p>
        </p:txBody>
      </p:sp>
    </p:spTree>
    <p:extLst>
      <p:ext uri="{BB962C8B-B14F-4D97-AF65-F5344CB8AC3E}">
        <p14:creationId xmlns:p14="http://schemas.microsoft.com/office/powerpoint/2010/main" val="4170143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8"/>
          <p:cNvSpPr>
            <a:spLocks noGrp="1" noRot="1" noChangeAspect="1" noChangeArrowheads="1" noTextEdit="1"/>
          </p:cNvSpPr>
          <p:nvPr>
            <p:ph type="sldImg" idx="2"/>
          </p:nvPr>
        </p:nvSpPr>
        <p:spPr bwMode="auto">
          <a:xfrm>
            <a:off x="673100" y="768350"/>
            <a:ext cx="5753100" cy="3836988"/>
          </a:xfrm>
          <a:prstGeom prst="rect">
            <a:avLst/>
          </a:prstGeom>
          <a:noFill/>
          <a:ln w="9525">
            <a:solidFill>
              <a:srgbClr val="000000"/>
            </a:solidFill>
            <a:miter lim="800000"/>
            <a:headEnd/>
            <a:tailEnd/>
          </a:ln>
        </p:spPr>
      </p:sp>
      <p:sp>
        <p:nvSpPr>
          <p:cNvPr id="3077" name="Rectangle 1029"/>
          <p:cNvSpPr>
            <a:spLocks noGrp="1" noChangeArrowheads="1"/>
          </p:cNvSpPr>
          <p:nvPr>
            <p:ph type="body" sz="quarter" idx="3"/>
          </p:nvPr>
        </p:nvSpPr>
        <p:spPr bwMode="auto">
          <a:xfrm>
            <a:off x="236538" y="4860925"/>
            <a:ext cx="6705600" cy="4776788"/>
          </a:xfrm>
          <a:prstGeom prst="rect">
            <a:avLst/>
          </a:prstGeom>
          <a:noFill/>
          <a:ln>
            <a:noFill/>
          </a:ln>
          <a:effectLst/>
          <a:extLst/>
        </p:spPr>
        <p:txBody>
          <a:bodyPr vert="horz" wrap="square" lIns="99047" tIns="49523" rIns="99047" bIns="49523"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1030"/>
          <p:cNvSpPr>
            <a:spLocks noGrp="1" noChangeArrowheads="1"/>
          </p:cNvSpPr>
          <p:nvPr>
            <p:ph type="ftr" sz="quarter" idx="4"/>
          </p:nvPr>
        </p:nvSpPr>
        <p:spPr bwMode="auto">
          <a:xfrm>
            <a:off x="0" y="9723438"/>
            <a:ext cx="3076575" cy="511175"/>
          </a:xfrm>
          <a:prstGeom prst="rect">
            <a:avLst/>
          </a:prstGeom>
          <a:noFill/>
          <a:ln>
            <a:noFill/>
          </a:ln>
          <a:effectLst/>
          <a:extLst/>
        </p:spPr>
        <p:txBody>
          <a:bodyPr vert="horz" wrap="square" lIns="99047" tIns="49523" rIns="99047" bIns="49523" numCol="1" anchor="b" anchorCtr="0" compatLnSpc="1">
            <a:prstTxWarp prst="textNoShape">
              <a:avLst/>
            </a:prstTxWarp>
          </a:bodyPr>
          <a:lstStyle>
            <a:lvl1pPr algn="l" defTabSz="989935">
              <a:defRPr sz="800" b="0">
                <a:cs typeface="+mn-cs"/>
              </a:defRPr>
            </a:lvl1pPr>
          </a:lstStyle>
          <a:p>
            <a:pPr>
              <a:defRPr/>
            </a:pPr>
            <a:r>
              <a:rPr lang="de-DE"/>
              <a:t>CBT-Drehbuch-Beispiel5.ppt Version 3.0	2. Dezember 2003 </a:t>
            </a:r>
          </a:p>
        </p:txBody>
      </p:sp>
      <p:sp>
        <p:nvSpPr>
          <p:cNvPr id="3079" name="Rectangle 1031"/>
          <p:cNvSpPr>
            <a:spLocks noGrp="1" noChangeArrowheads="1"/>
          </p:cNvSpPr>
          <p:nvPr>
            <p:ph type="sldNum" sz="quarter" idx="5"/>
          </p:nvPr>
        </p:nvSpPr>
        <p:spPr bwMode="auto">
          <a:xfrm>
            <a:off x="4022725" y="9723438"/>
            <a:ext cx="3076575" cy="511175"/>
          </a:xfrm>
          <a:prstGeom prst="rect">
            <a:avLst/>
          </a:prstGeom>
          <a:noFill/>
          <a:ln>
            <a:noFill/>
          </a:ln>
          <a:effectLst/>
          <a:extLst/>
        </p:spPr>
        <p:txBody>
          <a:bodyPr vert="horz" wrap="square" lIns="99047" tIns="49523" rIns="99047" bIns="49523" numCol="1" anchor="b" anchorCtr="0" compatLnSpc="1">
            <a:prstTxWarp prst="textNoShape">
              <a:avLst/>
            </a:prstTxWarp>
          </a:bodyPr>
          <a:lstStyle>
            <a:lvl1pPr algn="r" defTabSz="989935">
              <a:defRPr sz="800" b="0">
                <a:cs typeface="+mn-cs"/>
              </a:defRPr>
            </a:lvl1pPr>
          </a:lstStyle>
          <a:p>
            <a:pPr>
              <a:defRPr/>
            </a:pPr>
            <a:endParaRPr lang="de-DE"/>
          </a:p>
          <a:p>
            <a:pPr>
              <a:defRPr/>
            </a:pPr>
            <a:endParaRPr lang="de-DE"/>
          </a:p>
          <a:p>
            <a:pPr>
              <a:defRPr/>
            </a:pPr>
            <a:fld id="{3415C55C-5945-4108-8F80-151019AAC820}" type="slidenum">
              <a:rPr lang="de-DE"/>
              <a:pPr>
                <a:defRPr/>
              </a:pPr>
              <a:t>‹Nr.›</a:t>
            </a:fld>
            <a:endParaRPr lang="de-DE"/>
          </a:p>
        </p:txBody>
      </p:sp>
      <p:sp>
        <p:nvSpPr>
          <p:cNvPr id="8" name="Textfeld 7"/>
          <p:cNvSpPr txBox="1"/>
          <p:nvPr/>
        </p:nvSpPr>
        <p:spPr>
          <a:xfrm>
            <a:off x="4448175" y="0"/>
            <a:ext cx="2651125" cy="280988"/>
          </a:xfrm>
          <a:prstGeom prst="rect">
            <a:avLst/>
          </a:prstGeom>
          <a:noFill/>
        </p:spPr>
        <p:txBody>
          <a:bodyPr lIns="95994" tIns="47997" rIns="95994" bIns="47997">
            <a:spAutoFit/>
          </a:bodyPr>
          <a:lstStyle/>
          <a:p>
            <a:pPr algn="ctr">
              <a:defRPr/>
            </a:pPr>
            <a:r>
              <a:rPr lang="de-DE" dirty="0">
                <a:cs typeface="+mn-cs"/>
              </a:rPr>
              <a:t>Mercedes-Benz Global Training</a:t>
            </a:r>
          </a:p>
        </p:txBody>
      </p:sp>
      <p:sp>
        <p:nvSpPr>
          <p:cNvPr id="9" name="Textfeld 8"/>
          <p:cNvSpPr txBox="1"/>
          <p:nvPr/>
        </p:nvSpPr>
        <p:spPr>
          <a:xfrm>
            <a:off x="0" y="0"/>
            <a:ext cx="2651125" cy="280988"/>
          </a:xfrm>
          <a:prstGeom prst="rect">
            <a:avLst/>
          </a:prstGeom>
          <a:noFill/>
        </p:spPr>
        <p:txBody>
          <a:bodyPr lIns="95994" tIns="47997" rIns="95994" bIns="47997">
            <a:spAutoFit/>
          </a:bodyPr>
          <a:lstStyle/>
          <a:p>
            <a:pPr>
              <a:defRPr/>
            </a:pPr>
            <a:r>
              <a:rPr lang="de-DE" dirty="0">
                <a:cs typeface="+mn-cs"/>
              </a:rPr>
              <a:t>4799_DSE</a:t>
            </a:r>
          </a:p>
        </p:txBody>
      </p:sp>
    </p:spTree>
    <p:extLst>
      <p:ext uri="{BB962C8B-B14F-4D97-AF65-F5344CB8AC3E}">
        <p14:creationId xmlns:p14="http://schemas.microsoft.com/office/powerpoint/2010/main" val="1621704074"/>
      </p:ext>
    </p:extLst>
  </p:cSld>
  <p:clrMap bg1="lt1" tx1="dk1" bg2="lt2" tx2="dk2" accent1="accent1" accent2="accent2" accent3="accent3" accent4="accent4" accent5="accent5" accent6="accent6" hlink="hlink" folHlink="folHlink"/>
  <p:hf/>
  <p:notesStyle>
    <a:lvl1pPr algn="l" rtl="0" eaLnBrk="0" fontAlgn="base" hangingPunct="0">
      <a:spcBef>
        <a:spcPct val="0"/>
      </a:spcBef>
      <a:spcAft>
        <a:spcPct val="0"/>
      </a:spcAft>
      <a:defRPr sz="900" kern="1200">
        <a:solidFill>
          <a:schemeClr val="tx1"/>
        </a:solidFill>
        <a:latin typeface="Arial" charset="0"/>
        <a:ea typeface="+mn-ea"/>
        <a:cs typeface="+mn-cs"/>
      </a:defRPr>
    </a:lvl1pPr>
    <a:lvl2pPr marL="190500" algn="l" rtl="0" eaLnBrk="0" fontAlgn="base" hangingPunct="0">
      <a:spcBef>
        <a:spcPct val="0"/>
      </a:spcBef>
      <a:spcAft>
        <a:spcPct val="0"/>
      </a:spcAft>
      <a:defRPr sz="900" kern="1200">
        <a:solidFill>
          <a:schemeClr val="tx1"/>
        </a:solidFill>
        <a:latin typeface="Arial" charset="0"/>
        <a:ea typeface="+mn-ea"/>
        <a:cs typeface="+mn-cs"/>
      </a:defRPr>
    </a:lvl2pPr>
    <a:lvl3pPr marL="381000" algn="l" rtl="0" eaLnBrk="0" fontAlgn="base" hangingPunct="0">
      <a:spcBef>
        <a:spcPct val="0"/>
      </a:spcBef>
      <a:spcAft>
        <a:spcPct val="0"/>
      </a:spcAft>
      <a:defRPr sz="900" kern="1200">
        <a:solidFill>
          <a:schemeClr val="tx1"/>
        </a:solidFill>
        <a:latin typeface="Arial" charset="0"/>
        <a:ea typeface="+mn-ea"/>
        <a:cs typeface="+mn-cs"/>
      </a:defRPr>
    </a:lvl3pPr>
    <a:lvl4pPr marL="571500" indent="1588" algn="l" rtl="0" eaLnBrk="0" fontAlgn="base" hangingPunct="0">
      <a:spcBef>
        <a:spcPct val="0"/>
      </a:spcBef>
      <a:spcAft>
        <a:spcPct val="0"/>
      </a:spcAft>
      <a:defRPr sz="900" kern="1200">
        <a:solidFill>
          <a:schemeClr val="tx1"/>
        </a:solidFill>
        <a:latin typeface="Arial" charset="0"/>
        <a:ea typeface="+mn-ea"/>
        <a:cs typeface="+mn-cs"/>
      </a:defRPr>
    </a:lvl4pPr>
    <a:lvl5pPr marL="763588" algn="l" rtl="0" eaLnBrk="0" fontAlgn="base" hangingPunct="0">
      <a:spcBef>
        <a:spcPct val="0"/>
      </a:spcBef>
      <a:spcAft>
        <a:spcPct val="0"/>
      </a:spcAft>
      <a:defRPr sz="9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031"/>
          <p:cNvSpPr>
            <a:spLocks noGrp="1" noChangeArrowheads="1"/>
          </p:cNvSpPr>
          <p:nvPr>
            <p:ph type="sldNum" sz="quarter" idx="5"/>
          </p:nvPr>
        </p:nvSpPr>
        <p:spPr>
          <a:noFill/>
          <a:ln>
            <a:miter lim="800000"/>
            <a:headEnd/>
            <a:tailEnd/>
          </a:ln>
        </p:spPr>
        <p:txBody>
          <a:bodyPr/>
          <a:lstStyle/>
          <a:p>
            <a:pPr defTabSz="989013"/>
            <a:endParaRPr lang="de-DE" smtClean="0">
              <a:cs typeface="Arial" charset="0"/>
            </a:endParaRPr>
          </a:p>
          <a:p>
            <a:pPr defTabSz="989013"/>
            <a:endParaRPr lang="de-DE" smtClean="0">
              <a:cs typeface="Arial" charset="0"/>
            </a:endParaRPr>
          </a:p>
          <a:p>
            <a:pPr defTabSz="989013"/>
            <a:fld id="{32253258-B58B-4225-9AF5-767EE67E4E88}" type="slidenum">
              <a:rPr lang="de-DE" smtClean="0">
                <a:cs typeface="Arial" charset="0"/>
              </a:rPr>
              <a:pPr defTabSz="989013"/>
              <a:t>1</a:t>
            </a:fld>
            <a:endParaRPr lang="de-DE" smtClean="0">
              <a:cs typeface="Arial" charset="0"/>
            </a:endParaRPr>
          </a:p>
        </p:txBody>
      </p:sp>
      <p:sp>
        <p:nvSpPr>
          <p:cNvPr id="24578"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pPr eaLnBrk="1" hangingPunct="1">
              <a:defRPr/>
            </a:pPr>
            <a:r>
              <a:rPr lang="de-DE" dirty="0" smtClean="0"/>
              <a:t>Auftraggeber:		Daimler AG	</a:t>
            </a:r>
          </a:p>
          <a:p>
            <a:pPr eaLnBrk="1" hangingPunct="1">
              <a:defRPr/>
            </a:pPr>
            <a:r>
              <a:rPr lang="de-DE" dirty="0" smtClean="0"/>
              <a:t>Version: 		1.1 100%</a:t>
            </a:r>
          </a:p>
          <a:p>
            <a:pPr eaLnBrk="1" hangingPunct="1">
              <a:defRPr/>
            </a:pPr>
            <a:r>
              <a:rPr lang="de-DE" dirty="0" smtClean="0"/>
              <a:t>Datum: 		</a:t>
            </a:r>
            <a:r>
              <a:rPr lang="de-DE" dirty="0" smtClean="0"/>
              <a:t>17.06.2011</a:t>
            </a:r>
            <a:endParaRPr lang="de-DE" dirty="0" smtClean="0"/>
          </a:p>
          <a:p>
            <a:pPr eaLnBrk="1" hangingPunct="1">
              <a:defRPr/>
            </a:pPr>
            <a:r>
              <a:rPr lang="de-DE" dirty="0" smtClean="0"/>
              <a:t>Autor:		Prof. Dipl.-Ing. (FH) </a:t>
            </a:r>
            <a:r>
              <a:rPr lang="de-DE" dirty="0" err="1" smtClean="0"/>
              <a:t>Jirka</a:t>
            </a:r>
            <a:r>
              <a:rPr lang="de-DE" dirty="0" smtClean="0"/>
              <a:t> R. </a:t>
            </a:r>
            <a:r>
              <a:rPr lang="de-DE" dirty="0" err="1" smtClean="0"/>
              <a:t>Dell'Oro</a:t>
            </a:r>
            <a:r>
              <a:rPr lang="de-DE" dirty="0" smtClean="0"/>
              <a:t>-Friedl,</a:t>
            </a:r>
            <a:br>
              <a:rPr lang="de-DE" dirty="0" smtClean="0"/>
            </a:br>
            <a:r>
              <a:rPr lang="de-DE" dirty="0" smtClean="0"/>
              <a:t>		Denver </a:t>
            </a:r>
            <a:r>
              <a:rPr lang="de-DE" dirty="0" err="1" smtClean="0"/>
              <a:t>Basien</a:t>
            </a:r>
            <a:endParaRPr lang="de-DE" dirty="0" smtClean="0"/>
          </a:p>
          <a:p>
            <a:pPr marL="2399843" indent="-2399843" eaLnBrk="1" hangingPunct="1">
              <a:tabLst>
                <a:tab pos="599961" algn="l"/>
                <a:tab pos="1399908" algn="l"/>
                <a:tab pos="2399843" algn="l"/>
              </a:tabLst>
              <a:defRPr/>
            </a:pPr>
            <a:endParaRPr lang="de-DE" sz="1000" b="1" dirty="0"/>
          </a:p>
          <a:p>
            <a:pPr marL="2399843" indent="-2399843" eaLnBrk="1" hangingPunct="1">
              <a:tabLst>
                <a:tab pos="599961" algn="l"/>
                <a:tab pos="1399908" algn="l"/>
                <a:tab pos="2399843" algn="l"/>
              </a:tabLst>
              <a:defRPr/>
            </a:pPr>
            <a:endParaRPr lang="de-DE" sz="1000" b="1" dirty="0"/>
          </a:p>
          <a:p>
            <a:pPr marL="2399843" indent="-2399843" eaLnBrk="1" hangingPunct="1">
              <a:tabLst>
                <a:tab pos="599961" algn="l"/>
                <a:tab pos="1399908" algn="l"/>
                <a:tab pos="2399843" algn="l"/>
              </a:tabLst>
              <a:defRPr/>
            </a:pPr>
            <a:r>
              <a:rPr lang="de-DE" sz="1000" b="1" dirty="0"/>
              <a:t>Version	Datum	Bearbeiter	Bearbeitung</a:t>
            </a:r>
          </a:p>
          <a:p>
            <a:pPr marL="2399843" indent="-2399843" eaLnBrk="1" hangingPunct="1">
              <a:tabLst>
                <a:tab pos="599961" algn="l"/>
                <a:tab pos="1399908" algn="l"/>
                <a:tab pos="2399843" algn="l"/>
              </a:tabLst>
              <a:defRPr/>
            </a:pPr>
            <a:r>
              <a:rPr lang="de-DE" sz="1000" dirty="0" smtClean="0"/>
              <a:t>1.0  50%	18.04.11	Autoren	Ersterstellung</a:t>
            </a:r>
            <a:endParaRPr lang="de-DE" sz="1000" b="1" dirty="0" smtClean="0"/>
          </a:p>
          <a:p>
            <a:pPr marL="2399843" indent="-2399843" eaLnBrk="1" hangingPunct="1">
              <a:tabLst>
                <a:tab pos="599961" algn="l"/>
                <a:tab pos="1399908" algn="l"/>
                <a:tab pos="2399843" algn="l"/>
              </a:tabLst>
              <a:defRPr/>
            </a:pPr>
            <a:r>
              <a:rPr lang="de-DE" sz="1000" dirty="0" smtClean="0"/>
              <a:t>1.0 100%	07.06.11	Autoren	Korrektur der Vorgängerversion und Vervollständigung auf 100%</a:t>
            </a:r>
          </a:p>
          <a:p>
            <a:pPr marL="2399843" indent="-2399843" eaLnBrk="1" hangingPunct="1">
              <a:tabLst>
                <a:tab pos="599961" algn="l"/>
                <a:tab pos="1399908" algn="l"/>
                <a:tab pos="2399843" algn="l"/>
              </a:tabLst>
              <a:defRPr/>
            </a:pPr>
            <a:r>
              <a:rPr lang="de-DE" sz="1000" dirty="0" smtClean="0"/>
              <a:t>1.1 100%	</a:t>
            </a:r>
            <a:r>
              <a:rPr lang="de-DE" sz="1000" dirty="0" smtClean="0"/>
              <a:t>17.06.11</a:t>
            </a:r>
            <a:r>
              <a:rPr lang="de-DE" sz="1000" dirty="0" smtClean="0"/>
              <a:t>	Autoren	Korrektur </a:t>
            </a:r>
            <a:r>
              <a:rPr lang="de-DE" sz="1000" dirty="0" smtClean="0"/>
              <a:t>von Version 1.0 nach Team-Meeting</a:t>
            </a:r>
            <a:endParaRPr lang="de-DE" sz="1000" dirty="0" smtClean="0"/>
          </a:p>
          <a:p>
            <a:pPr marL="2399843" indent="-2399843" eaLnBrk="1" hangingPunct="1">
              <a:tabLst>
                <a:tab pos="599961" algn="l"/>
                <a:tab pos="1399908" algn="l"/>
                <a:tab pos="2399843" algn="l"/>
              </a:tabLst>
              <a:defRPr/>
            </a:pPr>
            <a:endParaRPr lang="de-DE" sz="10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Folienbildplatzhalter 1"/>
          <p:cNvSpPr>
            <a:spLocks noGrp="1" noRot="1" noChangeAspect="1" noTextEdit="1"/>
          </p:cNvSpPr>
          <p:nvPr>
            <p:ph type="sldImg"/>
          </p:nvPr>
        </p:nvSpPr>
        <p:spPr>
          <a:ln/>
        </p:spPr>
      </p:sp>
      <p:sp>
        <p:nvSpPr>
          <p:cNvPr id="43010" name="Notizenplatzhalter 2"/>
          <p:cNvSpPr>
            <a:spLocks noGrp="1"/>
          </p:cNvSpPr>
          <p:nvPr>
            <p:ph type="body" idx="1"/>
          </p:nvPr>
        </p:nvSpPr>
        <p:spPr>
          <a:noFill/>
        </p:spPr>
        <p:txBody>
          <a:bodyPr/>
          <a:lstStyle/>
          <a:p>
            <a:pPr defTabSz="958850"/>
            <a:r>
              <a:rPr lang="de-DE" b="1" smtClean="0"/>
              <a:t>Index:</a:t>
            </a:r>
            <a:r>
              <a:rPr lang="de-DE" smtClean="0"/>
              <a:t>	0100, Folie 9 / 9</a:t>
            </a:r>
          </a:p>
          <a:p>
            <a:pPr defTabSz="958850"/>
            <a:r>
              <a:rPr lang="de-DE" smtClean="0"/>
              <a:t>Intro</a:t>
            </a:r>
          </a:p>
          <a:p>
            <a:pPr defTabSz="958850"/>
            <a:endParaRPr lang="de-DE" smtClean="0"/>
          </a:p>
        </p:txBody>
      </p:sp>
      <p:sp>
        <p:nvSpPr>
          <p:cNvPr id="43011" name="Foliennummernplatzhalter 6"/>
          <p:cNvSpPr>
            <a:spLocks noGrp="1"/>
          </p:cNvSpPr>
          <p:nvPr>
            <p:ph type="sldNum" sz="quarter" idx="5"/>
          </p:nvPr>
        </p:nvSpPr>
        <p:spPr>
          <a:noFill/>
          <a:ln>
            <a:miter lim="800000"/>
            <a:headEnd/>
            <a:tailEnd/>
          </a:ln>
        </p:spPr>
        <p:txBody>
          <a:bodyPr/>
          <a:lstStyle/>
          <a:p>
            <a:pPr defTabSz="989013"/>
            <a:endParaRPr lang="de-DE" smtClean="0">
              <a:cs typeface="Arial" charset="0"/>
            </a:endParaRPr>
          </a:p>
          <a:p>
            <a:pPr defTabSz="989013"/>
            <a:endParaRPr lang="de-DE" smtClean="0">
              <a:cs typeface="Arial" charset="0"/>
            </a:endParaRPr>
          </a:p>
          <a:p>
            <a:pPr defTabSz="989013"/>
            <a:fld id="{6AFF0DA1-4F0B-44E9-9292-D904A8727205}" type="slidenum">
              <a:rPr lang="de-DE" smtClean="0">
                <a:cs typeface="Arial" charset="0"/>
              </a:rPr>
              <a:pPr defTabSz="989013"/>
              <a:t>10</a:t>
            </a:fld>
            <a:endParaRPr lang="de-DE" smtClean="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031"/>
          <p:cNvSpPr>
            <a:spLocks noGrp="1" noChangeArrowheads="1"/>
          </p:cNvSpPr>
          <p:nvPr>
            <p:ph type="sldNum" sz="quarter" idx="5"/>
          </p:nvPr>
        </p:nvSpPr>
        <p:spPr>
          <a:noFill/>
          <a:ln>
            <a:miter lim="800000"/>
            <a:headEnd/>
            <a:tailEnd/>
          </a:ln>
        </p:spPr>
        <p:txBody>
          <a:bodyPr/>
          <a:lstStyle/>
          <a:p>
            <a:pPr defTabSz="989013"/>
            <a:endParaRPr lang="de-DE" smtClean="0">
              <a:cs typeface="Arial" charset="0"/>
            </a:endParaRPr>
          </a:p>
          <a:p>
            <a:pPr defTabSz="989013"/>
            <a:endParaRPr lang="de-DE" smtClean="0">
              <a:cs typeface="Arial" charset="0"/>
            </a:endParaRPr>
          </a:p>
          <a:p>
            <a:pPr defTabSz="989013"/>
            <a:fld id="{FB760192-BBC6-4966-9E83-B1077FD95CC6}" type="slidenum">
              <a:rPr lang="de-DE" smtClean="0">
                <a:cs typeface="Arial" charset="0"/>
              </a:rPr>
              <a:pPr defTabSz="989013"/>
              <a:t>11</a:t>
            </a:fld>
            <a:endParaRPr lang="de-DE" smtClean="0">
              <a:cs typeface="Arial"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pPr marL="498475" indent="-498475" eaLnBrk="1" hangingPunct="1"/>
            <a:r>
              <a:rPr lang="de-DE" sz="1000" b="1" smtClean="0"/>
              <a:t>Index:</a:t>
            </a:r>
            <a:r>
              <a:rPr lang="de-DE" sz="1000" smtClean="0"/>
              <a:t>	0101, Folie 1 / 5</a:t>
            </a:r>
          </a:p>
          <a:p>
            <a:pPr marL="498475" indent="-498475" eaLnBrk="1" hangingPunct="1"/>
            <a:r>
              <a:rPr lang="de-DE" sz="1000" b="1" smtClean="0"/>
              <a:t>Typ:</a:t>
            </a:r>
            <a:r>
              <a:rPr lang="de-DE" sz="1000" smtClean="0"/>
              <a:t>		4, Requestbox „Informationen“</a:t>
            </a:r>
          </a:p>
          <a:p>
            <a:pPr marL="498475" indent="-498475" eaLnBrk="1" hangingPunct="1"/>
            <a:r>
              <a:rPr lang="de-DE" sz="1000" b="1" smtClean="0"/>
              <a:t>Grafik:</a:t>
            </a:r>
          </a:p>
          <a:p>
            <a:pPr marL="498475" indent="-498475" eaLnBrk="1" hangingPunct="1"/>
            <a:r>
              <a:rPr lang="de-DE" sz="1000" smtClean="0"/>
              <a:t>a	Gegenüberstellung von Verdächtigen	</a:t>
            </a:r>
          </a:p>
          <a:p>
            <a:pPr marL="498475" indent="-498475" eaLnBrk="1" hangingPunct="1"/>
            <a:r>
              <a:rPr lang="de-DE" sz="1000" smtClean="0"/>
              <a:t>b	Mann mit blauen Haaren</a:t>
            </a:r>
          </a:p>
          <a:p>
            <a:pPr marL="498475" indent="-498475" eaLnBrk="1" hangingPunct="1"/>
            <a:r>
              <a:rPr lang="de-DE" sz="1000" smtClean="0"/>
              <a:t>c	Mann mit schwarzen Haaren und Arbeitsschuhen</a:t>
            </a:r>
          </a:p>
          <a:p>
            <a:pPr marL="498475" indent="-498475" eaLnBrk="1" hangingPunct="1"/>
            <a:r>
              <a:rPr lang="de-DE" sz="1000" smtClean="0"/>
              <a:t>d	Frau mit Stöckelschuhen</a:t>
            </a:r>
          </a:p>
          <a:p>
            <a:pPr marL="498475" indent="-498475" eaLnBrk="1" hangingPunct="1"/>
            <a:r>
              <a:rPr lang="de-DE" sz="1000" smtClean="0"/>
              <a:t>e	Mann mit blauer Hose</a:t>
            </a:r>
          </a:p>
          <a:p>
            <a:pPr marL="498475" indent="-498475" eaLnBrk="1" hangingPunct="1"/>
            <a:r>
              <a:rPr lang="de-DE" sz="1000" smtClean="0"/>
              <a:t>f	Mann mit schwarzer Jacke</a:t>
            </a:r>
          </a:p>
          <a:p>
            <a:pPr marL="498475" indent="-498475" eaLnBrk="1" hangingPunct="1"/>
            <a:r>
              <a:rPr lang="de-DE" sz="1000" b="1" smtClean="0"/>
              <a:t>Sprechertext:</a:t>
            </a:r>
          </a:p>
          <a:p>
            <a:pPr marL="498475" indent="-498475" eaLnBrk="1" hangingPunct="1"/>
            <a:r>
              <a:rPr lang="de-DE" sz="1000" smtClean="0">
                <a:cs typeface="Times New Roman" pitchFamily="18" charset="0"/>
              </a:rPr>
              <a:t>a	Gestern wurde bei Juwelier Baum eingebrochen. Da der Dieb entkommen konnte, wurden nach Zeugenaussagen Verdächtige zu einer Gegenüberstellung vorgeführt. Sie sind nun als Kommissar beauftragt, bei einer Gegenüberstellung den Dieb zu überführen. </a:t>
            </a:r>
            <a:endParaRPr lang="de-DE" sz="1000" smtClean="0"/>
          </a:p>
          <a:p>
            <a:pPr marL="498475" indent="-498475" eaLnBrk="1" hangingPunct="1"/>
            <a:r>
              <a:rPr lang="de-DE" sz="1000" smtClean="0"/>
              <a:t>b	</a:t>
            </a:r>
            <a:endParaRPr lang="de-DE" smtClean="0"/>
          </a:p>
          <a:p>
            <a:pPr marL="498475" indent="-498475" eaLnBrk="1" hangingPunct="1"/>
            <a:endParaRPr lang="de-DE" sz="1000" b="1" smtClean="0"/>
          </a:p>
          <a:p>
            <a:pPr marL="498475" indent="-498475" eaLnBrk="1" hangingPunct="1"/>
            <a:r>
              <a:rPr lang="de-DE" sz="1000" b="1" smtClean="0"/>
              <a:t>Regieanweisungen:</a:t>
            </a:r>
          </a:p>
          <a:p>
            <a:pPr marL="498475" indent="-498475" eaLnBrk="1" hangingPunct="1"/>
            <a:r>
              <a:rPr lang="de-DE" sz="1000" smtClean="0"/>
              <a:t>keine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AACA86DD-3352-40B9-9761-FEC945A7880A}" type="slidenum">
              <a:rPr lang="de-DE" smtClean="0">
                <a:solidFill>
                  <a:srgbClr val="000000"/>
                </a:solidFill>
                <a:cs typeface="Arial" charset="0"/>
              </a:rPr>
              <a:pPr defTabSz="989013"/>
              <a:t>12</a:t>
            </a:fld>
            <a:endParaRPr lang="de-DE" smtClean="0">
              <a:solidFill>
                <a:srgbClr val="000000"/>
              </a:solidFill>
              <a:cs typeface="Arial"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pPr marL="498475" indent="-498475" eaLnBrk="1" hangingPunct="1"/>
            <a:r>
              <a:rPr lang="de-DE" sz="1000" b="1" smtClean="0"/>
              <a:t>Index:</a:t>
            </a:r>
            <a:r>
              <a:rPr lang="de-DE" sz="1000" smtClean="0"/>
              <a:t>	0101, Folie 2 / 5</a:t>
            </a:r>
          </a:p>
          <a:p>
            <a:pPr marL="498475" indent="-498475" eaLnBrk="1" hangingPunct="1"/>
            <a:r>
              <a:rPr lang="de-DE" sz="1000" b="1" smtClean="0"/>
              <a:t>Typ:</a:t>
            </a:r>
            <a:r>
              <a:rPr lang="de-DE" sz="1000" smtClean="0"/>
              <a:t>		4, Requestbox „Informationen“</a:t>
            </a:r>
          </a:p>
          <a:p>
            <a:pPr marL="498475" indent="-498475" eaLnBrk="1" hangingPunct="1"/>
            <a:r>
              <a:rPr lang="de-DE" sz="1000" b="1" smtClean="0"/>
              <a:t>Grafik:</a:t>
            </a:r>
          </a:p>
          <a:p>
            <a:pPr marL="498475" indent="-498475" eaLnBrk="1" hangingPunct="1"/>
            <a:r>
              <a:rPr lang="de-DE" sz="1000" smtClean="0"/>
              <a:t>a-f	Wie Seite zuvor</a:t>
            </a:r>
          </a:p>
          <a:p>
            <a:pPr marL="498475" indent="-498475" eaLnBrk="1" hangingPunct="1"/>
            <a:r>
              <a:rPr lang="de-DE" sz="1000" smtClean="0"/>
              <a:t>g	1 Hinweis: Schuhabdruck</a:t>
            </a:r>
          </a:p>
          <a:p>
            <a:pPr marL="498475" indent="-498475" eaLnBrk="1" hangingPunct="1"/>
            <a:r>
              <a:rPr lang="de-DE" sz="1000" b="1" smtClean="0"/>
              <a:t>Sprechertext:</a:t>
            </a:r>
          </a:p>
          <a:p>
            <a:pPr marL="498475" indent="-498475" eaLnBrk="1" hangingPunct="1"/>
            <a:r>
              <a:rPr lang="de-DE" sz="1000" smtClean="0">
                <a:cs typeface="Times New Roman" pitchFamily="18" charset="0"/>
              </a:rPr>
              <a:t>d	</a:t>
            </a:r>
            <a:r>
              <a:rPr lang="de-DE" sz="1000" smtClean="0"/>
              <a:t>Der erste Hinweis ist ein Schuhabdruck, der am Tatort gefunden wurde. Klicken Sie auf die Person, die sie auf Grund dieses Hinweises jetzt schon ausschließen können.</a:t>
            </a:r>
          </a:p>
          <a:p>
            <a:pPr marL="498475" indent="-498475" eaLnBrk="1" hangingPunct="1"/>
            <a:r>
              <a:rPr lang="de-DE" sz="1000" smtClean="0"/>
              <a:t>d1	Das ist nicht korrekt. Dieser Verdächtige kann, wie auch die anderen männlichen Personen, den gesuchten Schuhabdruck verursachen.</a:t>
            </a:r>
          </a:p>
          <a:p>
            <a:pPr marL="498475" indent="-498475" eaLnBrk="1" hangingPunct="1"/>
            <a:r>
              <a:rPr lang="de-DE" sz="1000" smtClean="0"/>
              <a:t>d2	Richtige Wahl! Mit diesem Schuhwerk kann sie nicht für den Abdruck verantwortlich sein.</a:t>
            </a:r>
          </a:p>
          <a:p>
            <a:pPr marL="498475" indent="-498475" eaLnBrk="1" hangingPunct="1"/>
            <a:endParaRPr lang="de-DE" sz="1000" b="1" smtClean="0"/>
          </a:p>
          <a:p>
            <a:pPr marL="498475" indent="-498475" eaLnBrk="1" hangingPunct="1"/>
            <a:r>
              <a:rPr lang="de-DE" sz="1000" b="1" smtClean="0"/>
              <a:t>Regieanweisungen:</a:t>
            </a:r>
          </a:p>
          <a:p>
            <a:pPr marL="498475" indent="-498475" eaLnBrk="1" hangingPunct="1"/>
            <a:r>
              <a:rPr lang="de-DE" sz="1000" smtClean="0"/>
              <a:t>Warten auf Klick des Teilnehmers. Klickt Teilnehmer auf b,c,e,f -&gt; Sprechertext d1. Weiter nach Klick auf Person d und entsprechendem Feedback d2.</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F15EAC85-4DE2-4FC0-9A1E-35B81D9852C6}" type="slidenum">
              <a:rPr lang="de-DE" smtClean="0">
                <a:solidFill>
                  <a:srgbClr val="000000"/>
                </a:solidFill>
                <a:cs typeface="Arial" charset="0"/>
              </a:rPr>
              <a:pPr defTabSz="989013"/>
              <a:t>13</a:t>
            </a:fld>
            <a:endParaRPr lang="de-DE" smtClean="0">
              <a:solidFill>
                <a:srgbClr val="000000"/>
              </a:solidFill>
              <a:cs typeface="Arial" charset="0"/>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pPr marL="498475" indent="-498475" eaLnBrk="1" hangingPunct="1"/>
            <a:r>
              <a:rPr lang="de-DE" sz="1000" b="1" smtClean="0"/>
              <a:t>Index:</a:t>
            </a:r>
            <a:r>
              <a:rPr lang="de-DE" sz="1000" smtClean="0"/>
              <a:t>	0101, Folie 3 / 5</a:t>
            </a:r>
          </a:p>
          <a:p>
            <a:pPr marL="498475" indent="-498475" eaLnBrk="1" hangingPunct="1"/>
            <a:r>
              <a:rPr lang="de-DE" sz="1000" b="1" smtClean="0"/>
              <a:t>Typ:</a:t>
            </a:r>
            <a:r>
              <a:rPr lang="de-DE" sz="1000" smtClean="0"/>
              <a:t>		4, Requestbox „Informationen“</a:t>
            </a:r>
          </a:p>
          <a:p>
            <a:pPr marL="498475" indent="-498475" eaLnBrk="1" hangingPunct="1"/>
            <a:r>
              <a:rPr lang="de-DE" sz="1000" b="1" smtClean="0"/>
              <a:t>Grafik:</a:t>
            </a:r>
          </a:p>
          <a:p>
            <a:pPr marL="498475" indent="-498475" eaLnBrk="1" hangingPunct="1"/>
            <a:r>
              <a:rPr lang="de-DE" sz="1000" smtClean="0"/>
              <a:t>a-f	Wie Seite zuvor</a:t>
            </a:r>
          </a:p>
          <a:p>
            <a:pPr marL="498475" indent="-498475" eaLnBrk="1" hangingPunct="1"/>
            <a:r>
              <a:rPr lang="de-DE" sz="1000" smtClean="0"/>
              <a:t>h	2 Hinweis: schwarzes Haar</a:t>
            </a:r>
          </a:p>
          <a:p>
            <a:pPr marL="498475" indent="-498475" eaLnBrk="1" hangingPunct="1"/>
            <a:r>
              <a:rPr lang="de-DE" sz="1000" b="1" smtClean="0"/>
              <a:t>Sprechertext:</a:t>
            </a:r>
          </a:p>
          <a:p>
            <a:pPr marL="498475" indent="-498475" eaLnBrk="1" hangingPunct="1"/>
            <a:r>
              <a:rPr lang="de-DE" sz="1000" smtClean="0">
                <a:cs typeface="Times New Roman" pitchFamily="18" charset="0"/>
              </a:rPr>
              <a:t>e	</a:t>
            </a:r>
            <a:r>
              <a:rPr lang="de-DE" sz="1000" smtClean="0"/>
              <a:t>Der zweite Hinweis ist ein schwarzes Haar, das am Tatort gefunden wurde. Klicken Sie auf den Verdächtigen, den sie auf Grund dieses Hinweises jetzt ausschließen können.</a:t>
            </a:r>
          </a:p>
          <a:p>
            <a:pPr marL="498475" indent="-498475" eaLnBrk="1" hangingPunct="1"/>
            <a:r>
              <a:rPr lang="de-DE" sz="1000" smtClean="0"/>
              <a:t>e1	Das ist nicht korrekt. Dieser Verdächtige kann jetzt noch nicht ausgeschlossen werden.</a:t>
            </a:r>
          </a:p>
          <a:p>
            <a:pPr marL="498475" indent="-498475" eaLnBrk="1" hangingPunct="1"/>
            <a:r>
              <a:rPr lang="de-DE" sz="1000" smtClean="0"/>
              <a:t>e2	Richtige Wahl! Diese Person hat helles Haar. Sie müssen nur noch zwei weitere Verdächtige ausschließen, um den Dieb zu überführen.</a:t>
            </a:r>
          </a:p>
          <a:p>
            <a:pPr marL="498475" indent="-498475" eaLnBrk="1" hangingPunct="1"/>
            <a:r>
              <a:rPr lang="de-DE" sz="1000" b="1" smtClean="0"/>
              <a:t>Regieanweisungen:</a:t>
            </a:r>
          </a:p>
          <a:p>
            <a:pPr marL="498475" indent="-498475" eaLnBrk="1" hangingPunct="1"/>
            <a:r>
              <a:rPr lang="de-DE" sz="1000" smtClean="0"/>
              <a:t>Warten auf Klick des Teilnehmers. Klickt Teilnehmer auf c,e,f -&gt; Sprechertext e1. Weiter nach Klick auf Person b und entsprechendem Feedback e2.</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FF2D9772-6D55-4684-A5F4-981E7FB6CFF9}" type="slidenum">
              <a:rPr lang="de-DE" smtClean="0">
                <a:solidFill>
                  <a:srgbClr val="000000"/>
                </a:solidFill>
                <a:cs typeface="Arial" charset="0"/>
              </a:rPr>
              <a:pPr defTabSz="989013"/>
              <a:t>14</a:t>
            </a:fld>
            <a:endParaRPr lang="de-DE" smtClean="0">
              <a:solidFill>
                <a:srgbClr val="000000"/>
              </a:solidFill>
              <a:cs typeface="Arial"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pPr marL="498475" indent="-498475" eaLnBrk="1" hangingPunct="1"/>
            <a:r>
              <a:rPr lang="de-DE" sz="1000" b="1" dirty="0" smtClean="0"/>
              <a:t>Index:</a:t>
            </a:r>
            <a:r>
              <a:rPr lang="de-DE" sz="1000" dirty="0" smtClean="0"/>
              <a:t>	0101, Folie 4 / 5</a:t>
            </a:r>
          </a:p>
          <a:p>
            <a:pPr marL="498475" indent="-498475" eaLnBrk="1" hangingPunct="1"/>
            <a:r>
              <a:rPr lang="de-DE" sz="1000" b="1" dirty="0" smtClean="0"/>
              <a:t>Typ:</a:t>
            </a:r>
            <a:r>
              <a:rPr lang="de-DE" sz="1000" dirty="0" smtClean="0"/>
              <a:t>		4,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sz="1000" dirty="0" smtClean="0"/>
              <a:t>a-f	Wie Seite zuvor</a:t>
            </a:r>
          </a:p>
          <a:p>
            <a:pPr marL="498475" indent="-498475" eaLnBrk="1" hangingPunct="1"/>
            <a:r>
              <a:rPr lang="de-DE" sz="1000" dirty="0" smtClean="0"/>
              <a:t>i	3 Hinweis: Blauer Stofffetzen. </a:t>
            </a:r>
            <a:endParaRPr lang="de-DE" sz="1000" dirty="0" smtClean="0">
              <a:solidFill>
                <a:srgbClr val="FF0000"/>
              </a:solidFill>
            </a:endParaRPr>
          </a:p>
          <a:p>
            <a:pPr marL="498475" indent="-498475" eaLnBrk="1" hangingPunct="1"/>
            <a:r>
              <a:rPr lang="de-DE" sz="1000" b="1" dirty="0" smtClean="0"/>
              <a:t>Sprechertext:</a:t>
            </a:r>
          </a:p>
          <a:p>
            <a:pPr marL="498475" indent="-498475" eaLnBrk="1" hangingPunct="1"/>
            <a:r>
              <a:rPr lang="de-DE" sz="1000" dirty="0" smtClean="0">
                <a:cs typeface="Times New Roman" pitchFamily="18" charset="0"/>
              </a:rPr>
              <a:t>f	Als dritter Hinweis wurde ein </a:t>
            </a:r>
            <a:r>
              <a:rPr lang="de-DE" sz="1000" dirty="0" smtClean="0"/>
              <a:t>blauer </a:t>
            </a:r>
            <a:r>
              <a:rPr lang="de-DE" sz="1000" dirty="0" smtClean="0">
                <a:cs typeface="Times New Roman" pitchFamily="18" charset="0"/>
              </a:rPr>
              <a:t>Stofffetzen am Tatort gefunden. Klicken Sie auf den Verdächtigen den </a:t>
            </a:r>
            <a:r>
              <a:rPr lang="de-DE" sz="1000" dirty="0" smtClean="0"/>
              <a:t>sie auf Grund dieses </a:t>
            </a:r>
            <a:r>
              <a:rPr lang="de-DE" sz="1000" dirty="0" smtClean="0">
                <a:cs typeface="Times New Roman" pitchFamily="18" charset="0"/>
              </a:rPr>
              <a:t>Hinweises jetzt ausschließen können.</a:t>
            </a:r>
          </a:p>
          <a:p>
            <a:pPr marL="498475" indent="-498475" eaLnBrk="1" hangingPunct="1"/>
            <a:r>
              <a:rPr lang="de-DE" sz="1000" dirty="0" smtClean="0">
                <a:cs typeface="Times New Roman" pitchFamily="18" charset="0"/>
              </a:rPr>
              <a:t>f1	Das ist nicht korrekt. Dieser Verdächtige kann jetzt noch nicht ausgeschlossen werden.</a:t>
            </a:r>
          </a:p>
          <a:p>
            <a:pPr marL="498475" indent="-498475" eaLnBrk="1" hangingPunct="1"/>
            <a:r>
              <a:rPr lang="de-DE" sz="1000" dirty="0" smtClean="0">
                <a:cs typeface="Times New Roman" pitchFamily="18" charset="0"/>
              </a:rPr>
              <a:t>f2 	</a:t>
            </a:r>
            <a:r>
              <a:rPr lang="de-DE" sz="1000" dirty="0" smtClean="0"/>
              <a:t>Richtige Wahl! Diese Person trägt keine blaue Kleidung.</a:t>
            </a:r>
            <a:endParaRPr lang="de-DE" sz="1000" b="1" dirty="0" smtClean="0"/>
          </a:p>
          <a:p>
            <a:pPr marL="498475" indent="-498475" eaLnBrk="1" hangingPunct="1"/>
            <a:r>
              <a:rPr lang="de-DE" sz="1000" b="1" dirty="0" smtClean="0"/>
              <a:t>Regieanweisungen:</a:t>
            </a:r>
          </a:p>
          <a:p>
            <a:pPr marL="498475" indent="-498475" eaLnBrk="1" hangingPunct="1"/>
            <a:r>
              <a:rPr lang="de-DE" sz="1000" dirty="0" smtClean="0"/>
              <a:t>Warten auf Klick des Teilnehmers. Klickt Teilnehmer auf </a:t>
            </a:r>
            <a:r>
              <a:rPr lang="de-DE" sz="1000" dirty="0" err="1" smtClean="0"/>
              <a:t>c,e</a:t>
            </a:r>
            <a:r>
              <a:rPr lang="de-DE" sz="1000" dirty="0" smtClean="0"/>
              <a:t>, -&gt; Sprechertext f1. Weiter nach Klick auf Person f und entsprechendem Feedback f2.</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BA7A8333-3C13-4E5D-ACDE-9C39583A2FE0}" type="slidenum">
              <a:rPr lang="de-DE" smtClean="0">
                <a:solidFill>
                  <a:srgbClr val="000000"/>
                </a:solidFill>
                <a:cs typeface="Arial" charset="0"/>
              </a:rPr>
              <a:pPr defTabSz="989013"/>
              <a:t>15</a:t>
            </a:fld>
            <a:endParaRPr lang="de-DE" smtClean="0">
              <a:solidFill>
                <a:srgbClr val="000000"/>
              </a:solidFill>
              <a:cs typeface="Arial"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pPr marL="498475" indent="-498475" eaLnBrk="1" hangingPunct="1"/>
            <a:r>
              <a:rPr lang="de-DE" sz="1000" b="1" smtClean="0"/>
              <a:t>Index:</a:t>
            </a:r>
            <a:r>
              <a:rPr lang="de-DE" sz="1000" smtClean="0"/>
              <a:t>	0101, Folie 5 / 5</a:t>
            </a:r>
          </a:p>
          <a:p>
            <a:pPr marL="498475" indent="-498475" eaLnBrk="1" hangingPunct="1"/>
            <a:r>
              <a:rPr lang="de-DE" sz="1000" b="1" smtClean="0"/>
              <a:t>Typ:</a:t>
            </a:r>
            <a:r>
              <a:rPr lang="de-DE" sz="1000" smtClean="0"/>
              <a:t>		4, Requestbox „Informationen“</a:t>
            </a:r>
          </a:p>
          <a:p>
            <a:pPr marL="498475" indent="-498475" eaLnBrk="1" hangingPunct="1"/>
            <a:r>
              <a:rPr lang="de-DE" sz="1000" b="1" smtClean="0"/>
              <a:t>Grafik:</a:t>
            </a:r>
          </a:p>
          <a:p>
            <a:pPr marL="498475" indent="-498475" eaLnBrk="1" hangingPunct="1"/>
            <a:r>
              <a:rPr lang="de-DE" sz="1000" smtClean="0"/>
              <a:t>a-f	Wie Seite zuvor</a:t>
            </a:r>
          </a:p>
          <a:p>
            <a:pPr marL="498475" indent="-498475" eaLnBrk="1" hangingPunct="1"/>
            <a:r>
              <a:rPr lang="de-DE" sz="1000" smtClean="0"/>
              <a:t>j	4 Hinweis: Augenzeugenbericht</a:t>
            </a:r>
          </a:p>
          <a:p>
            <a:pPr marL="498475" indent="-498475" eaLnBrk="1" hangingPunct="1"/>
            <a:r>
              <a:rPr lang="de-DE" sz="1000" b="1" smtClean="0"/>
              <a:t>Sprechertext:</a:t>
            </a:r>
          </a:p>
          <a:p>
            <a:pPr marL="498475" indent="-498475" eaLnBrk="1" hangingPunct="1"/>
            <a:r>
              <a:rPr lang="de-DE" sz="1000" smtClean="0">
                <a:cs typeface="Times New Roman" pitchFamily="18" charset="0"/>
              </a:rPr>
              <a:t>g	Der letzte Hinweis ist ein </a:t>
            </a:r>
            <a:r>
              <a:rPr lang="de-DE" sz="1000" smtClean="0"/>
              <a:t>Augenzeugenbericht. </a:t>
            </a:r>
            <a:r>
              <a:rPr lang="de-DE" sz="1000" smtClean="0">
                <a:cs typeface="Times New Roman" pitchFamily="18" charset="0"/>
              </a:rPr>
              <a:t>Der Täter muss </a:t>
            </a:r>
            <a:r>
              <a:rPr lang="de-DE" sz="1000" smtClean="0"/>
              <a:t>sehr groß </a:t>
            </a:r>
            <a:r>
              <a:rPr lang="de-DE" sz="1000" smtClean="0">
                <a:cs typeface="Times New Roman" pitchFamily="18" charset="0"/>
              </a:rPr>
              <a:t>gewesen sein. Wenden Sie </a:t>
            </a:r>
            <a:r>
              <a:rPr lang="de-DE" sz="1000" smtClean="0"/>
              <a:t>das Ausschlussverfahren </a:t>
            </a:r>
            <a:r>
              <a:rPr lang="de-DE" sz="1000" smtClean="0">
                <a:cs typeface="Times New Roman" pitchFamily="18" charset="0"/>
              </a:rPr>
              <a:t>noch einmal an, um den Dieb zu überführen.</a:t>
            </a:r>
          </a:p>
          <a:p>
            <a:pPr marL="498475" indent="-498475" eaLnBrk="1" hangingPunct="1"/>
            <a:r>
              <a:rPr lang="de-DE" sz="1000" smtClean="0">
                <a:cs typeface="Times New Roman" pitchFamily="18" charset="0"/>
              </a:rPr>
              <a:t>g1	Das ist nicht korrekt. </a:t>
            </a:r>
          </a:p>
          <a:p>
            <a:pPr marL="498475" indent="-498475" eaLnBrk="1" hangingPunct="1"/>
            <a:r>
              <a:rPr lang="de-DE" sz="1000" smtClean="0">
                <a:cs typeface="Times New Roman" pitchFamily="18" charset="0"/>
              </a:rPr>
              <a:t>g2	Herzlichen Glückwunsch, Sie haben den Täter </a:t>
            </a:r>
            <a:r>
              <a:rPr lang="de-DE" sz="1000" smtClean="0"/>
              <a:t>mit Hilfe des Ausschlussverfahrens </a:t>
            </a:r>
            <a:r>
              <a:rPr lang="de-DE" sz="1000" smtClean="0">
                <a:cs typeface="Times New Roman" pitchFamily="18" charset="0"/>
              </a:rPr>
              <a:t>überführt. Die Hinweise entlasten alle Verdächtigen </a:t>
            </a:r>
            <a:r>
              <a:rPr lang="de-DE" sz="1000" b="1" smtClean="0">
                <a:cs typeface="Times New Roman" pitchFamily="18" charset="0"/>
              </a:rPr>
              <a:t>bis auf diesen Mann</a:t>
            </a:r>
            <a:r>
              <a:rPr lang="de-DE" sz="1000" smtClean="0">
                <a:cs typeface="Times New Roman" pitchFamily="18" charset="0"/>
              </a:rPr>
              <a:t>. In einem weiteren Verhör gesteht er die Tat.</a:t>
            </a:r>
          </a:p>
          <a:p>
            <a:pPr marL="498475" indent="-498475" eaLnBrk="1" hangingPunct="1"/>
            <a:r>
              <a:rPr lang="de-DE" sz="1000" smtClean="0">
                <a:cs typeface="Times New Roman" pitchFamily="18" charset="0"/>
              </a:rPr>
              <a:t>h	Das Ausschlussverfahren spielt auch bei der Diagnose an Kraftfahrzeugen in der Werkstatt eine wichtige Rolle. Mit Hilfe dieser Methode werden zu einer Beanstandung solange Lösungsmöglichkeiten ausgeschlossen, bis das richtige Diagnoseergebnis übrig bleibt. Hierzu genügen oft schon einfachste Informationen.</a:t>
            </a:r>
          </a:p>
          <a:p>
            <a:pPr marL="498475" indent="-498475" eaLnBrk="1" hangingPunct="1"/>
            <a:endParaRPr lang="de-DE" sz="1000" smtClean="0"/>
          </a:p>
          <a:p>
            <a:pPr marL="498475" indent="-498475" eaLnBrk="1" hangingPunct="1"/>
            <a:endParaRPr lang="de-DE" sz="1000" smtClean="0">
              <a:cs typeface="Times New Roman" pitchFamily="18" charset="0"/>
            </a:endParaRPr>
          </a:p>
          <a:p>
            <a:pPr marL="498475" indent="-498475" eaLnBrk="1" hangingPunct="1"/>
            <a:r>
              <a:rPr lang="de-DE" sz="1000" b="1" smtClean="0"/>
              <a:t>Regieanweisungen:</a:t>
            </a:r>
          </a:p>
          <a:p>
            <a:pPr marL="498475" indent="-498475" eaLnBrk="1" hangingPunct="1"/>
            <a:r>
              <a:rPr lang="de-DE" sz="1000" smtClean="0"/>
              <a:t>Warten auf Klick des Teilnehmers. Klickt Teilnehmer auf e -&gt; Sprechertext g1. Weiter nach Klick auf Person c und entsprechendem Feedback g2 und Sprechertext h.</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9AC82219-55BE-424C-99D1-E8500109A452}" type="slidenum">
              <a:rPr lang="de-DE" smtClean="0">
                <a:solidFill>
                  <a:srgbClr val="000000"/>
                </a:solidFill>
                <a:cs typeface="Arial" charset="0"/>
              </a:rPr>
              <a:pPr defTabSz="989013"/>
              <a:t>16</a:t>
            </a:fld>
            <a:endParaRPr lang="de-DE" smtClean="0">
              <a:solidFill>
                <a:srgbClr val="000000"/>
              </a:solidFill>
              <a:cs typeface="Arial" charset="0"/>
            </a:endParaRPr>
          </a:p>
        </p:txBody>
      </p:sp>
      <p:sp>
        <p:nvSpPr>
          <p:cNvPr id="55298" name="Rectangle 2"/>
          <p:cNvSpPr>
            <a:spLocks noGrp="1" noRot="1" noChangeAspect="1" noChangeArrowheads="1" noTextEdit="1"/>
          </p:cNvSpPr>
          <p:nvPr>
            <p:ph type="sldImg"/>
          </p:nvPr>
        </p:nvSpPr>
        <p:spPr>
          <a:xfrm>
            <a:off x="671513" y="796925"/>
            <a:ext cx="5753100" cy="3836988"/>
          </a:xfrm>
          <a:ln/>
        </p:spPr>
      </p:sp>
      <p:sp>
        <p:nvSpPr>
          <p:cNvPr id="55299"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0102, Folie 1 / 1</a:t>
            </a:r>
          </a:p>
          <a:p>
            <a:pPr marL="498475" indent="-498475" eaLnBrk="1" hangingPunct="1"/>
            <a:r>
              <a:rPr lang="de-DE" sz="1000" b="1" dirty="0" smtClean="0"/>
              <a:t>Typ:</a:t>
            </a:r>
            <a:r>
              <a:rPr lang="de-DE" sz="1000" dirty="0" smtClean="0"/>
              <a:t>		2/3,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sz="1000" dirty="0" smtClean="0"/>
              <a:t>a	Icon Beanstandungsanalyse</a:t>
            </a:r>
          </a:p>
          <a:p>
            <a:pPr marL="498475" indent="-498475" eaLnBrk="1" hangingPunct="1"/>
            <a:r>
              <a:rPr lang="de-DE" sz="1000" dirty="0" smtClean="0"/>
              <a:t>b	Icon Prüfungsebene</a:t>
            </a:r>
          </a:p>
          <a:p>
            <a:pPr marL="498475" indent="-498475" eaLnBrk="1" hangingPunct="1"/>
            <a:r>
              <a:rPr lang="de-DE" sz="1000" dirty="0" smtClean="0"/>
              <a:t>c 	Icon Ursachenebene</a:t>
            </a:r>
          </a:p>
          <a:p>
            <a:pPr marL="498475" indent="-498475" eaLnBrk="1" hangingPunct="1"/>
            <a:r>
              <a:rPr lang="de-DE" sz="1000" dirty="0" smtClean="0"/>
              <a:t>d	Icon Fehlerbehebungs- und Kontrollebene</a:t>
            </a:r>
          </a:p>
          <a:p>
            <a:pPr marL="498475" indent="-498475" eaLnBrk="1" hangingPunct="1"/>
            <a:r>
              <a:rPr lang="de-DE" sz="1000" b="1" dirty="0" smtClean="0"/>
              <a:t>Sprechertext:</a:t>
            </a:r>
            <a:endParaRPr lang="de-DE" sz="1000" b="1" dirty="0" smtClean="0">
              <a:solidFill>
                <a:srgbClr val="FF0000"/>
              </a:solidFill>
            </a:endParaRPr>
          </a:p>
          <a:p>
            <a:pPr marL="498475" indent="-498475" eaLnBrk="1" hangingPunct="1"/>
            <a:r>
              <a:rPr lang="de-DE" sz="1000" dirty="0" smtClean="0">
                <a:cs typeface="Times New Roman" pitchFamily="18" charset="0"/>
              </a:rPr>
              <a:t>a	Stellen Sie sich vor, die Erstinformation eines Kunden bei einer Beanstandung wäre: „Etwas stimmt nicht mit meinem Auto“. Hier stünde zuerst jede Komponente unter Verdacht. Um den Fehler und die Ursache effizient ausfindig machen zu können, wird nach dem sogenannten Ebenen-Modell vorgegangen. Der Diagnosevorgang wird damit in verschiedene Aufgabenbereiche unterteilt. Klicken Sie nun auf das oberste Symbol, um die erste Ebene kennen zu lernen.</a:t>
            </a:r>
          </a:p>
          <a:p>
            <a:pPr marL="498475" indent="-498475" eaLnBrk="1" hangingPunct="1"/>
            <a:r>
              <a:rPr lang="de-DE" sz="1000" dirty="0" smtClean="0">
                <a:cs typeface="Times New Roman" pitchFamily="18" charset="0"/>
              </a:rPr>
              <a:t>b	Die erste Ebene beschreibt die Beanstandungsanalyse. Zuerst wird ein Kundengespräch durchgeführt, um möglichst viele Informationen zu der Beanstandung zu erhalten. Danach muss die Beanstandung nachvollzogen und eine Sicht- und Funktionskontrolle am Fahrzeug mit allen Sinnen durchgeführt werden. Auch die Auswertung des Kurztestprotokolls gehört zur Beanstandungsanalyse. Häufig kann die Beanstandung nun schon bestimmten Fahrzeugkomponenten oder Funktionsabläufen zugeordnet werden. So kann die Fehlersuche in den folgenden Ebenen effizient fortgesetzt werden.</a:t>
            </a:r>
          </a:p>
          <a:p>
            <a:pPr marL="498475" indent="-498475" eaLnBrk="1" hangingPunct="1"/>
            <a:r>
              <a:rPr lang="de-DE" sz="1000" dirty="0" smtClean="0">
                <a:cs typeface="Times New Roman" pitchFamily="18" charset="0"/>
              </a:rPr>
              <a:t>c	In der Prüfungsebene werden bewertbare Prüfergebnisse ermittelt. Hier ist es wichtig die Reihenfolge der Prüfschritte festzulegen, sowie die Prüfmittel sinnvoll einzusetzen. </a:t>
            </a:r>
          </a:p>
          <a:p>
            <a:pPr marL="498475" indent="-498475" eaLnBrk="1" hangingPunct="1"/>
            <a:r>
              <a:rPr lang="de-DE" sz="1000" dirty="0" smtClean="0">
                <a:cs typeface="Times New Roman" pitchFamily="18" charset="0"/>
              </a:rPr>
              <a:t>	Vor jeder Prüfung sollten Sie sich bewusst machen welches </a:t>
            </a:r>
            <a:r>
              <a:rPr lang="de-DE" sz="1000" dirty="0" err="1" smtClean="0">
                <a:cs typeface="Times New Roman" pitchFamily="18" charset="0"/>
              </a:rPr>
              <a:t>Messergebnis</a:t>
            </a:r>
            <a:r>
              <a:rPr lang="de-DE" sz="1000" dirty="0" smtClean="0">
                <a:cs typeface="Times New Roman" pitchFamily="18" charset="0"/>
              </a:rPr>
              <a:t> Sie erwarten und wie Sie dieses Ergebnis zu werten haben. Ist der Fehler lokalisiert und der Grund der Beanstandung gefunden, ist die Prüfungsebene abgeschlossen.</a:t>
            </a:r>
          </a:p>
          <a:p>
            <a:pPr marL="498475" indent="-498475" eaLnBrk="1" hangingPunct="1"/>
            <a:r>
              <a:rPr lang="de-DE" sz="1000" dirty="0" smtClean="0">
                <a:cs typeface="Times New Roman" pitchFamily="18" charset="0"/>
              </a:rPr>
              <a:t>d	Mit der Prüfungsebene ist die Diagnose noch nicht beendet. Jetzt wird in der Ursachenebene nachgeforscht wie der Fehler zustande kam oder durch welche Umstände der Fehler verursacht wurde. Wird nur das defekte Bauteil ausgetauscht, kann es nämlich passieren, dass der Kunde nach kurzer Zeit mit der gleichen Beanstandung wieder bei Ihnen in der Werkstatt steht.</a:t>
            </a:r>
          </a:p>
          <a:p>
            <a:pPr marL="498475" indent="-498475" eaLnBrk="1" hangingPunct="1"/>
            <a:r>
              <a:rPr lang="de-DE" sz="1000" dirty="0" smtClean="0">
                <a:cs typeface="Times New Roman" pitchFamily="18" charset="0"/>
              </a:rPr>
              <a:t>e	Ist die Ursache des Fehlers erkannt, wird eine fachgerechte Reparatur durchgeführt, um den Sollzustand des Fahrzeugs wieder herzustellen. In der Fehlerbehebungs- und Kontrollebene wird nach der Reparatur geprüft, ob die Beanstandung und auch die Ursache behoben ist. Dies geschieht zum Beispiel mit einer Probefahrt und durch eine Funktionskontrolle mit abschließenden Ausgangskurztest.</a:t>
            </a:r>
          </a:p>
          <a:p>
            <a:pPr marL="498475" indent="-498475" eaLnBrk="1" hangingPunct="1"/>
            <a:r>
              <a:rPr lang="de-DE" sz="1000" dirty="0" smtClean="0">
                <a:solidFill>
                  <a:srgbClr val="FF0000"/>
                </a:solidFill>
                <a:cs typeface="Times New Roman" pitchFamily="18" charset="0"/>
              </a:rPr>
              <a:t>	</a:t>
            </a:r>
            <a:endParaRPr lang="de-DE" sz="1000" dirty="0" smtClean="0"/>
          </a:p>
          <a:p>
            <a:pPr marL="498475" indent="-498475" eaLnBrk="1" hangingPunct="1"/>
            <a:endParaRPr lang="de-DE" sz="1000" dirty="0" smtClean="0">
              <a:cs typeface="Times New Roman" pitchFamily="18" charset="0"/>
            </a:endParaRPr>
          </a:p>
          <a:p>
            <a:pPr marL="498475" indent="-498475" eaLnBrk="1" hangingPunct="1"/>
            <a:r>
              <a:rPr lang="de-DE" sz="1000" b="1" dirty="0" smtClean="0"/>
              <a:t>Hinweise</a:t>
            </a:r>
          </a:p>
          <a:p>
            <a:pPr marL="498475" indent="-498475" eaLnBrk="1" hangingPunct="1">
              <a:buFontTx/>
              <a:buChar char="•"/>
            </a:pPr>
            <a:r>
              <a:rPr lang="de-DE" sz="1000" dirty="0" smtClean="0"/>
              <a:t>Begriff „Bewertung“ bei Kurztestprotokoll unklar.</a:t>
            </a:r>
          </a:p>
          <a:p>
            <a:pPr marL="498475" indent="-498475" eaLnBrk="1" hangingPunct="1">
              <a:buFontTx/>
              <a:buChar char="•"/>
            </a:pPr>
            <a:r>
              <a:rPr lang="de-DE" sz="1000" dirty="0" smtClean="0"/>
              <a:t>Nutzung der Wissensquellen auf jeder Ebene empfohlen, daher hier nicht aufgeführt, sondern auf eigener Seite.</a:t>
            </a:r>
          </a:p>
          <a:p>
            <a:pPr marL="498475" indent="-498475" eaLnBrk="1" hangingPunct="1">
              <a:buFontTx/>
              <a:buChar char="•"/>
            </a:pPr>
            <a:r>
              <a:rPr lang="de-DE" sz="1000" dirty="0" smtClean="0"/>
              <a:t>Texte passen nicht zusammen.</a:t>
            </a:r>
          </a:p>
          <a:p>
            <a:pPr marL="498475" indent="-498475" eaLnBrk="1" hangingPunct="1">
              <a:buFontTx/>
              <a:buChar char="•"/>
            </a:pPr>
            <a:endParaRPr lang="de-DE" sz="1000" dirty="0" smtClean="0"/>
          </a:p>
          <a:p>
            <a:pPr marL="498475" indent="-498475" eaLnBrk="1" hangingPunct="1"/>
            <a:r>
              <a:rPr lang="de-DE" sz="1000" b="1" dirty="0" smtClean="0"/>
              <a:t>Regieanweisungen:</a:t>
            </a:r>
          </a:p>
          <a:p>
            <a:pPr marL="498475" indent="-498475" eaLnBrk="1" hangingPunct="1">
              <a:buFontTx/>
              <a:buChar char="•"/>
            </a:pPr>
            <a:r>
              <a:rPr lang="de-DE" sz="1000" dirty="0" smtClean="0"/>
              <a:t>nach Sprechertext a: warten auf Interaktion des Teilnehmers.</a:t>
            </a:r>
          </a:p>
          <a:p>
            <a:pPr marL="498475" indent="-498475" eaLnBrk="1" hangingPunct="1">
              <a:buFontTx/>
              <a:buChar char="•"/>
            </a:pPr>
            <a:r>
              <a:rPr lang="de-DE" sz="1000" dirty="0" smtClean="0"/>
              <a:t>Die Symbole werden ausgegraut, nur das jeweils nächste </a:t>
            </a:r>
            <a:r>
              <a:rPr lang="de-DE" sz="1000" dirty="0" err="1" smtClean="0"/>
              <a:t>anklickbare</a:t>
            </a:r>
            <a:r>
              <a:rPr lang="de-DE" sz="1000" dirty="0" smtClean="0"/>
              <a:t> wird farbig gemacht und bleibt farbig.</a:t>
            </a:r>
          </a:p>
          <a:p>
            <a:pPr marL="498475" indent="-498475" eaLnBrk="1" hangingPunct="1">
              <a:buFontTx/>
              <a:buChar char="•"/>
            </a:pPr>
            <a:r>
              <a:rPr lang="de-DE" sz="1000" dirty="0" smtClean="0"/>
              <a:t>TN muss erst alle Symbole von oben nach unten anklicken, noch nicht abrufbare Symbole sind deaktiviert. </a:t>
            </a:r>
          </a:p>
          <a:p>
            <a:pPr marL="498475" indent="-498475" eaLnBrk="1" hangingPunct="1"/>
            <a:endParaRPr lang="de-DE" sz="1000"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444F8F9D-7F15-422D-8A9D-4A6A47A82ACF}" type="slidenum">
              <a:rPr lang="de-DE" smtClean="0">
                <a:solidFill>
                  <a:srgbClr val="000000"/>
                </a:solidFill>
                <a:cs typeface="Arial" charset="0"/>
              </a:rPr>
              <a:pPr defTabSz="989013"/>
              <a:t>17</a:t>
            </a:fld>
            <a:endParaRPr lang="de-DE" smtClean="0">
              <a:solidFill>
                <a:srgbClr val="000000"/>
              </a:solidFill>
              <a:cs typeface="Arial" charset="0"/>
            </a:endParaRPr>
          </a:p>
        </p:txBody>
      </p:sp>
      <p:sp>
        <p:nvSpPr>
          <p:cNvPr id="57346" name="Rectangle 2"/>
          <p:cNvSpPr>
            <a:spLocks noGrp="1" noRot="1" noChangeAspect="1" noChangeArrowheads="1" noTextEdit="1"/>
          </p:cNvSpPr>
          <p:nvPr>
            <p:ph type="sldImg"/>
          </p:nvPr>
        </p:nvSpPr>
        <p:spPr>
          <a:xfrm>
            <a:off x="671513" y="725488"/>
            <a:ext cx="5753100" cy="3836987"/>
          </a:xfrm>
          <a:ln/>
        </p:spPr>
      </p:sp>
      <p:sp>
        <p:nvSpPr>
          <p:cNvPr id="57347"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0103, Folie 1 / 10</a:t>
            </a:r>
          </a:p>
          <a:p>
            <a:pPr marL="498475" indent="-498475" eaLnBrk="1" hangingPunct="1"/>
            <a:r>
              <a:rPr lang="de-DE" sz="1000" b="1" dirty="0" smtClean="0"/>
              <a:t>Typ:</a:t>
            </a:r>
            <a:r>
              <a:rPr lang="de-DE" sz="1000" dirty="0" smtClean="0"/>
              <a:t>		2-3,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sz="1000" dirty="0" smtClean="0"/>
              <a:t>a	Logo WIS</a:t>
            </a:r>
          </a:p>
          <a:p>
            <a:pPr marL="498475" indent="-498475" eaLnBrk="1" hangingPunct="1"/>
            <a:r>
              <a:rPr lang="de-DE" sz="1000" dirty="0" smtClean="0"/>
              <a:t>b 	Deckblatt Betriebsanleitung</a:t>
            </a:r>
            <a:endParaRPr lang="de-DE" sz="1000" dirty="0" smtClean="0">
              <a:solidFill>
                <a:srgbClr val="FF0000"/>
              </a:solidFill>
            </a:endParaRPr>
          </a:p>
          <a:p>
            <a:pPr marL="498475" indent="-498475" eaLnBrk="1" hangingPunct="1"/>
            <a:r>
              <a:rPr lang="de-DE" sz="1000" dirty="0" smtClean="0"/>
              <a:t>c 	Logo XENTRY TIPS</a:t>
            </a:r>
          </a:p>
          <a:p>
            <a:pPr marL="498475" indent="-498475" eaLnBrk="1" hangingPunct="1"/>
            <a:r>
              <a:rPr lang="de-DE" sz="1000" dirty="0" smtClean="0"/>
              <a:t>d	Logo </a:t>
            </a:r>
            <a:r>
              <a:rPr lang="de-DE" sz="1000" dirty="0" err="1" smtClean="0"/>
              <a:t>VeDoc</a:t>
            </a:r>
            <a:endParaRPr lang="de-DE" sz="1000" dirty="0" smtClean="0"/>
          </a:p>
          <a:p>
            <a:pPr marL="498475" indent="-498475" eaLnBrk="1" hangingPunct="1"/>
            <a:r>
              <a:rPr lang="de-DE" sz="1000" dirty="0" smtClean="0"/>
              <a:t>e	Logo XENTRY DAS</a:t>
            </a:r>
          </a:p>
          <a:p>
            <a:pPr marL="498475" indent="-498475" eaLnBrk="1" hangingPunct="1"/>
            <a:r>
              <a:rPr lang="de-DE" sz="1000" dirty="0" smtClean="0"/>
              <a:t>f	Logo SD </a:t>
            </a:r>
            <a:r>
              <a:rPr lang="de-DE" sz="1000" dirty="0" err="1" smtClean="0"/>
              <a:t>media</a:t>
            </a:r>
            <a:endParaRPr lang="de-DE" sz="1000" dirty="0" smtClean="0"/>
          </a:p>
          <a:p>
            <a:pPr marL="498475" indent="-498475" eaLnBrk="1" hangingPunct="1"/>
            <a:r>
              <a:rPr lang="de-DE" sz="1000" dirty="0" smtClean="0"/>
              <a:t>g	Monteur,</a:t>
            </a:r>
            <a:r>
              <a:rPr lang="de-DE" sz="1000" baseline="0" dirty="0" smtClean="0"/>
              <a:t> Arbeitskollege</a:t>
            </a:r>
          </a:p>
          <a:p>
            <a:pPr marL="498475" indent="-498475" eaLnBrk="1" hangingPunct="1"/>
            <a:r>
              <a:rPr lang="de-DE" sz="1000" baseline="0" dirty="0" smtClean="0"/>
              <a:t>h	Gehirn</a:t>
            </a:r>
            <a:endParaRPr lang="de-DE" sz="1000" dirty="0" smtClean="0"/>
          </a:p>
          <a:p>
            <a:pPr marL="498475" indent="-498475" eaLnBrk="1" hangingPunct="1"/>
            <a:r>
              <a:rPr lang="de-DE" sz="1000" dirty="0" smtClean="0"/>
              <a:t>	</a:t>
            </a:r>
          </a:p>
          <a:p>
            <a:pPr marL="498475" indent="-498475" eaLnBrk="1" hangingPunct="1"/>
            <a:r>
              <a:rPr lang="de-DE" sz="1000" b="1" dirty="0" smtClean="0"/>
              <a:t>Sprechertext:</a:t>
            </a:r>
            <a:endParaRPr lang="de-DE" sz="1000" b="1" dirty="0" smtClean="0">
              <a:solidFill>
                <a:srgbClr val="FF0000"/>
              </a:solidFill>
            </a:endParaRPr>
          </a:p>
          <a:p>
            <a:pPr marL="498475" indent="-498475" eaLnBrk="1" hangingPunct="1"/>
            <a:r>
              <a:rPr lang="de-DE" sz="1000" dirty="0" smtClean="0"/>
              <a:t>a	Um bei der Diagnose effizient zu arbeiten, ist es hilfreich Wissensquellen zu nutzen. Dies kann in jeder Ebene der Diagnosestrategie geschehen. Klicken Sie auf eine Grafik, um weitere Informationen zu der entsprechenden Wissensquelle abzurufen.</a:t>
            </a:r>
          </a:p>
          <a:p>
            <a:pPr marL="498475" indent="-498475" eaLnBrk="1" hangingPunct="1"/>
            <a:endParaRPr lang="de-DE" sz="1000" dirty="0" smtClean="0"/>
          </a:p>
          <a:p>
            <a:pPr marL="498475" indent="-498475" eaLnBrk="1" hangingPunct="1"/>
            <a:r>
              <a:rPr lang="de-DE" sz="1000" b="1" dirty="0" smtClean="0"/>
              <a:t>Regieanweisungen:</a:t>
            </a:r>
          </a:p>
          <a:p>
            <a:pPr marL="498475" indent="-498475" eaLnBrk="1" hangingPunct="1"/>
            <a:r>
              <a:rPr lang="de-DE" sz="1000" b="1" dirty="0" smtClean="0"/>
              <a:t>	</a:t>
            </a:r>
            <a:r>
              <a:rPr lang="de-DE" sz="1000" dirty="0" smtClean="0"/>
              <a:t>Nach Sprechertext  a -&gt; Warten auf Klick des Teilnehmers.</a:t>
            </a:r>
          </a:p>
          <a:p>
            <a:pPr marL="498475" indent="-498475" eaLnBrk="1" hangingPunct="1"/>
            <a:r>
              <a:rPr lang="de-DE" sz="1000" dirty="0" smtClean="0"/>
              <a:t>	Der TN klickt auf die Grafiken der Wissensquellen um Inhalte aufzurufen. Der TN muss alle Inhalte aufrufen um auf die nächste Seite zu gelangen.</a:t>
            </a:r>
          </a:p>
          <a:p>
            <a:pPr marL="498475" indent="-498475" eaLnBrk="1" hangingPunct="1"/>
            <a:r>
              <a:rPr lang="de-DE" sz="1000" b="1" dirty="0" smtClean="0"/>
              <a:t>	</a:t>
            </a:r>
          </a:p>
        </p:txBody>
      </p:sp>
      <p:sp>
        <p:nvSpPr>
          <p:cNvPr id="57348" name="Text Box 5"/>
          <p:cNvSpPr txBox="1">
            <a:spLocks noChangeArrowheads="1"/>
          </p:cNvSpPr>
          <p:nvPr/>
        </p:nvSpPr>
        <p:spPr bwMode="auto">
          <a:xfrm>
            <a:off x="1906576" y="2688414"/>
            <a:ext cx="1223962" cy="373930"/>
          </a:xfrm>
          <a:prstGeom prst="rect">
            <a:avLst/>
          </a:prstGeom>
          <a:solidFill>
            <a:srgbClr val="969696"/>
          </a:solidFill>
          <a:ln w="9525">
            <a:noFill/>
            <a:miter lim="800000"/>
            <a:headEnd/>
            <a:tailEnd/>
          </a:ln>
        </p:spPr>
        <p:txBody>
          <a:bodyPr lIns="95994" tIns="47997" rIns="95994" bIns="47997">
            <a:spAutoFit/>
          </a:bodyPr>
          <a:lstStyle/>
          <a:p>
            <a:pPr algn="ctr">
              <a:spcBef>
                <a:spcPct val="50000"/>
              </a:spcBef>
            </a:pPr>
            <a:r>
              <a:rPr lang="de-DE" sz="900" dirty="0"/>
              <a:t>Fahrzeug </a:t>
            </a:r>
            <a:br>
              <a:rPr lang="de-DE" sz="900" dirty="0"/>
            </a:br>
            <a:r>
              <a:rPr lang="de-DE" sz="900" dirty="0"/>
              <a:t>Betriebsanleitung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5F3E588D-ED28-492E-967E-92AD49235595}" type="slidenum">
              <a:rPr lang="de-DE" smtClean="0">
                <a:solidFill>
                  <a:srgbClr val="000000"/>
                </a:solidFill>
                <a:cs typeface="Arial" charset="0"/>
              </a:rPr>
              <a:pPr defTabSz="989013"/>
              <a:t>18</a:t>
            </a:fld>
            <a:endParaRPr lang="de-DE" smtClean="0">
              <a:solidFill>
                <a:srgbClr val="000000"/>
              </a:solidFill>
              <a:cs typeface="Arial" charset="0"/>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0103, Folie 2 / 10</a:t>
            </a:r>
          </a:p>
          <a:p>
            <a:pPr marL="498475" indent="-498475" eaLnBrk="1" hangingPunct="1"/>
            <a:r>
              <a:rPr lang="de-DE" sz="1000" b="1" dirty="0" smtClean="0"/>
              <a:t>Typ:</a:t>
            </a:r>
            <a:r>
              <a:rPr lang="de-DE" sz="1000" dirty="0" smtClean="0"/>
              <a:t>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sz="1000" dirty="0" smtClean="0"/>
              <a:t>a	Logo WIS	</a:t>
            </a:r>
          </a:p>
          <a:p>
            <a:pPr marL="498475" indent="-498475" eaLnBrk="1" hangingPunct="1"/>
            <a:r>
              <a:rPr lang="de-DE" sz="1000" b="1" dirty="0" smtClean="0"/>
              <a:t>Sprechertext:</a:t>
            </a:r>
            <a:endParaRPr lang="de-DE" sz="1000" b="1" dirty="0" smtClean="0">
              <a:solidFill>
                <a:srgbClr val="FF0000"/>
              </a:solidFill>
            </a:endParaRPr>
          </a:p>
          <a:p>
            <a:pPr marL="498475" indent="-498475" eaLnBrk="1" hangingPunct="1"/>
            <a:r>
              <a:rPr lang="de-DE" sz="1000" dirty="0" smtClean="0"/>
              <a:t>a	Werkstatt-Informations-System. WIS liefert Service-Informationen benutzerfreundlich aufbereitet. </a:t>
            </a:r>
          </a:p>
          <a:p>
            <a:pPr marL="498475" indent="-498475" eaLnBrk="1" hangingPunct="1"/>
            <a:r>
              <a:rPr lang="de-DE" sz="1000" dirty="0" smtClean="0"/>
              <a:t>b	Diese Informationsquelle nutzen Sie für alle Ebenen.</a:t>
            </a:r>
          </a:p>
          <a:p>
            <a:pPr marL="498475" indent="-498475" eaLnBrk="1" hangingPunct="1"/>
            <a:endParaRPr lang="de-DE" sz="1000" b="1" dirty="0" smtClean="0">
              <a:solidFill>
                <a:srgbClr val="33CC33"/>
              </a:solidFill>
            </a:endParaRPr>
          </a:p>
          <a:p>
            <a:pPr marL="498475" indent="-498475" eaLnBrk="1" hangingPunct="1"/>
            <a:endParaRPr lang="de-DE" sz="1000" b="1" dirty="0" smtClean="0">
              <a:solidFill>
                <a:srgbClr val="33CC33"/>
              </a:solidFill>
            </a:endParaRPr>
          </a:p>
          <a:p>
            <a:pPr marL="498475" indent="-498475" eaLnBrk="1" hangingPunct="1"/>
            <a:r>
              <a:rPr lang="de-DE" sz="1000" b="1" dirty="0" smtClean="0"/>
              <a:t>Regieanweisungen:</a:t>
            </a:r>
          </a:p>
          <a:p>
            <a:pPr marL="498475" indent="-498475" eaLnBrk="1" hangingPunct="1"/>
            <a:r>
              <a:rPr lang="de-DE" sz="1000" dirty="0" smtClean="0"/>
              <a:t>Für folgende und diese Seite:</a:t>
            </a:r>
          </a:p>
          <a:p>
            <a:pPr marL="498475" indent="-498475" eaLnBrk="1" hangingPunct="1">
              <a:buFontTx/>
              <a:buChar char="•"/>
            </a:pPr>
            <a:r>
              <a:rPr lang="de-DE" sz="1000" dirty="0" smtClean="0"/>
              <a:t>Bild zoomt zurück nach Sprechertext oder Mausklick.</a:t>
            </a:r>
          </a:p>
          <a:p>
            <a:pPr marL="498475" indent="-498475" eaLnBrk="1" hangingPunct="1"/>
            <a:endParaRPr lang="de-DE" sz="1000" b="1"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9C7D3927-EA55-47DC-975D-6AE9A96601CC}" type="slidenum">
              <a:rPr lang="de-DE" smtClean="0">
                <a:solidFill>
                  <a:srgbClr val="000000"/>
                </a:solidFill>
                <a:cs typeface="Arial" charset="0"/>
              </a:rPr>
              <a:pPr defTabSz="989013"/>
              <a:t>19</a:t>
            </a:fld>
            <a:endParaRPr lang="de-DE" smtClean="0">
              <a:solidFill>
                <a:srgbClr val="000000"/>
              </a:solidFill>
              <a:cs typeface="Arial"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0103, Folie 3 / 10</a:t>
            </a:r>
          </a:p>
          <a:p>
            <a:pPr marL="498475" indent="-498475" eaLnBrk="1" hangingPunct="1"/>
            <a:r>
              <a:rPr lang="de-DE" sz="1000" b="1" dirty="0" smtClean="0"/>
              <a:t>Typ:</a:t>
            </a:r>
            <a:r>
              <a:rPr lang="de-DE" sz="1000" dirty="0" smtClean="0"/>
              <a:t>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sz="1000" dirty="0" smtClean="0"/>
              <a:t>b	Deckblatt Betriebsanleitung	</a:t>
            </a:r>
            <a:endParaRPr lang="de-DE" sz="1000" dirty="0" smtClean="0">
              <a:solidFill>
                <a:srgbClr val="FF0000"/>
              </a:solidFill>
            </a:endParaRPr>
          </a:p>
          <a:p>
            <a:pPr marL="498475" indent="-498475" eaLnBrk="1" hangingPunct="1"/>
            <a:r>
              <a:rPr lang="de-DE" sz="1000" b="1" dirty="0" smtClean="0"/>
              <a:t>Sprechertext:</a:t>
            </a:r>
            <a:endParaRPr lang="de-DE" sz="1000" b="1" dirty="0" smtClean="0">
              <a:solidFill>
                <a:srgbClr val="FF0000"/>
              </a:solidFill>
            </a:endParaRPr>
          </a:p>
          <a:p>
            <a:pPr marL="498475" indent="-498475" eaLnBrk="1" hangingPunct="1"/>
            <a:r>
              <a:rPr lang="de-DE" sz="1000" dirty="0" smtClean="0"/>
              <a:t>b	</a:t>
            </a:r>
            <a:r>
              <a:rPr lang="de-DE" dirty="0" smtClean="0"/>
              <a:t>Die Fahrzeug Betriebsanleitung liefert Fahrzeug bezogene Bedienungs-, Wartungs- und Pflegehinweise. Der Vorteil einer Betriebsanleitung ist, dass sich der Kunde selbst über sein Fahrzeug informieren kann und dass sich diese griffbereit im Fahrzeug befindet.</a:t>
            </a:r>
          </a:p>
          <a:p>
            <a:pPr marL="498475" indent="-498475" eaLnBrk="1" hangingPunct="1"/>
            <a:r>
              <a:rPr lang="de-DE" dirty="0" smtClean="0"/>
              <a:t>	Diese Informationsquelle nutzen Sie während der Beanstandungsanalyse </a:t>
            </a:r>
            <a:r>
              <a:rPr lang="de-DE" dirty="0" smtClean="0">
                <a:solidFill>
                  <a:srgbClr val="33CC33"/>
                </a:solidFill>
              </a:rPr>
              <a:t>.</a:t>
            </a:r>
            <a:endParaRPr lang="de-DE" sz="1000" dirty="0" smtClean="0">
              <a:solidFill>
                <a:srgbClr val="33CC33"/>
              </a:solidFill>
            </a:endParaRPr>
          </a:p>
          <a:p>
            <a:pPr marL="498475" indent="-498475" eaLnBrk="1" hangingPunct="1"/>
            <a:endParaRPr lang="de-DE" sz="1000" b="1" dirty="0" smtClean="0"/>
          </a:p>
          <a:p>
            <a:pPr marL="498475" indent="-498475" eaLnBrk="1" hangingPunct="1"/>
            <a:endParaRPr lang="de-DE" sz="1000" b="1" dirty="0" smtClean="0"/>
          </a:p>
          <a:p>
            <a:pPr marL="498475" indent="-498475" eaLnBrk="1" hangingPunct="1"/>
            <a:r>
              <a:rPr lang="de-DE" sz="1000" b="1" dirty="0" smtClean="0"/>
              <a:t>Regieanweisungen:</a:t>
            </a:r>
          </a:p>
        </p:txBody>
      </p:sp>
      <p:sp>
        <p:nvSpPr>
          <p:cNvPr id="61444" name="Text Box 5"/>
          <p:cNvSpPr txBox="1">
            <a:spLocks noChangeArrowheads="1"/>
          </p:cNvSpPr>
          <p:nvPr/>
        </p:nvSpPr>
        <p:spPr bwMode="auto">
          <a:xfrm>
            <a:off x="2725738" y="3028950"/>
            <a:ext cx="1223962" cy="373930"/>
          </a:xfrm>
          <a:prstGeom prst="rect">
            <a:avLst/>
          </a:prstGeom>
          <a:solidFill>
            <a:srgbClr val="969696"/>
          </a:solidFill>
          <a:ln w="9525">
            <a:noFill/>
            <a:miter lim="800000"/>
            <a:headEnd/>
            <a:tailEnd/>
          </a:ln>
        </p:spPr>
        <p:txBody>
          <a:bodyPr lIns="95994" tIns="47997" rIns="95994" bIns="47997">
            <a:spAutoFit/>
          </a:bodyPr>
          <a:lstStyle/>
          <a:p>
            <a:pPr algn="ctr">
              <a:spcBef>
                <a:spcPct val="50000"/>
              </a:spcBef>
            </a:pPr>
            <a:r>
              <a:rPr lang="de-DE" sz="900" dirty="0"/>
              <a:t>Fahrzeug</a:t>
            </a:r>
            <a:r>
              <a:rPr lang="de-DE" sz="900" dirty="0">
                <a:solidFill>
                  <a:srgbClr val="33CC33"/>
                </a:solidFill>
              </a:rPr>
              <a:t> </a:t>
            </a:r>
            <a:br>
              <a:rPr lang="de-DE" sz="900" dirty="0">
                <a:solidFill>
                  <a:srgbClr val="33CC33"/>
                </a:solidFill>
              </a:rPr>
            </a:br>
            <a:r>
              <a:rPr lang="de-DE" sz="900" dirty="0"/>
              <a:t>Betriebsanleitung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Folienbildplatzhalter 1"/>
          <p:cNvSpPr>
            <a:spLocks noGrp="1" noRot="1" noChangeAspect="1" noTextEdit="1"/>
          </p:cNvSpPr>
          <p:nvPr>
            <p:ph type="sldImg"/>
          </p:nvPr>
        </p:nvSpPr>
        <p:spPr>
          <a:ln/>
        </p:spPr>
      </p:sp>
      <p:sp>
        <p:nvSpPr>
          <p:cNvPr id="26626" name="Notizenplatzhalter 2"/>
          <p:cNvSpPr>
            <a:spLocks noGrp="1"/>
          </p:cNvSpPr>
          <p:nvPr>
            <p:ph type="body" idx="1"/>
          </p:nvPr>
        </p:nvSpPr>
        <p:spPr>
          <a:noFill/>
        </p:spPr>
        <p:txBody>
          <a:bodyPr/>
          <a:lstStyle/>
          <a:p>
            <a:pPr defTabSz="958850"/>
            <a:r>
              <a:rPr lang="de-DE" b="1" smtClean="0"/>
              <a:t>Index:</a:t>
            </a:r>
            <a:r>
              <a:rPr lang="de-DE" smtClean="0"/>
              <a:t>	0100, Folie 1 / 9</a:t>
            </a:r>
          </a:p>
          <a:p>
            <a:pPr defTabSz="958850"/>
            <a:r>
              <a:rPr lang="de-DE" smtClean="0"/>
              <a:t>Intro</a:t>
            </a:r>
          </a:p>
          <a:p>
            <a:pPr defTabSz="958850"/>
            <a:endParaRPr lang="de-DE" smtClean="0"/>
          </a:p>
          <a:p>
            <a:pPr defTabSz="958850"/>
            <a:r>
              <a:rPr lang="de-DE" smtClean="0"/>
              <a:t>Die Bilder werden wie auf den folgenden Folien dargestellt ein- und ausgeblendet. Die Ebenen-Symbole bleiben auf der rechten Seite stehen. Solange bis alle Symbole auf der rechten Seite untereinander gegliedert sind.</a:t>
            </a:r>
            <a:br>
              <a:rPr lang="de-DE" smtClean="0"/>
            </a:br>
            <a:r>
              <a:rPr lang="de-DE" smtClean="0"/>
              <a:t>Dann erscheint der Text wie auf Folie 9.</a:t>
            </a:r>
          </a:p>
        </p:txBody>
      </p:sp>
      <p:sp>
        <p:nvSpPr>
          <p:cNvPr id="26627" name="Foliennummernplatzhalter 6"/>
          <p:cNvSpPr>
            <a:spLocks noGrp="1"/>
          </p:cNvSpPr>
          <p:nvPr>
            <p:ph type="sldNum" sz="quarter" idx="5"/>
          </p:nvPr>
        </p:nvSpPr>
        <p:spPr>
          <a:noFill/>
          <a:ln>
            <a:miter lim="800000"/>
            <a:headEnd/>
            <a:tailEnd/>
          </a:ln>
        </p:spPr>
        <p:txBody>
          <a:bodyPr/>
          <a:lstStyle/>
          <a:p>
            <a:pPr defTabSz="989013"/>
            <a:endParaRPr lang="de-DE" smtClean="0">
              <a:cs typeface="Arial" charset="0"/>
            </a:endParaRPr>
          </a:p>
          <a:p>
            <a:pPr defTabSz="989013"/>
            <a:endParaRPr lang="de-DE" smtClean="0">
              <a:cs typeface="Arial" charset="0"/>
            </a:endParaRPr>
          </a:p>
          <a:p>
            <a:pPr defTabSz="989013"/>
            <a:fld id="{A7B23850-884C-4EBD-92BF-3135A284417D}" type="slidenum">
              <a:rPr lang="de-DE" smtClean="0">
                <a:cs typeface="Arial" charset="0"/>
              </a:rPr>
              <a:pPr defTabSz="989013"/>
              <a:t>2</a:t>
            </a:fld>
            <a:endParaRPr lang="de-DE" smtClean="0">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1B122BB5-FE3F-4509-A646-2A754E607ED7}" type="slidenum">
              <a:rPr lang="de-DE" smtClean="0">
                <a:solidFill>
                  <a:srgbClr val="000000"/>
                </a:solidFill>
                <a:cs typeface="Arial" charset="0"/>
              </a:rPr>
              <a:pPr defTabSz="989013"/>
              <a:t>20</a:t>
            </a:fld>
            <a:endParaRPr lang="de-DE" smtClean="0">
              <a:solidFill>
                <a:srgbClr val="000000"/>
              </a:solidFill>
              <a:cs typeface="Arial"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0103, Folie 4 / 10</a:t>
            </a:r>
          </a:p>
          <a:p>
            <a:pPr marL="498475" indent="-498475" eaLnBrk="1" hangingPunct="1"/>
            <a:r>
              <a:rPr lang="de-DE" sz="1000" b="1" dirty="0" smtClean="0"/>
              <a:t>Typ:</a:t>
            </a:r>
            <a:r>
              <a:rPr lang="de-DE" sz="1000" dirty="0" smtClean="0"/>
              <a:t>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sz="1000" dirty="0" smtClean="0"/>
              <a:t>c	Logo XENTRY TIPS	</a:t>
            </a:r>
          </a:p>
          <a:p>
            <a:pPr marL="498475" indent="-498475" eaLnBrk="1" hangingPunct="1"/>
            <a:r>
              <a:rPr lang="de-DE" sz="1000" b="1" dirty="0" smtClean="0"/>
              <a:t>Sprechertext:</a:t>
            </a:r>
            <a:endParaRPr lang="de-DE" sz="1000" b="1" dirty="0" smtClean="0">
              <a:solidFill>
                <a:srgbClr val="FF0000"/>
              </a:solidFill>
            </a:endParaRPr>
          </a:p>
          <a:p>
            <a:pPr marL="498475" indent="-498475" eaLnBrk="1" hangingPunct="1"/>
            <a:r>
              <a:rPr lang="de-DE" sz="1000" dirty="0" smtClean="0"/>
              <a:t>c	</a:t>
            </a:r>
            <a:r>
              <a:rPr lang="de-DE" sz="1000" dirty="0" err="1" smtClean="0"/>
              <a:t>Xentry</a:t>
            </a:r>
            <a:r>
              <a:rPr lang="de-DE" sz="1000" dirty="0" smtClean="0"/>
              <a:t>-TIPS beinhaltet tagesaktuelle produkttechnische Reparaturinformationen für Fahrzeuge der Daimler AG. Damit ist </a:t>
            </a:r>
            <a:r>
              <a:rPr lang="de-DE" sz="1000" dirty="0" err="1" smtClean="0"/>
              <a:t>Xentry</a:t>
            </a:r>
            <a:r>
              <a:rPr lang="de-DE" sz="1000" dirty="0" smtClean="0"/>
              <a:t>-TIPS das Informations- und Kommunikationssystem, in dem die aktuellsten Reparaturinformationen und Reparaturhilfen zur Verfügung stehen.</a:t>
            </a:r>
          </a:p>
          <a:p>
            <a:pPr marL="498475" indent="-498475" eaLnBrk="1" hangingPunct="1"/>
            <a:r>
              <a:rPr lang="de-DE" sz="1000" dirty="0" smtClean="0"/>
              <a:t>	Diese Informationsquelle nutzen Sie während der Beanstandungsanalyse.</a:t>
            </a:r>
            <a:endParaRPr lang="de-DE" sz="1000" b="1" dirty="0" smtClean="0"/>
          </a:p>
          <a:p>
            <a:pPr marL="498475" indent="-498475" eaLnBrk="1" hangingPunct="1"/>
            <a:r>
              <a:rPr lang="de-DE" sz="1000" b="1" dirty="0" smtClean="0"/>
              <a:t>Regieanweisungen: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D14597E4-20AB-4FD6-BD9D-D31065F9AD08}" type="slidenum">
              <a:rPr lang="de-DE" smtClean="0">
                <a:solidFill>
                  <a:srgbClr val="000000"/>
                </a:solidFill>
                <a:cs typeface="Arial" charset="0"/>
              </a:rPr>
              <a:pPr defTabSz="989013"/>
              <a:t>21</a:t>
            </a:fld>
            <a:endParaRPr lang="de-DE" smtClean="0">
              <a:solidFill>
                <a:srgbClr val="000000"/>
              </a:solidFill>
              <a:cs typeface="Arial" charset="0"/>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0103, Folie 5 / 10</a:t>
            </a:r>
          </a:p>
          <a:p>
            <a:pPr marL="498475" indent="-498475" eaLnBrk="1" hangingPunct="1"/>
            <a:r>
              <a:rPr lang="de-DE" sz="1000" b="1" dirty="0" smtClean="0"/>
              <a:t>Typ:</a:t>
            </a:r>
            <a:r>
              <a:rPr lang="de-DE" sz="1000" dirty="0" smtClean="0"/>
              <a:t>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sz="1000" dirty="0" smtClean="0"/>
              <a:t>d	Logo </a:t>
            </a:r>
            <a:r>
              <a:rPr lang="de-DE" sz="1000" dirty="0" err="1" smtClean="0"/>
              <a:t>VeDoc</a:t>
            </a:r>
            <a:r>
              <a:rPr lang="de-DE" sz="1000" dirty="0" smtClean="0"/>
              <a:t>	</a:t>
            </a:r>
          </a:p>
          <a:p>
            <a:pPr marL="498475" indent="-498475" eaLnBrk="1" hangingPunct="1"/>
            <a:r>
              <a:rPr lang="de-DE" sz="1000" b="1" dirty="0" smtClean="0"/>
              <a:t>Sprechertext:</a:t>
            </a:r>
            <a:endParaRPr lang="de-DE" sz="1000" b="1" dirty="0" smtClean="0">
              <a:solidFill>
                <a:srgbClr val="FF0000"/>
              </a:solidFill>
            </a:endParaRPr>
          </a:p>
          <a:p>
            <a:pPr marL="498475" indent="-498475" eaLnBrk="1" hangingPunct="1"/>
            <a:r>
              <a:rPr lang="de-DE" sz="1000" dirty="0" smtClean="0"/>
              <a:t>d	</a:t>
            </a:r>
            <a:r>
              <a:rPr lang="de-DE" sz="1000" dirty="0" err="1" smtClean="0"/>
              <a:t>VeDoc</a:t>
            </a:r>
            <a:r>
              <a:rPr lang="de-DE" sz="1000" dirty="0" smtClean="0"/>
              <a:t> ist eine Abkürzung für „</a:t>
            </a:r>
            <a:r>
              <a:rPr lang="de-DE" sz="1000" dirty="0" err="1" smtClean="0"/>
              <a:t>Vehicle</a:t>
            </a:r>
            <a:r>
              <a:rPr lang="de-DE" sz="1000" dirty="0" smtClean="0"/>
              <a:t> </a:t>
            </a:r>
            <a:r>
              <a:rPr lang="de-DE" sz="1000" dirty="0" err="1" smtClean="0"/>
              <a:t>Documentation</a:t>
            </a:r>
            <a:r>
              <a:rPr lang="de-DE" sz="1000" dirty="0" smtClean="0"/>
              <a:t>“, und bedeutet Fahrzeug-Dokumentation. Mit Hilfe der Fahrzeug-Identifizierungsnummer, können Steuergerätekodierungen ermittelt, geprüft und Sonderausstattungen angepasst werden.</a:t>
            </a:r>
          </a:p>
          <a:p>
            <a:pPr marL="498475" indent="-498475" eaLnBrk="1" hangingPunct="1"/>
            <a:r>
              <a:rPr lang="de-DE" sz="1000" dirty="0" smtClean="0">
                <a:solidFill>
                  <a:srgbClr val="33CC33"/>
                </a:solidFill>
              </a:rPr>
              <a:t>	</a:t>
            </a:r>
            <a:r>
              <a:rPr lang="de-DE" sz="1000" dirty="0" smtClean="0"/>
              <a:t>Diese Informationsquelle nutzen Sie während der Beanstandungsanalyse und in der Fehlerbehebungs- und Kontrollebene</a:t>
            </a:r>
            <a:endParaRPr lang="de-DE" sz="1000" b="1" dirty="0" smtClean="0"/>
          </a:p>
          <a:p>
            <a:pPr marL="498475" indent="-498475" eaLnBrk="1" hangingPunct="1"/>
            <a:endParaRPr lang="de-DE" sz="1000" b="1" dirty="0" smtClean="0"/>
          </a:p>
          <a:p>
            <a:pPr marL="498475" indent="-498475" eaLnBrk="1" hangingPunct="1"/>
            <a:r>
              <a:rPr lang="de-DE" sz="1000" b="1" dirty="0" smtClean="0"/>
              <a:t>Regieanweisungen: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CE93E88B-EE29-482C-B66B-8827079EA4E5}" type="slidenum">
              <a:rPr lang="de-DE" smtClean="0">
                <a:solidFill>
                  <a:srgbClr val="000000"/>
                </a:solidFill>
                <a:cs typeface="Arial" charset="0"/>
              </a:rPr>
              <a:pPr defTabSz="989013"/>
              <a:t>22</a:t>
            </a:fld>
            <a:endParaRPr lang="de-DE" smtClean="0">
              <a:solidFill>
                <a:srgbClr val="000000"/>
              </a:solidFill>
              <a:cs typeface="Arial"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0103, Folie 6 / 10</a:t>
            </a:r>
          </a:p>
          <a:p>
            <a:pPr marL="498475" indent="-498475" eaLnBrk="1" hangingPunct="1"/>
            <a:r>
              <a:rPr lang="de-DE" sz="1000" b="1" dirty="0" smtClean="0"/>
              <a:t>Typ:</a:t>
            </a:r>
            <a:r>
              <a:rPr lang="de-DE" sz="1000" dirty="0" smtClean="0"/>
              <a:t>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sz="1000" dirty="0" smtClean="0"/>
              <a:t>e	Logo XENTRY - DAS	</a:t>
            </a:r>
          </a:p>
          <a:p>
            <a:pPr marL="498475" indent="-498475" eaLnBrk="1" hangingPunct="1"/>
            <a:r>
              <a:rPr lang="de-DE" sz="1000" b="1" dirty="0" smtClean="0"/>
              <a:t>Sprechertext:</a:t>
            </a:r>
            <a:endParaRPr lang="de-DE" sz="1000" b="1" dirty="0" smtClean="0">
              <a:solidFill>
                <a:srgbClr val="FF0000"/>
              </a:solidFill>
            </a:endParaRPr>
          </a:p>
          <a:p>
            <a:pPr marL="498475" indent="-498475" eaLnBrk="1" hangingPunct="1"/>
            <a:r>
              <a:rPr lang="de-DE" sz="1000" dirty="0" smtClean="0"/>
              <a:t>e	Das Diagnose-Assistenz-System wird an die Diagnoseschnittstelle des Fahrzeugs angeschlossen. Damit kann der Fehlerspeicher ausgelesen oder gelöscht werden. Auch die Ausgabe der Fehlerumgebungsdaten zu gespeicherten Fehlercodes ist möglich. Das XENTRY D-A-S beinhaltet alle Diagnoserelevanten Daten wie zum Beispiel die geführte Fehlersuche sowie Istwerte und mögliche Ansteuerungen von Komponenten.</a:t>
            </a:r>
            <a:endParaRPr lang="de-DE" sz="1000" u="sng" dirty="0" smtClean="0"/>
          </a:p>
          <a:p>
            <a:pPr marL="498475" indent="-498475" eaLnBrk="1" hangingPunct="1"/>
            <a:r>
              <a:rPr lang="de-DE" sz="1000" dirty="0" smtClean="0"/>
              <a:t>	Diese Informationsquelle nutzen Sie in den Ebenen Beanstandungsanalyse, Prüfungsebene und Fehlerbehebungs- und Kontrollebene.</a:t>
            </a:r>
          </a:p>
          <a:p>
            <a:pPr marL="498475" indent="-498475" eaLnBrk="1" hangingPunct="1"/>
            <a:r>
              <a:rPr lang="de-DE" sz="1000" b="1" dirty="0" smtClean="0"/>
              <a:t>Regieanweisungen: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074BB6EF-2852-48C9-B2DA-1CA301B0FBF1}" type="slidenum">
              <a:rPr lang="de-DE" smtClean="0">
                <a:solidFill>
                  <a:srgbClr val="000000"/>
                </a:solidFill>
                <a:cs typeface="Arial" charset="0"/>
              </a:rPr>
              <a:pPr defTabSz="989013"/>
              <a:t>23</a:t>
            </a:fld>
            <a:endParaRPr lang="de-DE" smtClean="0">
              <a:solidFill>
                <a:srgbClr val="000000"/>
              </a:solidFill>
              <a:cs typeface="Arial"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0103, Folie 7 /</a:t>
            </a:r>
            <a:r>
              <a:rPr lang="de-DE" sz="1000" baseline="0" dirty="0" smtClean="0"/>
              <a:t> 10</a:t>
            </a:r>
            <a:endParaRPr lang="de-DE" sz="1000" dirty="0" smtClean="0"/>
          </a:p>
          <a:p>
            <a:pPr marL="498475" indent="-498475" eaLnBrk="1" hangingPunct="1"/>
            <a:r>
              <a:rPr lang="de-DE" sz="1000" b="1" dirty="0" smtClean="0"/>
              <a:t>Typ:</a:t>
            </a:r>
            <a:r>
              <a:rPr lang="de-DE" sz="1000" dirty="0" smtClean="0"/>
              <a:t>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sz="1000" dirty="0" smtClean="0"/>
              <a:t>f	Logo </a:t>
            </a:r>
            <a:r>
              <a:rPr lang="de-DE" sz="1000" dirty="0" err="1" smtClean="0"/>
              <a:t>SDmedia</a:t>
            </a:r>
            <a:endParaRPr lang="de-DE" sz="1000" dirty="0" smtClean="0"/>
          </a:p>
          <a:p>
            <a:pPr marL="498475" indent="-498475" eaLnBrk="1" hangingPunct="1"/>
            <a:r>
              <a:rPr lang="de-DE" sz="1000" b="1" dirty="0" smtClean="0"/>
              <a:t>Sprechertext:</a:t>
            </a:r>
            <a:endParaRPr lang="de-DE" sz="1000" b="1" dirty="0" smtClean="0">
              <a:solidFill>
                <a:srgbClr val="FF0000"/>
              </a:solidFill>
            </a:endParaRPr>
          </a:p>
          <a:p>
            <a:pPr marL="498475" indent="-498475" eaLnBrk="1" hangingPunct="1"/>
            <a:r>
              <a:rPr lang="de-DE" sz="1000" dirty="0" smtClean="0"/>
              <a:t>f	In SD Media sind aktuelle „AKUBIS- Direkt“ Filmbeiträge zu Reparatur- und Servicearbeiten zu finden. Diese Informationsquelle nutzen Sie während der Fehlerbehebungs- und Kontrollebene</a:t>
            </a:r>
          </a:p>
          <a:p>
            <a:pPr marL="498475" indent="-498475" eaLnBrk="1" hangingPunct="1"/>
            <a:endParaRPr lang="de-DE" sz="1000" dirty="0" smtClean="0"/>
          </a:p>
          <a:p>
            <a:pPr marL="498475" indent="-498475" eaLnBrk="1" hangingPunct="1"/>
            <a:r>
              <a:rPr lang="de-DE" sz="1000" b="1" dirty="0" smtClean="0"/>
              <a:t>Regieanweisungen: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074BB6EF-2852-48C9-B2DA-1CA301B0FBF1}" type="slidenum">
              <a:rPr lang="de-DE" smtClean="0">
                <a:solidFill>
                  <a:srgbClr val="000000"/>
                </a:solidFill>
                <a:cs typeface="Arial" charset="0"/>
              </a:rPr>
              <a:pPr defTabSz="989013"/>
              <a:t>24</a:t>
            </a:fld>
            <a:endParaRPr lang="de-DE" smtClean="0">
              <a:solidFill>
                <a:srgbClr val="000000"/>
              </a:solidFill>
              <a:cs typeface="Arial"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0103, Folie 8</a:t>
            </a:r>
            <a:r>
              <a:rPr lang="de-DE" sz="1000" baseline="0" dirty="0" smtClean="0"/>
              <a:t> </a:t>
            </a:r>
            <a:r>
              <a:rPr lang="de-DE" sz="1000" dirty="0" smtClean="0"/>
              <a:t>/</a:t>
            </a:r>
            <a:r>
              <a:rPr lang="de-DE" sz="1000" baseline="0" dirty="0" smtClean="0"/>
              <a:t> 10</a:t>
            </a:r>
            <a:endParaRPr lang="de-DE" sz="1000" dirty="0" smtClean="0"/>
          </a:p>
          <a:p>
            <a:pPr marL="498475" indent="-498475" eaLnBrk="1" hangingPunct="1"/>
            <a:r>
              <a:rPr lang="de-DE" sz="1000" b="1" dirty="0" smtClean="0"/>
              <a:t>Typ:</a:t>
            </a:r>
            <a:r>
              <a:rPr lang="de-DE" sz="1000" dirty="0" smtClean="0"/>
              <a:t>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sz="1000" dirty="0" smtClean="0"/>
              <a:t>g	Monteur, Arbeitskollege</a:t>
            </a:r>
          </a:p>
          <a:p>
            <a:pPr marL="498475" indent="-498475" eaLnBrk="1" hangingPunct="1"/>
            <a:r>
              <a:rPr lang="de-DE" sz="1000" b="1" dirty="0" smtClean="0"/>
              <a:t>Sprechertext:</a:t>
            </a:r>
            <a:endParaRPr lang="de-DE" sz="1000" b="1" dirty="0" smtClean="0">
              <a:solidFill>
                <a:srgbClr val="FF0000"/>
              </a:solidFill>
            </a:endParaRPr>
          </a:p>
          <a:p>
            <a:pPr marL="498475" indent="-498475" eaLnBrk="1" hangingPunct="1"/>
            <a:r>
              <a:rPr lang="de-DE" sz="1000" dirty="0" smtClean="0"/>
              <a:t>g	Auch das Wissen und die Erfahrung</a:t>
            </a:r>
            <a:r>
              <a:rPr lang="de-DE" sz="1000" baseline="0" dirty="0" smtClean="0"/>
              <a:t> </a:t>
            </a:r>
            <a:r>
              <a:rPr lang="de-DE" sz="1000" baseline="0" dirty="0" smtClean="0"/>
              <a:t>Ihrer Arbeitskollegen und -</a:t>
            </a:r>
            <a:r>
              <a:rPr lang="de-DE" sz="1000" baseline="0" dirty="0" err="1" smtClean="0"/>
              <a:t>kolleginnen</a:t>
            </a:r>
            <a:r>
              <a:rPr lang="de-DE" sz="1000" baseline="0" dirty="0" smtClean="0"/>
              <a:t> </a:t>
            </a:r>
            <a:r>
              <a:rPr lang="de-DE" sz="1000" baseline="0" dirty="0" smtClean="0"/>
              <a:t>kann oftmals sehr hilfreich sein.</a:t>
            </a:r>
            <a:endParaRPr lang="de-DE" sz="1000" dirty="0" smtClean="0"/>
          </a:p>
          <a:p>
            <a:pPr marL="498475" indent="-498475" eaLnBrk="1" hangingPunct="1"/>
            <a:r>
              <a:rPr lang="de-DE" sz="1000" dirty="0" smtClean="0">
                <a:solidFill>
                  <a:srgbClr val="33CC33"/>
                </a:solidFill>
              </a:rPr>
              <a:t>	</a:t>
            </a:r>
            <a:r>
              <a:rPr lang="de-DE" sz="1000" dirty="0" smtClean="0"/>
              <a:t>Diese Informationsquelle </a:t>
            </a:r>
            <a:r>
              <a:rPr lang="de-DE" sz="1000" dirty="0" smtClean="0"/>
              <a:t>sollten Sie auf allen</a:t>
            </a:r>
            <a:r>
              <a:rPr lang="de-DE" sz="1000" baseline="0" dirty="0" smtClean="0"/>
              <a:t> Ebenen der Diagnosestrategie nutzen</a:t>
            </a:r>
            <a:r>
              <a:rPr lang="de-DE" sz="1000" dirty="0" smtClean="0"/>
              <a:t>.</a:t>
            </a:r>
            <a:endParaRPr lang="de-DE" sz="1000" dirty="0" smtClean="0"/>
          </a:p>
          <a:p>
            <a:pPr marL="498475" indent="-498475" eaLnBrk="1" hangingPunct="1"/>
            <a:endParaRPr lang="de-DE" sz="1000" dirty="0" smtClean="0"/>
          </a:p>
          <a:p>
            <a:pPr marL="498475" indent="-498475" eaLnBrk="1" hangingPunct="1"/>
            <a:r>
              <a:rPr lang="de-DE" sz="1000" b="1" dirty="0" smtClean="0"/>
              <a:t>Regieanweisungen: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031"/>
          <p:cNvSpPr txBox="1">
            <a:spLocks noGrp="1" noChangeArrowheads="1"/>
          </p:cNvSpPr>
          <p:nvPr/>
        </p:nvSpPr>
        <p:spPr bwMode="auto">
          <a:xfrm>
            <a:off x="4022725" y="9723438"/>
            <a:ext cx="3076575" cy="511175"/>
          </a:xfrm>
          <a:prstGeom prst="rect">
            <a:avLst/>
          </a:prstGeom>
          <a:noFill/>
          <a:ln w="9525">
            <a:noFill/>
            <a:miter lim="800000"/>
            <a:headEnd/>
            <a:tailEnd/>
          </a:ln>
        </p:spPr>
        <p:txBody>
          <a:bodyPr lIns="99047" tIns="49523" rIns="99047" bIns="49523" anchor="b"/>
          <a:lstStyle/>
          <a:p>
            <a:pPr algn="r" defTabSz="989013"/>
            <a:endParaRPr lang="de-DE" sz="800" b="0">
              <a:solidFill>
                <a:srgbClr val="000000"/>
              </a:solidFill>
            </a:endParaRPr>
          </a:p>
          <a:p>
            <a:pPr algn="r" defTabSz="989013"/>
            <a:endParaRPr lang="de-DE" sz="800" b="0">
              <a:solidFill>
                <a:srgbClr val="000000"/>
              </a:solidFill>
            </a:endParaRPr>
          </a:p>
          <a:p>
            <a:pPr algn="r" defTabSz="989013"/>
            <a:fld id="{4F2B2466-1F6A-41C6-B5C4-FBB878DD68C3}" type="slidenum">
              <a:rPr lang="de-DE" sz="800" b="0">
                <a:solidFill>
                  <a:srgbClr val="000000"/>
                </a:solidFill>
              </a:rPr>
              <a:pPr algn="r" defTabSz="989013"/>
              <a:t>25</a:t>
            </a:fld>
            <a:endParaRPr lang="de-DE" sz="800" b="0">
              <a:solidFill>
                <a:srgbClr val="000000"/>
              </a:solidFill>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0103, Folie </a:t>
            </a:r>
            <a:r>
              <a:rPr lang="de-DE" sz="1000" dirty="0" smtClean="0"/>
              <a:t>9 </a:t>
            </a:r>
            <a:r>
              <a:rPr lang="de-DE" sz="1000" dirty="0" smtClean="0"/>
              <a:t>/</a:t>
            </a:r>
            <a:r>
              <a:rPr lang="de-DE" sz="1000" baseline="0" dirty="0" smtClean="0"/>
              <a:t> 10</a:t>
            </a:r>
            <a:endParaRPr lang="de-DE" sz="1000" dirty="0" smtClean="0"/>
          </a:p>
          <a:p>
            <a:pPr marL="498475" indent="-498475" eaLnBrk="1" hangingPunct="1"/>
            <a:r>
              <a:rPr lang="de-DE" sz="1000" b="1" dirty="0" smtClean="0"/>
              <a:t>Typ:</a:t>
            </a:r>
            <a:r>
              <a:rPr lang="de-DE" sz="1000" dirty="0" smtClean="0"/>
              <a:t>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sz="1000" dirty="0" smtClean="0"/>
              <a:t>h	Logo Gehirn</a:t>
            </a:r>
          </a:p>
          <a:p>
            <a:pPr marL="498475" indent="-498475" eaLnBrk="1" hangingPunct="1"/>
            <a:r>
              <a:rPr lang="de-DE" sz="1000" b="1" dirty="0" smtClean="0"/>
              <a:t>Sprechertext:</a:t>
            </a:r>
            <a:endParaRPr lang="de-DE" sz="1000" b="1" dirty="0" smtClean="0">
              <a:solidFill>
                <a:srgbClr val="FF0000"/>
              </a:solidFill>
            </a:endParaRPr>
          </a:p>
          <a:p>
            <a:pPr marL="498475" indent="-498475" eaLnBrk="1" hangingPunct="1"/>
            <a:r>
              <a:rPr lang="de-DE" sz="1000" dirty="0" smtClean="0"/>
              <a:t>f	Vergessen Sie nicht Ihre wichtigste </a:t>
            </a:r>
            <a:r>
              <a:rPr lang="de-DE" sz="1000" dirty="0" smtClean="0"/>
              <a:t>Wissensquelle: </a:t>
            </a:r>
            <a:r>
              <a:rPr lang="de-DE" sz="1000" dirty="0" smtClean="0"/>
              <a:t>Ihr eigenes </a:t>
            </a:r>
            <a:r>
              <a:rPr lang="de-DE" sz="1000" dirty="0" smtClean="0"/>
              <a:t>Gehirn</a:t>
            </a:r>
            <a:r>
              <a:rPr lang="de-DE" sz="1000" baseline="0" dirty="0" smtClean="0"/>
              <a:t>!</a:t>
            </a:r>
            <a:endParaRPr lang="de-DE" sz="1000" dirty="0" smtClean="0"/>
          </a:p>
          <a:p>
            <a:pPr marL="498475" indent="-498475" eaLnBrk="1" hangingPunct="1"/>
            <a:r>
              <a:rPr lang="de-DE" sz="1000" dirty="0" smtClean="0"/>
              <a:t>	Diese Informationsquelle nutzen Sie auf allen </a:t>
            </a:r>
            <a:r>
              <a:rPr lang="de-DE" sz="1000" dirty="0" smtClean="0"/>
              <a:t>Ebenen, insbesondere</a:t>
            </a:r>
            <a:r>
              <a:rPr lang="de-DE" sz="1000" baseline="0" dirty="0" smtClean="0"/>
              <a:t> auf der Ursachenebene. Die komplexen Zusammenhänge zwischen den Systemen können Sie oft nur durch Nachdenken ergründen.</a:t>
            </a:r>
            <a:endParaRPr lang="de-DE" sz="1000" dirty="0" smtClean="0"/>
          </a:p>
          <a:p>
            <a:pPr marL="498475" indent="-498475" eaLnBrk="1" hangingPunct="1"/>
            <a:endParaRPr lang="de-DE" sz="1000" dirty="0" smtClean="0"/>
          </a:p>
          <a:p>
            <a:pPr marL="498475" indent="-498475" eaLnBrk="1" hangingPunct="1"/>
            <a:r>
              <a:rPr lang="de-DE" sz="1000" b="1" dirty="0" smtClean="0"/>
              <a:t>Regieanweisungen: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83C2941A-F3C4-4F8C-B0C4-E612CC58C205}" type="slidenum">
              <a:rPr lang="de-DE" smtClean="0">
                <a:solidFill>
                  <a:srgbClr val="000000"/>
                </a:solidFill>
                <a:cs typeface="Arial" charset="0"/>
              </a:rPr>
              <a:pPr defTabSz="989013"/>
              <a:t>26</a:t>
            </a:fld>
            <a:endParaRPr lang="de-DE" smtClean="0">
              <a:solidFill>
                <a:srgbClr val="000000"/>
              </a:solidFill>
              <a:cs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0104, Folie 1 / 7</a:t>
            </a:r>
          </a:p>
          <a:p>
            <a:pPr marL="498475" indent="-498475" eaLnBrk="1" hangingPunct="1"/>
            <a:r>
              <a:rPr lang="de-DE" sz="1000" b="1" dirty="0" smtClean="0"/>
              <a:t>Typ:</a:t>
            </a:r>
            <a:r>
              <a:rPr lang="de-DE" sz="1000" dirty="0" smtClean="0"/>
              <a:t>		3,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sz="1000" dirty="0" smtClean="0"/>
              <a:t>a	Bild Kundengespräch</a:t>
            </a:r>
          </a:p>
          <a:p>
            <a:pPr marL="498475" indent="-498475" eaLnBrk="1" hangingPunct="1"/>
            <a:r>
              <a:rPr lang="de-DE" sz="1000" dirty="0" smtClean="0"/>
              <a:t>	</a:t>
            </a:r>
          </a:p>
          <a:p>
            <a:pPr marL="498475" indent="-498475" eaLnBrk="1" hangingPunct="1"/>
            <a:r>
              <a:rPr lang="de-DE" sz="1000" b="1" dirty="0" smtClean="0"/>
              <a:t>Sprechertext:</a:t>
            </a:r>
          </a:p>
          <a:p>
            <a:pPr marL="498475" indent="-498475" eaLnBrk="1" hangingPunct="1"/>
            <a:r>
              <a:rPr lang="de-DE" sz="1000" dirty="0" smtClean="0">
                <a:cs typeface="Times New Roman" pitchFamily="18" charset="0"/>
              </a:rPr>
              <a:t>a	Die wichtigste Informationsquelle bei einer Diagnose ist zunächst der Kunde. Um von ihm qualifizierte Informationen zu erhalten, sollten Sie die Grundlagen einer erfolgreichen Gesprächsführung beachten. Bereiten Sie das Gespräch vor, damit Sie bereits Daten und Fakten zum Fahrzeug und gegebenenfalls zur Beanstandung parat haben.</a:t>
            </a:r>
          </a:p>
          <a:p>
            <a:pPr marL="498475" indent="-498475" eaLnBrk="1" hangingPunct="1"/>
            <a:r>
              <a:rPr lang="de-DE" sz="1000" dirty="0" smtClean="0">
                <a:cs typeface="Times New Roman" pitchFamily="18" charset="0"/>
              </a:rPr>
              <a:t>b	Starten Sie nun das Gespräch, denken Sie an eine freundliche Anrede. Wählen Sie eine der beiden Alternativen aus. </a:t>
            </a:r>
          </a:p>
          <a:p>
            <a:pPr marL="498475" indent="-498475" eaLnBrk="1" hangingPunct="1"/>
            <a:endParaRPr lang="de-DE" sz="1000" dirty="0" smtClean="0">
              <a:cs typeface="Times New Roman" pitchFamily="18" charset="0"/>
            </a:endParaRPr>
          </a:p>
          <a:p>
            <a:pPr marL="498475" indent="-498475" eaLnBrk="1" hangingPunct="1"/>
            <a:r>
              <a:rPr lang="de-DE" sz="1000" b="1" dirty="0" smtClean="0"/>
              <a:t>Regieanweisungen:</a:t>
            </a:r>
          </a:p>
          <a:p>
            <a:pPr marL="498475" indent="-498475" eaLnBrk="1" hangingPunct="1"/>
            <a:r>
              <a:rPr lang="de-DE" sz="1000" dirty="0" smtClean="0"/>
              <a:t>	Nach Handlungsanweisung warten auf Interaktion des Teilnehmers. </a:t>
            </a:r>
          </a:p>
          <a:p>
            <a:pPr marL="498475" indent="-498475" eaLnBrk="1" hangingPunct="1"/>
            <a:r>
              <a:rPr lang="de-DE" sz="1000" b="1" dirty="0" smtClean="0"/>
              <a:t>	</a:t>
            </a:r>
            <a:r>
              <a:rPr lang="de-DE" sz="1000" dirty="0" smtClean="0"/>
              <a:t>Der TN wählt in der Folge jeweils zwischen 2 Phrasen aus. Er bekommt zu seiner Entscheidung ein dediziertes Feedback und danach einen Hinweis zu der behandelten Regel. Zusätzlich werden stichwortartig „Merksätze“ mit aufgeführt.</a:t>
            </a:r>
          </a:p>
          <a:p>
            <a:pPr marL="498475" indent="-498475" eaLnBrk="1" hangingPunct="1"/>
            <a:r>
              <a:rPr lang="de-DE" sz="1000" b="1" dirty="0" smtClean="0"/>
              <a:t>	</a:t>
            </a:r>
            <a:r>
              <a:rPr lang="de-DE" sz="1000" dirty="0" smtClean="0"/>
              <a:t>Der Teilnehmer muss die richtige Phrase auswählen um von Kunden eine Antwort zu erhalten, und die nächsten Phrasen freizuschalten. </a:t>
            </a:r>
          </a:p>
          <a:p>
            <a:pPr marL="498475" indent="-498475" eaLnBrk="1" hangingPunct="1"/>
            <a:r>
              <a:rPr lang="de-DE" sz="1000" dirty="0" smtClean="0"/>
              <a:t>	Der Regel wird einmal gesprochen.</a:t>
            </a:r>
            <a:endParaRPr lang="de-DE" sz="1000" b="1"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FA46EF30-C550-4430-9F15-84C347D213D2}" type="slidenum">
              <a:rPr lang="de-DE" smtClean="0">
                <a:solidFill>
                  <a:srgbClr val="000000"/>
                </a:solidFill>
                <a:cs typeface="Arial" charset="0"/>
              </a:rPr>
              <a:pPr defTabSz="989013"/>
              <a:t>27</a:t>
            </a:fld>
            <a:endParaRPr lang="de-DE" smtClean="0">
              <a:solidFill>
                <a:srgbClr val="000000"/>
              </a:solidFill>
              <a:cs typeface="Arial"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pPr marL="498475" indent="-498475" eaLnBrk="1" hangingPunct="1"/>
            <a:r>
              <a:rPr lang="de-DE" sz="1000" b="1" smtClean="0"/>
              <a:t>Index:	</a:t>
            </a:r>
            <a:r>
              <a:rPr lang="de-DE" sz="1000" smtClean="0"/>
              <a:t>0104, Folie 2 / 7</a:t>
            </a:r>
          </a:p>
          <a:p>
            <a:pPr marL="498475" indent="-498475" eaLnBrk="1" hangingPunct="1"/>
            <a:r>
              <a:rPr lang="de-DE" sz="1000" b="1" smtClean="0"/>
              <a:t>Typ:</a:t>
            </a:r>
            <a:r>
              <a:rPr lang="de-DE" sz="1000" smtClean="0"/>
              <a:t>		3, Requestbox „Informationen“</a:t>
            </a:r>
          </a:p>
          <a:p>
            <a:pPr marL="498475" indent="-498475" eaLnBrk="1" hangingPunct="1"/>
            <a:r>
              <a:rPr lang="de-DE" sz="1000" b="1" smtClean="0"/>
              <a:t>Grafik:</a:t>
            </a:r>
          </a:p>
          <a:p>
            <a:pPr marL="498475" indent="-498475" eaLnBrk="1" hangingPunct="1"/>
            <a:r>
              <a:rPr lang="de-DE" sz="1000" smtClean="0"/>
              <a:t>a	Bild Kundengespräch</a:t>
            </a:r>
          </a:p>
          <a:p>
            <a:pPr marL="498475" indent="-498475" eaLnBrk="1" hangingPunct="1"/>
            <a:r>
              <a:rPr lang="de-DE" sz="1000" smtClean="0"/>
              <a:t>	</a:t>
            </a:r>
          </a:p>
          <a:p>
            <a:pPr marL="498475" indent="-498475" eaLnBrk="1" hangingPunct="1"/>
            <a:r>
              <a:rPr lang="de-DE" sz="1000" b="1" smtClean="0"/>
              <a:t>Sprechertext:</a:t>
            </a:r>
            <a:endParaRPr lang="de-DE" sz="1000" b="1" smtClean="0">
              <a:solidFill>
                <a:srgbClr val="FF0000"/>
              </a:solidFill>
            </a:endParaRPr>
          </a:p>
          <a:p>
            <a:pPr marL="498475" indent="-498475" eaLnBrk="1" hangingPunct="1"/>
            <a:r>
              <a:rPr lang="de-DE" sz="1000" smtClean="0">
                <a:cs typeface="Times New Roman" pitchFamily="18" charset="0"/>
              </a:rPr>
              <a:t>b1	Gut gesagt! Diese Anrede ist freundlich und persönlich.</a:t>
            </a:r>
          </a:p>
          <a:p>
            <a:pPr marL="498475" indent="-498475" eaLnBrk="1" hangingPunct="1"/>
            <a:r>
              <a:rPr lang="de-DE" sz="1000" smtClean="0">
                <a:cs typeface="Times New Roman" pitchFamily="18" charset="0"/>
              </a:rPr>
              <a:t>b2	Das war jetzt unpassend für ein Kundengespräch.</a:t>
            </a:r>
          </a:p>
          <a:p>
            <a:pPr marL="498475" indent="-498475" eaLnBrk="1" hangingPunct="1"/>
            <a:r>
              <a:rPr lang="de-DE" sz="1000" smtClean="0">
                <a:cs typeface="Times New Roman" pitchFamily="18" charset="0"/>
              </a:rPr>
              <a:t>b3	In einem Kundengespräch ist eine freundliche, persönliche Begrüßung sehr wichtig.  </a:t>
            </a:r>
          </a:p>
          <a:p>
            <a:pPr marL="498475" indent="-498475" eaLnBrk="1" hangingPunct="1"/>
            <a:r>
              <a:rPr lang="de-DE" sz="1000" b="1" smtClean="0"/>
              <a:t>Regieanweisungen: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752D251E-B864-49B3-BAA3-95DB1F05C73A}" type="slidenum">
              <a:rPr lang="de-DE" smtClean="0">
                <a:solidFill>
                  <a:srgbClr val="000000"/>
                </a:solidFill>
                <a:cs typeface="Arial" charset="0"/>
              </a:rPr>
              <a:pPr defTabSz="989013"/>
              <a:t>28</a:t>
            </a:fld>
            <a:endParaRPr lang="de-DE" smtClean="0">
              <a:solidFill>
                <a:srgbClr val="000000"/>
              </a:solidFill>
              <a:cs typeface="Arial" charset="0"/>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pPr marL="498475" indent="-498475" eaLnBrk="1" hangingPunct="1"/>
            <a:r>
              <a:rPr lang="de-DE" sz="1000" b="1" smtClean="0"/>
              <a:t>Index:	</a:t>
            </a:r>
            <a:r>
              <a:rPr lang="de-DE" sz="1000" smtClean="0"/>
              <a:t>0104, Folie 3 / 7</a:t>
            </a:r>
          </a:p>
          <a:p>
            <a:pPr marL="498475" indent="-498475" eaLnBrk="1" hangingPunct="1"/>
            <a:r>
              <a:rPr lang="de-DE" sz="1000" b="1" smtClean="0"/>
              <a:t>Typ:</a:t>
            </a:r>
            <a:r>
              <a:rPr lang="de-DE" sz="1000" smtClean="0"/>
              <a:t>		3, Requestbox „Informationen“</a:t>
            </a:r>
          </a:p>
          <a:p>
            <a:pPr marL="498475" indent="-498475" eaLnBrk="1" hangingPunct="1"/>
            <a:r>
              <a:rPr lang="de-DE" sz="1000" b="1" smtClean="0"/>
              <a:t>Grafik:</a:t>
            </a:r>
          </a:p>
          <a:p>
            <a:pPr marL="498475" indent="-498475" eaLnBrk="1" hangingPunct="1"/>
            <a:r>
              <a:rPr lang="de-DE" sz="1000" smtClean="0"/>
              <a:t>a	Bild Kundengespräch</a:t>
            </a:r>
          </a:p>
          <a:p>
            <a:pPr marL="498475" indent="-498475" eaLnBrk="1" hangingPunct="1"/>
            <a:r>
              <a:rPr lang="de-DE" sz="1000" smtClean="0"/>
              <a:t>	</a:t>
            </a:r>
          </a:p>
          <a:p>
            <a:pPr marL="498475" indent="-498475" eaLnBrk="1" hangingPunct="1"/>
            <a:r>
              <a:rPr lang="de-DE" sz="1000" b="1" smtClean="0"/>
              <a:t>Sprechertext:</a:t>
            </a:r>
            <a:endParaRPr lang="de-DE" sz="1000" b="1" smtClean="0">
              <a:solidFill>
                <a:srgbClr val="FF0000"/>
              </a:solidFill>
            </a:endParaRPr>
          </a:p>
          <a:p>
            <a:pPr marL="498475" indent="-498475" eaLnBrk="1" hangingPunct="1"/>
            <a:r>
              <a:rPr lang="de-DE" sz="1000" smtClean="0">
                <a:cs typeface="Times New Roman" pitchFamily="18" charset="0"/>
              </a:rPr>
              <a:t>c1	Dieser Satz ist zu lang, und durch unnütze Informationen für den Kunden zu kompliziert.</a:t>
            </a:r>
          </a:p>
          <a:p>
            <a:pPr marL="498475" indent="-498475" eaLnBrk="1" hangingPunct="1"/>
            <a:r>
              <a:rPr lang="de-DE" sz="1000" smtClean="0">
                <a:cs typeface="Times New Roman" pitchFamily="18" charset="0"/>
              </a:rPr>
              <a:t>c2	Richtige Wahl! </a:t>
            </a:r>
          </a:p>
          <a:p>
            <a:pPr marL="498475" indent="-498475" eaLnBrk="1" hangingPunct="1"/>
            <a:r>
              <a:rPr lang="de-DE" sz="1000" smtClean="0">
                <a:cs typeface="Times New Roman" pitchFamily="18" charset="0"/>
              </a:rPr>
              <a:t>c3	In einem Kundengespräch ist ein kurzer, leicht verständlicher Satzbau empfohlen. Der Kunde versteht die vermittelten Informationen dann besser.</a:t>
            </a:r>
          </a:p>
          <a:p>
            <a:pPr marL="498475" indent="-498475" eaLnBrk="1" hangingPunct="1"/>
            <a:r>
              <a:rPr lang="de-DE" sz="1000" b="1" smtClean="0"/>
              <a:t>Regieanweisungen: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7170FDF6-1EC1-4288-97A5-A3AE77DE6963}" type="slidenum">
              <a:rPr lang="de-DE" smtClean="0">
                <a:solidFill>
                  <a:srgbClr val="000000"/>
                </a:solidFill>
                <a:cs typeface="Arial" charset="0"/>
              </a:rPr>
              <a:pPr defTabSz="989013"/>
              <a:t>29</a:t>
            </a:fld>
            <a:endParaRPr lang="de-DE" smtClean="0">
              <a:solidFill>
                <a:srgbClr val="000000"/>
              </a:solidFill>
              <a:cs typeface="Arial" charset="0"/>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p:spPr>
        <p:txBody>
          <a:bodyPr/>
          <a:lstStyle/>
          <a:p>
            <a:pPr marL="498475" indent="-498475" eaLnBrk="1" hangingPunct="1"/>
            <a:r>
              <a:rPr lang="de-DE" sz="1000" b="1" smtClean="0"/>
              <a:t>Index:	</a:t>
            </a:r>
            <a:r>
              <a:rPr lang="de-DE" sz="1000" smtClean="0"/>
              <a:t>0104, Folie 4 / 7</a:t>
            </a:r>
          </a:p>
          <a:p>
            <a:pPr marL="498475" indent="-498475" eaLnBrk="1" hangingPunct="1"/>
            <a:r>
              <a:rPr lang="de-DE" sz="1000" b="1" smtClean="0"/>
              <a:t>Typ:</a:t>
            </a:r>
            <a:r>
              <a:rPr lang="de-DE" sz="1000" smtClean="0"/>
              <a:t>		3, Requestbox „Informationen“</a:t>
            </a:r>
          </a:p>
          <a:p>
            <a:pPr marL="498475" indent="-498475" eaLnBrk="1" hangingPunct="1"/>
            <a:r>
              <a:rPr lang="de-DE" sz="1000" b="1" smtClean="0"/>
              <a:t>Grafik:</a:t>
            </a:r>
          </a:p>
          <a:p>
            <a:pPr marL="498475" indent="-498475" eaLnBrk="1" hangingPunct="1"/>
            <a:r>
              <a:rPr lang="de-DE" sz="1000" smtClean="0"/>
              <a:t>a	Bild Kundengespräch</a:t>
            </a:r>
          </a:p>
          <a:p>
            <a:pPr marL="498475" indent="-498475" eaLnBrk="1" hangingPunct="1"/>
            <a:r>
              <a:rPr lang="de-DE" sz="1000" smtClean="0"/>
              <a:t>	</a:t>
            </a:r>
          </a:p>
          <a:p>
            <a:pPr marL="498475" indent="-498475" eaLnBrk="1" hangingPunct="1"/>
            <a:r>
              <a:rPr lang="de-DE" sz="1000" b="1" smtClean="0"/>
              <a:t>Sprechertext:</a:t>
            </a:r>
          </a:p>
          <a:p>
            <a:pPr marL="498475" indent="-498475" eaLnBrk="1" hangingPunct="1"/>
            <a:r>
              <a:rPr lang="de-DE" sz="1000" smtClean="0">
                <a:cs typeface="Times New Roman" pitchFamily="18" charset="0"/>
              </a:rPr>
              <a:t>e1	Dieser Satz hilft dem Kunden sehr wenig.</a:t>
            </a:r>
          </a:p>
          <a:p>
            <a:pPr marL="498475" indent="-498475" eaLnBrk="1" hangingPunct="1"/>
            <a:r>
              <a:rPr lang="de-DE" sz="1000" smtClean="0">
                <a:cs typeface="Times New Roman" pitchFamily="18" charset="0"/>
              </a:rPr>
              <a:t>e2	Gut gesagt!</a:t>
            </a:r>
          </a:p>
          <a:p>
            <a:pPr marL="498475" indent="-498475" eaLnBrk="1" hangingPunct="1"/>
            <a:r>
              <a:rPr lang="de-DE" sz="1000" smtClean="0">
                <a:cs typeface="Times New Roman" pitchFamily="18" charset="0"/>
              </a:rPr>
              <a:t>e3	Um beim Kunden professionell zu wirken, müssen ihre Sätze wohl überlegt sein. Nutzen Sie Ich-Aussagen und vermeiden Sie indirekte Aussagen wie z.B. könnte, hätte, sollte.</a:t>
            </a:r>
          </a:p>
          <a:p>
            <a:pPr marL="498475" indent="-498475" eaLnBrk="1" hangingPunct="1"/>
            <a:r>
              <a:rPr lang="de-DE" sz="1000" b="1" smtClean="0"/>
              <a:t>Regieanweisungen:</a:t>
            </a:r>
          </a:p>
          <a:p>
            <a:pPr marL="498475" indent="-498475" eaLnBrk="1" hangingPunct="1"/>
            <a:endParaRPr lang="de-DE" sz="10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Folienbildplatzhalter 1"/>
          <p:cNvSpPr>
            <a:spLocks noGrp="1" noRot="1" noChangeAspect="1" noTextEdit="1"/>
          </p:cNvSpPr>
          <p:nvPr>
            <p:ph type="sldImg"/>
          </p:nvPr>
        </p:nvSpPr>
        <p:spPr>
          <a:ln/>
        </p:spPr>
      </p:sp>
      <p:sp>
        <p:nvSpPr>
          <p:cNvPr id="28674" name="Notizenplatzhalter 2"/>
          <p:cNvSpPr>
            <a:spLocks noGrp="1"/>
          </p:cNvSpPr>
          <p:nvPr>
            <p:ph type="body" idx="1"/>
          </p:nvPr>
        </p:nvSpPr>
        <p:spPr>
          <a:noFill/>
        </p:spPr>
        <p:txBody>
          <a:bodyPr/>
          <a:lstStyle/>
          <a:p>
            <a:pPr defTabSz="958850"/>
            <a:r>
              <a:rPr lang="de-DE" b="1" smtClean="0"/>
              <a:t>Index:</a:t>
            </a:r>
            <a:r>
              <a:rPr lang="de-DE" smtClean="0"/>
              <a:t>	0100, Folie 2 / 9</a:t>
            </a:r>
          </a:p>
          <a:p>
            <a:pPr defTabSz="958850"/>
            <a:r>
              <a:rPr lang="de-DE" smtClean="0"/>
              <a:t>Intro</a:t>
            </a:r>
          </a:p>
        </p:txBody>
      </p:sp>
      <p:sp>
        <p:nvSpPr>
          <p:cNvPr id="28675" name="Foliennummernplatzhalter 6"/>
          <p:cNvSpPr>
            <a:spLocks noGrp="1"/>
          </p:cNvSpPr>
          <p:nvPr>
            <p:ph type="sldNum" sz="quarter" idx="5"/>
          </p:nvPr>
        </p:nvSpPr>
        <p:spPr>
          <a:noFill/>
          <a:ln>
            <a:miter lim="800000"/>
            <a:headEnd/>
            <a:tailEnd/>
          </a:ln>
        </p:spPr>
        <p:txBody>
          <a:bodyPr/>
          <a:lstStyle/>
          <a:p>
            <a:pPr defTabSz="989013"/>
            <a:endParaRPr lang="de-DE" smtClean="0">
              <a:cs typeface="Arial" charset="0"/>
            </a:endParaRPr>
          </a:p>
          <a:p>
            <a:pPr defTabSz="989013"/>
            <a:endParaRPr lang="de-DE" smtClean="0">
              <a:cs typeface="Arial" charset="0"/>
            </a:endParaRPr>
          </a:p>
          <a:p>
            <a:pPr defTabSz="989013"/>
            <a:fld id="{942D383A-B14B-4CA0-83C3-EDD5769F5EB3}" type="slidenum">
              <a:rPr lang="de-DE" smtClean="0">
                <a:cs typeface="Arial" charset="0"/>
              </a:rPr>
              <a:pPr defTabSz="989013"/>
              <a:t>3</a:t>
            </a:fld>
            <a:endParaRPr lang="de-DE" smtClean="0">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75F47E8C-4898-43DF-A389-02FD10A2770C}" type="slidenum">
              <a:rPr lang="de-DE" smtClean="0">
                <a:solidFill>
                  <a:srgbClr val="000000"/>
                </a:solidFill>
                <a:cs typeface="Arial" charset="0"/>
              </a:rPr>
              <a:pPr defTabSz="989013"/>
              <a:t>30</a:t>
            </a:fld>
            <a:endParaRPr lang="de-DE" smtClean="0">
              <a:solidFill>
                <a:srgbClr val="000000"/>
              </a:solidFill>
              <a:cs typeface="Arial" charset="0"/>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p:spPr>
        <p:txBody>
          <a:bodyPr/>
          <a:lstStyle/>
          <a:p>
            <a:pPr marL="498475" indent="-498475" eaLnBrk="1" hangingPunct="1"/>
            <a:r>
              <a:rPr lang="de-DE" sz="1000" b="1" smtClean="0"/>
              <a:t>Index:	</a:t>
            </a:r>
            <a:r>
              <a:rPr lang="de-DE" sz="1000" smtClean="0"/>
              <a:t>0104, Folie 5 / 7</a:t>
            </a:r>
          </a:p>
          <a:p>
            <a:pPr marL="498475" indent="-498475" eaLnBrk="1" hangingPunct="1"/>
            <a:r>
              <a:rPr lang="de-DE" sz="1000" b="1" smtClean="0"/>
              <a:t>Typ:</a:t>
            </a:r>
            <a:r>
              <a:rPr lang="de-DE" sz="1000" smtClean="0"/>
              <a:t>		3, Requestbox „Informationen“</a:t>
            </a:r>
          </a:p>
          <a:p>
            <a:pPr marL="498475" indent="-498475" eaLnBrk="1" hangingPunct="1"/>
            <a:r>
              <a:rPr lang="de-DE" sz="1000" b="1" smtClean="0"/>
              <a:t>Grafik:</a:t>
            </a:r>
          </a:p>
          <a:p>
            <a:pPr marL="498475" indent="-498475" eaLnBrk="1" hangingPunct="1"/>
            <a:r>
              <a:rPr lang="de-DE" sz="1000" smtClean="0"/>
              <a:t>a	Bild Kundengespräch</a:t>
            </a:r>
          </a:p>
          <a:p>
            <a:pPr marL="498475" indent="-498475" eaLnBrk="1" hangingPunct="1"/>
            <a:r>
              <a:rPr lang="de-DE" sz="1000" smtClean="0"/>
              <a:t>	</a:t>
            </a:r>
          </a:p>
          <a:p>
            <a:pPr marL="498475" indent="-498475" eaLnBrk="1" hangingPunct="1"/>
            <a:r>
              <a:rPr lang="de-DE" sz="1000" b="1" smtClean="0"/>
              <a:t>Sprechertext:</a:t>
            </a:r>
            <a:endParaRPr lang="de-DE" sz="1000" b="1" smtClean="0">
              <a:solidFill>
                <a:srgbClr val="FF0000"/>
              </a:solidFill>
            </a:endParaRPr>
          </a:p>
          <a:p>
            <a:pPr marL="498475" indent="-498475" eaLnBrk="1" hangingPunct="1"/>
            <a:r>
              <a:rPr lang="de-DE" sz="1000" smtClean="0">
                <a:cs typeface="Times New Roman" pitchFamily="18" charset="0"/>
              </a:rPr>
              <a:t>d1 	Das hört sich gut an.</a:t>
            </a:r>
          </a:p>
          <a:p>
            <a:pPr marL="498475" indent="-498475" eaLnBrk="1" hangingPunct="1"/>
            <a:r>
              <a:rPr lang="de-DE" sz="1000" smtClean="0">
                <a:cs typeface="Times New Roman" pitchFamily="18" charset="0"/>
              </a:rPr>
              <a:t>d2 	Dieser Satz klingt doch sehr unsicher.</a:t>
            </a:r>
          </a:p>
          <a:p>
            <a:pPr marL="498475" indent="-498475" eaLnBrk="1" hangingPunct="1"/>
            <a:r>
              <a:rPr lang="de-DE" sz="1000" smtClean="0"/>
              <a:t>d3	</a:t>
            </a:r>
            <a:r>
              <a:rPr lang="de-DE" sz="1000" smtClean="0">
                <a:cs typeface="Times New Roman" pitchFamily="18" charset="0"/>
              </a:rPr>
              <a:t>Vermeiden Sie Denkfüller wie Ähm oder äh.</a:t>
            </a:r>
            <a:r>
              <a:rPr lang="de-DE" sz="1000" smtClean="0"/>
              <a:t> Um professionell zu wirken, sprechen Sie Sätze ganz aus.</a:t>
            </a:r>
          </a:p>
          <a:p>
            <a:pPr marL="498475" indent="-498475" eaLnBrk="1" hangingPunct="1"/>
            <a:r>
              <a:rPr lang="de-DE" sz="1000" b="1" smtClean="0"/>
              <a:t>Regieanweisungen: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82D87191-940D-4976-836E-820124822E10}" type="slidenum">
              <a:rPr lang="de-DE" smtClean="0">
                <a:solidFill>
                  <a:srgbClr val="000000"/>
                </a:solidFill>
                <a:cs typeface="Arial" charset="0"/>
              </a:rPr>
              <a:pPr defTabSz="989013"/>
              <a:t>31</a:t>
            </a:fld>
            <a:endParaRPr lang="de-DE" smtClean="0">
              <a:solidFill>
                <a:srgbClr val="000000"/>
              </a:solidFill>
              <a:cs typeface="Arial" charset="0"/>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p:spPr>
        <p:txBody>
          <a:bodyPr/>
          <a:lstStyle/>
          <a:p>
            <a:pPr marL="498475" indent="-498475" eaLnBrk="1" hangingPunct="1"/>
            <a:r>
              <a:rPr lang="de-DE" sz="1000" b="1" smtClean="0"/>
              <a:t>Index:	</a:t>
            </a:r>
            <a:r>
              <a:rPr lang="de-DE" sz="1000" smtClean="0"/>
              <a:t>0104, Folie 6 / 7</a:t>
            </a:r>
          </a:p>
          <a:p>
            <a:pPr marL="498475" indent="-498475" eaLnBrk="1" hangingPunct="1"/>
            <a:r>
              <a:rPr lang="de-DE" sz="1000" b="1" smtClean="0"/>
              <a:t>Typ:</a:t>
            </a:r>
            <a:r>
              <a:rPr lang="de-DE" sz="1000" smtClean="0"/>
              <a:t>		3, Requestbox „Informationen“</a:t>
            </a:r>
          </a:p>
          <a:p>
            <a:pPr marL="498475" indent="-498475" eaLnBrk="1" hangingPunct="1"/>
            <a:r>
              <a:rPr lang="de-DE" sz="1000" b="1" smtClean="0"/>
              <a:t>Grafik:</a:t>
            </a:r>
          </a:p>
          <a:p>
            <a:pPr marL="498475" indent="-498475" eaLnBrk="1" hangingPunct="1"/>
            <a:r>
              <a:rPr lang="de-DE" sz="1000" smtClean="0"/>
              <a:t>a	Bild Kundengespräch</a:t>
            </a:r>
          </a:p>
          <a:p>
            <a:pPr marL="498475" indent="-498475" eaLnBrk="1" hangingPunct="1"/>
            <a:r>
              <a:rPr lang="de-DE" sz="1000" smtClean="0"/>
              <a:t>	</a:t>
            </a:r>
          </a:p>
          <a:p>
            <a:pPr marL="498475" indent="-498475" eaLnBrk="1" hangingPunct="1"/>
            <a:r>
              <a:rPr lang="de-DE" sz="1000" b="1" smtClean="0"/>
              <a:t>Sprechertext:</a:t>
            </a:r>
            <a:endParaRPr lang="de-DE" sz="1000" b="1" smtClean="0">
              <a:solidFill>
                <a:srgbClr val="FF0000"/>
              </a:solidFill>
            </a:endParaRPr>
          </a:p>
          <a:p>
            <a:pPr marL="498475" indent="-498475" eaLnBrk="1" hangingPunct="1"/>
            <a:r>
              <a:rPr lang="de-DE" sz="1000" smtClean="0">
                <a:cs typeface="Times New Roman" pitchFamily="18" charset="0"/>
              </a:rPr>
              <a:t>f1	Das war eine klare Aussage, gut gemacht.</a:t>
            </a:r>
          </a:p>
          <a:p>
            <a:pPr marL="498475" indent="-498475" eaLnBrk="1" hangingPunct="1"/>
            <a:r>
              <a:rPr lang="de-DE" sz="1000" smtClean="0">
                <a:cs typeface="Times New Roman" pitchFamily="18" charset="0"/>
              </a:rPr>
              <a:t>f2	Das klingt zu vage. </a:t>
            </a:r>
          </a:p>
          <a:p>
            <a:pPr marL="498475" indent="-498475" eaLnBrk="1" hangingPunct="1"/>
            <a:r>
              <a:rPr lang="de-DE" sz="1000" smtClean="0">
                <a:cs typeface="Times New Roman" pitchFamily="18" charset="0"/>
              </a:rPr>
              <a:t>f3	Weichmacher wie „vielleicht“ oder „sozusagen“ vermitteln in einen Kundengesprächen Unsicherheit. Geben sie konkrete Tatsachen wieder.</a:t>
            </a:r>
          </a:p>
          <a:p>
            <a:pPr marL="498475" indent="-498475" eaLnBrk="1" hangingPunct="1"/>
            <a:r>
              <a:rPr lang="de-DE" sz="1000" b="1" smtClean="0"/>
              <a:t>Regieanweisungen: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7E83B95A-6EA4-4340-8ADA-25B0A0B2BBF2}" type="slidenum">
              <a:rPr lang="de-DE" smtClean="0">
                <a:solidFill>
                  <a:srgbClr val="000000"/>
                </a:solidFill>
                <a:cs typeface="Arial" charset="0"/>
              </a:rPr>
              <a:pPr defTabSz="989013"/>
              <a:t>32</a:t>
            </a:fld>
            <a:endParaRPr lang="de-DE" smtClean="0">
              <a:solidFill>
                <a:srgbClr val="000000"/>
              </a:solidFill>
              <a:cs typeface="Arial" charset="0"/>
            </a:endParaRP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p:spPr>
        <p:txBody>
          <a:bodyPr/>
          <a:lstStyle/>
          <a:p>
            <a:pPr marL="498475" indent="-498475" eaLnBrk="1" hangingPunct="1"/>
            <a:r>
              <a:rPr lang="de-DE" sz="1000" b="1" smtClean="0"/>
              <a:t>Index:	</a:t>
            </a:r>
            <a:r>
              <a:rPr lang="de-DE" sz="1000" smtClean="0"/>
              <a:t>0104, Folie 7 / 7</a:t>
            </a:r>
          </a:p>
          <a:p>
            <a:pPr marL="498475" indent="-498475" eaLnBrk="1" hangingPunct="1"/>
            <a:r>
              <a:rPr lang="de-DE" sz="1000" b="1" smtClean="0"/>
              <a:t>Typ:</a:t>
            </a:r>
            <a:r>
              <a:rPr lang="de-DE" sz="1000" smtClean="0"/>
              <a:t>		3, Requestbox „Informationen“</a:t>
            </a:r>
          </a:p>
          <a:p>
            <a:pPr marL="498475" indent="-498475" eaLnBrk="1" hangingPunct="1"/>
            <a:r>
              <a:rPr lang="de-DE" sz="1000" b="1" smtClean="0"/>
              <a:t>Grafik:</a:t>
            </a:r>
          </a:p>
          <a:p>
            <a:pPr marL="498475" indent="-498475" eaLnBrk="1" hangingPunct="1"/>
            <a:r>
              <a:rPr lang="de-DE" sz="1000" smtClean="0"/>
              <a:t>a	Bild Kundengespräch</a:t>
            </a:r>
          </a:p>
          <a:p>
            <a:pPr marL="498475" indent="-498475" eaLnBrk="1" hangingPunct="1"/>
            <a:r>
              <a:rPr lang="de-DE" sz="1000" smtClean="0"/>
              <a:t>	</a:t>
            </a:r>
          </a:p>
          <a:p>
            <a:pPr marL="498475" indent="-498475" eaLnBrk="1" hangingPunct="1"/>
            <a:r>
              <a:rPr lang="de-DE" sz="1000" b="1" smtClean="0"/>
              <a:t>Sprechertext:</a:t>
            </a:r>
          </a:p>
          <a:p>
            <a:pPr marL="498475" indent="-498475" eaLnBrk="1" hangingPunct="1"/>
            <a:r>
              <a:rPr lang="de-DE" sz="1000" smtClean="0">
                <a:cs typeface="Times New Roman" pitchFamily="18" charset="0"/>
              </a:rPr>
              <a:t>g1	Gut, das ist eine sehr freundliche Aussage.</a:t>
            </a:r>
          </a:p>
          <a:p>
            <a:pPr marL="498475" indent="-498475" eaLnBrk="1" hangingPunct="1"/>
            <a:r>
              <a:rPr lang="de-DE" sz="1000" smtClean="0">
                <a:cs typeface="Times New Roman" pitchFamily="18" charset="0"/>
              </a:rPr>
              <a:t>g2	Hiermit lassen Sie dem Kunde keine Wahl.</a:t>
            </a:r>
          </a:p>
          <a:p>
            <a:pPr marL="498475" indent="-498475" eaLnBrk="1" hangingPunct="1"/>
            <a:r>
              <a:rPr lang="de-DE" sz="1000" smtClean="0">
                <a:cs typeface="Times New Roman" pitchFamily="18" charset="0"/>
              </a:rPr>
              <a:t>g3	Erfragen Sie die Wünsche des Kunden, anstatt ihn vor vollendete Tatsachen zu stellen.</a:t>
            </a:r>
          </a:p>
          <a:p>
            <a:pPr marL="498475" indent="-498475" eaLnBrk="1" hangingPunct="1"/>
            <a:r>
              <a:rPr lang="de-DE" sz="1000" b="1" smtClean="0"/>
              <a:t>Regieanweisungen: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7F7BA442-B9CD-4866-B813-2269592B98F2}" type="slidenum">
              <a:rPr lang="de-DE" smtClean="0">
                <a:solidFill>
                  <a:srgbClr val="000000"/>
                </a:solidFill>
                <a:cs typeface="Arial" charset="0"/>
              </a:rPr>
              <a:pPr defTabSz="989013"/>
              <a:t>33</a:t>
            </a:fld>
            <a:endParaRPr lang="de-DE" smtClean="0">
              <a:solidFill>
                <a:srgbClr val="000000"/>
              </a:solidFill>
              <a:cs typeface="Arial" charset="0"/>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p:spPr>
        <p:txBody>
          <a:bodyPr/>
          <a:lstStyle/>
          <a:p>
            <a:pPr marL="498475" indent="-498475" eaLnBrk="1" hangingPunct="1"/>
            <a:r>
              <a:rPr lang="de-DE" sz="1000" b="1" smtClean="0"/>
              <a:t>Index:	</a:t>
            </a:r>
            <a:r>
              <a:rPr lang="de-DE" sz="1000" smtClean="0"/>
              <a:t>0105, Folie 1 / 2</a:t>
            </a:r>
          </a:p>
          <a:p>
            <a:pPr marL="498475" indent="-498475" eaLnBrk="1" hangingPunct="1"/>
            <a:r>
              <a:rPr lang="de-DE" sz="1000" b="1" smtClean="0"/>
              <a:t>Typ:</a:t>
            </a:r>
            <a:r>
              <a:rPr lang="de-DE" sz="1000" smtClean="0"/>
              <a:t>		3, Requestbox „Informationen“</a:t>
            </a:r>
          </a:p>
          <a:p>
            <a:pPr marL="498475" indent="-498475" eaLnBrk="1" hangingPunct="1"/>
            <a:r>
              <a:rPr lang="de-DE" sz="1000" b="1" smtClean="0"/>
              <a:t>Grafik:</a:t>
            </a:r>
          </a:p>
          <a:p>
            <a:pPr marL="498475" indent="-498475" eaLnBrk="1" hangingPunct="1"/>
            <a:r>
              <a:rPr lang="de-DE" sz="1000" smtClean="0"/>
              <a:t>a	Bildschirmausschnitt Diagnosespiel</a:t>
            </a:r>
          </a:p>
          <a:p>
            <a:pPr marL="498475" indent="-498475" eaLnBrk="1" hangingPunct="1"/>
            <a:r>
              <a:rPr lang="de-DE" sz="1000" smtClean="0"/>
              <a:t>b	Icon Hebebühne</a:t>
            </a:r>
          </a:p>
          <a:p>
            <a:pPr marL="498475" indent="-498475" eaLnBrk="1" hangingPunct="1"/>
            <a:r>
              <a:rPr lang="de-DE" sz="1000" smtClean="0"/>
              <a:t>c	Icon Auge</a:t>
            </a:r>
          </a:p>
          <a:p>
            <a:pPr marL="498475" indent="-498475" eaLnBrk="1" hangingPunct="1"/>
            <a:r>
              <a:rPr lang="de-DE" sz="1000" b="1" smtClean="0"/>
              <a:t>Tooltipps zu den Symbolen:</a:t>
            </a:r>
          </a:p>
          <a:p>
            <a:pPr marL="498475" indent="-498475" eaLnBrk="1" hangingPunct="1"/>
            <a:r>
              <a:rPr lang="de-DE" sz="1000" smtClean="0"/>
              <a:t>a	Sichtkontrolle</a:t>
            </a:r>
          </a:p>
          <a:p>
            <a:pPr marL="498475" indent="-498475" eaLnBrk="1" hangingPunct="1"/>
            <a:r>
              <a:rPr lang="de-DE" sz="1000" smtClean="0"/>
              <a:t>b	Hebebühne nutzen</a:t>
            </a:r>
          </a:p>
          <a:p>
            <a:pPr marL="498475" indent="-498475" eaLnBrk="1" hangingPunct="1"/>
            <a:r>
              <a:rPr lang="de-DE" sz="1000" b="1" smtClean="0"/>
              <a:t>Sprechertext:</a:t>
            </a:r>
          </a:p>
          <a:p>
            <a:pPr marL="498475" indent="-498475" eaLnBrk="1" hangingPunct="1"/>
            <a:r>
              <a:rPr lang="de-DE" sz="1000" smtClean="0"/>
              <a:t>a	In der Prüfungsebene ist es wichtig, mit einem möglichst geringem Aufwand bewertbare Prüfergebnisse für die Beanstandung zu erhalten. Hierzu stehen ihnen verschiedene Prüfmittel zur Verfügung. Wählen Sie nun das Symbol der Hebebühne und ziehen es auf die Markierung an der Achse.</a:t>
            </a:r>
          </a:p>
          <a:p>
            <a:pPr marL="498475" indent="-498475" eaLnBrk="1" hangingPunct="1"/>
            <a:r>
              <a:rPr lang="de-DE" sz="1000" smtClean="0"/>
              <a:t>b	Dieses Prüfmittel am Anfang einer Diagnose einzusetzen ist aufwändig. Die Anzeige links unten zeigt Ihnen das Verhältnis zwischen Nutzen und Aufwand zu diesem Prüfschritt an. Wählen Sie nun das Symbol mit dem Auge und ziehen Sie es auf die Markierung der Reifen.</a:t>
            </a:r>
          </a:p>
          <a:p>
            <a:pPr marL="498475" indent="-498475" eaLnBrk="1" hangingPunct="1"/>
            <a:r>
              <a:rPr lang="de-DE" sz="1000" b="1" smtClean="0"/>
              <a:t>Regieanweisungen:</a:t>
            </a:r>
          </a:p>
          <a:p>
            <a:pPr marL="498475" indent="-498475" eaLnBrk="1" hangingPunct="1"/>
            <a:r>
              <a:rPr lang="de-DE" sz="1000" b="1" smtClean="0"/>
              <a:t>	</a:t>
            </a:r>
            <a:r>
              <a:rPr lang="de-DE" sz="1000" smtClean="0"/>
              <a:t>Warten auf Interaktion des Teilnehmers. Nachdem der Teilnehmer die Handlungsanweisung ausgeführt hat -&gt; Sprechertext b.</a:t>
            </a:r>
            <a:endParaRPr lang="de-DE" sz="1000" b="1" smtClean="0"/>
          </a:p>
          <a:p>
            <a:pPr marL="498475" indent="-498475" eaLnBrk="1" hangingPunct="1"/>
            <a:r>
              <a:rPr lang="de-DE" sz="1000" smtClean="0"/>
              <a:t>	Der </a:t>
            </a:r>
            <a:r>
              <a:rPr lang="de-DE" smtClean="0"/>
              <a:t>TN klickt auf ein Symbol und zieht es auf die zu prüfende Stelle, gekennzeichnet durch „Nadeln“. Zieht der Teilnehmer das Symbol auf die falsche Prüfstelle passiert nichts, die geforderte Prüfstelle leuchtet auf. Um dem TN hier eine Unterstützung zu bieten, leuchten die auszuwählenden Symbole auf. Die Nutzen-Aufwand-Anzeige (Erfolgsanzeige, Daumen) ist aktiv.</a:t>
            </a:r>
          </a:p>
          <a:p>
            <a:pPr marL="498475" indent="-498475" eaLnBrk="1" hangingPunct="1"/>
            <a:r>
              <a:rPr lang="de-DE" smtClean="0"/>
              <a:t>	Bei Hebebühne auf Achse schnellt der Daumen nach unten und die Anzeige leuchtet kurz rot. Bei Auge auf Reifen schellt der Daumen nach oben und die Anzeige leuchtet kurz grün.</a:t>
            </a:r>
          </a:p>
          <a:p>
            <a:pPr marL="498475" indent="-498475" eaLnBrk="1" hangingPunct="1"/>
            <a:r>
              <a:rPr lang="de-DE" smtClean="0"/>
              <a:t>	</a:t>
            </a:r>
          </a:p>
          <a:p>
            <a:pPr marL="498475" indent="-498475" eaLnBrk="1" hangingPunct="1"/>
            <a:endParaRPr lang="de-DE" smtClean="0"/>
          </a:p>
          <a:p>
            <a:pPr marL="498475" indent="-498475" eaLnBrk="1" hangingPunct="1"/>
            <a:r>
              <a:rPr lang="de-DE" b="1" smtClean="0"/>
              <a:t>Erfolgsanzeige (Daumenfunktion) für Diagnosespiel:</a:t>
            </a:r>
          </a:p>
          <a:p>
            <a:pPr marL="498475" indent="-498475" eaLnBrk="1" hangingPunct="1"/>
            <a:r>
              <a:rPr lang="de-DE" smtClean="0"/>
              <a:t>	Die Daumenposition gibt dem TN ein Feedback zu seiner Arbeitsweise. Handelt der TN beispielsweise öfters mit hohem Nutzen, wandert der Daumen nach oben. Bei jeder einzelnen Aktion, schnellt der Daumen nach oben oder nach unten, danach nimmt der Daumen seine neue Position ein. Dies soll dem TN nahelegen sorgfältig die Prüfschritte im Diagnosebeispiel auszuwählen. Werte System: siehe 0201, Folie 1 / 1 (Folie 40)</a:t>
            </a:r>
          </a:p>
          <a:p>
            <a:pPr marL="498475" indent="-498475" eaLnBrk="1" hangingPunct="1"/>
            <a:endParaRPr lang="de-DE" smtClean="0"/>
          </a:p>
          <a:p>
            <a:pPr marL="498475" indent="-498475" eaLnBrk="1" hangingPunct="1"/>
            <a:endParaRPr lang="de-DE" smtClean="0"/>
          </a:p>
          <a:p>
            <a:pPr marL="498475" indent="-498475" eaLnBrk="1" hangingPunct="1"/>
            <a:r>
              <a:rPr lang="de-DE" u="sng" smtClean="0"/>
              <a:t>Erfolgsanzeige:</a:t>
            </a:r>
          </a:p>
          <a:p>
            <a:pPr marL="498475" indent="-498475" eaLnBrk="1" hangingPunct="1"/>
            <a:r>
              <a:rPr lang="de-DE" smtClean="0"/>
              <a:t>Bei Sprechertext b -&gt; Wert: -1</a:t>
            </a:r>
          </a:p>
          <a:p>
            <a:pPr marL="498475" indent="-498475" eaLnBrk="1" hangingPunct="1"/>
            <a:endParaRPr lang="de-DE" smtClean="0"/>
          </a:p>
          <a:p>
            <a:pPr marL="498475" indent="-498475" eaLnBrk="1" hangingPunct="1"/>
            <a:r>
              <a:rPr lang="de-DE" b="1" smtClean="0"/>
              <a:t>Hinweis:</a:t>
            </a:r>
          </a:p>
          <a:p>
            <a:pPr marL="498475" indent="-498475" eaLnBrk="1" hangingPunct="1"/>
            <a:r>
              <a:rPr lang="de-DE" smtClean="0"/>
              <a:t>Nutzen Aufwand Anzeige nun in Erfolgsanzeige umbenannt. </a:t>
            </a:r>
          </a:p>
          <a:p>
            <a:pPr marL="498475" indent="-498475" eaLnBrk="1" hangingPunct="1"/>
            <a:endParaRPr lang="de-DE" smtClean="0"/>
          </a:p>
          <a:p>
            <a:pPr marL="498475" indent="-498475" eaLnBrk="1" hangingPunct="1"/>
            <a:r>
              <a:rPr lang="de-DE" smtClean="0"/>
              <a:t>	</a:t>
            </a:r>
          </a:p>
          <a:p>
            <a:pPr marL="498475" indent="-498475" eaLnBrk="1" hangingPunct="1"/>
            <a:endParaRPr lang="de-DE" sz="1000" b="1" smtClean="0"/>
          </a:p>
          <a:p>
            <a:pPr marL="498475" indent="-498475" eaLnBrk="1" hangingPunct="1"/>
            <a:endParaRPr lang="de-DE" sz="1000" b="1"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80467B56-AFC9-4D08-B90D-0C0554E9A0E2}" type="slidenum">
              <a:rPr lang="de-DE" smtClean="0">
                <a:solidFill>
                  <a:srgbClr val="000000"/>
                </a:solidFill>
                <a:cs typeface="Arial" charset="0"/>
              </a:rPr>
              <a:pPr defTabSz="989013"/>
              <a:t>34</a:t>
            </a:fld>
            <a:endParaRPr lang="de-DE" smtClean="0">
              <a:solidFill>
                <a:srgbClr val="000000"/>
              </a:solidFill>
              <a:cs typeface="Arial" charset="0"/>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pPr marL="498475" indent="-498475" eaLnBrk="1" hangingPunct="1"/>
            <a:r>
              <a:rPr lang="de-DE" sz="1000" b="1" smtClean="0"/>
              <a:t>Index:	</a:t>
            </a:r>
            <a:r>
              <a:rPr lang="de-DE" sz="1000" smtClean="0"/>
              <a:t>0105, Folie 2 / 2</a:t>
            </a:r>
          </a:p>
          <a:p>
            <a:pPr marL="498475" indent="-498475" eaLnBrk="1" hangingPunct="1"/>
            <a:r>
              <a:rPr lang="de-DE" sz="1000" b="1" smtClean="0"/>
              <a:t>Typ:</a:t>
            </a:r>
            <a:r>
              <a:rPr lang="de-DE" sz="1000" smtClean="0"/>
              <a:t>		3, Requestbox „Informationen“</a:t>
            </a:r>
          </a:p>
          <a:p>
            <a:pPr marL="498475" indent="-498475" eaLnBrk="1" hangingPunct="1"/>
            <a:r>
              <a:rPr lang="de-DE" sz="1000" b="1" smtClean="0"/>
              <a:t>Grafik:</a:t>
            </a:r>
          </a:p>
          <a:p>
            <a:pPr marL="498475" indent="-498475" eaLnBrk="1" hangingPunct="1"/>
            <a:r>
              <a:rPr lang="de-DE" sz="1000" smtClean="0"/>
              <a:t>a	Bildschirmausschnitt Diagnosespiel</a:t>
            </a:r>
          </a:p>
          <a:p>
            <a:pPr marL="498475" indent="-498475" eaLnBrk="1" hangingPunct="1"/>
            <a:r>
              <a:rPr lang="de-DE" sz="1000" smtClean="0"/>
              <a:t>b	Icon Hebebühne</a:t>
            </a:r>
          </a:p>
          <a:p>
            <a:pPr marL="498475" indent="-498475" eaLnBrk="1" hangingPunct="1"/>
            <a:r>
              <a:rPr lang="de-DE" sz="1000" smtClean="0"/>
              <a:t>c	Icon Auge</a:t>
            </a:r>
          </a:p>
          <a:p>
            <a:pPr marL="498475" indent="-498475" eaLnBrk="1" hangingPunct="1"/>
            <a:r>
              <a:rPr lang="de-DE" sz="1000" b="1" smtClean="0"/>
              <a:t>Sprechertext:</a:t>
            </a:r>
          </a:p>
          <a:p>
            <a:pPr marL="498475" indent="-498475" eaLnBrk="1" hangingPunct="1"/>
            <a:r>
              <a:rPr lang="de-DE" sz="1000" smtClean="0"/>
              <a:t>c	Sehr gut. Ein kurzer Blick auf die Reifen genügt Ihnen um zu sehen, dass die Reifen an der Vorderachse innen abgefahren sind. Dieser Prüfschritt war effektiv, die Erfolgsanzeige zeigt nach oben.</a:t>
            </a:r>
          </a:p>
          <a:p>
            <a:pPr marL="498475" indent="-498475" eaLnBrk="1" hangingPunct="1"/>
            <a:r>
              <a:rPr lang="de-DE" sz="1000" smtClean="0"/>
              <a:t>d	Bevor Sie aufwändige Prüfmittel einsetzen, nutzen Sie ihre Sinne, denn durch Fühlen, Sehen, Hören oder auch Riechen kann man schnell und unkompliziert einem Verdacht nachgehen.</a:t>
            </a:r>
          </a:p>
          <a:p>
            <a:pPr marL="498475" indent="-498475" eaLnBrk="1" hangingPunct="1"/>
            <a:r>
              <a:rPr lang="de-DE" sz="1000" b="1" smtClean="0"/>
              <a:t>Regieanweisungen:</a:t>
            </a:r>
          </a:p>
          <a:p>
            <a:pPr marL="498475" indent="-498475" eaLnBrk="1" hangingPunct="1"/>
            <a:r>
              <a:rPr lang="de-DE" sz="1000" smtClean="0"/>
              <a:t>	Warten auf Interaktion des Teilnehmers. Nachdem der Teilnehmer die Handlungsanweisung aus Sprechertext b ausgeführt hat -&gt; Sprechertext c. Dann Sprechertext d.</a:t>
            </a:r>
          </a:p>
          <a:p>
            <a:pPr marL="498475" indent="-498475" eaLnBrk="1" hangingPunct="1"/>
            <a:endParaRPr lang="de-DE" sz="1000" b="1" smtClean="0"/>
          </a:p>
          <a:p>
            <a:pPr marL="498475" indent="-498475" eaLnBrk="1" hangingPunct="1"/>
            <a:r>
              <a:rPr lang="de-DE" sz="1000" u="sng" smtClean="0"/>
              <a:t>Erfolgsanzeige:</a:t>
            </a:r>
          </a:p>
          <a:p>
            <a:pPr marL="498475" indent="-498475" eaLnBrk="1" hangingPunct="1"/>
            <a:r>
              <a:rPr lang="de-DE" sz="1000" smtClean="0"/>
              <a:t>Bei Sprechertext c -&gt; Wert: 1</a:t>
            </a:r>
          </a:p>
          <a:p>
            <a:pPr marL="498475" indent="-498475" eaLnBrk="1" hangingPunct="1"/>
            <a:endParaRPr lang="de-DE" sz="1000" b="1" smtClean="0"/>
          </a:p>
          <a:p>
            <a:pPr marL="498475" indent="-498475" eaLnBrk="1" hangingPunct="1"/>
            <a:endParaRPr lang="de-DE" sz="1000" b="1" smtClean="0"/>
          </a:p>
          <a:p>
            <a:pPr marL="498475" indent="-498475" eaLnBrk="1" hangingPunct="1"/>
            <a:r>
              <a:rPr lang="de-DE" sz="1000" b="1" smtClean="0"/>
              <a:t>Hinweis:</a:t>
            </a:r>
          </a:p>
          <a:p>
            <a:pPr marL="498475" indent="-498475" eaLnBrk="1" hangingPunct="1"/>
            <a:r>
              <a:rPr lang="de-DE" sz="1000" smtClean="0"/>
              <a:t>Nutzen Aufwand Anzeige nun in Erfolgsanzeige umbenannt. </a:t>
            </a:r>
          </a:p>
          <a:p>
            <a:pPr marL="498475" indent="-498475" eaLnBrk="1" hangingPunct="1"/>
            <a:endParaRPr lang="de-DE" sz="1000" b="1"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139E5E27-8946-4A22-A16E-A7D9B4A40624}" type="slidenum">
              <a:rPr lang="de-DE" smtClean="0">
                <a:solidFill>
                  <a:srgbClr val="000000"/>
                </a:solidFill>
                <a:cs typeface="Arial" charset="0"/>
              </a:rPr>
              <a:pPr defTabSz="989013"/>
              <a:t>35</a:t>
            </a:fld>
            <a:endParaRPr lang="de-DE" smtClean="0">
              <a:solidFill>
                <a:srgbClr val="000000"/>
              </a:solidFill>
              <a:cs typeface="Arial"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p:spPr>
        <p:txBody>
          <a:bodyPr/>
          <a:lstStyle/>
          <a:p>
            <a:pPr marL="498475" indent="-498475" eaLnBrk="1" hangingPunct="1"/>
            <a:r>
              <a:rPr lang="de-DE" sz="1000" b="1" smtClean="0"/>
              <a:t>Index:	</a:t>
            </a:r>
            <a:r>
              <a:rPr lang="de-DE" sz="1000" smtClean="0"/>
              <a:t>0106, Folie 1 / 2</a:t>
            </a:r>
          </a:p>
          <a:p>
            <a:pPr marL="498475" indent="-498475" eaLnBrk="1" hangingPunct="1"/>
            <a:r>
              <a:rPr lang="de-DE" sz="1000" b="1" smtClean="0"/>
              <a:t>Typ:</a:t>
            </a:r>
            <a:r>
              <a:rPr lang="de-DE" sz="1000" smtClean="0"/>
              <a:t>		2, Requestbox „Informationen“</a:t>
            </a:r>
          </a:p>
          <a:p>
            <a:pPr marL="498475" indent="-498475" eaLnBrk="1" hangingPunct="1"/>
            <a:r>
              <a:rPr lang="de-DE" sz="1000" b="1" smtClean="0"/>
              <a:t>Grafik:</a:t>
            </a:r>
          </a:p>
          <a:p>
            <a:pPr marL="498475" indent="-498475" eaLnBrk="1" hangingPunct="1"/>
            <a:r>
              <a:rPr lang="de-DE" sz="1000" b="1" smtClean="0"/>
              <a:t>Sprechertext:</a:t>
            </a:r>
          </a:p>
          <a:p>
            <a:pPr marL="498475" indent="-498475" eaLnBrk="1" hangingPunct="1"/>
            <a:r>
              <a:rPr lang="de-DE" sz="1000" smtClean="0"/>
              <a:t>a	Sie haben jetzt festgestellt, dass mit höchster Wahrscheinlichkeit die abgefahrenen Reifen die Geradeausfahrt negativ beeinflussen. Wie geht es weiter? Wählen Sie die Maßnahme, die Ihnen angemessen erscheint.</a:t>
            </a:r>
          </a:p>
          <a:p>
            <a:pPr marL="498475" indent="-498475" eaLnBrk="1" hangingPunct="1"/>
            <a:r>
              <a:rPr lang="de-DE" sz="1000" smtClean="0"/>
              <a:t>b	Richtige Entscheidung! Es muss einen Grund für die abgefahrenen Reifen geben. Damit neue Reifen nicht wieder so schnell verschleißen, müssen die Fahrwerkseinstellungen und die Achsgeometrie geprüft werden.</a:t>
            </a:r>
          </a:p>
          <a:p>
            <a:pPr marL="498475" indent="-498475" eaLnBrk="1" hangingPunct="1"/>
            <a:r>
              <a:rPr lang="de-DE" sz="1000" smtClean="0"/>
              <a:t>c	Nicht ganz korrekt! Es genügt nicht nur das Symptom zu beheben. Die neuen Reifen werden mit aller Wahrscheinlichkeit wieder an den Innenseiten abgefahren.</a:t>
            </a:r>
          </a:p>
          <a:p>
            <a:pPr marL="498475" indent="-498475" eaLnBrk="1" hangingPunct="1"/>
            <a:r>
              <a:rPr lang="de-DE" sz="1000" smtClean="0"/>
              <a:t>d	Vorsicht! Bevor Sie den Kunden verantwortlich machen, müssen Sie sich einhundert prozentig sicher sein.</a:t>
            </a:r>
          </a:p>
          <a:p>
            <a:pPr marL="498475" indent="-498475" eaLnBrk="1" hangingPunct="1"/>
            <a:r>
              <a:rPr lang="de-DE" sz="1000" smtClean="0"/>
              <a:t>e	Die Erhöhung des Reifendrucks wird dem Reifen das Profil auch nicht wieder geben.</a:t>
            </a:r>
          </a:p>
          <a:p>
            <a:pPr marL="498475" indent="-498475" eaLnBrk="1" hangingPunct="1"/>
            <a:endParaRPr lang="de-DE" sz="1000" smtClean="0"/>
          </a:p>
          <a:p>
            <a:pPr marL="498475" indent="-498475" eaLnBrk="1" hangingPunct="1"/>
            <a:r>
              <a:rPr lang="de-DE" sz="1000" b="1" smtClean="0"/>
              <a:t>Regieanweisungen:</a:t>
            </a:r>
          </a:p>
          <a:p>
            <a:pPr marL="498475" indent="-498475" eaLnBrk="1" hangingPunct="1"/>
            <a:r>
              <a:rPr lang="de-DE" sz="1000" b="1" smtClean="0"/>
              <a:t>	</a:t>
            </a:r>
            <a:r>
              <a:rPr lang="de-DE" sz="1000" smtClean="0"/>
              <a:t>Warten auf Interaktion des Teilnehmers. </a:t>
            </a:r>
            <a:r>
              <a:rPr lang="de-DE" smtClean="0"/>
              <a:t>Der Teilnehmer wählt eine Maßnahme aus und bekommt zu seiner Entscheidung ein Feedback entsprechend des Index. Beispiel: Wählt der Teilnehmer Maßnahme e aus -&gt; Sprechertext e.</a:t>
            </a:r>
          </a:p>
          <a:p>
            <a:pPr marL="498475" indent="-498475" eaLnBrk="1" hangingPunct="1"/>
            <a:r>
              <a:rPr lang="de-DE" sz="1000" b="1" smtClean="0"/>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07D6EF25-91B8-44B8-A4BF-3E87E7BE4223}" type="slidenum">
              <a:rPr lang="de-DE" smtClean="0">
                <a:solidFill>
                  <a:srgbClr val="000000"/>
                </a:solidFill>
                <a:cs typeface="Arial" charset="0"/>
              </a:rPr>
              <a:pPr defTabSz="989013"/>
              <a:t>36</a:t>
            </a:fld>
            <a:endParaRPr lang="de-DE" smtClean="0">
              <a:solidFill>
                <a:srgbClr val="000000"/>
              </a:solidFill>
              <a:cs typeface="Arial"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0106, Folie 2 / 2</a:t>
            </a:r>
          </a:p>
          <a:p>
            <a:pPr marL="498475" indent="-498475" eaLnBrk="1" hangingPunct="1"/>
            <a:r>
              <a:rPr lang="de-DE" sz="1000" b="1" dirty="0" smtClean="0"/>
              <a:t>Typ:</a:t>
            </a:r>
            <a:r>
              <a:rPr lang="de-DE" sz="1000" dirty="0" smtClean="0"/>
              <a:t>		2,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dirty="0" smtClean="0"/>
              <a:t>a	Spurstangengelenk</a:t>
            </a:r>
          </a:p>
          <a:p>
            <a:pPr marL="498475" indent="-498475" eaLnBrk="1" hangingPunct="1"/>
            <a:r>
              <a:rPr lang="de-DE" dirty="0" smtClean="0"/>
              <a:t>a1	Spureinstellungen</a:t>
            </a:r>
          </a:p>
          <a:p>
            <a:pPr marL="498475" indent="-498475" eaLnBrk="1" hangingPunct="1"/>
            <a:r>
              <a:rPr lang="de-DE" dirty="0" smtClean="0"/>
              <a:t>b	Abgefahrener Reifen</a:t>
            </a:r>
          </a:p>
          <a:p>
            <a:pPr marL="498475" indent="-498475" eaLnBrk="1" hangingPunct="1"/>
            <a:r>
              <a:rPr lang="de-DE" dirty="0" smtClean="0"/>
              <a:t>c	Auto von oben, mit kurvigem Spurverlauf</a:t>
            </a:r>
          </a:p>
          <a:p>
            <a:pPr marL="498475" indent="-498475" eaLnBrk="1" hangingPunct="1"/>
            <a:r>
              <a:rPr lang="de-DE" sz="1000" b="1" dirty="0" smtClean="0"/>
              <a:t>Sprechertext:</a:t>
            </a:r>
          </a:p>
          <a:p>
            <a:pPr marL="498475" indent="-498475" eaLnBrk="1" hangingPunct="1"/>
            <a:r>
              <a:rPr lang="de-DE" sz="1000" dirty="0" smtClean="0"/>
              <a:t>a	Bei der Prüfung der Fahrwerkseinstellung bemerken Sie, dass die Spurwerte außerhalb des Sollbereiches liegen. Grund hierfür ist eine ausgeschlagene Spurstange.</a:t>
            </a:r>
          </a:p>
          <a:p>
            <a:pPr marL="498475" indent="-498475" eaLnBrk="1" hangingPunct="1"/>
            <a:r>
              <a:rPr lang="de-DE" sz="1000" dirty="0" smtClean="0"/>
              <a:t>b	Damit haben Sie die Ursache für die abgefahrenen Reifen gefunden. Allein der Austausch der Reifen hätte die Beanstandung also nicht behoben.</a:t>
            </a:r>
          </a:p>
          <a:p>
            <a:pPr marL="498475" indent="-498475" eaLnBrk="1" hangingPunct="1"/>
            <a:r>
              <a:rPr lang="de-DE" sz="1000" dirty="0" smtClean="0"/>
              <a:t>c	Der Grund für die Kundenbeanstandung liegt tiefer.</a:t>
            </a:r>
          </a:p>
          <a:p>
            <a:pPr marL="498475" indent="-498475" eaLnBrk="1" hangingPunct="1"/>
            <a:r>
              <a:rPr lang="de-DE" sz="1000" dirty="0" smtClean="0"/>
              <a:t>d	Es genügt also nicht nur Symptome zu behandeln. Symptome müssen überprüft, und deren Ursache gefunden werden um ein wiederholtes Auftreten zu vermeiden.</a:t>
            </a:r>
          </a:p>
          <a:p>
            <a:pPr marL="498475" indent="-498475" eaLnBrk="1" hangingPunct="1"/>
            <a:r>
              <a:rPr lang="de-DE" sz="1000" dirty="0" smtClean="0"/>
              <a:t>	Erst dann ist die Diagnose abgeschlossen. Für die Reparatur wird eine neue Spurstange eingebaut</a:t>
            </a:r>
            <a:r>
              <a:rPr lang="de-DE" sz="1000" dirty="0" smtClean="0">
                <a:solidFill>
                  <a:srgbClr val="33CC33"/>
                </a:solidFill>
              </a:rPr>
              <a:t>.</a:t>
            </a:r>
            <a:r>
              <a:rPr lang="de-DE" sz="1000" dirty="0" smtClean="0"/>
              <a:t> Danach erfolgt die Einstellung der Spur sowie die Erneuerung der Reifen. </a:t>
            </a:r>
          </a:p>
          <a:p>
            <a:pPr marL="498475" indent="-498475" eaLnBrk="1" hangingPunct="1"/>
            <a:r>
              <a:rPr lang="de-DE" sz="1000" dirty="0" smtClean="0"/>
              <a:t>	Somit fährt das Fahrzeug auch wieder korrekt geradeaus.</a:t>
            </a:r>
          </a:p>
          <a:p>
            <a:pPr marL="498475" indent="-498475" eaLnBrk="1" hangingPunct="1"/>
            <a:r>
              <a:rPr lang="de-DE" sz="1000" b="1" dirty="0" smtClean="0"/>
              <a:t>Regieanweisungen:</a:t>
            </a:r>
          </a:p>
          <a:p>
            <a:pPr marL="498475" indent="-498475" eaLnBrk="1" hangingPunct="1"/>
            <a:r>
              <a:rPr lang="de-DE" sz="1000" b="1" dirty="0" smtClean="0"/>
              <a:t>	</a:t>
            </a:r>
            <a:r>
              <a:rPr lang="de-DE" dirty="0" smtClean="0"/>
              <a:t>Die Bilder </a:t>
            </a:r>
            <a:r>
              <a:rPr lang="de-DE" dirty="0" err="1" smtClean="0"/>
              <a:t>a,b,c</a:t>
            </a:r>
            <a:r>
              <a:rPr lang="de-DE" dirty="0" smtClean="0"/>
              <a:t> werden synchron zu den Sprechertexten eingeblendet. Beispiel: Startet Text b wird die Grafik um Bild b erweitert.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1031"/>
          <p:cNvSpPr>
            <a:spLocks noGrp="1" noChangeArrowheads="1"/>
          </p:cNvSpPr>
          <p:nvPr>
            <p:ph type="sldNum" sz="quarter" idx="5"/>
          </p:nvPr>
        </p:nvSpPr>
        <p:spPr>
          <a:noFill/>
          <a:ln>
            <a:miter lim="800000"/>
            <a:headEnd/>
            <a:tailEnd/>
          </a:ln>
        </p:spPr>
        <p:txBody>
          <a:bodyPr/>
          <a:lstStyle/>
          <a:p>
            <a:pPr defTabSz="989013"/>
            <a:endParaRPr lang="de-DE" smtClean="0">
              <a:cs typeface="Arial" charset="0"/>
            </a:endParaRPr>
          </a:p>
          <a:p>
            <a:pPr defTabSz="989013"/>
            <a:endParaRPr lang="de-DE" smtClean="0">
              <a:cs typeface="Arial" charset="0"/>
            </a:endParaRPr>
          </a:p>
          <a:p>
            <a:pPr defTabSz="989013"/>
            <a:fld id="{650F4E03-A8C1-4A54-B643-27B3748D1167}" type="slidenum">
              <a:rPr lang="de-DE" smtClean="0">
                <a:cs typeface="Arial" charset="0"/>
              </a:rPr>
              <a:pPr defTabSz="989013"/>
              <a:t>37</a:t>
            </a:fld>
            <a:endParaRPr lang="de-DE" smtClean="0">
              <a:cs typeface="Arial" charset="0"/>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pPr eaLnBrk="1" hangingPunct="1"/>
            <a:endParaRPr lang="de-DE" sz="100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031"/>
          <p:cNvSpPr>
            <a:spLocks noGrp="1" noChangeArrowheads="1"/>
          </p:cNvSpPr>
          <p:nvPr>
            <p:ph type="sldNum" sz="quarter" idx="5"/>
          </p:nvPr>
        </p:nvSpPr>
        <p:spPr>
          <a:noFill/>
          <a:ln>
            <a:miter lim="800000"/>
            <a:headEnd/>
            <a:tailEnd/>
          </a:ln>
        </p:spPr>
        <p:txBody>
          <a:bodyPr/>
          <a:lstStyle/>
          <a:p>
            <a:pPr defTabSz="989013"/>
            <a:endParaRPr lang="de-DE" smtClean="0">
              <a:cs typeface="Arial" charset="0"/>
            </a:endParaRPr>
          </a:p>
          <a:p>
            <a:pPr defTabSz="989013"/>
            <a:endParaRPr lang="de-DE" smtClean="0">
              <a:cs typeface="Arial" charset="0"/>
            </a:endParaRPr>
          </a:p>
          <a:p>
            <a:pPr defTabSz="989013"/>
            <a:fld id="{C8273118-EE64-4EDD-8EB6-2F56EFF48F36}" type="slidenum">
              <a:rPr lang="de-DE" smtClean="0">
                <a:cs typeface="Arial" charset="0"/>
              </a:rPr>
              <a:pPr defTabSz="989013"/>
              <a:t>38</a:t>
            </a:fld>
            <a:endParaRPr lang="de-DE" smtClean="0">
              <a:cs typeface="Arial"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0201, Folie 1 / 1</a:t>
            </a:r>
          </a:p>
          <a:p>
            <a:pPr marL="498475" indent="-498475" eaLnBrk="1" hangingPunct="1"/>
            <a:r>
              <a:rPr lang="de-DE" sz="1000" b="1" dirty="0" smtClean="0"/>
              <a:t>Typ:</a:t>
            </a:r>
            <a:r>
              <a:rPr lang="de-DE" sz="1000" dirty="0" smtClean="0"/>
              <a:t>		1,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sz="1000" dirty="0" smtClean="0"/>
              <a:t>a	</a:t>
            </a:r>
          </a:p>
          <a:p>
            <a:pPr marL="498475" indent="-498475" eaLnBrk="1" hangingPunct="1"/>
            <a:r>
              <a:rPr lang="de-DE" sz="1000" b="1" dirty="0" smtClean="0"/>
              <a:t>Sprechertext:</a:t>
            </a:r>
          </a:p>
          <a:p>
            <a:pPr marL="498475" indent="-498475" eaLnBrk="1" hangingPunct="1"/>
            <a:r>
              <a:rPr lang="de-DE" sz="1000" dirty="0" smtClean="0"/>
              <a:t>a	Sie haben nun das Ebenen-Modell der Diagnosestrategie kennengelernt. Jetzt können Sie im folgenden Spiel ihr Wissen vertiefen. Beachten sie zuvor noch ein paar Informationen zum Ablauf.</a:t>
            </a:r>
          </a:p>
          <a:p>
            <a:pPr marL="498475" indent="-498475" eaLnBrk="1" hangingPunct="1"/>
            <a:r>
              <a:rPr lang="de-DE" sz="1000" dirty="0" smtClean="0"/>
              <a:t>	Das Diagnosespiel stellt eine realitätsnahe Beanstandung dar. Sie sollten also jeden Arbeitsschritt genau überdenken, um mit geringem Aufwand einen hohen Nutzen zu erzielen, dies spart Zeit und somit Geld. </a:t>
            </a:r>
          </a:p>
          <a:p>
            <a:pPr marL="498475" indent="-498475" eaLnBrk="1" hangingPunct="1"/>
            <a:r>
              <a:rPr lang="de-DE" sz="1000" dirty="0" smtClean="0"/>
              <a:t>	Versuchen Sie die Erfolgsanzeige möglichst weit in den positiven Bereich zu bekommen.</a:t>
            </a:r>
          </a:p>
          <a:p>
            <a:pPr marL="498475" indent="-498475" eaLnBrk="1" hangingPunct="1"/>
            <a:r>
              <a:rPr lang="de-DE" sz="1000" dirty="0" smtClean="0"/>
              <a:t>b	Für das ganze Diagnosespiel sollten Sie wie in der Realität, selbständig Notizen mitführen. Bevor Sie also mit dem Spiel beginnen, organisieren Sie Papier und Stift.</a:t>
            </a:r>
          </a:p>
          <a:p>
            <a:pPr marL="498475" indent="-498475" eaLnBrk="1" hangingPunct="1"/>
            <a:r>
              <a:rPr lang="de-DE" sz="1000" dirty="0" smtClean="0"/>
              <a:t>	</a:t>
            </a:r>
          </a:p>
          <a:p>
            <a:pPr marL="498475" indent="-498475" eaLnBrk="1" hangingPunct="1"/>
            <a:endParaRPr lang="de-DE" sz="1000" dirty="0" smtClean="0"/>
          </a:p>
          <a:p>
            <a:pPr marL="498475" indent="-498475" eaLnBrk="1" hangingPunct="1"/>
            <a:r>
              <a:rPr lang="de-DE" sz="1000" b="1" dirty="0" smtClean="0"/>
              <a:t>Regieanweisungen:</a:t>
            </a:r>
          </a:p>
          <a:p>
            <a:pPr marL="498475" indent="-498475" eaLnBrk="1" hangingPunct="1">
              <a:buFontTx/>
              <a:buChar char="•"/>
            </a:pPr>
            <a:r>
              <a:rPr lang="de-DE" sz="1000" dirty="0" smtClean="0"/>
              <a:t>Bildschirmtext a und a1 bei Sprechertext a einblenden. Bildschirmtext b bei Sprechertext b einblenden.</a:t>
            </a:r>
          </a:p>
          <a:p>
            <a:pPr marL="498475" indent="-498475" eaLnBrk="1" hangingPunct="1">
              <a:buFontTx/>
              <a:buChar char="•"/>
            </a:pPr>
            <a:r>
              <a:rPr lang="de-DE" sz="1000" dirty="0" smtClean="0"/>
              <a:t>Für das ganze Diagnosespiel gilt: </a:t>
            </a:r>
            <a:br>
              <a:rPr lang="de-DE" sz="1000" dirty="0" smtClean="0"/>
            </a:br>
            <a:r>
              <a:rPr lang="de-DE" sz="1000" dirty="0" smtClean="0"/>
              <a:t>Test-Modus implementieren. Seite „löst“ sich selbst bei bestimmter Tastenkombination.</a:t>
            </a:r>
            <a:br>
              <a:rPr lang="de-DE" sz="1000" dirty="0" smtClean="0"/>
            </a:br>
            <a:r>
              <a:rPr lang="de-DE" sz="1000" dirty="0" smtClean="0"/>
              <a:t>Werte System: -1 bedeutet das die Erfolgsanzeige auf die negativste Position ausschlägt. 1 bedeutet das die Erfolgsanzeige auf die positivste Position ausschlägt. 0 Bedeutet keine Veränderung der Erfolgsanzeige. </a:t>
            </a:r>
            <a:br>
              <a:rPr lang="de-DE" sz="1000" dirty="0" smtClean="0"/>
            </a:br>
            <a:r>
              <a:rPr lang="de-DE" sz="1000" dirty="0" smtClean="0"/>
              <a:t>Nach jedem Ausschlag wird die Position der Erfolgsanzeige neu berechnet und der Indikator nimmt die (Daumen) neu berechnete Position ein.</a:t>
            </a:r>
            <a:br>
              <a:rPr lang="de-DE" sz="1000" dirty="0" smtClean="0"/>
            </a:br>
            <a:r>
              <a:rPr lang="de-DE" sz="1000" dirty="0" smtClean="0"/>
              <a:t>Die Werte jeder einzelnen Arbeitsschritte werden </a:t>
            </a:r>
            <a:r>
              <a:rPr lang="de-DE" sz="1000" dirty="0" err="1" smtClean="0"/>
              <a:t>kummuliert</a:t>
            </a:r>
            <a:r>
              <a:rPr lang="de-DE" sz="1000" dirty="0" smtClean="0"/>
              <a:t> und stellen die gesamte Arbeitsweise in der Erfolgsanzeige dar.</a:t>
            </a:r>
          </a:p>
          <a:p>
            <a:pPr marL="498475" indent="-498475" eaLnBrk="1" hangingPunct="1"/>
            <a:r>
              <a:rPr lang="de-DE" sz="1000" dirty="0" smtClean="0"/>
              <a:t>	</a:t>
            </a:r>
          </a:p>
          <a:p>
            <a:pPr marL="498475" indent="-498475" eaLnBrk="1" hangingPunct="1"/>
            <a:endParaRPr lang="de-DE" sz="1000" b="1" dirty="0" smtClean="0"/>
          </a:p>
          <a:p>
            <a:pPr marL="498475" indent="-498475" eaLnBrk="1" hangingPunct="1"/>
            <a:r>
              <a:rPr lang="de-DE" sz="1000" b="1" dirty="0" smtClean="0"/>
              <a:t>	</a:t>
            </a:r>
            <a:endParaRPr lang="de-DE" sz="1000"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Folienbildplatzhalter 1"/>
          <p:cNvSpPr>
            <a:spLocks noGrp="1" noRot="1" noChangeAspect="1" noTextEdit="1"/>
          </p:cNvSpPr>
          <p:nvPr>
            <p:ph type="sldImg"/>
          </p:nvPr>
        </p:nvSpPr>
        <p:spPr>
          <a:ln/>
        </p:spPr>
      </p:sp>
      <p:sp>
        <p:nvSpPr>
          <p:cNvPr id="106498" name="Notizenplatzhalter 2"/>
          <p:cNvSpPr>
            <a:spLocks noGrp="1"/>
          </p:cNvSpPr>
          <p:nvPr>
            <p:ph type="body" idx="1"/>
          </p:nvPr>
        </p:nvSpPr>
        <p:spPr>
          <a:noFill/>
        </p:spPr>
        <p:txBody>
          <a:bodyPr/>
          <a:lstStyle/>
          <a:p>
            <a:pPr marL="498475" indent="-498475" eaLnBrk="1" hangingPunct="1"/>
            <a:r>
              <a:rPr lang="de-DE" b="1" dirty="0" smtClean="0"/>
              <a:t>Index:	</a:t>
            </a:r>
            <a:r>
              <a:rPr lang="de-DE" dirty="0" smtClean="0"/>
              <a:t>0202, Folie 1 / 2 </a:t>
            </a:r>
          </a:p>
          <a:p>
            <a:pPr marL="498475" indent="-498475" eaLnBrk="1" hangingPunct="1"/>
            <a:r>
              <a:rPr lang="de-DE" b="1" dirty="0" smtClean="0"/>
              <a:t>Typ:</a:t>
            </a:r>
            <a:r>
              <a:rPr lang="de-DE" dirty="0" smtClean="0"/>
              <a:t>		5, </a:t>
            </a:r>
            <a:r>
              <a:rPr lang="de-DE" dirty="0" err="1" smtClean="0"/>
              <a:t>Requestbox</a:t>
            </a:r>
            <a:r>
              <a:rPr lang="de-DE" dirty="0" smtClean="0"/>
              <a:t> „Informationen“</a:t>
            </a:r>
          </a:p>
          <a:p>
            <a:pPr marL="498475" indent="-498475" eaLnBrk="1" hangingPunct="1"/>
            <a:r>
              <a:rPr lang="de-DE" b="1" dirty="0" smtClean="0"/>
              <a:t>Grafik:</a:t>
            </a:r>
          </a:p>
          <a:p>
            <a:pPr marL="498475" indent="-498475" eaLnBrk="1" hangingPunct="1"/>
            <a:r>
              <a:rPr lang="de-DE" dirty="0" smtClean="0"/>
              <a:t>a	Bild Kundengespräch</a:t>
            </a:r>
          </a:p>
          <a:p>
            <a:pPr marL="498475" indent="-498475" eaLnBrk="1" hangingPunct="1"/>
            <a:r>
              <a:rPr lang="de-DE" dirty="0" smtClean="0"/>
              <a:t>b	Fragen an den Kunde</a:t>
            </a:r>
          </a:p>
          <a:p>
            <a:pPr marL="498475" indent="-498475" eaLnBrk="1" hangingPunct="1"/>
            <a:r>
              <a:rPr lang="de-DE" dirty="0" smtClean="0"/>
              <a:t>c	Antwort des Kunden</a:t>
            </a:r>
          </a:p>
          <a:p>
            <a:pPr marL="498475" indent="-498475" eaLnBrk="1" hangingPunct="1"/>
            <a:r>
              <a:rPr lang="de-DE" b="1" dirty="0" smtClean="0"/>
              <a:t>Sprechertext:</a:t>
            </a:r>
          </a:p>
          <a:p>
            <a:pPr marL="498475" indent="-498475" eaLnBrk="1" hangingPunct="1"/>
            <a:r>
              <a:rPr lang="de-DE" dirty="0" smtClean="0"/>
              <a:t>a	Hier kommt die Kundin mit einer Beanstandung. Damit beginnt die Beanstandungsanalyse. Wählen sie die </a:t>
            </a:r>
            <a:r>
              <a:rPr lang="de-DE" dirty="0" err="1" smtClean="0"/>
              <a:t>zielführensten</a:t>
            </a:r>
            <a:r>
              <a:rPr lang="de-DE" dirty="0" smtClean="0"/>
              <a:t> Fragen aus und versuchen Sie somit die ersten Ausschlussmöglichkeiten zu identifizieren.</a:t>
            </a:r>
          </a:p>
          <a:p>
            <a:pPr marL="498475" indent="-498475" eaLnBrk="1" hangingPunct="1"/>
            <a:endParaRPr lang="de-DE" dirty="0" smtClean="0"/>
          </a:p>
          <a:p>
            <a:pPr marL="498475" indent="-498475" eaLnBrk="1" hangingPunct="1"/>
            <a:r>
              <a:rPr lang="de-DE" b="1" dirty="0" smtClean="0"/>
              <a:t>Regieanweisungen:</a:t>
            </a:r>
          </a:p>
          <a:p>
            <a:pPr marL="498475" indent="-498475" eaLnBrk="1" hangingPunct="1">
              <a:buFontTx/>
              <a:buChar char="•"/>
            </a:pPr>
            <a:r>
              <a:rPr lang="de-DE" dirty="0" smtClean="0"/>
              <a:t>Das Kundengespräch läuft wie ein Textadventure ab (vergleiche Entertrain Interview-Engine). Eine abgeschlossene Frage wird ausgeblendet und eine andere neue Frage wird an dieser Stelle einblendet.</a:t>
            </a:r>
          </a:p>
          <a:p>
            <a:pPr marL="498475" indent="-498475" eaLnBrk="1" hangingPunct="1">
              <a:buFontTx/>
              <a:buChar char="•"/>
            </a:pPr>
            <a:r>
              <a:rPr lang="de-DE" dirty="0" smtClean="0"/>
              <a:t>Zusätzlich wählt der TN Ausschlussmöglichkeiten, Nach OK: dedizierte Feedbacks.</a:t>
            </a:r>
            <a:endParaRPr lang="de-DE" b="1" dirty="0" smtClean="0"/>
          </a:p>
          <a:p>
            <a:pPr marL="498475" indent="-498475" eaLnBrk="1" hangingPunct="1"/>
            <a:endParaRPr lang="de-DE" b="1" dirty="0" smtClean="0"/>
          </a:p>
          <a:p>
            <a:pPr marL="498475" indent="-498475" eaLnBrk="1" hangingPunct="1"/>
            <a:r>
              <a:rPr lang="de-DE" u="sng" dirty="0" smtClean="0"/>
              <a:t>Interviewverlauf und Werte für Erfolgsanzeige:</a:t>
            </a:r>
          </a:p>
          <a:p>
            <a:pPr marL="498475" indent="-498475" eaLnBrk="1" hangingPunct="1">
              <a:buFontTx/>
              <a:buChar char="•"/>
            </a:pPr>
            <a:r>
              <a:rPr lang="de-DE" dirty="0" smtClean="0"/>
              <a:t>Q1: „</a:t>
            </a:r>
            <a:r>
              <a:rPr lang="de-DE" dirty="0" smtClean="0">
                <a:cs typeface="Times New Roman" pitchFamily="18" charset="0"/>
              </a:rPr>
              <a:t>Guten Tag Frau Bäumler, wie kann ich Ihnen weiterhelfen?“ </a:t>
            </a:r>
          </a:p>
          <a:p>
            <a:pPr marL="498475" indent="-498475" eaLnBrk="1" hangingPunct="1"/>
            <a:r>
              <a:rPr lang="de-DE" dirty="0" smtClean="0"/>
              <a:t>	A1: „</a:t>
            </a:r>
            <a:r>
              <a:rPr lang="de-DE" dirty="0" smtClean="0">
                <a:cs typeface="Times New Roman" pitchFamily="18" charset="0"/>
              </a:rPr>
              <a:t>Guten Tag, mein Fahrzeug springt nicht mehr an. Könnten Sie heute danach schauen?“</a:t>
            </a:r>
          </a:p>
          <a:p>
            <a:pPr marL="498475" indent="-498475" eaLnBrk="1" hangingPunct="1"/>
            <a:r>
              <a:rPr lang="de-DE" dirty="0" smtClean="0">
                <a:cs typeface="Times New Roman" pitchFamily="18" charset="0"/>
              </a:rPr>
              <a:t>	(Wert: 1)</a:t>
            </a:r>
            <a:endParaRPr lang="de-DE" dirty="0" smtClean="0"/>
          </a:p>
          <a:p>
            <a:pPr marL="498475" indent="-498475" eaLnBrk="1" hangingPunct="1">
              <a:buFontTx/>
              <a:buChar char="•"/>
            </a:pPr>
            <a:r>
              <a:rPr lang="de-DE" dirty="0" smtClean="0"/>
              <a:t>Q2: „</a:t>
            </a:r>
            <a:r>
              <a:rPr lang="de-DE" dirty="0" smtClean="0">
                <a:cs typeface="Times New Roman" pitchFamily="18" charset="0"/>
              </a:rPr>
              <a:t>Hallo, was gibt es?“ </a:t>
            </a:r>
            <a:br>
              <a:rPr lang="de-DE" dirty="0" smtClean="0">
                <a:cs typeface="Times New Roman" pitchFamily="18" charset="0"/>
              </a:rPr>
            </a:br>
            <a:r>
              <a:rPr lang="de-DE" dirty="0" smtClean="0">
                <a:cs typeface="Times New Roman" pitchFamily="18" charset="0"/>
              </a:rPr>
              <a:t>A1: </a:t>
            </a:r>
            <a:r>
              <a:rPr lang="de-DE" dirty="0" smtClean="0"/>
              <a:t>„</a:t>
            </a:r>
            <a:r>
              <a:rPr lang="de-DE" dirty="0" smtClean="0">
                <a:cs typeface="Times New Roman" pitchFamily="18" charset="0"/>
              </a:rPr>
              <a:t>Guten Tag, mein Fahrzeug </a:t>
            </a:r>
            <a:r>
              <a:rPr lang="de-DE" dirty="0" smtClean="0">
                <a:solidFill>
                  <a:srgbClr val="FF0000"/>
                </a:solidFill>
                <a:cs typeface="Times New Roman" pitchFamily="18" charset="0"/>
              </a:rPr>
              <a:t> </a:t>
            </a:r>
            <a:r>
              <a:rPr lang="de-DE" dirty="0" smtClean="0">
                <a:cs typeface="Times New Roman" pitchFamily="18" charset="0"/>
              </a:rPr>
              <a:t>springt nicht mehr an. Könnten Sie heute danach schauen?“</a:t>
            </a:r>
            <a:br>
              <a:rPr lang="de-DE" dirty="0" smtClean="0">
                <a:cs typeface="Times New Roman" pitchFamily="18" charset="0"/>
              </a:rPr>
            </a:br>
            <a:r>
              <a:rPr lang="de-DE" dirty="0" smtClean="0">
                <a:cs typeface="Times New Roman" pitchFamily="18" charset="0"/>
              </a:rPr>
              <a:t>(Wert: -1, ärgerliches Gesicht bei Kundin)</a:t>
            </a:r>
          </a:p>
        </p:txBody>
      </p:sp>
      <p:sp>
        <p:nvSpPr>
          <p:cNvPr id="106499" name="Foliennummernplatzhalter 6"/>
          <p:cNvSpPr>
            <a:spLocks noGrp="1"/>
          </p:cNvSpPr>
          <p:nvPr>
            <p:ph type="sldNum" sz="quarter" idx="5"/>
          </p:nvPr>
        </p:nvSpPr>
        <p:spPr>
          <a:noFill/>
          <a:ln>
            <a:miter lim="800000"/>
            <a:headEnd/>
            <a:tailEnd/>
          </a:ln>
        </p:spPr>
        <p:txBody>
          <a:bodyPr/>
          <a:lstStyle/>
          <a:p>
            <a:pPr defTabSz="989013"/>
            <a:endParaRPr lang="de-DE" smtClean="0">
              <a:cs typeface="Arial" charset="0"/>
            </a:endParaRPr>
          </a:p>
          <a:p>
            <a:pPr defTabSz="989013"/>
            <a:endParaRPr lang="de-DE" smtClean="0">
              <a:cs typeface="Arial" charset="0"/>
            </a:endParaRPr>
          </a:p>
          <a:p>
            <a:pPr defTabSz="989013"/>
            <a:fld id="{426A287C-1362-4C0F-A634-D2319E2A9E64}" type="slidenum">
              <a:rPr lang="de-DE" smtClean="0">
                <a:cs typeface="Arial" charset="0"/>
              </a:rPr>
              <a:pPr defTabSz="989013"/>
              <a:t>39</a:t>
            </a:fld>
            <a:endParaRPr lang="de-DE" smtClean="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lienbildplatzhalter 1"/>
          <p:cNvSpPr>
            <a:spLocks noGrp="1" noRot="1" noChangeAspect="1" noTextEdit="1"/>
          </p:cNvSpPr>
          <p:nvPr>
            <p:ph type="sldImg"/>
          </p:nvPr>
        </p:nvSpPr>
        <p:spPr>
          <a:ln/>
        </p:spPr>
      </p:sp>
      <p:sp>
        <p:nvSpPr>
          <p:cNvPr id="30722" name="Notizenplatzhalter 2"/>
          <p:cNvSpPr>
            <a:spLocks noGrp="1"/>
          </p:cNvSpPr>
          <p:nvPr>
            <p:ph type="body" idx="1"/>
          </p:nvPr>
        </p:nvSpPr>
        <p:spPr>
          <a:noFill/>
        </p:spPr>
        <p:txBody>
          <a:bodyPr/>
          <a:lstStyle/>
          <a:p>
            <a:pPr defTabSz="958850"/>
            <a:r>
              <a:rPr lang="de-DE" b="1" smtClean="0"/>
              <a:t>Index:</a:t>
            </a:r>
            <a:r>
              <a:rPr lang="de-DE" smtClean="0"/>
              <a:t>	0100, Folie 3 / 9</a:t>
            </a:r>
          </a:p>
          <a:p>
            <a:pPr defTabSz="958850"/>
            <a:r>
              <a:rPr lang="de-DE" smtClean="0"/>
              <a:t>Intro</a:t>
            </a:r>
          </a:p>
          <a:p>
            <a:pPr defTabSz="958850"/>
            <a:endParaRPr lang="de-DE" smtClean="0"/>
          </a:p>
        </p:txBody>
      </p:sp>
      <p:sp>
        <p:nvSpPr>
          <p:cNvPr id="30723" name="Foliennummernplatzhalter 6"/>
          <p:cNvSpPr>
            <a:spLocks noGrp="1"/>
          </p:cNvSpPr>
          <p:nvPr>
            <p:ph type="sldNum" sz="quarter" idx="5"/>
          </p:nvPr>
        </p:nvSpPr>
        <p:spPr>
          <a:noFill/>
          <a:ln>
            <a:miter lim="800000"/>
            <a:headEnd/>
            <a:tailEnd/>
          </a:ln>
        </p:spPr>
        <p:txBody>
          <a:bodyPr/>
          <a:lstStyle/>
          <a:p>
            <a:pPr defTabSz="989013"/>
            <a:endParaRPr lang="de-DE" smtClean="0">
              <a:cs typeface="Arial" charset="0"/>
            </a:endParaRPr>
          </a:p>
          <a:p>
            <a:pPr defTabSz="989013"/>
            <a:endParaRPr lang="de-DE" smtClean="0">
              <a:cs typeface="Arial" charset="0"/>
            </a:endParaRPr>
          </a:p>
          <a:p>
            <a:pPr defTabSz="989013"/>
            <a:fld id="{9B9B5772-D6E3-467C-B082-EFD5882955DE}" type="slidenum">
              <a:rPr lang="de-DE" smtClean="0">
                <a:cs typeface="Arial" charset="0"/>
              </a:rPr>
              <a:pPr defTabSz="989013"/>
              <a:t>4</a:t>
            </a:fld>
            <a:endParaRPr lang="de-DE" smtClean="0">
              <a:cs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Folienbildplatzhalter 1"/>
          <p:cNvSpPr>
            <a:spLocks noGrp="1" noRot="1" noChangeAspect="1" noTextEdit="1"/>
          </p:cNvSpPr>
          <p:nvPr>
            <p:ph type="sldImg"/>
          </p:nvPr>
        </p:nvSpPr>
        <p:spPr>
          <a:ln/>
        </p:spPr>
      </p:sp>
      <p:sp>
        <p:nvSpPr>
          <p:cNvPr id="108546" name="Notizenplatzhalter 2"/>
          <p:cNvSpPr>
            <a:spLocks noGrp="1"/>
          </p:cNvSpPr>
          <p:nvPr>
            <p:ph type="body" idx="1"/>
          </p:nvPr>
        </p:nvSpPr>
        <p:spPr>
          <a:noFill/>
        </p:spPr>
        <p:txBody>
          <a:bodyPr/>
          <a:lstStyle/>
          <a:p>
            <a:pPr marL="498475" indent="-498475" eaLnBrk="1" hangingPunct="1"/>
            <a:r>
              <a:rPr lang="de-DE" b="1" dirty="0" smtClean="0"/>
              <a:t>Index:	</a:t>
            </a:r>
            <a:r>
              <a:rPr lang="de-DE" dirty="0" smtClean="0"/>
              <a:t>0202, Folie 2 / 2</a:t>
            </a:r>
          </a:p>
          <a:p>
            <a:pPr marL="498475" indent="-498475" eaLnBrk="1" hangingPunct="1"/>
            <a:r>
              <a:rPr lang="de-DE" b="1" dirty="0" smtClean="0"/>
              <a:t>Typ:</a:t>
            </a:r>
            <a:r>
              <a:rPr lang="de-DE" dirty="0" smtClean="0"/>
              <a:t>		5, </a:t>
            </a:r>
            <a:r>
              <a:rPr lang="de-DE" dirty="0" err="1" smtClean="0"/>
              <a:t>Requestbox</a:t>
            </a:r>
            <a:r>
              <a:rPr lang="de-DE" dirty="0" smtClean="0"/>
              <a:t> „Informationen“</a:t>
            </a:r>
          </a:p>
          <a:p>
            <a:pPr marL="498475" indent="-498475" eaLnBrk="1" hangingPunct="1"/>
            <a:r>
              <a:rPr lang="de-DE" b="1" dirty="0" smtClean="0"/>
              <a:t>Grafik:</a:t>
            </a:r>
          </a:p>
          <a:p>
            <a:pPr marL="498475" indent="-498475" eaLnBrk="1" hangingPunct="1"/>
            <a:r>
              <a:rPr lang="de-DE" dirty="0" smtClean="0"/>
              <a:t>a	Bild Kundengespräch</a:t>
            </a:r>
          </a:p>
          <a:p>
            <a:pPr marL="498475" indent="-498475" eaLnBrk="1" hangingPunct="1"/>
            <a:r>
              <a:rPr lang="de-DE" dirty="0" smtClean="0"/>
              <a:t>b	Fragen an den Kunde</a:t>
            </a:r>
          </a:p>
          <a:p>
            <a:pPr marL="498475" indent="-498475" eaLnBrk="1" hangingPunct="1"/>
            <a:r>
              <a:rPr lang="de-DE" dirty="0" smtClean="0"/>
              <a:t>c	Antwort des Kunden</a:t>
            </a:r>
          </a:p>
          <a:p>
            <a:pPr marL="498475" indent="-498475" eaLnBrk="1" hangingPunct="1"/>
            <a:endParaRPr lang="de-DE" dirty="0" smtClean="0"/>
          </a:p>
          <a:p>
            <a:pPr marL="498475" indent="-498475" eaLnBrk="1" hangingPunct="1"/>
            <a:r>
              <a:rPr lang="de-DE" b="1" dirty="0" smtClean="0"/>
              <a:t>Regieanweisungen:</a:t>
            </a:r>
          </a:p>
          <a:p>
            <a:pPr marL="498475" indent="-498475" eaLnBrk="1" hangingPunct="1">
              <a:buFontTx/>
              <a:buChar char="•"/>
            </a:pPr>
            <a:r>
              <a:rPr lang="de-DE" dirty="0" smtClean="0"/>
              <a:t>Das Kundengespräch läuft wie ein Textadventure ab (vergleiche Entertrain Interview-Engine). Eine abgeschlossene Frage wird ausgeblendet und eine andere neue Frage wird an dieser Stelle eingeblendet.</a:t>
            </a:r>
          </a:p>
          <a:p>
            <a:pPr marL="498475" indent="-498475" eaLnBrk="1" hangingPunct="1">
              <a:buFontTx/>
              <a:buChar char="•"/>
            </a:pPr>
            <a:r>
              <a:rPr lang="de-DE" dirty="0" smtClean="0"/>
              <a:t>Zusätzlich wählt der TN Ausschlussmöglichkeiten, Nach OK: dedizierte Feedbacks.</a:t>
            </a:r>
            <a:endParaRPr lang="de-DE" b="1" dirty="0" smtClean="0"/>
          </a:p>
          <a:p>
            <a:pPr marL="498475" indent="-498475" eaLnBrk="1" hangingPunct="1">
              <a:buFontTx/>
              <a:buChar char="•"/>
            </a:pPr>
            <a:r>
              <a:rPr lang="de-DE" dirty="0" smtClean="0"/>
              <a:t>Antwort A1 aus Folie zuvor ist eingeblendet. Antworten (A3, A4…) werden in c eingeblendet.</a:t>
            </a:r>
          </a:p>
          <a:p>
            <a:pPr marL="498475" indent="-498475" eaLnBrk="1" hangingPunct="1">
              <a:buFontTx/>
              <a:buChar char="•"/>
            </a:pPr>
            <a:r>
              <a:rPr lang="de-DE" dirty="0" smtClean="0">
                <a:sym typeface="Wingdings" pitchFamily="2" charset="2"/>
              </a:rPr>
              <a:t>Zusätzlich wählt er Ausschlussmöglichkeiten aus. Bei einem Klick auf den OK-Button wird ausgewertet. Sind die Bedingungen (siehe unten) erfüllt, erhält der TN die dedizierten positiven Feedbacks (+) zur Auswertung und der nächste Level wird freigeschaltet. Ansonsten kommt nur ein Sprecherfeedback, und zwar nach folgender Prioritätenliste:</a:t>
            </a:r>
          </a:p>
          <a:p>
            <a:pPr marL="498475" indent="-498475" eaLnBrk="1" hangingPunct="1"/>
            <a:endParaRPr lang="de-DE" b="1" dirty="0" smtClean="0">
              <a:sym typeface="Wingdings" pitchFamily="2" charset="2"/>
            </a:endParaRPr>
          </a:p>
          <a:p>
            <a:pPr marL="498475" indent="-498475" eaLnBrk="1" hangingPunct="1"/>
            <a:r>
              <a:rPr lang="de-DE" u="sng" dirty="0" smtClean="0">
                <a:sym typeface="Wingdings" pitchFamily="2" charset="2"/>
              </a:rPr>
              <a:t>Feedbackprioritäten:</a:t>
            </a:r>
            <a:endParaRPr lang="de-DE" dirty="0" smtClean="0">
              <a:sym typeface="Wingdings" pitchFamily="2" charset="2"/>
            </a:endParaRPr>
          </a:p>
          <a:p>
            <a:pPr marL="498475" indent="-498475" eaLnBrk="1" hangingPunct="1">
              <a:buFontTx/>
              <a:buChar char="•"/>
            </a:pPr>
            <a:r>
              <a:rPr lang="de-DE" dirty="0" smtClean="0">
                <a:sym typeface="Wingdings" pitchFamily="2" charset="2"/>
              </a:rPr>
              <a:t>Dediziertes negatives Feedback (-).</a:t>
            </a:r>
          </a:p>
          <a:p>
            <a:pPr marL="498475" indent="-498475" eaLnBrk="1" hangingPunct="1">
              <a:buFontTx/>
              <a:buChar char="•"/>
            </a:pPr>
            <a:r>
              <a:rPr lang="de-DE" dirty="0" smtClean="0"/>
              <a:t>fbOK2	</a:t>
            </a:r>
            <a:endParaRPr lang="de-DE" dirty="0" smtClean="0">
              <a:sym typeface="Wingdings" pitchFamily="2" charset="2"/>
            </a:endParaRPr>
          </a:p>
          <a:p>
            <a:pPr marL="498475" indent="-498475" eaLnBrk="1" hangingPunct="1">
              <a:buFontTx/>
              <a:buChar char="•"/>
            </a:pPr>
            <a:r>
              <a:rPr lang="de-DE" dirty="0" smtClean="0"/>
              <a:t>fbOK1	</a:t>
            </a:r>
          </a:p>
          <a:p>
            <a:pPr marL="498475" indent="-498475" eaLnBrk="1" hangingPunct="1"/>
            <a:endParaRPr lang="de-DE" dirty="0" smtClean="0"/>
          </a:p>
          <a:p>
            <a:pPr marL="498475" indent="-498475" eaLnBrk="1" hangingPunct="1"/>
            <a:r>
              <a:rPr lang="de-DE" b="1" dirty="0" smtClean="0"/>
              <a:t>Sprechertext:</a:t>
            </a:r>
          </a:p>
          <a:p>
            <a:pPr marL="498475" indent="-498475" eaLnBrk="1" hangingPunct="1"/>
            <a:endParaRPr lang="de-DE" u="sng" dirty="0" smtClean="0"/>
          </a:p>
          <a:p>
            <a:pPr marL="498475" indent="-498475" eaLnBrk="1" hangingPunct="1"/>
            <a:r>
              <a:rPr lang="de-DE" dirty="0" smtClean="0"/>
              <a:t>F1	Sehr gut, Sie konnten anhand des Kundengesprächs schon viel Bereiche ausschließen, weiter so.</a:t>
            </a:r>
          </a:p>
          <a:p>
            <a:pPr marL="498475" indent="-498475" eaLnBrk="1" hangingPunct="1"/>
            <a:endParaRPr lang="de-DE" u="sng" dirty="0" smtClean="0"/>
          </a:p>
          <a:p>
            <a:pPr marL="498475" indent="-498475" eaLnBrk="1" hangingPunct="1"/>
            <a:r>
              <a:rPr lang="de-DE" u="sng" dirty="0" smtClean="0"/>
              <a:t>Standardfeedbacks:</a:t>
            </a:r>
          </a:p>
          <a:p>
            <a:pPr marL="498475" indent="-498475" eaLnBrk="1" hangingPunct="1"/>
            <a:r>
              <a:rPr lang="de-DE" dirty="0" smtClean="0"/>
              <a:t>fbOK1	Es gibt Ausschlussmöglichkeiten die sie auf Grund der bereits erhaltenen Informationen wählen sollten.</a:t>
            </a:r>
            <a:endParaRPr lang="de-DE" b="1" dirty="0" smtClean="0"/>
          </a:p>
          <a:p>
            <a:pPr marL="498475" indent="-498475" eaLnBrk="1" hangingPunct="1"/>
            <a:r>
              <a:rPr lang="de-DE" dirty="0" smtClean="0"/>
              <a:t>fbOK2	Sie haben noch nicht genügend Informationen um diese Möglichkeiten ausschließen zu können.</a:t>
            </a:r>
          </a:p>
          <a:p>
            <a:pPr marL="498475" indent="-498475" eaLnBrk="1" hangingPunct="1"/>
            <a:endParaRPr lang="de-DE" dirty="0" smtClean="0"/>
          </a:p>
          <a:p>
            <a:pPr marL="498475" indent="-498475" eaLnBrk="1" hangingPunct="1"/>
            <a:endParaRPr lang="de-DE" dirty="0" smtClean="0"/>
          </a:p>
          <a:p>
            <a:pPr marL="498475" indent="-498475" eaLnBrk="1" hangingPunct="1"/>
            <a:r>
              <a:rPr lang="de-DE" u="sng" dirty="0" smtClean="0">
                <a:sym typeface="Wingdings" pitchFamily="2" charset="2"/>
              </a:rPr>
              <a:t>Standardauswertung der Ausschlussmöglichkeiten:</a:t>
            </a:r>
          </a:p>
          <a:p>
            <a:pPr marL="498475" indent="-498475" eaLnBrk="1" hangingPunct="1">
              <a:buFontTx/>
              <a:buChar char="•"/>
            </a:pPr>
            <a:r>
              <a:rPr lang="de-DE" dirty="0" smtClean="0"/>
              <a:t>Ausschlussmöglichkeiten gewählt	, die auf dieser Seite oder auf Basis der abgerufenen Informationen nicht ausgeschlossen werden können -&gt; Sprechertext fbOK2. Die gewählten Ausschlussmöglichkeiten blinken auf. </a:t>
            </a:r>
          </a:p>
          <a:p>
            <a:pPr marL="498475" indent="-498475" eaLnBrk="1" hangingPunct="1">
              <a:buFontTx/>
              <a:buChar char="•"/>
            </a:pPr>
            <a:r>
              <a:rPr lang="de-DE" dirty="0" smtClean="0"/>
              <a:t>Ausschlussmöglichkeiten nicht gewählt, die auf Basis der bereits abgerufenen Informationen ausgeschlossen werden können -&gt; fbOK1. Nichts blinkt auf.</a:t>
            </a:r>
          </a:p>
          <a:p>
            <a:pPr marL="498475" indent="-498475" eaLnBrk="1" hangingPunct="1"/>
            <a:endParaRPr lang="de-DE" dirty="0" smtClean="0"/>
          </a:p>
          <a:p>
            <a:pPr marL="498475" indent="-498475" eaLnBrk="1" hangingPunct="1"/>
            <a:endParaRPr lang="de-DE" dirty="0" smtClean="0"/>
          </a:p>
          <a:p>
            <a:pPr marL="498475" indent="-498475" eaLnBrk="1" hangingPunct="1"/>
            <a:r>
              <a:rPr lang="de-DE" u="sng" dirty="0" smtClean="0"/>
              <a:t>Auswertung: </a:t>
            </a:r>
          </a:p>
          <a:p>
            <a:pPr marL="498475" indent="-498475" eaLnBrk="1" hangingPunct="1">
              <a:buFontTx/>
              <a:buChar char="•"/>
            </a:pPr>
            <a:r>
              <a:rPr lang="de-DE" dirty="0" smtClean="0"/>
              <a:t>Kreuz bei </a:t>
            </a:r>
            <a:r>
              <a:rPr lang="de-DE" dirty="0" err="1" smtClean="0"/>
              <a:t>f,g,h,k,l</a:t>
            </a:r>
            <a:r>
              <a:rPr lang="de-DE" dirty="0" smtClean="0"/>
              <a:t>  und Bedingungen erfüllt -&gt; Sprechertext  F1 (+)</a:t>
            </a:r>
          </a:p>
          <a:p>
            <a:pPr marL="498475" indent="-498475" eaLnBrk="1" hangingPunct="1">
              <a:buFontTx/>
              <a:buChar char="•"/>
            </a:pPr>
            <a:endParaRPr lang="de-DE" dirty="0" smtClean="0"/>
          </a:p>
          <a:p>
            <a:pPr marL="498475" indent="-498475" eaLnBrk="1" hangingPunct="1"/>
            <a:r>
              <a:rPr lang="de-DE" u="sng" dirty="0" smtClean="0"/>
              <a:t>Bedingung: </a:t>
            </a:r>
          </a:p>
          <a:p>
            <a:pPr marL="498475" indent="-498475" eaLnBrk="1" hangingPunct="1">
              <a:buFontTx/>
              <a:buChar char="•"/>
            </a:pPr>
            <a:r>
              <a:rPr lang="de-DE" dirty="0" smtClean="0"/>
              <a:t>Kreuz bei </a:t>
            </a:r>
            <a:r>
              <a:rPr lang="de-DE" dirty="0" err="1" smtClean="0"/>
              <a:t>f,g,h,k,l</a:t>
            </a:r>
            <a:endParaRPr lang="de-DE" dirty="0" smtClean="0"/>
          </a:p>
          <a:p>
            <a:pPr marL="498475" indent="-498475" eaLnBrk="1" hangingPunct="1"/>
            <a:endParaRPr lang="de-DE" dirty="0" smtClean="0"/>
          </a:p>
          <a:p>
            <a:pPr marL="498475" indent="-498475" eaLnBrk="1" hangingPunct="1"/>
            <a:endParaRPr lang="de-DE" dirty="0" smtClean="0"/>
          </a:p>
          <a:p>
            <a:pPr marL="498475" indent="-498475" eaLnBrk="1" hangingPunct="1"/>
            <a:r>
              <a:rPr lang="de-DE" u="sng" dirty="0" smtClean="0"/>
              <a:t>Interviewverlauf und Werte für Erfolgsanzeige:</a:t>
            </a:r>
          </a:p>
          <a:p>
            <a:pPr marL="498475" indent="-498475">
              <a:buFontTx/>
              <a:buChar char="•"/>
            </a:pPr>
            <a:r>
              <a:rPr lang="de-DE" dirty="0" smtClean="0"/>
              <a:t>Q11: „Haben sie eine Warnweste dabei?“</a:t>
            </a:r>
            <a:br>
              <a:rPr lang="de-DE" dirty="0" smtClean="0"/>
            </a:br>
            <a:r>
              <a:rPr lang="de-DE" dirty="0" smtClean="0"/>
              <a:t>A11: „Ich denke schon“</a:t>
            </a:r>
            <a:br>
              <a:rPr lang="de-DE" dirty="0" smtClean="0"/>
            </a:br>
            <a:r>
              <a:rPr lang="de-DE" dirty="0" smtClean="0"/>
              <a:t>(Wert: -1, Folge Q6)</a:t>
            </a:r>
          </a:p>
          <a:p>
            <a:pPr marL="498475" indent="-498475" eaLnBrk="1" hangingPunct="1">
              <a:buFontTx/>
              <a:buChar char="•"/>
            </a:pPr>
            <a:r>
              <a:rPr lang="de-DE" dirty="0" smtClean="0"/>
              <a:t>Q3: „</a:t>
            </a:r>
            <a:r>
              <a:rPr lang="de-DE" dirty="0" smtClean="0">
                <a:cs typeface="Times New Roman" pitchFamily="18" charset="0"/>
              </a:rPr>
              <a:t>Wann ist die Beanstandung zum ersten mal Aufgetreten?“</a:t>
            </a:r>
            <a:br>
              <a:rPr lang="de-DE" dirty="0" smtClean="0">
                <a:cs typeface="Times New Roman" pitchFamily="18" charset="0"/>
              </a:rPr>
            </a:br>
            <a:r>
              <a:rPr lang="de-DE" dirty="0" smtClean="0">
                <a:cs typeface="Times New Roman" pitchFamily="18" charset="0"/>
              </a:rPr>
              <a:t>A3: „</a:t>
            </a:r>
            <a:r>
              <a:rPr lang="de-DE" dirty="0" smtClean="0"/>
              <a:t>Heute Morgen das erste Mal“</a:t>
            </a:r>
            <a:br>
              <a:rPr lang="de-DE" dirty="0" smtClean="0"/>
            </a:br>
            <a:r>
              <a:rPr lang="de-DE" dirty="0" smtClean="0"/>
              <a:t>(Wert: 0.75, Folge Q7)</a:t>
            </a:r>
          </a:p>
          <a:p>
            <a:pPr marL="498475" indent="-498475" eaLnBrk="1" hangingPunct="1">
              <a:buFontTx/>
              <a:buChar char="•"/>
            </a:pPr>
            <a:r>
              <a:rPr lang="de-DE" dirty="0" smtClean="0"/>
              <a:t>Q4: „</a:t>
            </a:r>
            <a:r>
              <a:rPr lang="de-DE" dirty="0" smtClean="0">
                <a:cs typeface="Times New Roman" pitchFamily="18" charset="0"/>
              </a:rPr>
              <a:t>Dreht der Anlasser?“</a:t>
            </a:r>
            <a:br>
              <a:rPr lang="de-DE" dirty="0" smtClean="0">
                <a:cs typeface="Times New Roman" pitchFamily="18" charset="0"/>
              </a:rPr>
            </a:br>
            <a:r>
              <a:rPr lang="de-DE" dirty="0" smtClean="0">
                <a:cs typeface="Times New Roman" pitchFamily="18" charset="0"/>
              </a:rPr>
              <a:t>A4: „</a:t>
            </a:r>
            <a:r>
              <a:rPr lang="de-DE" dirty="0" smtClean="0"/>
              <a:t>Ja, der Anlasser dreht“</a:t>
            </a:r>
            <a:br>
              <a:rPr lang="de-DE" dirty="0" smtClean="0"/>
            </a:br>
            <a:r>
              <a:rPr lang="de-DE" dirty="0" smtClean="0"/>
              <a:t>(Wert: 0.75, Folge Q8)</a:t>
            </a:r>
          </a:p>
          <a:p>
            <a:pPr marL="498475" indent="-498475" eaLnBrk="1" hangingPunct="1">
              <a:buFontTx/>
              <a:buChar char="•"/>
            </a:pPr>
            <a:r>
              <a:rPr lang="de-DE" dirty="0" smtClean="0"/>
              <a:t>Q5: „</a:t>
            </a:r>
            <a:r>
              <a:rPr lang="de-DE" dirty="0" smtClean="0">
                <a:cs typeface="Times New Roman" pitchFamily="18" charset="0"/>
              </a:rPr>
              <a:t>Wann haben Sie zuletzt getankt?“</a:t>
            </a:r>
            <a:br>
              <a:rPr lang="de-DE" dirty="0" smtClean="0">
                <a:cs typeface="Times New Roman" pitchFamily="18" charset="0"/>
              </a:rPr>
            </a:br>
            <a:r>
              <a:rPr lang="de-DE" dirty="0" smtClean="0">
                <a:cs typeface="Times New Roman" pitchFamily="18" charset="0"/>
              </a:rPr>
              <a:t>A5: „</a:t>
            </a:r>
            <a:r>
              <a:rPr lang="de-DE" dirty="0" smtClean="0"/>
              <a:t>Vor 3 Tagen Superkraftstoff, an einer Freien Tankstelle im Ausland“</a:t>
            </a:r>
            <a:br>
              <a:rPr lang="de-DE" dirty="0" smtClean="0"/>
            </a:br>
            <a:r>
              <a:rPr lang="de-DE" dirty="0" smtClean="0"/>
              <a:t>(Wert: 0.75, Folge Q9)</a:t>
            </a:r>
          </a:p>
          <a:p>
            <a:pPr marL="498475" indent="-498475" eaLnBrk="1" hangingPunct="1">
              <a:buFontTx/>
              <a:buChar char="•"/>
            </a:pPr>
            <a:r>
              <a:rPr lang="de-DE" dirty="0" smtClean="0">
                <a:cs typeface="Times New Roman" pitchFamily="18" charset="0"/>
              </a:rPr>
              <a:t>Q6: „Hatten Sie zuvor sonstige Beanstandungen am Fahrzeug gehabt?“</a:t>
            </a:r>
            <a:br>
              <a:rPr lang="de-DE" dirty="0" smtClean="0">
                <a:cs typeface="Times New Roman" pitchFamily="18" charset="0"/>
              </a:rPr>
            </a:br>
            <a:r>
              <a:rPr lang="de-DE" dirty="0" smtClean="0">
                <a:cs typeface="Times New Roman" pitchFamily="18" charset="0"/>
              </a:rPr>
              <a:t>A6: „</a:t>
            </a:r>
            <a:r>
              <a:rPr lang="de-DE" dirty="0" smtClean="0"/>
              <a:t>Nein, das Fahrzeug ist zuvor ohne Probleme gelaufen“</a:t>
            </a:r>
            <a:br>
              <a:rPr lang="de-DE" dirty="0" smtClean="0"/>
            </a:br>
            <a:r>
              <a:rPr lang="de-DE" dirty="0" smtClean="0"/>
              <a:t>(Wert: 0.75, Folge Q10)</a:t>
            </a:r>
          </a:p>
          <a:p>
            <a:pPr marL="498475" indent="-498475" eaLnBrk="1" hangingPunct="1">
              <a:buFontTx/>
              <a:buChar char="•"/>
            </a:pPr>
            <a:r>
              <a:rPr lang="de-DE" dirty="0" smtClean="0">
                <a:cs typeface="Times New Roman" pitchFamily="18" charset="0"/>
              </a:rPr>
              <a:t>Q7: „</a:t>
            </a:r>
            <a:r>
              <a:rPr lang="de-DE" dirty="0" smtClean="0"/>
              <a:t>Wann haben Sie zuletzt den Reifendruck überprüft?“</a:t>
            </a:r>
            <a:br>
              <a:rPr lang="de-DE" dirty="0" smtClean="0"/>
            </a:br>
            <a:r>
              <a:rPr lang="de-DE" dirty="0" smtClean="0"/>
              <a:t>A7: „Das weiß ich nichtmehr“</a:t>
            </a:r>
            <a:br>
              <a:rPr lang="de-DE" dirty="0" smtClean="0"/>
            </a:br>
            <a:r>
              <a:rPr lang="de-DE" dirty="0" smtClean="0"/>
              <a:t>(Wert: -1, Folge Q11)</a:t>
            </a:r>
          </a:p>
          <a:p>
            <a:pPr marL="498475" indent="-498475" eaLnBrk="1" hangingPunct="1">
              <a:buFontTx/>
              <a:buChar char="•"/>
            </a:pPr>
            <a:r>
              <a:rPr lang="de-DE" dirty="0" smtClean="0">
                <a:cs typeface="Times New Roman" pitchFamily="18" charset="0"/>
              </a:rPr>
              <a:t>Q8: „</a:t>
            </a:r>
            <a:r>
              <a:rPr lang="de-DE" dirty="0" smtClean="0"/>
              <a:t>Wo parken Sie ihr Fahrzeug in der Regel?“</a:t>
            </a:r>
            <a:br>
              <a:rPr lang="de-DE" dirty="0" smtClean="0"/>
            </a:br>
            <a:r>
              <a:rPr lang="de-DE" dirty="0" smtClean="0">
                <a:cs typeface="Times New Roman" pitchFamily="18" charset="0"/>
              </a:rPr>
              <a:t>A8: „</a:t>
            </a:r>
            <a:r>
              <a:rPr lang="de-DE" dirty="0" smtClean="0"/>
              <a:t>Das Fahrzeug parke ich im Freien“</a:t>
            </a:r>
            <a:br>
              <a:rPr lang="de-DE" dirty="0" smtClean="0"/>
            </a:br>
            <a:r>
              <a:rPr lang="de-DE" dirty="0" smtClean="0"/>
              <a:t>(Wert: 0.75, Folge Q12)</a:t>
            </a:r>
          </a:p>
          <a:p>
            <a:pPr marL="498475" indent="-498475" eaLnBrk="1" hangingPunct="1">
              <a:buFontTx/>
              <a:buChar char="•"/>
            </a:pPr>
            <a:r>
              <a:rPr lang="de-DE" dirty="0" smtClean="0"/>
              <a:t>Q9: „Haben Sie vielleicht einen Bedienfehler begangen?“</a:t>
            </a:r>
            <a:br>
              <a:rPr lang="de-DE" dirty="0" smtClean="0"/>
            </a:br>
            <a:r>
              <a:rPr lang="de-DE" dirty="0" smtClean="0"/>
              <a:t>A9: „Das glaube ich nicht“ (+ärgerliches Gesicht)</a:t>
            </a:r>
            <a:br>
              <a:rPr lang="de-DE" dirty="0" smtClean="0"/>
            </a:br>
            <a:r>
              <a:rPr lang="de-DE" dirty="0" smtClean="0"/>
              <a:t>(Wert: -1, FolgeQ13)</a:t>
            </a:r>
          </a:p>
          <a:p>
            <a:pPr marL="498475" indent="-498475" eaLnBrk="1" hangingPunct="1">
              <a:buFontTx/>
              <a:buChar char="•"/>
            </a:pPr>
            <a:r>
              <a:rPr lang="de-DE" dirty="0" smtClean="0"/>
              <a:t>Q10: „Haben Sie Besonderheiten am Fahrzeug bemerkt?“</a:t>
            </a:r>
            <a:br>
              <a:rPr lang="de-DE" dirty="0" smtClean="0"/>
            </a:br>
            <a:r>
              <a:rPr lang="de-DE" dirty="0" smtClean="0"/>
              <a:t>A10: „Nein, am Fahrzeug war bis jetzt alles normal“</a:t>
            </a:r>
            <a:br>
              <a:rPr lang="de-DE" dirty="0" smtClean="0"/>
            </a:br>
            <a:r>
              <a:rPr lang="de-DE" dirty="0" smtClean="0"/>
              <a:t>(Wert: 0.5)</a:t>
            </a:r>
          </a:p>
          <a:p>
            <a:pPr marL="498475" indent="-498475" eaLnBrk="1" hangingPunct="1"/>
            <a:endParaRPr lang="de-DE" dirty="0" smtClean="0"/>
          </a:p>
          <a:p>
            <a:pPr marL="498475" indent="-498475" eaLnBrk="1" hangingPunct="1">
              <a:buFontTx/>
              <a:buChar char="•"/>
            </a:pPr>
            <a:endParaRPr lang="de-DE" dirty="0" smtClean="0"/>
          </a:p>
          <a:p>
            <a:pPr marL="498475" indent="-498475" eaLnBrk="1" hangingPunct="1">
              <a:buFontTx/>
              <a:buChar char="•"/>
            </a:pPr>
            <a:endParaRPr lang="de-DE" dirty="0" smtClean="0"/>
          </a:p>
          <a:p>
            <a:pPr marL="498475" indent="-498475" eaLnBrk="1" hangingPunct="1"/>
            <a:endParaRPr lang="de-DE" u="sng" dirty="0" smtClean="0"/>
          </a:p>
          <a:p>
            <a:pPr marL="498475" indent="-498475" eaLnBrk="1" hangingPunct="1"/>
            <a:endParaRPr lang="de-DE" dirty="0" smtClean="0"/>
          </a:p>
          <a:p>
            <a:pPr marL="498475" indent="-498475" eaLnBrk="1" hangingPunct="1">
              <a:buFontTx/>
              <a:buChar char="•"/>
            </a:pPr>
            <a:endParaRPr lang="de-DE" dirty="0" smtClean="0"/>
          </a:p>
        </p:txBody>
      </p:sp>
      <p:sp>
        <p:nvSpPr>
          <p:cNvPr id="108547" name="Foliennummernplatzhalter 6"/>
          <p:cNvSpPr>
            <a:spLocks noGrp="1"/>
          </p:cNvSpPr>
          <p:nvPr>
            <p:ph type="sldNum" sz="quarter" idx="5"/>
          </p:nvPr>
        </p:nvSpPr>
        <p:spPr>
          <a:noFill/>
          <a:ln>
            <a:miter lim="800000"/>
            <a:headEnd/>
            <a:tailEnd/>
          </a:ln>
        </p:spPr>
        <p:txBody>
          <a:bodyPr/>
          <a:lstStyle/>
          <a:p>
            <a:pPr defTabSz="989013"/>
            <a:endParaRPr lang="de-DE" smtClean="0">
              <a:cs typeface="Arial" charset="0"/>
            </a:endParaRPr>
          </a:p>
          <a:p>
            <a:pPr defTabSz="989013"/>
            <a:endParaRPr lang="de-DE" smtClean="0">
              <a:cs typeface="Arial" charset="0"/>
            </a:endParaRPr>
          </a:p>
          <a:p>
            <a:pPr defTabSz="989013"/>
            <a:fld id="{EEE71DA4-DEE6-44B2-9024-0725649B8104}" type="slidenum">
              <a:rPr lang="de-DE" smtClean="0">
                <a:cs typeface="Arial" charset="0"/>
              </a:rPr>
              <a:pPr defTabSz="989013"/>
              <a:t>40</a:t>
            </a:fld>
            <a:endParaRPr lang="de-DE" smtClean="0">
              <a:cs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noChangeArrowheads="1" noTextEdit="1"/>
          </p:cNvSpPr>
          <p:nvPr>
            <p:ph type="sldImg"/>
          </p:nvPr>
        </p:nvSpPr>
        <p:spPr>
          <a:ln/>
        </p:spPr>
      </p:sp>
      <p:sp>
        <p:nvSpPr>
          <p:cNvPr id="110594"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0203, Folie 1 / 1</a:t>
            </a:r>
          </a:p>
          <a:p>
            <a:pPr marL="498475" indent="-498475" eaLnBrk="1" hangingPunct="1"/>
            <a:r>
              <a:rPr lang="de-DE" sz="1000" b="1" dirty="0" smtClean="0"/>
              <a:t>Typ:</a:t>
            </a:r>
            <a:r>
              <a:rPr lang="de-DE" sz="1000" dirty="0" smtClean="0"/>
              <a:t>		5, </a:t>
            </a:r>
            <a:r>
              <a:rPr lang="de-DE" sz="1000" dirty="0" err="1" smtClean="0"/>
              <a:t>Requestbox</a:t>
            </a:r>
            <a:r>
              <a:rPr lang="de-DE" sz="1000" dirty="0" smtClean="0"/>
              <a:t> „Informationen“ [</a:t>
            </a:r>
            <a:r>
              <a:rPr lang="de-DE" sz="1000" dirty="0" err="1" smtClean="0"/>
              <a:t>initialer</a:t>
            </a:r>
            <a:r>
              <a:rPr lang="de-DE" sz="1000" dirty="0" smtClean="0"/>
              <a:t> Aufwand]</a:t>
            </a:r>
          </a:p>
          <a:p>
            <a:pPr marL="498475" indent="-498475" eaLnBrk="1" hangingPunct="1"/>
            <a:r>
              <a:rPr lang="de-DE" sz="1000" b="1" dirty="0" smtClean="0"/>
              <a:t>Grafik:</a:t>
            </a:r>
          </a:p>
          <a:p>
            <a:pPr marL="498475" indent="-498475" eaLnBrk="1" hangingPunct="1"/>
            <a:r>
              <a:rPr lang="de-DE" dirty="0" smtClean="0"/>
              <a:t>a	Video Startvorgang, gestoppt und programmgesteuert</a:t>
            </a:r>
          </a:p>
          <a:p>
            <a:pPr marL="498475" indent="-498475" eaLnBrk="1" hangingPunct="1"/>
            <a:r>
              <a:rPr lang="de-DE" dirty="0" smtClean="0"/>
              <a:t>b	Auge Symbol (Icon)</a:t>
            </a:r>
          </a:p>
          <a:p>
            <a:pPr marL="498475" indent="-498475" eaLnBrk="1" hangingPunct="1"/>
            <a:r>
              <a:rPr lang="de-DE" dirty="0" smtClean="0"/>
              <a:t>c	Ohr Symbol (Icon)</a:t>
            </a:r>
          </a:p>
          <a:p>
            <a:pPr marL="498475" indent="-498475" eaLnBrk="1" hangingPunct="1"/>
            <a:r>
              <a:rPr lang="de-DE" dirty="0" smtClean="0"/>
              <a:t>d	Nase Symbol (Icon)</a:t>
            </a:r>
          </a:p>
          <a:p>
            <a:pPr marL="498475" indent="-498475" eaLnBrk="1" hangingPunct="1"/>
            <a:r>
              <a:rPr lang="de-DE" dirty="0" smtClean="0"/>
              <a:t>e	Messschieber Symbol (Icon)</a:t>
            </a:r>
          </a:p>
          <a:p>
            <a:pPr marL="498475" indent="-498475" eaLnBrk="1" hangingPunct="1"/>
            <a:r>
              <a:rPr lang="de-DE" dirty="0" smtClean="0"/>
              <a:t>x 	Prüfstelle Tankanzeige</a:t>
            </a:r>
          </a:p>
          <a:p>
            <a:pPr marL="498475" indent="-498475" eaLnBrk="1" hangingPunct="1"/>
            <a:r>
              <a:rPr lang="de-DE" dirty="0" smtClean="0"/>
              <a:t>y	Prüfstelle Zündung EIN</a:t>
            </a:r>
          </a:p>
          <a:p>
            <a:pPr marL="498475" indent="-498475" eaLnBrk="1" hangingPunct="1"/>
            <a:r>
              <a:rPr lang="de-DE" dirty="0" smtClean="0"/>
              <a:t>z	Prüfstelle Motor Starten</a:t>
            </a:r>
          </a:p>
          <a:p>
            <a:pPr marL="498475" indent="-498475" eaLnBrk="1" hangingPunct="1"/>
            <a:r>
              <a:rPr lang="de-DE" b="1" dirty="0" err="1" smtClean="0"/>
              <a:t>Tooltips</a:t>
            </a:r>
            <a:r>
              <a:rPr lang="de-DE" b="1" dirty="0" smtClean="0"/>
              <a:t> zu den Symbolen:</a:t>
            </a:r>
          </a:p>
          <a:p>
            <a:pPr marL="498475" indent="-498475" eaLnBrk="1" hangingPunct="1"/>
            <a:r>
              <a:rPr lang="de-DE" dirty="0" smtClean="0"/>
              <a:t>b	Sichtkontrolle</a:t>
            </a:r>
          </a:p>
          <a:p>
            <a:pPr marL="498475" indent="-498475" eaLnBrk="1" hangingPunct="1"/>
            <a:r>
              <a:rPr lang="de-DE" dirty="0" smtClean="0"/>
              <a:t>c	Hebebühne nutzen</a:t>
            </a:r>
          </a:p>
          <a:p>
            <a:pPr marL="498475" indent="-498475" eaLnBrk="1" hangingPunct="1"/>
            <a:r>
              <a:rPr lang="de-DE" dirty="0" smtClean="0"/>
              <a:t>d	Geruchssinn einsetzen</a:t>
            </a:r>
          </a:p>
          <a:p>
            <a:pPr marL="498475" indent="-498475" eaLnBrk="1" hangingPunct="1"/>
            <a:r>
              <a:rPr lang="de-DE" dirty="0" smtClean="0"/>
              <a:t>e	Messschieber benutzen</a:t>
            </a:r>
          </a:p>
          <a:p>
            <a:pPr marL="498475" indent="-498475" eaLnBrk="1" hangingPunct="1"/>
            <a:r>
              <a:rPr lang="de-DE" sz="1000" b="1" dirty="0" smtClean="0"/>
              <a:t>Sprechertext:</a:t>
            </a:r>
          </a:p>
          <a:p>
            <a:pPr marL="498475" indent="-498475" eaLnBrk="1" hangingPunct="1"/>
            <a:r>
              <a:rPr lang="de-DE" sz="1000" dirty="0" smtClean="0"/>
              <a:t>a	Nach dem aufklärenden Kundengespräch beginnt nun der nächste Teil der Beanstandungsanalyse: Die Beanstandung nachzuvollziehen. </a:t>
            </a:r>
          </a:p>
          <a:p>
            <a:pPr marL="498475" indent="-498475" eaLnBrk="1" hangingPunct="1"/>
            <a:endParaRPr lang="de-DE" sz="1000" b="1" dirty="0" smtClean="0"/>
          </a:p>
          <a:p>
            <a:pPr marL="498475" indent="-498475" eaLnBrk="1" hangingPunct="1"/>
            <a:r>
              <a:rPr lang="de-DE" sz="1000" u="sng" dirty="0" smtClean="0"/>
              <a:t>Standardfeedbacks:</a:t>
            </a:r>
          </a:p>
          <a:p>
            <a:pPr marL="498475" indent="-498475" eaLnBrk="1" hangingPunct="1"/>
            <a:r>
              <a:rPr lang="de-DE" dirty="0" smtClean="0"/>
              <a:t>fb1	Keine Auffälligkeiten sichtbar.</a:t>
            </a:r>
          </a:p>
          <a:p>
            <a:pPr marL="498475" indent="-498475" eaLnBrk="1" hangingPunct="1"/>
            <a:r>
              <a:rPr lang="de-DE" dirty="0" smtClean="0"/>
              <a:t>fb2	Sie hören nichts besonderes.</a:t>
            </a:r>
          </a:p>
          <a:p>
            <a:pPr marL="498475" indent="-498475" eaLnBrk="1" hangingPunct="1"/>
            <a:r>
              <a:rPr lang="de-DE" dirty="0" smtClean="0"/>
              <a:t>fb3	Sie können hier nichts besonderes </a:t>
            </a:r>
            <a:r>
              <a:rPr lang="de-DE" dirty="0" err="1" smtClean="0"/>
              <a:t>erriechen</a:t>
            </a:r>
            <a:r>
              <a:rPr lang="de-DE" dirty="0" smtClean="0"/>
              <a:t>.</a:t>
            </a:r>
          </a:p>
          <a:p>
            <a:pPr marL="498475" indent="-498475" eaLnBrk="1" hangingPunct="1"/>
            <a:r>
              <a:rPr lang="de-DE" dirty="0" smtClean="0"/>
              <a:t>fb4	Hier können Sie nichts messen.</a:t>
            </a:r>
          </a:p>
          <a:p>
            <a:pPr marL="498475" indent="-498475" eaLnBrk="1" hangingPunct="1"/>
            <a:endParaRPr lang="de-DE" dirty="0" smtClean="0"/>
          </a:p>
          <a:p>
            <a:pPr marL="498475" indent="-498475" eaLnBrk="1" hangingPunct="1"/>
            <a:r>
              <a:rPr lang="de-DE" dirty="0" smtClean="0"/>
              <a:t>fbOK1	Es gibt Ausschlussmöglichkeiten die sie auf Grund der bereits erhaltenen Informationen wählen sollten.</a:t>
            </a:r>
            <a:endParaRPr lang="de-DE" b="1" dirty="0" smtClean="0"/>
          </a:p>
          <a:p>
            <a:pPr marL="498475" indent="-498475" eaLnBrk="1" hangingPunct="1"/>
            <a:r>
              <a:rPr lang="de-DE" dirty="0" smtClean="0"/>
              <a:t>fbOK2	Sie haben noch nicht genügend Informationen um diese Möglichkeiten ausschließen zu können.</a:t>
            </a:r>
          </a:p>
          <a:p>
            <a:pPr marL="498475" indent="-498475" eaLnBrk="1" hangingPunct="1"/>
            <a:endParaRPr lang="de-DE" dirty="0" smtClean="0"/>
          </a:p>
          <a:p>
            <a:pPr marL="498475" indent="-498475" eaLnBrk="1" hangingPunct="1"/>
            <a:r>
              <a:rPr lang="de-DE" u="sng" dirty="0" smtClean="0"/>
              <a:t>Dedizierte Feedbacks:</a:t>
            </a:r>
          </a:p>
          <a:p>
            <a:pPr marL="498475" indent="-498475" eaLnBrk="1" hangingPunct="1"/>
            <a:r>
              <a:rPr lang="de-DE" sz="1000" dirty="0" err="1" smtClean="0"/>
              <a:t>bx</a:t>
            </a:r>
            <a:r>
              <a:rPr lang="de-DE" sz="1000" dirty="0" smtClean="0"/>
              <a:t>	Nach dem Einschalten der Zündung wird ein halb voller Tank angezeigt. </a:t>
            </a:r>
          </a:p>
          <a:p>
            <a:pPr marL="498475" indent="-498475" eaLnBrk="1" hangingPunct="1"/>
            <a:r>
              <a:rPr lang="de-DE" sz="1000" dirty="0" err="1" smtClean="0"/>
              <a:t>cy</a:t>
            </a:r>
            <a:r>
              <a:rPr lang="de-DE" sz="1000" dirty="0" smtClean="0"/>
              <a:t>	Merkwürdig! Eigentlich müsste man jetzt etwas hören... </a:t>
            </a:r>
          </a:p>
          <a:p>
            <a:pPr marL="498475" indent="-498475" eaLnBrk="1" hangingPunct="1"/>
            <a:r>
              <a:rPr lang="de-DE" sz="1000" dirty="0" err="1" smtClean="0"/>
              <a:t>cz</a:t>
            </a:r>
            <a:r>
              <a:rPr lang="de-DE" sz="1000" dirty="0" smtClean="0"/>
              <a:t>	Sie können Anlasser und Motor hören, beide scheinen normal zu drehen. Aber der Motor springt nicht an.</a:t>
            </a:r>
          </a:p>
          <a:p>
            <a:pPr marL="498475" indent="-498475" eaLnBrk="1" hangingPunct="1"/>
            <a:endParaRPr lang="de-DE" sz="1000" dirty="0" smtClean="0"/>
          </a:p>
          <a:p>
            <a:pPr marL="498475" indent="-498475" eaLnBrk="1" hangingPunct="1"/>
            <a:r>
              <a:rPr lang="de-DE" sz="1000" dirty="0" err="1" smtClean="0"/>
              <a:t>bxi</a:t>
            </a:r>
            <a:r>
              <a:rPr lang="de-DE" sz="1000" dirty="0" smtClean="0"/>
              <a:t>	Mit Sicherheit können Sie den Kraftstoffmangel nicht ausschließen. Die Anzeige könnte defekt sein.</a:t>
            </a:r>
          </a:p>
          <a:p>
            <a:pPr marL="498475" indent="-498475" eaLnBrk="1" hangingPunct="1"/>
            <a:r>
              <a:rPr lang="de-DE" sz="1000" dirty="0" err="1" smtClean="0"/>
              <a:t>czf</a:t>
            </a:r>
            <a:r>
              <a:rPr lang="de-DE" sz="1000" dirty="0" smtClean="0"/>
              <a:t>	Gut gemacht. Sie konnten klar hören, dass die Motormechanik funktioniert.</a:t>
            </a:r>
          </a:p>
          <a:p>
            <a:pPr marL="498475" indent="-498475" eaLnBrk="1" hangingPunct="1"/>
            <a:endParaRPr lang="de-DE" sz="1000" dirty="0" smtClean="0"/>
          </a:p>
          <a:p>
            <a:pPr marL="498475" indent="-498475" eaLnBrk="1" hangingPunct="1"/>
            <a:r>
              <a:rPr lang="de-DE" sz="1000" dirty="0" smtClean="0"/>
              <a:t>	</a:t>
            </a:r>
          </a:p>
          <a:p>
            <a:pPr marL="498475" indent="-498475" eaLnBrk="1" hangingPunct="1"/>
            <a:r>
              <a:rPr lang="de-DE" sz="1000" b="1" dirty="0" smtClean="0"/>
              <a:t>Regieanweisungen</a:t>
            </a:r>
            <a:r>
              <a:rPr lang="de-DE" sz="1000" b="1" dirty="0" smtClean="0">
                <a:sym typeface="Wingdings" pitchFamily="2" charset="2"/>
              </a:rPr>
              <a:t>: </a:t>
            </a:r>
          </a:p>
          <a:p>
            <a:pPr marL="498475" indent="-498475" eaLnBrk="1" hangingPunct="1">
              <a:buFontTx/>
              <a:buChar char="•"/>
            </a:pPr>
            <a:r>
              <a:rPr lang="de-DE" sz="1000" dirty="0" smtClean="0">
                <a:sym typeface="Wingdings" pitchFamily="2" charset="2"/>
              </a:rPr>
              <a:t>Der TN entscheidet selbständig welche Prüfmittel er einsetzt durch Ziehen der Symbole auf die Prüfstellen. Bei jeder Prüfung erhält er direkt  entweder dediziertes Feedback oder Standardfeedbacks (</a:t>
            </a:r>
            <a:r>
              <a:rPr lang="de-DE" sz="1000" dirty="0" err="1" smtClean="0">
                <a:sym typeface="Wingdings" pitchFamily="2" charset="2"/>
              </a:rPr>
              <a:t>fb</a:t>
            </a:r>
            <a:r>
              <a:rPr lang="de-DE" sz="1000" dirty="0" smtClean="0">
                <a:sym typeface="Wingdings" pitchFamily="2" charset="2"/>
              </a:rPr>
              <a:t>…). Die Standardfeedbacks beziehen sich nur auf das gezogene Symbol (Auge -&gt; fb1, Ohr -&gt; fb2, Nase -&gt; fb3, Messgerät -&gt; fb4). Index-Schema für die dedizierten, direkten Feedbacks am Beispiel </a:t>
            </a:r>
            <a:r>
              <a:rPr lang="de-DE" sz="1000" dirty="0" err="1" smtClean="0">
                <a:sym typeface="Wingdings" pitchFamily="2" charset="2"/>
              </a:rPr>
              <a:t>bx</a:t>
            </a:r>
            <a:r>
              <a:rPr lang="de-DE" sz="1000" dirty="0" smtClean="0">
                <a:sym typeface="Wingdings" pitchFamily="2" charset="2"/>
              </a:rPr>
              <a:t>: TN zieht Auge Symbol (b) auf Prüfstelle Tankanzeige (x).</a:t>
            </a:r>
          </a:p>
          <a:p>
            <a:pPr marL="498475" indent="-498475" eaLnBrk="1" hangingPunct="1">
              <a:buFontTx/>
              <a:buChar char="•"/>
            </a:pPr>
            <a:r>
              <a:rPr lang="de-DE" sz="1000" dirty="0" smtClean="0">
                <a:sym typeface="Wingdings" pitchFamily="2" charset="2"/>
              </a:rPr>
              <a:t>Für jeden Arbeitsschritt bekommt der TN nicht nur Feedback durch einen Sprecher, sondern auch durch die Nutzen-Aufwand Anzeige (Daumen). Der Ausschlag der Erfolgsanzeige ist in Werten angegeben.</a:t>
            </a:r>
          </a:p>
          <a:p>
            <a:pPr marL="498475" indent="-498475" eaLnBrk="1" hangingPunct="1">
              <a:buFontTx/>
              <a:buChar char="•"/>
            </a:pPr>
            <a:r>
              <a:rPr lang="de-DE" sz="1000" dirty="0" smtClean="0">
                <a:sym typeface="Wingdings" pitchFamily="2" charset="2"/>
              </a:rPr>
              <a:t>Zusätzlich wählt er Ausschlussmöglichkeiten aus. Bei einem Klick auf den OK-Button wird ausgewertet. Sind die Bedingungen (siehe unten) erfüllt, erhält der TN die dedizierten positiven Feedbacks (+) zur Auswertung und der nächste Level wird freigeschaltet. Ansonsten kommt nur ein Sprecherfeedback, und zwar nach folgender Prioritätenliste:</a:t>
            </a:r>
          </a:p>
          <a:p>
            <a:pPr marL="498475" indent="-498475" eaLnBrk="1" hangingPunct="1"/>
            <a:endParaRPr lang="de-DE" sz="1000" b="1" dirty="0" smtClean="0">
              <a:sym typeface="Wingdings" pitchFamily="2" charset="2"/>
            </a:endParaRPr>
          </a:p>
          <a:p>
            <a:pPr marL="498475" indent="-498475" eaLnBrk="1" hangingPunct="1"/>
            <a:r>
              <a:rPr lang="de-DE" sz="1000" u="sng" dirty="0" smtClean="0">
                <a:sym typeface="Wingdings" pitchFamily="2" charset="2"/>
              </a:rPr>
              <a:t>Feedbackprioritäten:</a:t>
            </a:r>
            <a:endParaRPr lang="de-DE" sz="1000" dirty="0" smtClean="0">
              <a:sym typeface="Wingdings" pitchFamily="2" charset="2"/>
            </a:endParaRPr>
          </a:p>
          <a:p>
            <a:pPr marL="498475" indent="-498475" eaLnBrk="1" hangingPunct="1">
              <a:buFontTx/>
              <a:buChar char="•"/>
            </a:pPr>
            <a:r>
              <a:rPr lang="de-DE" sz="1000" dirty="0" smtClean="0">
                <a:sym typeface="Wingdings" pitchFamily="2" charset="2"/>
              </a:rPr>
              <a:t>Dediziertes negatives Feedback (-).</a:t>
            </a:r>
          </a:p>
          <a:p>
            <a:pPr marL="498475" indent="-498475" eaLnBrk="1" hangingPunct="1">
              <a:buFontTx/>
              <a:buChar char="•"/>
            </a:pPr>
            <a:r>
              <a:rPr lang="de-DE" sz="1000" dirty="0" smtClean="0"/>
              <a:t>fbOK2	</a:t>
            </a:r>
            <a:endParaRPr lang="de-DE" sz="1000" dirty="0" smtClean="0">
              <a:sym typeface="Wingdings" pitchFamily="2" charset="2"/>
            </a:endParaRPr>
          </a:p>
          <a:p>
            <a:pPr marL="498475" indent="-498475" eaLnBrk="1" hangingPunct="1">
              <a:buFontTx/>
              <a:buChar char="•"/>
            </a:pPr>
            <a:r>
              <a:rPr lang="de-DE" sz="1000" dirty="0" smtClean="0"/>
              <a:t>fbOK1	</a:t>
            </a:r>
          </a:p>
          <a:p>
            <a:pPr marL="498475" indent="-498475" eaLnBrk="1" hangingPunct="1"/>
            <a:endParaRPr lang="de-DE" sz="1000" dirty="0" smtClean="0">
              <a:sym typeface="Wingdings" pitchFamily="2" charset="2"/>
            </a:endParaRPr>
          </a:p>
          <a:p>
            <a:pPr marL="498475" indent="-498475" eaLnBrk="1" hangingPunct="1"/>
            <a:r>
              <a:rPr lang="de-DE" sz="1000" u="sng" dirty="0" smtClean="0">
                <a:sym typeface="Wingdings" pitchFamily="2" charset="2"/>
              </a:rPr>
              <a:t>Sprecherfeedbacks und Erfolgsanzeige</a:t>
            </a:r>
          </a:p>
          <a:p>
            <a:pPr marL="498475" indent="-498475" eaLnBrk="1" hangingPunct="1"/>
            <a:r>
              <a:rPr lang="de-DE" sz="1000" dirty="0" smtClean="0">
                <a:sym typeface="Wingdings" pitchFamily="2" charset="2"/>
              </a:rPr>
              <a:t>b auf </a:t>
            </a:r>
            <a:r>
              <a:rPr lang="de-DE" sz="1000" dirty="0" err="1" smtClean="0">
                <a:sym typeface="Wingdings" pitchFamily="2" charset="2"/>
              </a:rPr>
              <a:t>yz</a:t>
            </a:r>
            <a:r>
              <a:rPr lang="de-DE" sz="1000" dirty="0" smtClean="0">
                <a:sym typeface="Wingdings" pitchFamily="2" charset="2"/>
              </a:rPr>
              <a:t>	fb1, Wert: 0</a:t>
            </a:r>
          </a:p>
          <a:p>
            <a:pPr marL="498475" indent="-498475" eaLnBrk="1" hangingPunct="1"/>
            <a:r>
              <a:rPr lang="de-DE" sz="1000" dirty="0" smtClean="0"/>
              <a:t>b auf x		</a:t>
            </a:r>
            <a:r>
              <a:rPr lang="de-DE" sz="1000" dirty="0" err="1" smtClean="0"/>
              <a:t>bx</a:t>
            </a:r>
            <a:r>
              <a:rPr lang="de-DE" sz="1000" dirty="0" smtClean="0"/>
              <a:t>, Wert: 1</a:t>
            </a:r>
          </a:p>
          <a:p>
            <a:pPr marL="498475" indent="-498475" eaLnBrk="1" hangingPunct="1"/>
            <a:r>
              <a:rPr lang="de-DE" sz="1000" dirty="0" smtClean="0"/>
              <a:t>c auf y		</a:t>
            </a:r>
            <a:r>
              <a:rPr lang="de-DE" sz="1000" dirty="0" err="1" smtClean="0"/>
              <a:t>cy</a:t>
            </a:r>
            <a:r>
              <a:rPr lang="de-DE" sz="1000" dirty="0" smtClean="0"/>
              <a:t>, Wert: 1</a:t>
            </a:r>
          </a:p>
          <a:p>
            <a:pPr marL="498475" indent="-498475" eaLnBrk="1" hangingPunct="1"/>
            <a:r>
              <a:rPr lang="de-DE" sz="1000" dirty="0" smtClean="0"/>
              <a:t>c auf x		fb2, Wert: 0 </a:t>
            </a:r>
          </a:p>
          <a:p>
            <a:pPr marL="498475" indent="-498475" eaLnBrk="1" hangingPunct="1"/>
            <a:r>
              <a:rPr lang="de-DE" sz="1000" dirty="0" smtClean="0"/>
              <a:t>c auf z		</a:t>
            </a:r>
            <a:r>
              <a:rPr lang="de-DE" sz="1000" dirty="0" err="1" smtClean="0"/>
              <a:t>cz</a:t>
            </a:r>
            <a:r>
              <a:rPr lang="de-DE" sz="1000" dirty="0" smtClean="0"/>
              <a:t>, Wert: 1</a:t>
            </a:r>
          </a:p>
          <a:p>
            <a:pPr marL="498475" indent="-498475" eaLnBrk="1" hangingPunct="1"/>
            <a:r>
              <a:rPr lang="de-DE" sz="1000" dirty="0" smtClean="0"/>
              <a:t>d auf </a:t>
            </a:r>
            <a:r>
              <a:rPr lang="de-DE" sz="1000" dirty="0" err="1" smtClean="0"/>
              <a:t>xyz</a:t>
            </a:r>
            <a:r>
              <a:rPr lang="de-DE" sz="1000" dirty="0" smtClean="0"/>
              <a:t>	fb3, Wert: 0</a:t>
            </a:r>
          </a:p>
          <a:p>
            <a:pPr marL="498475" indent="-498475" eaLnBrk="1" hangingPunct="1"/>
            <a:r>
              <a:rPr lang="de-DE" sz="1000" dirty="0" smtClean="0"/>
              <a:t>e auf </a:t>
            </a:r>
            <a:r>
              <a:rPr lang="de-DE" sz="1000" dirty="0" err="1" smtClean="0"/>
              <a:t>xyz</a:t>
            </a:r>
            <a:r>
              <a:rPr lang="de-DE" sz="1000" dirty="0" smtClean="0"/>
              <a:t>	fb4, Wert : -0.75</a:t>
            </a:r>
          </a:p>
          <a:p>
            <a:pPr marL="498475" indent="-498475" eaLnBrk="1" hangingPunct="1"/>
            <a:endParaRPr lang="de-DE" sz="1000" dirty="0" smtClean="0"/>
          </a:p>
          <a:p>
            <a:pPr marL="498475" indent="-498475" eaLnBrk="1" hangingPunct="1"/>
            <a:endParaRPr lang="de-DE" sz="1000" b="1" dirty="0" smtClean="0">
              <a:sym typeface="Wingdings" pitchFamily="2" charset="2"/>
            </a:endParaRPr>
          </a:p>
          <a:p>
            <a:pPr marL="498475" indent="-498475" eaLnBrk="1" hangingPunct="1"/>
            <a:r>
              <a:rPr lang="de-DE" sz="1000" u="sng" dirty="0" smtClean="0">
                <a:sym typeface="Wingdings" pitchFamily="2" charset="2"/>
              </a:rPr>
              <a:t>Standardauswertung:</a:t>
            </a:r>
          </a:p>
          <a:p>
            <a:pPr marL="498475" indent="-498475" eaLnBrk="1" hangingPunct="1">
              <a:buFontTx/>
              <a:buChar char="•"/>
            </a:pPr>
            <a:r>
              <a:rPr lang="de-DE" sz="1000" dirty="0" smtClean="0"/>
              <a:t>Ausschlussmöglichkeiten gewählt	, die auf dieser Seite oder auf Basis der abgerufenen Informationen nicht ausgeschlossen werden können -&gt; Sprechertext fbOK2. Die gewählten Ausschlussmöglichkeiten blinken auf. </a:t>
            </a:r>
          </a:p>
          <a:p>
            <a:pPr marL="498475" indent="-498475" eaLnBrk="1" hangingPunct="1">
              <a:buFontTx/>
              <a:buChar char="•"/>
            </a:pPr>
            <a:r>
              <a:rPr lang="de-DE" sz="1000" dirty="0" smtClean="0"/>
              <a:t>Ausschlussmöglichkeiten nicht gewählt, die auf Basis der bereits abgerufenen Informationen ausgeschlossen werden können -&gt; fbOK1. Nichts blinkt auf.</a:t>
            </a:r>
          </a:p>
          <a:p>
            <a:pPr marL="498475" indent="-498475" eaLnBrk="1" hangingPunct="1"/>
            <a:endParaRPr lang="de-DE" sz="1000" dirty="0" smtClean="0"/>
          </a:p>
          <a:p>
            <a:pPr marL="498475" indent="-498475" eaLnBrk="1" hangingPunct="1"/>
            <a:r>
              <a:rPr lang="de-DE" sz="1000" u="sng" dirty="0" smtClean="0"/>
              <a:t>Auswertung: </a:t>
            </a:r>
          </a:p>
          <a:p>
            <a:pPr marL="498475" indent="-498475" eaLnBrk="1" hangingPunct="1">
              <a:buFontTx/>
              <a:buChar char="•"/>
            </a:pPr>
            <a:r>
              <a:rPr lang="de-DE" sz="1000" dirty="0" smtClean="0"/>
              <a:t>Kreuz bei f und </a:t>
            </a:r>
            <a:r>
              <a:rPr lang="de-DE" sz="1000" dirty="0" err="1" smtClean="0"/>
              <a:t>cz</a:t>
            </a:r>
            <a:r>
              <a:rPr lang="de-DE" sz="1000" dirty="0" smtClean="0"/>
              <a:t> ausgeführt -&gt; Sprechertext  </a:t>
            </a:r>
            <a:r>
              <a:rPr lang="de-DE" sz="1000" dirty="0" err="1" smtClean="0"/>
              <a:t>czf</a:t>
            </a:r>
            <a:r>
              <a:rPr lang="de-DE" sz="1000" dirty="0" smtClean="0"/>
              <a:t> (+)</a:t>
            </a:r>
          </a:p>
          <a:p>
            <a:pPr marL="498475" indent="-498475" eaLnBrk="1" hangingPunct="1">
              <a:buFontTx/>
              <a:buChar char="•"/>
            </a:pPr>
            <a:r>
              <a:rPr lang="de-DE" sz="1000" dirty="0" smtClean="0"/>
              <a:t>Kreuz bei i und </a:t>
            </a:r>
            <a:r>
              <a:rPr lang="de-DE" sz="1000" dirty="0" err="1" smtClean="0"/>
              <a:t>bx</a:t>
            </a:r>
            <a:r>
              <a:rPr lang="de-DE" sz="1000" dirty="0" smtClean="0"/>
              <a:t> ausgeführt -&gt; Sprechertext </a:t>
            </a:r>
            <a:r>
              <a:rPr lang="de-DE" sz="1000" dirty="0" err="1" smtClean="0"/>
              <a:t>bxi</a:t>
            </a:r>
            <a:r>
              <a:rPr lang="de-DE" sz="1000" dirty="0" smtClean="0"/>
              <a:t> (-)</a:t>
            </a:r>
          </a:p>
          <a:p>
            <a:pPr marL="498475" indent="-498475" eaLnBrk="1" hangingPunct="1"/>
            <a:endParaRPr lang="de-DE" sz="1000" dirty="0" smtClean="0"/>
          </a:p>
          <a:p>
            <a:pPr marL="498475" indent="-498475" eaLnBrk="1" hangingPunct="1"/>
            <a:endParaRPr lang="de-DE" sz="1000" dirty="0" smtClean="0"/>
          </a:p>
          <a:p>
            <a:pPr marL="498475" indent="-498475" eaLnBrk="1" hangingPunct="1"/>
            <a:r>
              <a:rPr lang="de-DE" sz="1000" u="sng" dirty="0" smtClean="0"/>
              <a:t>Bedingungen:</a:t>
            </a:r>
          </a:p>
          <a:p>
            <a:pPr marL="498475" indent="-498475" eaLnBrk="1" hangingPunct="1">
              <a:buFontTx/>
              <a:buChar char="•"/>
            </a:pPr>
            <a:r>
              <a:rPr lang="de-DE" sz="1000" dirty="0" err="1" smtClean="0"/>
              <a:t>cz</a:t>
            </a:r>
            <a:r>
              <a:rPr lang="de-DE" sz="1000" dirty="0" smtClean="0"/>
              <a:t> -&gt; f</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ln/>
        </p:spPr>
      </p:sp>
      <p:sp>
        <p:nvSpPr>
          <p:cNvPr id="112642"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0204, Folie 1 / 2</a:t>
            </a:r>
          </a:p>
          <a:p>
            <a:pPr marL="498475" indent="-498475" eaLnBrk="1" hangingPunct="1"/>
            <a:r>
              <a:rPr lang="de-DE" sz="1000" b="1" dirty="0" smtClean="0"/>
              <a:t>Typ:</a:t>
            </a:r>
            <a:r>
              <a:rPr lang="de-DE" sz="1000" dirty="0" smtClean="0"/>
              <a:t>		3,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dirty="0" smtClean="0"/>
              <a:t>a	Bild Fahrzeug</a:t>
            </a:r>
          </a:p>
          <a:p>
            <a:pPr marL="498475" indent="-498475" eaLnBrk="1" hangingPunct="1"/>
            <a:r>
              <a:rPr lang="de-DE" dirty="0" smtClean="0"/>
              <a:t>b	Auge Symbol (Icon)</a:t>
            </a:r>
          </a:p>
          <a:p>
            <a:pPr marL="498475" indent="-498475" eaLnBrk="1" hangingPunct="1"/>
            <a:r>
              <a:rPr lang="de-DE" dirty="0" smtClean="0"/>
              <a:t>c	Ohr Symbol (Icon)</a:t>
            </a:r>
          </a:p>
          <a:p>
            <a:pPr marL="498475" indent="-498475" eaLnBrk="1" hangingPunct="1"/>
            <a:r>
              <a:rPr lang="de-DE" dirty="0" smtClean="0"/>
              <a:t>d	Hebebühne Symbol (Icon)</a:t>
            </a:r>
          </a:p>
          <a:p>
            <a:pPr marL="498475" indent="-498475" eaLnBrk="1" hangingPunct="1"/>
            <a:r>
              <a:rPr lang="de-DE" dirty="0" smtClean="0"/>
              <a:t>e	Nase Symbol (Icon)</a:t>
            </a:r>
          </a:p>
          <a:p>
            <a:pPr marL="498475" indent="-498475" eaLnBrk="1" hangingPunct="1"/>
            <a:r>
              <a:rPr lang="de-DE" dirty="0" smtClean="0"/>
              <a:t>e1	Messgerät Symbol (Icon)</a:t>
            </a:r>
          </a:p>
          <a:p>
            <a:pPr marL="498475" indent="-498475" eaLnBrk="1" hangingPunct="1"/>
            <a:r>
              <a:rPr lang="de-DE" dirty="0" smtClean="0"/>
              <a:t>e3	</a:t>
            </a:r>
            <a:r>
              <a:rPr lang="de-DE" dirty="0" err="1" smtClean="0"/>
              <a:t>Xentry</a:t>
            </a:r>
            <a:r>
              <a:rPr lang="de-DE" dirty="0" smtClean="0"/>
              <a:t>  Symbol (Icon)</a:t>
            </a:r>
          </a:p>
          <a:p>
            <a:pPr marL="498475" indent="-498475" eaLnBrk="1" hangingPunct="1"/>
            <a:r>
              <a:rPr lang="de-DE" dirty="0" err="1" smtClean="0"/>
              <a:t>x,y,z</a:t>
            </a:r>
            <a:r>
              <a:rPr lang="de-DE" dirty="0" smtClean="0"/>
              <a:t>	Prüfstellen</a:t>
            </a:r>
          </a:p>
          <a:p>
            <a:pPr marL="498475" indent="-498475" eaLnBrk="1" hangingPunct="1"/>
            <a:r>
              <a:rPr lang="de-DE" dirty="0" smtClean="0"/>
              <a:t>r	Kleine Darstellung des Kurztestprotokolls, nachdem der </a:t>
            </a:r>
            <a:r>
              <a:rPr lang="de-DE" dirty="0" err="1" smtClean="0"/>
              <a:t>Kurztest</a:t>
            </a:r>
            <a:r>
              <a:rPr lang="de-DE" dirty="0" smtClean="0"/>
              <a:t> durchgeführt wurde.</a:t>
            </a:r>
          </a:p>
          <a:p>
            <a:pPr marL="498475" indent="-498475" eaLnBrk="1" hangingPunct="1"/>
            <a:endParaRPr lang="de-DE" dirty="0" smtClean="0"/>
          </a:p>
          <a:p>
            <a:pPr marL="498475" indent="-498475" eaLnBrk="1" hangingPunct="1"/>
            <a:r>
              <a:rPr lang="de-DE" b="1" dirty="0" err="1" smtClean="0"/>
              <a:t>Tooltips</a:t>
            </a:r>
            <a:r>
              <a:rPr lang="de-DE" b="1" dirty="0" smtClean="0"/>
              <a:t> zu den Symbolen:</a:t>
            </a:r>
          </a:p>
          <a:p>
            <a:pPr marL="498475" indent="-498475" eaLnBrk="1" hangingPunct="1"/>
            <a:r>
              <a:rPr lang="de-DE" dirty="0" smtClean="0"/>
              <a:t>b	Sichtkontrolle</a:t>
            </a:r>
          </a:p>
          <a:p>
            <a:pPr marL="498475" indent="-498475" eaLnBrk="1" hangingPunct="1"/>
            <a:r>
              <a:rPr lang="de-DE" dirty="0" smtClean="0"/>
              <a:t>c	</a:t>
            </a:r>
            <a:r>
              <a:rPr lang="de-DE" dirty="0" err="1" smtClean="0"/>
              <a:t>Hörsinn</a:t>
            </a:r>
            <a:r>
              <a:rPr lang="de-DE" dirty="0" smtClean="0"/>
              <a:t> einsetzen</a:t>
            </a:r>
          </a:p>
          <a:p>
            <a:pPr marL="498475" indent="-498475" eaLnBrk="1" hangingPunct="1"/>
            <a:r>
              <a:rPr lang="de-DE" dirty="0" smtClean="0"/>
              <a:t>d	Hebebühne nutzen</a:t>
            </a:r>
          </a:p>
          <a:p>
            <a:pPr marL="498475" indent="-498475" eaLnBrk="1" hangingPunct="1"/>
            <a:r>
              <a:rPr lang="de-DE" dirty="0" smtClean="0"/>
              <a:t>e	Geruchssinn einsetzen</a:t>
            </a:r>
          </a:p>
          <a:p>
            <a:pPr marL="498475" indent="-498475" eaLnBrk="1" hangingPunct="1"/>
            <a:r>
              <a:rPr lang="de-DE" dirty="0" smtClean="0"/>
              <a:t>e1	Spannungsmessgerät</a:t>
            </a:r>
          </a:p>
          <a:p>
            <a:pPr marL="498475" indent="-498475" eaLnBrk="1" hangingPunct="1"/>
            <a:r>
              <a:rPr lang="de-DE" dirty="0" smtClean="0"/>
              <a:t>e3	</a:t>
            </a:r>
            <a:r>
              <a:rPr lang="de-DE" dirty="0" err="1" smtClean="0"/>
              <a:t>Xentry</a:t>
            </a:r>
            <a:r>
              <a:rPr lang="de-DE" dirty="0" smtClean="0"/>
              <a:t> einsetzen</a:t>
            </a:r>
          </a:p>
          <a:p>
            <a:pPr marL="498475" indent="-498475" eaLnBrk="1" hangingPunct="1"/>
            <a:r>
              <a:rPr lang="de-DE" sz="1000" b="1" dirty="0" smtClean="0"/>
              <a:t>Sprechertext:</a:t>
            </a:r>
          </a:p>
          <a:p>
            <a:pPr marL="498475" indent="-498475" eaLnBrk="1" hangingPunct="1"/>
            <a:r>
              <a:rPr lang="de-DE" sz="1000" dirty="0" smtClean="0"/>
              <a:t>a	Nachdem Sie die Beanstandung nachvollzogen haben, führt Sie der nächste Schritt zur Kontrolle des Fahrzeugs von außen.</a:t>
            </a:r>
          </a:p>
          <a:p>
            <a:pPr marL="498475" indent="-498475" eaLnBrk="1" hangingPunct="1"/>
            <a:endParaRPr lang="de-DE" sz="1000" dirty="0" smtClean="0"/>
          </a:p>
          <a:p>
            <a:pPr marL="498475" indent="-498475" eaLnBrk="1" hangingPunct="1"/>
            <a:r>
              <a:rPr lang="de-DE" sz="1000" u="sng" dirty="0" smtClean="0"/>
              <a:t>Standardfeedbacks:</a:t>
            </a:r>
          </a:p>
          <a:p>
            <a:pPr marL="498475" indent="-498475" eaLnBrk="1" hangingPunct="1"/>
            <a:r>
              <a:rPr lang="de-DE" dirty="0" smtClean="0"/>
              <a:t>fb1	Keine Auffälligkeiten sichtbar.</a:t>
            </a:r>
          </a:p>
          <a:p>
            <a:pPr marL="498475" indent="-498475" eaLnBrk="1" hangingPunct="1"/>
            <a:r>
              <a:rPr lang="de-DE" dirty="0" smtClean="0"/>
              <a:t>fb2	Sie hören nichts besonderes.</a:t>
            </a:r>
          </a:p>
          <a:p>
            <a:pPr marL="498475" indent="-498475" eaLnBrk="1" hangingPunct="1"/>
            <a:r>
              <a:rPr lang="de-DE" dirty="0" smtClean="0"/>
              <a:t>fb3	Der Einsatz der Hebebühne ist jetzt noch zu früh und sehr aufwendig. </a:t>
            </a:r>
          </a:p>
          <a:p>
            <a:pPr marL="498475" indent="-498475" eaLnBrk="1" hangingPunct="1"/>
            <a:r>
              <a:rPr lang="de-DE" dirty="0" smtClean="0"/>
              <a:t>fb4	Sie können hier nichts besonderes </a:t>
            </a:r>
            <a:r>
              <a:rPr lang="de-DE" dirty="0" err="1" smtClean="0"/>
              <a:t>erriechen</a:t>
            </a:r>
            <a:r>
              <a:rPr lang="de-DE" dirty="0" smtClean="0"/>
              <a:t>.</a:t>
            </a:r>
          </a:p>
          <a:p>
            <a:pPr marL="498475" indent="-498475" eaLnBrk="1" hangingPunct="1"/>
            <a:r>
              <a:rPr lang="de-DE" dirty="0" smtClean="0"/>
              <a:t>fb5	Hier können Sie nichts messen.</a:t>
            </a:r>
          </a:p>
          <a:p>
            <a:pPr marL="498475" indent="-498475" eaLnBrk="1" hangingPunct="1"/>
            <a:r>
              <a:rPr lang="de-DE" dirty="0" smtClean="0"/>
              <a:t>fb7	Dort gibt es keine Schnittstelle für einen </a:t>
            </a:r>
            <a:r>
              <a:rPr lang="de-DE" dirty="0" err="1" smtClean="0"/>
              <a:t>Kurztest</a:t>
            </a:r>
            <a:r>
              <a:rPr lang="de-DE" dirty="0" smtClean="0"/>
              <a:t>.</a:t>
            </a:r>
          </a:p>
          <a:p>
            <a:pPr marL="498475" indent="-498475" eaLnBrk="1" hangingPunct="1"/>
            <a:endParaRPr lang="de-DE" sz="1000" dirty="0" smtClean="0"/>
          </a:p>
          <a:p>
            <a:pPr marL="498475" indent="-498475" eaLnBrk="1" hangingPunct="1"/>
            <a:r>
              <a:rPr lang="de-DE" sz="1000" dirty="0" smtClean="0"/>
              <a:t>fbOK1	Es gibt Ausschlussmöglichkeiten, die sie auf Grund der bereits erhaltenen Informationen wählen sollten.</a:t>
            </a:r>
            <a:endParaRPr lang="de-DE" sz="1000" b="1" dirty="0" smtClean="0"/>
          </a:p>
          <a:p>
            <a:pPr marL="498475" indent="-498475" eaLnBrk="1" hangingPunct="1"/>
            <a:r>
              <a:rPr lang="de-DE" sz="1000" dirty="0" smtClean="0"/>
              <a:t>fbOK2	Sie haben noch nicht genügend Informationen um diese Möglichkeiten ausschließen zu können.</a:t>
            </a:r>
          </a:p>
          <a:p>
            <a:pPr marL="498475" indent="-498475" eaLnBrk="1" hangingPunct="1"/>
            <a:endParaRPr lang="de-DE" sz="1000" dirty="0" smtClean="0"/>
          </a:p>
          <a:p>
            <a:pPr marL="498475" indent="-498475" eaLnBrk="1" hangingPunct="1"/>
            <a:r>
              <a:rPr lang="de-DE" sz="1000" u="sng" dirty="0" smtClean="0"/>
              <a:t>Dedizierte Feedbacks</a:t>
            </a:r>
          </a:p>
          <a:p>
            <a:pPr marL="498475" indent="-498475" eaLnBrk="1" hangingPunct="1"/>
            <a:r>
              <a:rPr lang="de-DE" sz="1000" dirty="0" smtClean="0"/>
              <a:t>ex	Sie riechen, dass der richtige Kraftstoff vorhanden ist.</a:t>
            </a:r>
          </a:p>
          <a:p>
            <a:pPr marL="498475" indent="-498475" eaLnBrk="1" hangingPunct="1"/>
            <a:r>
              <a:rPr lang="de-DE" sz="1000" dirty="0" err="1" smtClean="0"/>
              <a:t>bz</a:t>
            </a:r>
            <a:r>
              <a:rPr lang="de-DE" sz="1000" dirty="0" smtClean="0"/>
              <a:t>	Sie sehen unter dem Fahrzeug keine ausgelaufenen Flüssigkeiten.</a:t>
            </a:r>
          </a:p>
          <a:p>
            <a:pPr marL="498475" indent="-498475" eaLnBrk="1" hangingPunct="1"/>
            <a:r>
              <a:rPr lang="de-DE" sz="1000" dirty="0" err="1" smtClean="0"/>
              <a:t>cx</a:t>
            </a:r>
            <a:r>
              <a:rPr lang="de-DE" sz="1000" dirty="0" smtClean="0"/>
              <a:t>	Sie hören, dass sich Kraftstoff im Tank befindet.</a:t>
            </a:r>
          </a:p>
          <a:p>
            <a:pPr marL="498475" indent="-498475" eaLnBrk="1" hangingPunct="1"/>
            <a:r>
              <a:rPr lang="de-DE" sz="1000" dirty="0" smtClean="0"/>
              <a:t>e3y 	Das Kurztestprotokoll wird erstellt. Sie sehen hier einen wichtigen Ausschnitt daraus.</a:t>
            </a:r>
          </a:p>
          <a:p>
            <a:pPr marL="498475" indent="-498475" eaLnBrk="1" hangingPunct="1"/>
            <a:endParaRPr lang="de-DE" sz="1000" dirty="0" smtClean="0"/>
          </a:p>
          <a:p>
            <a:pPr marL="498475" indent="-498475" eaLnBrk="1" hangingPunct="1"/>
            <a:r>
              <a:rPr lang="de-DE" sz="1000" dirty="0" err="1" smtClean="0"/>
              <a:t>fgk</a:t>
            </a:r>
            <a:r>
              <a:rPr lang="de-DE" sz="1000" dirty="0" smtClean="0"/>
              <a:t>	Gut gemacht! Durch Riechen und Hören am Tank, können falscher Kraftstoff und Kraftstoffmangel als Ursache ausgeschlossen werden. Außerdem haben Sie bei der Sichtkontrolle keine Tankleckage feststellen können. Auch wenn sie im Kurztestprotokoll keinen Hinweis auf die Zündanlage bekommen haben, können Sie diese nicht mit Sicherheit ausschließen.</a:t>
            </a:r>
          </a:p>
          <a:p>
            <a:pPr marL="498475" indent="-498475" eaLnBrk="1" hangingPunct="1"/>
            <a:endParaRPr lang="de-DE" sz="1000" dirty="0" smtClean="0"/>
          </a:p>
          <a:p>
            <a:pPr marL="498475" indent="-498475" eaLnBrk="1" hangingPunct="1"/>
            <a:r>
              <a:rPr lang="de-DE" sz="1000" dirty="0" smtClean="0"/>
              <a:t>Fe3y	Sie haben noch eine wichtige Informationsquelle nicht genutzt, die standardmäßig in der Beanstandungsanalyse eingesetzt wird.</a:t>
            </a:r>
          </a:p>
          <a:p>
            <a:pPr marL="498475" indent="-498475" eaLnBrk="1" hangingPunct="1"/>
            <a:r>
              <a:rPr lang="de-DE" sz="1000" b="1" dirty="0" smtClean="0"/>
              <a:t>Regieanweisungen</a:t>
            </a:r>
            <a:r>
              <a:rPr lang="de-DE" sz="1000" b="1" dirty="0" smtClean="0">
                <a:sym typeface="Wingdings" pitchFamily="2" charset="2"/>
              </a:rPr>
              <a:t>: </a:t>
            </a:r>
          </a:p>
          <a:p>
            <a:pPr marL="498475" indent="-498475" eaLnBrk="1" hangingPunct="1">
              <a:buFontTx/>
              <a:buChar char="•"/>
            </a:pPr>
            <a:r>
              <a:rPr lang="de-DE" sz="1000" dirty="0" smtClean="0">
                <a:sym typeface="Wingdings" pitchFamily="2" charset="2"/>
              </a:rPr>
              <a:t>Der TN entscheidet selbständig welche Prüfmittel er einsetzt durch Ziehen der Symbole auf die Prüfstellen. Bei jeder Prüfung erhält er direkt  entweder dediziertes Feedback oder Standardfeedbacks (</a:t>
            </a:r>
            <a:r>
              <a:rPr lang="de-DE" sz="1000" dirty="0" err="1" smtClean="0">
                <a:sym typeface="Wingdings" pitchFamily="2" charset="2"/>
              </a:rPr>
              <a:t>fb</a:t>
            </a:r>
            <a:r>
              <a:rPr lang="de-DE" sz="1000" dirty="0" smtClean="0">
                <a:sym typeface="Wingdings" pitchFamily="2" charset="2"/>
              </a:rPr>
              <a:t>…). Die Standardfeedbacks beziehen sich nur auf das gezogene Symbol (Auge -&gt; fb1, Ohr -&gt; fb2, Hebebühne -&gt; fb3, Nase -&gt; fb4, Spannungsmessgerät -&gt; fb5, DAS -&gt; fb7 ). Index-Schema für die dedizierten, direkten Feedbacks am Beispiel </a:t>
            </a:r>
            <a:r>
              <a:rPr lang="de-DE" sz="1000" dirty="0" err="1" smtClean="0">
                <a:sym typeface="Wingdings" pitchFamily="2" charset="2"/>
              </a:rPr>
              <a:t>bx</a:t>
            </a:r>
            <a:r>
              <a:rPr lang="de-DE" sz="1000" dirty="0" smtClean="0">
                <a:sym typeface="Wingdings" pitchFamily="2" charset="2"/>
              </a:rPr>
              <a:t>: TN zieht Auge Symbol (b) auf Prüfstelle Tankinhalt (x). </a:t>
            </a:r>
          </a:p>
          <a:p>
            <a:pPr marL="498475" indent="-498475" eaLnBrk="1" hangingPunct="1">
              <a:buFontTx/>
              <a:buChar char="•"/>
            </a:pPr>
            <a:r>
              <a:rPr lang="de-DE" sz="1000" dirty="0" smtClean="0">
                <a:sym typeface="Wingdings" pitchFamily="2" charset="2"/>
              </a:rPr>
              <a:t>Wählt der TN e3 auf y(DAS) wird ein Ausschnitt des DAS – Kurztestprotokolls eingeblendet wie auf der nächsten Folie dargestellt.</a:t>
            </a:r>
          </a:p>
          <a:p>
            <a:pPr marL="498475" indent="-498475" eaLnBrk="1" hangingPunct="1">
              <a:buFontTx/>
              <a:buChar char="•"/>
            </a:pPr>
            <a:r>
              <a:rPr lang="de-DE" sz="1000" dirty="0" smtClean="0">
                <a:sym typeface="Wingdings" pitchFamily="2" charset="2"/>
              </a:rPr>
              <a:t>Für jeden Arbeitsschritt bekommt der TN nicht nur Feedback durch einen Sprecher, sondern auch durch die Nutzen-Aufwand Anzeige (Daumen). Der Ausschlag der Erfolgsanzeige ist in Werten angegeben.</a:t>
            </a:r>
          </a:p>
          <a:p>
            <a:pPr marL="498475" indent="-498475" eaLnBrk="1" hangingPunct="1">
              <a:buFontTx/>
              <a:buChar char="•"/>
            </a:pPr>
            <a:r>
              <a:rPr lang="de-DE" sz="1000" dirty="0" smtClean="0">
                <a:sym typeface="Wingdings" pitchFamily="2" charset="2"/>
              </a:rPr>
              <a:t>Zusätzlich wählt er Ausschlussmöglichkeiten aus. Bei einem Klick auf den OK-Button wird ausgewertet. Sind die Bedingungen (siehe unten) erfüllt, erhält der TN die dedizierten positiven Feedbacks (+) zur Auswertung und der nächste Level wird freigeschaltet. Ansonsten kommt nur ein Sprecherfeedback, und zwar nach folgender Prioritätenliste:</a:t>
            </a:r>
          </a:p>
          <a:p>
            <a:pPr marL="498475" indent="-498475" eaLnBrk="1" hangingPunct="1"/>
            <a:endParaRPr lang="de-DE" sz="1000" b="1" dirty="0" smtClean="0">
              <a:sym typeface="Wingdings" pitchFamily="2" charset="2"/>
            </a:endParaRPr>
          </a:p>
          <a:p>
            <a:pPr marL="498475" indent="-498475" eaLnBrk="1" hangingPunct="1"/>
            <a:r>
              <a:rPr lang="de-DE" sz="1000" u="sng" dirty="0" smtClean="0">
                <a:sym typeface="Wingdings" pitchFamily="2" charset="2"/>
              </a:rPr>
              <a:t>Feedbackprioritäten:</a:t>
            </a:r>
            <a:endParaRPr lang="de-DE" sz="1000" dirty="0" smtClean="0">
              <a:sym typeface="Wingdings" pitchFamily="2" charset="2"/>
            </a:endParaRPr>
          </a:p>
          <a:p>
            <a:pPr marL="498475" indent="-498475" eaLnBrk="1" hangingPunct="1">
              <a:buFontTx/>
              <a:buChar char="•"/>
            </a:pPr>
            <a:r>
              <a:rPr lang="de-DE" sz="1000" dirty="0" smtClean="0">
                <a:sym typeface="Wingdings" pitchFamily="2" charset="2"/>
              </a:rPr>
              <a:t>Dediziertes negatives Feedback (-).</a:t>
            </a:r>
          </a:p>
          <a:p>
            <a:pPr marL="498475" indent="-498475" eaLnBrk="1" hangingPunct="1">
              <a:buFontTx/>
              <a:buChar char="•"/>
            </a:pPr>
            <a:r>
              <a:rPr lang="de-DE" sz="1000" dirty="0" smtClean="0"/>
              <a:t>fbOK2	</a:t>
            </a:r>
            <a:endParaRPr lang="de-DE" sz="1000" dirty="0" smtClean="0">
              <a:sym typeface="Wingdings" pitchFamily="2" charset="2"/>
            </a:endParaRPr>
          </a:p>
          <a:p>
            <a:pPr marL="498475" indent="-498475" eaLnBrk="1" hangingPunct="1">
              <a:buFontTx/>
              <a:buChar char="•"/>
            </a:pPr>
            <a:r>
              <a:rPr lang="de-DE" sz="1000" dirty="0" smtClean="0"/>
              <a:t>fbOK1	</a:t>
            </a:r>
          </a:p>
          <a:p>
            <a:pPr marL="498475" indent="-498475" eaLnBrk="1" hangingPunct="1">
              <a:buFontTx/>
              <a:buChar char="•"/>
            </a:pPr>
            <a:endParaRPr lang="de-DE" sz="1000" dirty="0" smtClean="0">
              <a:sym typeface="Wingdings" pitchFamily="2" charset="2"/>
            </a:endParaRPr>
          </a:p>
          <a:p>
            <a:pPr marL="498475" indent="-498475" eaLnBrk="1" hangingPunct="1"/>
            <a:endParaRPr lang="de-DE" sz="1000" dirty="0" smtClean="0">
              <a:sym typeface="Wingdings" pitchFamily="2" charset="2"/>
            </a:endParaRPr>
          </a:p>
          <a:p>
            <a:pPr marL="498475" indent="-498475" eaLnBrk="1" hangingPunct="1"/>
            <a:r>
              <a:rPr lang="de-DE" sz="1000" u="sng" dirty="0" smtClean="0">
                <a:sym typeface="Wingdings" pitchFamily="2" charset="2"/>
              </a:rPr>
              <a:t>Sprecherfeedbacks und Erfolgsanzeige</a:t>
            </a:r>
          </a:p>
          <a:p>
            <a:pPr marL="498475" indent="-498475" eaLnBrk="1" hangingPunct="1"/>
            <a:r>
              <a:rPr lang="de-DE" sz="1000" dirty="0" smtClean="0">
                <a:sym typeface="Wingdings" pitchFamily="2" charset="2"/>
              </a:rPr>
              <a:t>b auf z		</a:t>
            </a:r>
            <a:r>
              <a:rPr lang="de-DE" sz="1000" dirty="0" err="1" smtClean="0">
                <a:sym typeface="Wingdings" pitchFamily="2" charset="2"/>
              </a:rPr>
              <a:t>bz</a:t>
            </a:r>
            <a:r>
              <a:rPr lang="de-DE" sz="1000" dirty="0" smtClean="0">
                <a:sym typeface="Wingdings" pitchFamily="2" charset="2"/>
              </a:rPr>
              <a:t>, Wert: 1</a:t>
            </a:r>
          </a:p>
          <a:p>
            <a:pPr marL="498475" indent="-498475" eaLnBrk="1" hangingPunct="1"/>
            <a:r>
              <a:rPr lang="de-DE" sz="1000" dirty="0" smtClean="0">
                <a:sym typeface="Wingdings" pitchFamily="2" charset="2"/>
              </a:rPr>
              <a:t>b auf </a:t>
            </a:r>
            <a:r>
              <a:rPr lang="de-DE" sz="1000" dirty="0" err="1" smtClean="0">
                <a:sym typeface="Wingdings" pitchFamily="2" charset="2"/>
              </a:rPr>
              <a:t>xy</a:t>
            </a:r>
            <a:r>
              <a:rPr lang="de-DE" sz="1000" dirty="0" smtClean="0">
                <a:sym typeface="Wingdings" pitchFamily="2" charset="2"/>
              </a:rPr>
              <a:t>	fb1, Wert: 0</a:t>
            </a:r>
          </a:p>
          <a:p>
            <a:pPr marL="498475" indent="-498475" eaLnBrk="1" hangingPunct="1"/>
            <a:r>
              <a:rPr lang="de-DE" sz="1000" dirty="0" smtClean="0">
                <a:sym typeface="Wingdings" pitchFamily="2" charset="2"/>
              </a:rPr>
              <a:t>c auf </a:t>
            </a:r>
            <a:r>
              <a:rPr lang="de-DE" sz="1000" dirty="0" err="1" smtClean="0">
                <a:sym typeface="Wingdings" pitchFamily="2" charset="2"/>
              </a:rPr>
              <a:t>yz</a:t>
            </a:r>
            <a:r>
              <a:rPr lang="de-DE" sz="1000" dirty="0" smtClean="0">
                <a:sym typeface="Wingdings" pitchFamily="2" charset="2"/>
              </a:rPr>
              <a:t>	fb2, Wert: 0</a:t>
            </a:r>
          </a:p>
          <a:p>
            <a:pPr marL="498475" indent="-498475" eaLnBrk="1" hangingPunct="1"/>
            <a:r>
              <a:rPr lang="de-DE" sz="1000" dirty="0" smtClean="0">
                <a:sym typeface="Wingdings" pitchFamily="2" charset="2"/>
              </a:rPr>
              <a:t>c auf x		</a:t>
            </a:r>
            <a:r>
              <a:rPr lang="de-DE" sz="1000" dirty="0" err="1" smtClean="0">
                <a:sym typeface="Wingdings" pitchFamily="2" charset="2"/>
              </a:rPr>
              <a:t>cx</a:t>
            </a:r>
            <a:r>
              <a:rPr lang="de-DE" sz="1000" dirty="0" smtClean="0">
                <a:sym typeface="Wingdings" pitchFamily="2" charset="2"/>
              </a:rPr>
              <a:t>, Wert: 1</a:t>
            </a:r>
          </a:p>
          <a:p>
            <a:pPr marL="498475" indent="-498475" eaLnBrk="1" hangingPunct="1"/>
            <a:r>
              <a:rPr lang="de-DE" sz="1000" dirty="0" smtClean="0">
                <a:sym typeface="Wingdings" pitchFamily="2" charset="2"/>
              </a:rPr>
              <a:t>d auf </a:t>
            </a:r>
            <a:r>
              <a:rPr lang="de-DE" sz="1000" dirty="0" err="1" smtClean="0">
                <a:sym typeface="Wingdings" pitchFamily="2" charset="2"/>
              </a:rPr>
              <a:t>xyz</a:t>
            </a:r>
            <a:r>
              <a:rPr lang="de-DE" sz="1000" dirty="0" smtClean="0">
                <a:sym typeface="Wingdings" pitchFamily="2" charset="2"/>
              </a:rPr>
              <a:t>	fb3, Wert: -1</a:t>
            </a:r>
          </a:p>
          <a:p>
            <a:pPr marL="498475" indent="-498475" eaLnBrk="1" hangingPunct="1"/>
            <a:r>
              <a:rPr lang="de-DE" sz="1000" dirty="0" smtClean="0">
                <a:sym typeface="Wingdings" pitchFamily="2" charset="2"/>
              </a:rPr>
              <a:t>e auf </a:t>
            </a:r>
            <a:r>
              <a:rPr lang="de-DE" sz="1000" dirty="0" err="1" smtClean="0">
                <a:sym typeface="Wingdings" pitchFamily="2" charset="2"/>
              </a:rPr>
              <a:t>yz</a:t>
            </a:r>
            <a:r>
              <a:rPr lang="de-DE" sz="1000" dirty="0" smtClean="0">
                <a:sym typeface="Wingdings" pitchFamily="2" charset="2"/>
              </a:rPr>
              <a:t>	fb4, Wert:0</a:t>
            </a:r>
          </a:p>
          <a:p>
            <a:pPr marL="498475" indent="-498475" eaLnBrk="1" hangingPunct="1"/>
            <a:r>
              <a:rPr lang="de-DE" sz="1000" dirty="0" smtClean="0">
                <a:sym typeface="Wingdings" pitchFamily="2" charset="2"/>
              </a:rPr>
              <a:t>e auf x		ex, Wert: 1</a:t>
            </a:r>
          </a:p>
          <a:p>
            <a:pPr marL="498475" indent="-498475" eaLnBrk="1" hangingPunct="1"/>
            <a:r>
              <a:rPr lang="de-DE" sz="1000" dirty="0" smtClean="0">
                <a:sym typeface="Wingdings" pitchFamily="2" charset="2"/>
              </a:rPr>
              <a:t>e1 auf </a:t>
            </a:r>
            <a:r>
              <a:rPr lang="de-DE" sz="1000" dirty="0" err="1" smtClean="0">
                <a:sym typeface="Wingdings" pitchFamily="2" charset="2"/>
              </a:rPr>
              <a:t>xyz</a:t>
            </a:r>
            <a:r>
              <a:rPr lang="de-DE" sz="1000" dirty="0" smtClean="0">
                <a:sym typeface="Wingdings" pitchFamily="2" charset="2"/>
              </a:rPr>
              <a:t>	fb5, Wert: -1</a:t>
            </a:r>
          </a:p>
          <a:p>
            <a:pPr marL="498475" indent="-498475" eaLnBrk="1" hangingPunct="1"/>
            <a:r>
              <a:rPr lang="de-DE" sz="1000" dirty="0" smtClean="0">
                <a:sym typeface="Wingdings" pitchFamily="2" charset="2"/>
              </a:rPr>
              <a:t>e3 auf </a:t>
            </a:r>
            <a:r>
              <a:rPr lang="de-DE" sz="1000" dirty="0" err="1" smtClean="0">
                <a:sym typeface="Wingdings" pitchFamily="2" charset="2"/>
              </a:rPr>
              <a:t>xz</a:t>
            </a:r>
            <a:r>
              <a:rPr lang="de-DE" sz="1000" dirty="0" smtClean="0">
                <a:sym typeface="Wingdings" pitchFamily="2" charset="2"/>
              </a:rPr>
              <a:t>	fb7, Wert: 0</a:t>
            </a:r>
          </a:p>
          <a:p>
            <a:pPr marL="498475" indent="-498475" eaLnBrk="1" hangingPunct="1"/>
            <a:r>
              <a:rPr lang="de-DE" sz="1000" dirty="0" smtClean="0">
                <a:sym typeface="Wingdings" pitchFamily="2" charset="2"/>
              </a:rPr>
              <a:t>e3 auf y	e3y, Wert: 1</a:t>
            </a:r>
          </a:p>
          <a:p>
            <a:pPr marL="498475" indent="-498475" eaLnBrk="1" hangingPunct="1"/>
            <a:endParaRPr lang="de-DE" sz="1000" dirty="0" smtClean="0">
              <a:sym typeface="Wingdings" pitchFamily="2" charset="2"/>
            </a:endParaRPr>
          </a:p>
          <a:p>
            <a:pPr marL="498475" indent="-498475" eaLnBrk="1" hangingPunct="1"/>
            <a:r>
              <a:rPr lang="de-DE" sz="1000" u="sng" dirty="0" smtClean="0">
                <a:sym typeface="Wingdings" pitchFamily="2" charset="2"/>
              </a:rPr>
              <a:t>Standardauswertung:</a:t>
            </a:r>
          </a:p>
          <a:p>
            <a:pPr marL="498475" indent="-498475" eaLnBrk="1" hangingPunct="1">
              <a:buFontTx/>
              <a:buChar char="•"/>
            </a:pPr>
            <a:r>
              <a:rPr lang="de-DE" sz="1000" dirty="0" smtClean="0"/>
              <a:t>Ausschlussmöglichkeiten gewählt	, die auf dieser Seite oder auf Basis der abgerufenen Informationen nicht ausgeschlossen werden können -&gt; Sprechertext fbOK2. Die gewählten Ausschlussmöglichkeiten blinken auf. </a:t>
            </a:r>
          </a:p>
          <a:p>
            <a:pPr marL="498475" indent="-498475" eaLnBrk="1" hangingPunct="1">
              <a:buFontTx/>
              <a:buChar char="•"/>
            </a:pPr>
            <a:r>
              <a:rPr lang="de-DE" sz="1000" dirty="0" smtClean="0"/>
              <a:t>Ausschlussmöglichkeiten nicht gewählt, die auf Basis der bereits abgerufenen Informationen ausgeschlossen werden können -&gt; fbOK1. Nichts blinkt auf.</a:t>
            </a:r>
          </a:p>
          <a:p>
            <a:pPr marL="498475" indent="-498475" eaLnBrk="1" hangingPunct="1"/>
            <a:endParaRPr lang="de-DE" sz="1000" dirty="0" smtClean="0">
              <a:sym typeface="Wingdings" pitchFamily="2" charset="2"/>
            </a:endParaRPr>
          </a:p>
          <a:p>
            <a:pPr marL="498475" indent="-498475" eaLnBrk="1" hangingPunct="1"/>
            <a:endParaRPr lang="de-DE" sz="1000" dirty="0" smtClean="0">
              <a:sym typeface="Wingdings" pitchFamily="2" charset="2"/>
            </a:endParaRPr>
          </a:p>
          <a:p>
            <a:pPr marL="498475" indent="-498475" eaLnBrk="1" hangingPunct="1"/>
            <a:r>
              <a:rPr lang="de-DE" sz="1000" u="sng" dirty="0" smtClean="0"/>
              <a:t>Auswertung: </a:t>
            </a:r>
          </a:p>
          <a:p>
            <a:pPr marL="498475" indent="-498475" eaLnBrk="1" hangingPunct="1">
              <a:buFontTx/>
              <a:buChar char="•"/>
            </a:pPr>
            <a:r>
              <a:rPr lang="de-DE" sz="1000" dirty="0" smtClean="0"/>
              <a:t>Kreuz bei </a:t>
            </a:r>
            <a:r>
              <a:rPr lang="de-DE" sz="1000" dirty="0" err="1" smtClean="0"/>
              <a:t>f,g,k</a:t>
            </a:r>
            <a:r>
              <a:rPr lang="de-DE" sz="1000" dirty="0" smtClean="0"/>
              <a:t> und Bedingungen erfüllt -&gt; Sprechertext  </a:t>
            </a:r>
            <a:r>
              <a:rPr lang="de-DE" sz="1000" dirty="0" err="1" smtClean="0"/>
              <a:t>fgk</a:t>
            </a:r>
            <a:r>
              <a:rPr lang="de-DE" sz="1000" dirty="0" smtClean="0"/>
              <a:t> (+)</a:t>
            </a:r>
          </a:p>
          <a:p>
            <a:pPr marL="498475" indent="-498475" eaLnBrk="1" hangingPunct="1">
              <a:buFontTx/>
              <a:buChar char="•"/>
            </a:pPr>
            <a:r>
              <a:rPr lang="de-DE" sz="1000" dirty="0" smtClean="0"/>
              <a:t>Kreuz bei </a:t>
            </a:r>
            <a:r>
              <a:rPr lang="de-DE" sz="1000" dirty="0" err="1" smtClean="0"/>
              <a:t>f,g,k</a:t>
            </a:r>
            <a:r>
              <a:rPr lang="de-DE" sz="1000" dirty="0" smtClean="0"/>
              <a:t> und Bedingung e3y nicht erfüllt -&gt; Sprechertext Fe3y</a:t>
            </a:r>
          </a:p>
          <a:p>
            <a:pPr marL="498475" indent="-498475" eaLnBrk="1" hangingPunct="1"/>
            <a:endParaRPr lang="de-DE" sz="1000" dirty="0" smtClean="0"/>
          </a:p>
          <a:p>
            <a:pPr marL="498475" indent="-498475" eaLnBrk="1" hangingPunct="1"/>
            <a:r>
              <a:rPr lang="de-DE" sz="1000" u="sng" dirty="0" smtClean="0"/>
              <a:t>Bedingungen:</a:t>
            </a:r>
          </a:p>
          <a:p>
            <a:pPr marL="498475" indent="-498475" eaLnBrk="1" hangingPunct="1">
              <a:buFontTx/>
              <a:buChar char="•"/>
            </a:pPr>
            <a:r>
              <a:rPr lang="de-DE" sz="1000" dirty="0" err="1" smtClean="0"/>
              <a:t>cx</a:t>
            </a:r>
            <a:r>
              <a:rPr lang="de-DE" sz="1000" dirty="0" smtClean="0"/>
              <a:t> -&gt; f</a:t>
            </a:r>
          </a:p>
          <a:p>
            <a:pPr marL="498475" indent="-498475" eaLnBrk="1" hangingPunct="1">
              <a:buFontTx/>
              <a:buChar char="•"/>
            </a:pPr>
            <a:r>
              <a:rPr lang="de-DE" sz="1000" dirty="0" smtClean="0"/>
              <a:t>ex -&gt; k</a:t>
            </a:r>
          </a:p>
          <a:p>
            <a:pPr marL="498475" indent="-498475" eaLnBrk="1" hangingPunct="1">
              <a:buFontTx/>
              <a:buChar char="•"/>
            </a:pPr>
            <a:r>
              <a:rPr lang="de-DE" sz="1000" dirty="0" smtClean="0"/>
              <a:t>e3y</a:t>
            </a:r>
          </a:p>
          <a:p>
            <a:pPr marL="498475" indent="-498475" eaLnBrk="1" hangingPunct="1"/>
            <a:endParaRPr lang="de-DE" sz="1000" dirty="0" smtClean="0">
              <a:sym typeface="Wingdings" pitchFamily="2" charset="2"/>
            </a:endParaRPr>
          </a:p>
          <a:p>
            <a:pPr marL="498475" indent="-498475" eaLnBrk="1" hangingPunct="1"/>
            <a:endParaRPr lang="de-DE" sz="1000" b="1" dirty="0" smtClean="0">
              <a:sym typeface="Wingdings" pitchFamily="2" charset="2"/>
            </a:endParaRPr>
          </a:p>
        </p:txBody>
      </p:sp>
      <p:pic>
        <p:nvPicPr>
          <p:cNvPr id="5122" name="Picture 2" descr="G:\_busy\4799_DSE\02_Konzeption\04_Drehbuch\Bilder\V-mess.gif"/>
          <p:cNvPicPr>
            <a:picLocks noChangeAspect="1" noChangeArrowheads="1"/>
          </p:cNvPicPr>
          <p:nvPr/>
        </p:nvPicPr>
        <p:blipFill>
          <a:blip r:embed="rId3"/>
          <a:srcRect/>
          <a:stretch>
            <a:fillRect/>
          </a:stretch>
        </p:blipFill>
        <p:spPr bwMode="auto">
          <a:xfrm>
            <a:off x="696896" y="2402662"/>
            <a:ext cx="423862" cy="228233"/>
          </a:xfrm>
          <a:prstGeom prst="rect">
            <a:avLst/>
          </a:prstGeom>
          <a:noFill/>
        </p:spPr>
      </p:pic>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Rot="1" noChangeAspect="1" noChangeArrowheads="1" noTextEdit="1"/>
          </p:cNvSpPr>
          <p:nvPr>
            <p:ph type="sldImg"/>
          </p:nvPr>
        </p:nvSpPr>
        <p:spPr>
          <a:ln/>
        </p:spPr>
      </p:sp>
      <p:sp>
        <p:nvSpPr>
          <p:cNvPr id="114690"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0204, Folie 2 / 2</a:t>
            </a:r>
          </a:p>
          <a:p>
            <a:pPr marL="498475" indent="-498475" eaLnBrk="1" hangingPunct="1"/>
            <a:r>
              <a:rPr lang="de-DE" sz="1000" b="1" dirty="0" smtClean="0"/>
              <a:t>Typ:</a:t>
            </a:r>
            <a:r>
              <a:rPr lang="de-DE" sz="1000" dirty="0" smtClean="0"/>
              <a:t>		3,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sz="1000" dirty="0" smtClean="0"/>
              <a:t>Gleich wie Folie zuvor zusätzlich:</a:t>
            </a:r>
            <a:endParaRPr lang="de-DE" dirty="0" smtClean="0"/>
          </a:p>
          <a:p>
            <a:pPr marL="498475" indent="-498475" eaLnBrk="1" hangingPunct="1"/>
            <a:r>
              <a:rPr lang="de-DE" dirty="0" smtClean="0"/>
              <a:t>a	Auszug DAS-Kurztestprotokoll	</a:t>
            </a:r>
          </a:p>
          <a:p>
            <a:pPr marL="498475" indent="-498475" eaLnBrk="1" hangingPunct="1"/>
            <a:r>
              <a:rPr lang="de-DE" sz="1000" b="1" dirty="0" smtClean="0"/>
              <a:t>Regieanweisungen</a:t>
            </a:r>
            <a:r>
              <a:rPr lang="de-DE" sz="1000" b="1" dirty="0" smtClean="0">
                <a:sym typeface="Wingdings" pitchFamily="2" charset="2"/>
              </a:rPr>
              <a:t>: </a:t>
            </a:r>
          </a:p>
          <a:p>
            <a:pPr marL="498475" indent="-498475" eaLnBrk="1" hangingPunct="1"/>
            <a:r>
              <a:rPr lang="de-DE" sz="1000" b="1" dirty="0" smtClean="0"/>
              <a:t>	</a:t>
            </a:r>
            <a:r>
              <a:rPr lang="de-DE" sz="1000" dirty="0" smtClean="0"/>
              <a:t>DAS – Kurztestprotokoll wird eingeblendet und kann durch Klick auf das Kreuz wieder geschlossen werden. Danach wird es unten links abgelegt, siehe Folie zuvor.</a:t>
            </a:r>
          </a:p>
          <a:p>
            <a:pPr marL="498475" indent="-498475" eaLnBrk="1" hangingPunct="1"/>
            <a:endParaRPr lang="de-DE" sz="1000" dirty="0" smtClean="0"/>
          </a:p>
          <a:p>
            <a:pPr marL="498475" indent="-498475" eaLnBrk="1" hangingPunct="1"/>
            <a:r>
              <a:rPr lang="de-DE" sz="1000" b="1" dirty="0" smtClean="0"/>
              <a:t>Hinweis:</a:t>
            </a:r>
            <a:endParaRPr lang="de-DE" sz="1000" dirty="0" smtClean="0"/>
          </a:p>
          <a:p>
            <a:pPr marL="498475" indent="-498475" eaLnBrk="1" hangingPunct="1"/>
            <a:r>
              <a:rPr lang="de-DE" sz="1000" dirty="0" smtClean="0"/>
              <a:t>	Text des Protokolls muss mit übersetzt werden für Fremdsprachen Version. Text extern in </a:t>
            </a:r>
            <a:r>
              <a:rPr lang="de-DE" sz="1000" dirty="0" err="1" smtClean="0"/>
              <a:t>xml</a:t>
            </a:r>
            <a:r>
              <a:rPr lang="de-DE" sz="1000" dirty="0" smtClean="0"/>
              <a:t>-Daten.</a:t>
            </a:r>
            <a:endParaRPr lang="de-DE" sz="1000" b="1" dirty="0" smtClean="0"/>
          </a:p>
          <a:p>
            <a:pPr marL="498475" indent="-498475" eaLnBrk="1" hangingPunct="1"/>
            <a:endParaRPr lang="de-DE" sz="1000" dirty="0" smtClean="0">
              <a:sym typeface="Wingdings" pitchFamily="2" charset="2"/>
            </a:endParaRPr>
          </a:p>
          <a:p>
            <a:pPr marL="498475" indent="-498475" eaLnBrk="1" hangingPunct="1"/>
            <a:endParaRPr lang="de-DE" sz="1000" b="1" dirty="0" smtClean="0">
              <a:sym typeface="Wingdings" pitchFamily="2" charset="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a:ln/>
        </p:spPr>
      </p:sp>
      <p:sp>
        <p:nvSpPr>
          <p:cNvPr id="116738"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0205, Folie 1 / 2</a:t>
            </a:r>
          </a:p>
          <a:p>
            <a:pPr marL="498475" indent="-498475" eaLnBrk="1" hangingPunct="1"/>
            <a:r>
              <a:rPr lang="de-DE" sz="1000" b="1" dirty="0" smtClean="0"/>
              <a:t>Typ:</a:t>
            </a:r>
            <a:r>
              <a:rPr lang="de-DE" sz="1000" dirty="0" smtClean="0"/>
              <a:t>		3,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dirty="0" smtClean="0"/>
              <a:t>a	Bild Relaisbox</a:t>
            </a:r>
          </a:p>
          <a:p>
            <a:pPr marL="498475" indent="-498475" eaLnBrk="1" hangingPunct="1"/>
            <a:r>
              <a:rPr lang="de-DE" dirty="0" smtClean="0"/>
              <a:t>b	Auge Symbol (Icon)</a:t>
            </a:r>
          </a:p>
          <a:p>
            <a:pPr marL="498475" indent="-498475" eaLnBrk="1" hangingPunct="1"/>
            <a:r>
              <a:rPr lang="de-DE" dirty="0" smtClean="0"/>
              <a:t>c	Ohr Symbol (Icon)</a:t>
            </a:r>
          </a:p>
          <a:p>
            <a:pPr marL="498475" indent="-498475" eaLnBrk="1" hangingPunct="1"/>
            <a:r>
              <a:rPr lang="de-DE" dirty="0" smtClean="0"/>
              <a:t>d	Schaltplan Symbol (Icon)</a:t>
            </a:r>
          </a:p>
          <a:p>
            <a:pPr marL="498475" indent="-498475" eaLnBrk="1" hangingPunct="1"/>
            <a:r>
              <a:rPr lang="de-DE" dirty="0" smtClean="0"/>
              <a:t>e	Nase Symbol (Icon)</a:t>
            </a:r>
          </a:p>
          <a:p>
            <a:pPr marL="498475" indent="-498475" eaLnBrk="1" hangingPunct="1"/>
            <a:r>
              <a:rPr lang="de-DE" dirty="0" smtClean="0"/>
              <a:t>r	Messgerät Symbol (Icon)</a:t>
            </a:r>
          </a:p>
          <a:p>
            <a:pPr marL="498475" indent="-498475" eaLnBrk="1" hangingPunct="1"/>
            <a:r>
              <a:rPr lang="de-DE" dirty="0" smtClean="0"/>
              <a:t>s	Kleine Version Schaltplan</a:t>
            </a:r>
          </a:p>
          <a:p>
            <a:pPr marL="498475" indent="-498475" eaLnBrk="1" hangingPunct="1">
              <a:buFontTx/>
              <a:buAutoNum type="arabicPlain"/>
            </a:pPr>
            <a:r>
              <a:rPr lang="de-DE" dirty="0" smtClean="0"/>
              <a:t>Nadeln falscher Prüfstellen</a:t>
            </a:r>
          </a:p>
          <a:p>
            <a:pPr marL="498475" indent="-498475" eaLnBrk="1" hangingPunct="1">
              <a:buFontTx/>
              <a:buAutoNum type="arabicPlain"/>
            </a:pPr>
            <a:r>
              <a:rPr lang="de-DE" dirty="0" smtClean="0"/>
              <a:t>Nadel der richtigen Prüfstelle</a:t>
            </a:r>
          </a:p>
          <a:p>
            <a:pPr marL="498475" indent="-498475" eaLnBrk="1" hangingPunct="1"/>
            <a:r>
              <a:rPr lang="de-DE" b="1" dirty="0" err="1" smtClean="0"/>
              <a:t>Tooltips</a:t>
            </a:r>
            <a:r>
              <a:rPr lang="de-DE" b="1" dirty="0" smtClean="0"/>
              <a:t> zu den Symbolen:</a:t>
            </a:r>
          </a:p>
          <a:p>
            <a:pPr marL="498475" indent="-498475" eaLnBrk="1" hangingPunct="1"/>
            <a:r>
              <a:rPr lang="de-DE" dirty="0" smtClean="0"/>
              <a:t>b	Sichtkontrolle</a:t>
            </a:r>
          </a:p>
          <a:p>
            <a:pPr marL="498475" indent="-498475" eaLnBrk="1" hangingPunct="1"/>
            <a:r>
              <a:rPr lang="de-DE" dirty="0" smtClean="0"/>
              <a:t>c	</a:t>
            </a:r>
            <a:r>
              <a:rPr lang="de-DE" dirty="0" err="1" smtClean="0"/>
              <a:t>Hörsinn</a:t>
            </a:r>
            <a:r>
              <a:rPr lang="de-DE" dirty="0" smtClean="0"/>
              <a:t> nutzen</a:t>
            </a:r>
          </a:p>
          <a:p>
            <a:pPr marL="498475" indent="-498475" eaLnBrk="1" hangingPunct="1"/>
            <a:r>
              <a:rPr lang="de-DE" dirty="0" smtClean="0"/>
              <a:t>d	Schaltplan öffnen</a:t>
            </a:r>
          </a:p>
          <a:p>
            <a:pPr marL="498475" indent="-498475" eaLnBrk="1" hangingPunct="1"/>
            <a:r>
              <a:rPr lang="de-DE" dirty="0" smtClean="0"/>
              <a:t>e	Geruchsinn einsetzen</a:t>
            </a:r>
          </a:p>
          <a:p>
            <a:pPr marL="498475" indent="-498475" eaLnBrk="1" hangingPunct="1"/>
            <a:r>
              <a:rPr lang="de-DE" dirty="0" smtClean="0"/>
              <a:t>r	</a:t>
            </a:r>
            <a:r>
              <a:rPr lang="de-DE" dirty="0" err="1" smtClean="0"/>
              <a:t>Mulimeter</a:t>
            </a:r>
            <a:r>
              <a:rPr lang="de-DE" dirty="0" smtClean="0"/>
              <a:t> nutzen</a:t>
            </a:r>
          </a:p>
          <a:p>
            <a:pPr marL="498475" indent="-498475" eaLnBrk="1" hangingPunct="1"/>
            <a:r>
              <a:rPr lang="de-DE" sz="1000" b="1" dirty="0" smtClean="0"/>
              <a:t>Sprechertext:</a:t>
            </a:r>
          </a:p>
          <a:p>
            <a:pPr marL="498475" indent="-498475" eaLnBrk="1" hangingPunct="1"/>
            <a:r>
              <a:rPr lang="de-DE" sz="1000" dirty="0" smtClean="0"/>
              <a:t>a	Sie haben nun die Beanstandungsanalyse abgeschlossen, und die Prüfungsebene erreicht. Durch Einsatz des Kurztestprotokolls haben Sie einen Verdacht, den Sie nun überprüfen. </a:t>
            </a:r>
          </a:p>
          <a:p>
            <a:pPr marL="498475" indent="-498475" eaLnBrk="1" hangingPunct="1"/>
            <a:endParaRPr lang="de-DE" sz="1000" b="1" dirty="0" smtClean="0"/>
          </a:p>
          <a:p>
            <a:pPr marL="498475" indent="-498475" eaLnBrk="1" hangingPunct="1"/>
            <a:endParaRPr lang="de-DE" sz="1000" b="1" dirty="0" smtClean="0"/>
          </a:p>
          <a:p>
            <a:pPr marL="498475" indent="-498475" eaLnBrk="1" hangingPunct="1"/>
            <a:r>
              <a:rPr lang="de-DE" sz="1100" u="sng" dirty="0" smtClean="0"/>
              <a:t>Standardfeedbacks:</a:t>
            </a:r>
          </a:p>
          <a:p>
            <a:pPr marL="498475" indent="-498475" eaLnBrk="1" hangingPunct="1"/>
            <a:r>
              <a:rPr lang="de-DE" sz="1000" dirty="0" smtClean="0"/>
              <a:t>fb1	Diese Sicherung scheint in Ordnung zu sein.</a:t>
            </a:r>
          </a:p>
          <a:p>
            <a:pPr marL="498475" indent="-498475" eaLnBrk="1" hangingPunct="1"/>
            <a:r>
              <a:rPr lang="de-DE" sz="1000" dirty="0" smtClean="0"/>
              <a:t>fb2	Sie hören nichts besonderes.</a:t>
            </a:r>
          </a:p>
          <a:p>
            <a:pPr marL="498475" indent="-498475" eaLnBrk="1" hangingPunct="1"/>
            <a:r>
              <a:rPr lang="de-DE" sz="1000" dirty="0" smtClean="0"/>
              <a:t>fb4	Sie können hier nichts besonderes </a:t>
            </a:r>
            <a:r>
              <a:rPr lang="de-DE" sz="1000" dirty="0" err="1" smtClean="0"/>
              <a:t>erriechen</a:t>
            </a:r>
            <a:r>
              <a:rPr lang="de-DE" sz="1000" dirty="0" smtClean="0"/>
              <a:t>.</a:t>
            </a:r>
          </a:p>
          <a:p>
            <a:pPr marL="498475" indent="-498475" eaLnBrk="1" hangingPunct="1"/>
            <a:r>
              <a:rPr lang="de-DE" sz="1000" dirty="0" smtClean="0"/>
              <a:t>fb5	Die Messung ergibt, dass diese Sicherung in Ordnung ist.</a:t>
            </a:r>
          </a:p>
          <a:p>
            <a:pPr marL="498475" indent="-498475" eaLnBrk="1" hangingPunct="1"/>
            <a:endParaRPr lang="de-DE" sz="1000" b="1" dirty="0" smtClean="0"/>
          </a:p>
          <a:p>
            <a:pPr marL="498475" indent="-498475" eaLnBrk="1" hangingPunct="1"/>
            <a:r>
              <a:rPr lang="de-DE" sz="1000" dirty="0" smtClean="0"/>
              <a:t>fbOK3	Sie haben Möglichkeiten gewählt, die Sie auf Basis der erhaltenen Informationen nicht ausschließen können.</a:t>
            </a:r>
          </a:p>
          <a:p>
            <a:pPr marL="498475" indent="-498475" eaLnBrk="1" hangingPunct="1"/>
            <a:endParaRPr lang="de-DE" sz="1000" dirty="0" smtClean="0"/>
          </a:p>
          <a:p>
            <a:pPr marL="498475" indent="-498475" eaLnBrk="1" hangingPunct="1"/>
            <a:r>
              <a:rPr lang="de-DE" sz="1000" u="sng" dirty="0" smtClean="0"/>
              <a:t>Dedizierte Feedbacks:</a:t>
            </a:r>
          </a:p>
          <a:p>
            <a:pPr marL="498475" indent="-498475" eaLnBrk="1" hangingPunct="1"/>
            <a:r>
              <a:rPr lang="de-DE" sz="1000" dirty="0" smtClean="0"/>
              <a:t>e2	Diese Sicherung riecht verbrannt.</a:t>
            </a:r>
          </a:p>
          <a:p>
            <a:pPr marL="498475" indent="-498475" eaLnBrk="1" hangingPunct="1"/>
            <a:r>
              <a:rPr lang="de-DE" sz="1000" dirty="0" smtClean="0"/>
              <a:t>b2	Diese Sicherung scheint durchgebrannt zu sein.</a:t>
            </a:r>
          </a:p>
          <a:p>
            <a:pPr marL="498475" indent="-498475" eaLnBrk="1" hangingPunct="1"/>
            <a:r>
              <a:rPr lang="de-DE" sz="1000" dirty="0" smtClean="0"/>
              <a:t>d	Gut, schauen Sie zuerst im Schaltplan nach.</a:t>
            </a:r>
          </a:p>
          <a:p>
            <a:pPr marL="498475" indent="-498475" eaLnBrk="1" hangingPunct="1"/>
            <a:r>
              <a:rPr lang="de-DE" sz="1000" dirty="0" smtClean="0"/>
              <a:t>r2	Die Messung ergibt, dass diese Sicherung defekt ist.</a:t>
            </a:r>
          </a:p>
          <a:p>
            <a:pPr marL="498475" indent="-498475" eaLnBrk="1" hangingPunct="1"/>
            <a:endParaRPr lang="de-DE" sz="1000" dirty="0" smtClean="0"/>
          </a:p>
          <a:p>
            <a:pPr marL="498475" indent="-498475" eaLnBrk="1" hangingPunct="1"/>
            <a:r>
              <a:rPr lang="de-DE" sz="1000" dirty="0" smtClean="0"/>
              <a:t>fr2	Sie haben festgestellt, dass die Sicherung der Kraftstoffpumpe defekt ist. Daher ist diese Sicherung nicht auszuschließen.</a:t>
            </a:r>
          </a:p>
          <a:p>
            <a:pPr marL="498475" indent="-498475" eaLnBrk="1" hangingPunct="1"/>
            <a:r>
              <a:rPr lang="de-DE" sz="1000" dirty="0" smtClean="0"/>
              <a:t>r2f	Gut gemacht, sie konnten feststellen, dass die Sicherung der Kraftstoffpumpe defekt ist, jedoch können Sie hier nichts ausschließen.</a:t>
            </a:r>
          </a:p>
          <a:p>
            <a:pPr marL="498475" indent="-498475" eaLnBrk="1" hangingPunct="1"/>
            <a:r>
              <a:rPr lang="de-DE" sz="1000" dirty="0" smtClean="0"/>
              <a:t>r2g	Sie haben einen wichtigen Prüfschritt vergessen, um hier korrekt ausschließen zu können.</a:t>
            </a:r>
          </a:p>
          <a:p>
            <a:pPr marL="498475" indent="-498475" eaLnBrk="1" hangingPunct="1"/>
            <a:endParaRPr lang="de-DE" sz="1000" b="1" dirty="0" smtClean="0"/>
          </a:p>
          <a:p>
            <a:pPr marL="498475" indent="-498475" eaLnBrk="1" hangingPunct="1"/>
            <a:endParaRPr lang="de-DE" sz="1000" dirty="0" smtClean="0"/>
          </a:p>
          <a:p>
            <a:pPr marL="498475" indent="-498475" eaLnBrk="1" hangingPunct="1"/>
            <a:r>
              <a:rPr lang="de-DE" sz="1000" b="1" dirty="0" smtClean="0"/>
              <a:t>Regieanweisungen</a:t>
            </a:r>
            <a:r>
              <a:rPr lang="de-DE" sz="1000" b="1" dirty="0" smtClean="0">
                <a:sym typeface="Wingdings" pitchFamily="2" charset="2"/>
              </a:rPr>
              <a:t>: </a:t>
            </a:r>
          </a:p>
          <a:p>
            <a:pPr marL="498475" indent="-498475" eaLnBrk="1" hangingPunct="1"/>
            <a:endParaRPr lang="de-DE" sz="1000" b="1" dirty="0" smtClean="0">
              <a:sym typeface="Wingdings" pitchFamily="2" charset="2"/>
            </a:endParaRPr>
          </a:p>
          <a:p>
            <a:pPr marL="498475" indent="-498475" eaLnBrk="1" hangingPunct="1">
              <a:buFontTx/>
              <a:buChar char="•"/>
            </a:pPr>
            <a:r>
              <a:rPr lang="de-DE" sz="1000" dirty="0" smtClean="0">
                <a:sym typeface="Wingdings" pitchFamily="2" charset="2"/>
              </a:rPr>
              <a:t>Der TN entscheidet selbständig welche Prüfmittel er einsetzt durch Ziehen der Symbole auf die Prüfstellen. Bei jeder Prüfung erhält er direkt  entweder dediziertes Feedback oder Standardfeedbacks (</a:t>
            </a:r>
            <a:r>
              <a:rPr lang="de-DE" sz="1000" dirty="0" err="1" smtClean="0">
                <a:sym typeface="Wingdings" pitchFamily="2" charset="2"/>
              </a:rPr>
              <a:t>fb</a:t>
            </a:r>
            <a:r>
              <a:rPr lang="de-DE" sz="1000" dirty="0" smtClean="0">
                <a:sym typeface="Wingdings" pitchFamily="2" charset="2"/>
              </a:rPr>
              <a:t>…). Die Standardfeedbacks beziehen sich nur auf das gezogene Symbol (Auge -&gt; fb1, Ohr -&gt; fb2, Schaltplan -&gt; fb3, Nase -&gt; fb4, Messgerät -&gt; fb5). Index-Schema für die dedizierten, direkten Feedbacks am Beispiel b1: TN zieht Auge Symbol (b) auf Prüfstelle Sicherung (1).</a:t>
            </a:r>
          </a:p>
          <a:p>
            <a:pPr marL="498475" indent="-498475" eaLnBrk="1" hangingPunct="1">
              <a:buFontTx/>
              <a:buChar char="•"/>
            </a:pPr>
            <a:r>
              <a:rPr lang="de-DE" sz="1000" dirty="0" smtClean="0">
                <a:sym typeface="Wingdings" pitchFamily="2" charset="2"/>
              </a:rPr>
              <a:t>Für jeden Arbeitsschritt bekommt der TN nicht nur Feedback durch einen Sprecher, sondern auch durch die Nutzen-Aufwand Anzeige (Daumen). Der Ausschlag der Erfolgsanzeige ist in Werten angegeben.</a:t>
            </a:r>
          </a:p>
          <a:p>
            <a:pPr marL="498475" indent="-498475" eaLnBrk="1" hangingPunct="1">
              <a:buFontTx/>
              <a:buChar char="•"/>
            </a:pPr>
            <a:r>
              <a:rPr lang="de-DE" sz="1000" dirty="0" smtClean="0">
                <a:sym typeface="Wingdings" pitchFamily="2" charset="2"/>
              </a:rPr>
              <a:t>Klickt der TN auf das Schaltplan Symbol öffnet sich ein Auszug des Schaltplanbelegungsplan siehe nächste Folie. Der TN kann nachdem der Plan verkleinert wurde auf den Plan klicken um ihn wieder zu vergrößern. </a:t>
            </a:r>
          </a:p>
          <a:p>
            <a:pPr marL="498475" indent="-498475" eaLnBrk="1" hangingPunct="1">
              <a:buFontTx/>
              <a:buChar char="•"/>
            </a:pPr>
            <a:r>
              <a:rPr lang="de-DE" sz="1000" dirty="0" smtClean="0">
                <a:sym typeface="Wingdings" pitchFamily="2" charset="2"/>
              </a:rPr>
              <a:t>Zusätzlich wählt er Defekte aus. Bei einem Klick auf den OK-Button wird ausgewertet. Sind die Bedingungen (siehe unten) erfüllt, erhält der TN die dedizierten positiven Feedbacks (+) zur Auswertung und der nächste Level wird freigeschaltet. Ansonsten kommt nur ein Sprecherfeedback, und zwar nach folgender Prioritätenliste:</a:t>
            </a:r>
          </a:p>
          <a:p>
            <a:pPr marL="498475" indent="-498475" eaLnBrk="1" hangingPunct="1">
              <a:buFontTx/>
              <a:buChar char="•"/>
            </a:pPr>
            <a:endParaRPr lang="de-DE" sz="1000" b="1" dirty="0" smtClean="0">
              <a:sym typeface="Wingdings" pitchFamily="2" charset="2"/>
            </a:endParaRPr>
          </a:p>
          <a:p>
            <a:pPr marL="498475" indent="-498475" eaLnBrk="1" hangingPunct="1"/>
            <a:r>
              <a:rPr lang="de-DE" sz="1000" u="sng" dirty="0" smtClean="0">
                <a:sym typeface="Wingdings" pitchFamily="2" charset="2"/>
              </a:rPr>
              <a:t>Feedbackprioritäten:</a:t>
            </a:r>
            <a:endParaRPr lang="de-DE" sz="1000" dirty="0" smtClean="0">
              <a:sym typeface="Wingdings" pitchFamily="2" charset="2"/>
            </a:endParaRPr>
          </a:p>
          <a:p>
            <a:pPr marL="498475" indent="-498475" eaLnBrk="1" hangingPunct="1">
              <a:buFontTx/>
              <a:buChar char="•"/>
            </a:pPr>
            <a:r>
              <a:rPr lang="de-DE" sz="1000" dirty="0" smtClean="0">
                <a:sym typeface="Wingdings" pitchFamily="2" charset="2"/>
              </a:rPr>
              <a:t>Dediziertes negatives Feedback (-).</a:t>
            </a:r>
          </a:p>
          <a:p>
            <a:pPr marL="498475" indent="-498475" eaLnBrk="1" hangingPunct="1">
              <a:buFontTx/>
              <a:buChar char="•"/>
            </a:pPr>
            <a:r>
              <a:rPr lang="de-DE" sz="1000" dirty="0" smtClean="0"/>
              <a:t>fbOK3</a:t>
            </a:r>
          </a:p>
          <a:p>
            <a:pPr marL="498475" indent="-498475" eaLnBrk="1" hangingPunct="1">
              <a:buFontTx/>
              <a:buChar char="•"/>
            </a:pPr>
            <a:endParaRPr lang="de-DE" sz="1000" dirty="0" smtClean="0"/>
          </a:p>
          <a:p>
            <a:pPr marL="498475" indent="-498475" eaLnBrk="1" hangingPunct="1"/>
            <a:r>
              <a:rPr lang="de-DE" sz="1000" u="sng" dirty="0" smtClean="0">
                <a:sym typeface="Wingdings" pitchFamily="2" charset="2"/>
              </a:rPr>
              <a:t>Sprecherfeedback und Erfolgsanzeige:</a:t>
            </a:r>
          </a:p>
          <a:p>
            <a:pPr marL="498475" indent="-498475" eaLnBrk="1" hangingPunct="1"/>
            <a:r>
              <a:rPr lang="de-DE" sz="1000" dirty="0" smtClean="0">
                <a:sym typeface="Wingdings" pitchFamily="2" charset="2"/>
              </a:rPr>
              <a:t>b auf 1	fb1, Wert: 0 </a:t>
            </a:r>
            <a:r>
              <a:rPr lang="de-DE" sz="1000" dirty="0" smtClean="0"/>
              <a:t>	</a:t>
            </a:r>
          </a:p>
          <a:p>
            <a:pPr marL="498475" indent="-498475" eaLnBrk="1" hangingPunct="1"/>
            <a:r>
              <a:rPr lang="de-DE" sz="1000" dirty="0" smtClean="0"/>
              <a:t>b auf 2	b2, Wert: 0</a:t>
            </a:r>
          </a:p>
          <a:p>
            <a:pPr marL="498475" indent="-498475" eaLnBrk="1" hangingPunct="1"/>
            <a:r>
              <a:rPr lang="de-DE" sz="1000" dirty="0" smtClean="0"/>
              <a:t>c auf 12	fb2, Wert: 0</a:t>
            </a:r>
          </a:p>
          <a:p>
            <a:pPr marL="498475" indent="-498475" eaLnBrk="1" hangingPunct="1"/>
            <a:r>
              <a:rPr lang="de-DE" sz="1000" dirty="0" smtClean="0"/>
              <a:t>d		</a:t>
            </a:r>
            <a:r>
              <a:rPr lang="de-DE" sz="1000" dirty="0" err="1" smtClean="0"/>
              <a:t>d</a:t>
            </a:r>
            <a:r>
              <a:rPr lang="de-DE" sz="1000" dirty="0" smtClean="0"/>
              <a:t>, Wert: 1</a:t>
            </a:r>
          </a:p>
          <a:p>
            <a:pPr marL="498475" indent="-498475" eaLnBrk="1" hangingPunct="1"/>
            <a:r>
              <a:rPr lang="de-DE" sz="1000" dirty="0" smtClean="0"/>
              <a:t>e auf 12	fb4, Wert: 0</a:t>
            </a:r>
          </a:p>
          <a:p>
            <a:pPr marL="498475" indent="-498475" eaLnBrk="1" hangingPunct="1"/>
            <a:r>
              <a:rPr lang="de-DE" sz="1000" dirty="0" smtClean="0"/>
              <a:t>e auf 2		e2, Wert</a:t>
            </a:r>
            <a:r>
              <a:rPr lang="de-DE" sz="1100" dirty="0" smtClean="0"/>
              <a:t>: 0</a:t>
            </a:r>
            <a:endParaRPr lang="de-DE" sz="1000" dirty="0" smtClean="0"/>
          </a:p>
          <a:p>
            <a:pPr marL="498475" indent="-498475" eaLnBrk="1" hangingPunct="1"/>
            <a:r>
              <a:rPr lang="de-DE" sz="1000" dirty="0" smtClean="0"/>
              <a:t>r auf 1		fb5, Wert: -0.5</a:t>
            </a:r>
          </a:p>
          <a:p>
            <a:pPr marL="498475" indent="-498475" eaLnBrk="1" hangingPunct="1"/>
            <a:r>
              <a:rPr lang="de-DE" sz="1000" dirty="0" smtClean="0"/>
              <a:t>r auf 2		r2, Wert: 0.5</a:t>
            </a:r>
          </a:p>
          <a:p>
            <a:pPr marL="498475" indent="-498475" eaLnBrk="1" hangingPunct="1"/>
            <a:endParaRPr lang="de-DE" sz="1000" dirty="0" smtClean="0"/>
          </a:p>
          <a:p>
            <a:pPr marL="498475" indent="-498475" eaLnBrk="1" hangingPunct="1"/>
            <a:r>
              <a:rPr lang="de-DE" sz="1000" u="sng" dirty="0" smtClean="0">
                <a:sym typeface="Wingdings" pitchFamily="2" charset="2"/>
              </a:rPr>
              <a:t>Standardauswertung:</a:t>
            </a:r>
          </a:p>
          <a:p>
            <a:pPr marL="498475" indent="-498475" eaLnBrk="1" hangingPunct="1">
              <a:buFontTx/>
              <a:buChar char="•"/>
            </a:pPr>
            <a:r>
              <a:rPr lang="de-DE" sz="1000" dirty="0" smtClean="0"/>
              <a:t>Ein oder mehrere Kreuze -&gt; fbOK3</a:t>
            </a:r>
          </a:p>
          <a:p>
            <a:pPr marL="498475" indent="-498475" eaLnBrk="1" hangingPunct="1"/>
            <a:endParaRPr lang="de-DE" sz="1000" dirty="0" smtClean="0"/>
          </a:p>
          <a:p>
            <a:pPr marL="498475" indent="-498475" eaLnBrk="1" hangingPunct="1"/>
            <a:r>
              <a:rPr lang="de-DE" sz="1000" u="sng" dirty="0" smtClean="0"/>
              <a:t>Auswertung:  </a:t>
            </a:r>
          </a:p>
          <a:p>
            <a:pPr marL="498475" indent="-498475" eaLnBrk="1" hangingPunct="1">
              <a:buFontTx/>
              <a:buChar char="•"/>
            </a:pPr>
            <a:r>
              <a:rPr lang="de-DE" sz="1000" dirty="0" smtClean="0"/>
              <a:t>Kein Kreuz und r2 ausgeführt 		-&gt; Sprechertext r2f (+)</a:t>
            </a:r>
          </a:p>
          <a:p>
            <a:pPr marL="498475" indent="-498475" eaLnBrk="1" hangingPunct="1">
              <a:buFontTx/>
              <a:buChar char="•"/>
            </a:pPr>
            <a:r>
              <a:rPr lang="de-DE" sz="1000" dirty="0" smtClean="0"/>
              <a:t>Kein Kreuz und r2 nicht ausgeführt	-&gt; Sprechertext r2g (-)</a:t>
            </a:r>
          </a:p>
          <a:p>
            <a:pPr marL="498475" indent="-498475" eaLnBrk="1" hangingPunct="1">
              <a:buFontTx/>
              <a:buChar char="•"/>
            </a:pPr>
            <a:r>
              <a:rPr lang="de-DE" sz="1000" dirty="0" smtClean="0"/>
              <a:t>Kreuz bei f und r2 nicht ausgeführt	-&gt; Sprechertext r2g (-)</a:t>
            </a:r>
          </a:p>
          <a:p>
            <a:pPr marL="498475" indent="-498475" eaLnBrk="1" hangingPunct="1">
              <a:buFontTx/>
              <a:buChar char="•"/>
            </a:pPr>
            <a:r>
              <a:rPr lang="de-DE" sz="1000" dirty="0" smtClean="0"/>
              <a:t>Kreuz f und r2 ausgeführt		-&gt; Sprechertext fr2 (-)</a:t>
            </a:r>
          </a:p>
          <a:p>
            <a:pPr marL="498475" indent="-498475" eaLnBrk="1" hangingPunct="1"/>
            <a:endParaRPr lang="de-DE" sz="1000" dirty="0" smtClean="0"/>
          </a:p>
          <a:p>
            <a:pPr marL="498475" indent="-498475" eaLnBrk="1" hangingPunct="1"/>
            <a:r>
              <a:rPr lang="de-DE" sz="1000" u="sng" dirty="0" smtClean="0"/>
              <a:t>Bedingungen:</a:t>
            </a:r>
          </a:p>
          <a:p>
            <a:pPr marL="498475" indent="-498475" eaLnBrk="1" hangingPunct="1">
              <a:buFontTx/>
              <a:buChar char="•"/>
            </a:pPr>
            <a:r>
              <a:rPr lang="de-DE" sz="1000" dirty="0" smtClean="0"/>
              <a:t>r2</a:t>
            </a:r>
          </a:p>
          <a:p>
            <a:pPr marL="498475" indent="-498475" eaLnBrk="1" hangingPunct="1"/>
            <a:endParaRPr lang="de-DE" sz="1000" dirty="0" smtClean="0"/>
          </a:p>
          <a:p>
            <a:pPr marL="498475" indent="-498475" eaLnBrk="1" hangingPunct="1">
              <a:buFontTx/>
              <a:buChar char="•"/>
            </a:pPr>
            <a:endParaRPr lang="de-DE" sz="1000" dirty="0" smtClean="0"/>
          </a:p>
          <a:p>
            <a:pPr marL="498475" indent="-498475" eaLnBrk="1" hangingPunct="1">
              <a:buFontTx/>
              <a:buChar char="•"/>
            </a:pPr>
            <a:endParaRPr lang="de-DE" sz="1000" b="1" dirty="0" smtClean="0">
              <a:sym typeface="Wingdings" pitchFamily="2" charset="2"/>
            </a:endParaRPr>
          </a:p>
          <a:p>
            <a:pPr marL="498475" indent="-498475" eaLnBrk="1" hangingPunct="1"/>
            <a:endParaRPr lang="de-DE" sz="1000" b="1" dirty="0" smtClean="0">
              <a:sym typeface="Wingdings" pitchFamily="2" charset="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a:ln/>
        </p:spPr>
      </p:sp>
      <p:sp>
        <p:nvSpPr>
          <p:cNvPr id="118786"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0205, Folie 2 / 2</a:t>
            </a:r>
          </a:p>
          <a:p>
            <a:pPr marL="498475" indent="-498475" eaLnBrk="1" hangingPunct="1"/>
            <a:r>
              <a:rPr lang="de-DE" sz="1000" b="1" dirty="0" smtClean="0"/>
              <a:t>Typ:</a:t>
            </a:r>
            <a:r>
              <a:rPr lang="de-DE" sz="1000" dirty="0" smtClean="0"/>
              <a:t>		3,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sz="1000" dirty="0" smtClean="0"/>
              <a:t>Gleich wie Folie zuvor, zusätzlich:</a:t>
            </a:r>
          </a:p>
          <a:p>
            <a:pPr marL="498475" indent="-498475" eaLnBrk="1" hangingPunct="1"/>
            <a:r>
              <a:rPr lang="de-DE" dirty="0" smtClean="0"/>
              <a:t>a	Auszug </a:t>
            </a:r>
            <a:r>
              <a:rPr lang="de-DE" dirty="0" smtClean="0"/>
              <a:t>Schaltplanbelegungsplan</a:t>
            </a:r>
          </a:p>
          <a:p>
            <a:pPr marL="498475" indent="-498475" eaLnBrk="1" hangingPunct="1"/>
            <a:endParaRPr lang="de-DE" dirty="0"/>
          </a:p>
          <a:p>
            <a:pPr marL="498475" indent="-498475" eaLnBrk="1" hangingPunct="1"/>
            <a:r>
              <a:rPr lang="de-DE" b="1" dirty="0"/>
              <a:t>Sprechertext:</a:t>
            </a:r>
          </a:p>
          <a:p>
            <a:pPr marL="498475" indent="-498475" eaLnBrk="1" hangingPunct="1"/>
            <a:r>
              <a:rPr lang="de-DE" dirty="0"/>
              <a:t>a	</a:t>
            </a:r>
            <a:r>
              <a:rPr lang="de-DE" dirty="0" smtClean="0"/>
              <a:t>Sie sehen hier den vereinfachten Auszug eines Schaltplans. Bewegen Sie den Mauszeiger darüber, um sich zu orientieren.</a:t>
            </a:r>
            <a:endParaRPr lang="de-DE" dirty="0"/>
          </a:p>
          <a:p>
            <a:pPr marL="498475" indent="-498475" eaLnBrk="1" hangingPunct="1"/>
            <a:endParaRPr lang="de-DE" dirty="0" smtClean="0"/>
          </a:p>
          <a:p>
            <a:pPr marL="498475" indent="-498475" eaLnBrk="1" hangingPunct="1"/>
            <a:r>
              <a:rPr lang="de-DE" b="1" dirty="0" err="1" smtClean="0"/>
              <a:t>Tooltips</a:t>
            </a:r>
            <a:r>
              <a:rPr lang="de-DE" b="1" dirty="0" smtClean="0"/>
              <a:t>:</a:t>
            </a:r>
          </a:p>
          <a:p>
            <a:pPr marL="498475" indent="-498475" eaLnBrk="1" hangingPunct="1">
              <a:buAutoNum type="arabicPlain"/>
            </a:pPr>
            <a:r>
              <a:rPr lang="de-DE" b="0" dirty="0" smtClean="0"/>
              <a:t>Sicherung Kraftstoffpumpe</a:t>
            </a:r>
          </a:p>
          <a:p>
            <a:pPr marL="498475" indent="-498475" eaLnBrk="1" hangingPunct="1">
              <a:buAutoNum type="arabicPlain"/>
            </a:pPr>
            <a:r>
              <a:rPr lang="de-DE" b="0" dirty="0" smtClean="0"/>
              <a:t>Sicherung </a:t>
            </a:r>
            <a:r>
              <a:rPr lang="de-DE" b="0" dirty="0" smtClean="0"/>
              <a:t>Steuerung </a:t>
            </a:r>
            <a:r>
              <a:rPr lang="de-DE" b="0" dirty="0" smtClean="0"/>
              <a:t>Kraftstoffpumpe</a:t>
            </a:r>
          </a:p>
          <a:p>
            <a:pPr marL="498475" indent="-498475" eaLnBrk="1" hangingPunct="1">
              <a:buAutoNum type="arabicPlain"/>
            </a:pPr>
            <a:r>
              <a:rPr lang="de-DE" b="0" dirty="0" smtClean="0"/>
              <a:t>SAM Vorne</a:t>
            </a:r>
          </a:p>
          <a:p>
            <a:pPr marL="498475" indent="-498475" eaLnBrk="1" hangingPunct="1">
              <a:buAutoNum type="arabicPlain"/>
            </a:pPr>
            <a:r>
              <a:rPr lang="de-DE" b="0" dirty="0" smtClean="0"/>
              <a:t>SAM Hinten</a:t>
            </a:r>
          </a:p>
          <a:p>
            <a:pPr marL="498475" indent="-498475" eaLnBrk="1" hangingPunct="1">
              <a:buAutoNum type="arabicPlain"/>
            </a:pPr>
            <a:r>
              <a:rPr lang="de-DE" dirty="0"/>
              <a:t>Steuergerät Kraftstoffpumpe</a:t>
            </a:r>
          </a:p>
          <a:p>
            <a:pPr marL="498475" indent="-498475" eaLnBrk="1" hangingPunct="1">
              <a:buAutoNum type="arabicPlain"/>
            </a:pPr>
            <a:r>
              <a:rPr lang="de-DE" dirty="0" smtClean="0"/>
              <a:t>Drucksensor</a:t>
            </a:r>
            <a:endParaRPr lang="de-DE" b="0" dirty="0" smtClean="0"/>
          </a:p>
          <a:p>
            <a:pPr marL="498475" indent="-498475" eaLnBrk="1" hangingPunct="1">
              <a:buAutoNum type="arabicPlain"/>
            </a:pPr>
            <a:r>
              <a:rPr lang="de-DE" b="0" dirty="0" smtClean="0"/>
              <a:t>Kraftstoffpumpe</a:t>
            </a:r>
            <a:endParaRPr lang="de-DE" b="0" dirty="0" smtClean="0"/>
          </a:p>
          <a:p>
            <a:pPr marL="498475" indent="-498475" eaLnBrk="1" hangingPunct="1">
              <a:buAutoNum type="arabicPlain"/>
            </a:pPr>
            <a:endParaRPr lang="de-DE" b="0" dirty="0" smtClean="0">
              <a:solidFill>
                <a:srgbClr val="33CC33"/>
              </a:solidFill>
            </a:endParaRPr>
          </a:p>
          <a:p>
            <a:pPr marL="498475" indent="-498475" eaLnBrk="1" hangingPunct="1">
              <a:buAutoNum type="arabicPlain"/>
            </a:pPr>
            <a:endParaRPr lang="de-DE" b="0" dirty="0" smtClean="0">
              <a:solidFill>
                <a:srgbClr val="33CC33"/>
              </a:solidFill>
            </a:endParaRPr>
          </a:p>
          <a:p>
            <a:pPr marL="498475" indent="-498475" eaLnBrk="1" hangingPunct="1"/>
            <a:endParaRPr lang="de-DE" dirty="0" smtClean="0"/>
          </a:p>
          <a:p>
            <a:pPr marL="498475" indent="-498475" eaLnBrk="1" hangingPunct="1"/>
            <a:r>
              <a:rPr lang="de-DE" b="1" dirty="0" smtClean="0"/>
              <a:t>Regieanweisungen</a:t>
            </a:r>
            <a:r>
              <a:rPr lang="de-DE" b="1" dirty="0" smtClean="0">
                <a:sym typeface="Wingdings" pitchFamily="2" charset="2"/>
              </a:rPr>
              <a:t>: </a:t>
            </a:r>
          </a:p>
          <a:p>
            <a:pPr marL="498475" indent="-498475" eaLnBrk="1" hangingPunct="1"/>
            <a:r>
              <a:rPr lang="de-DE" dirty="0" smtClean="0"/>
              <a:t>	Nach Klick auf das Schaltplanbelegungssymbol öffnet sich ein Auszug de</a:t>
            </a:r>
            <a:r>
              <a:rPr lang="de-DE" dirty="0" smtClean="0">
                <a:solidFill>
                  <a:srgbClr val="33CC33"/>
                </a:solidFill>
              </a:rPr>
              <a:t>s</a:t>
            </a:r>
            <a:r>
              <a:rPr lang="de-DE" dirty="0" smtClean="0"/>
              <a:t> Schaltplans(a).  Klickt der Teilnehmer auf das Kreuz rechts oben, verkleinert sich der Plan wie auf der Folie zuvor dargestellt.</a:t>
            </a:r>
          </a:p>
          <a:p>
            <a:pPr marL="498475" indent="-498475" eaLnBrk="1" hangingPunct="1"/>
            <a:endParaRPr lang="de-DE" b="1" dirty="0" smtClean="0"/>
          </a:p>
          <a:p>
            <a:pPr marL="498475" indent="-498475" eaLnBrk="1" hangingPunct="1"/>
            <a:r>
              <a:rPr lang="de-DE" b="1" dirty="0" smtClean="0"/>
              <a:t>Hinweis</a:t>
            </a:r>
            <a:r>
              <a:rPr lang="de-DE" b="1" dirty="0" smtClean="0"/>
              <a:t>:</a:t>
            </a:r>
          </a:p>
          <a:p>
            <a:pPr marL="498475" indent="-498475" eaLnBrk="1" hangingPunct="1"/>
            <a:endParaRPr lang="de-DE" dirty="0" smtClean="0">
              <a:solidFill>
                <a:srgbClr val="33CC33"/>
              </a:solidFill>
            </a:endParaRPr>
          </a:p>
          <a:p>
            <a:pPr marL="498475" indent="-498475" eaLnBrk="1" hangingPunct="1"/>
            <a:endParaRPr lang="de-DE" sz="1000" dirty="0" smtClean="0"/>
          </a:p>
          <a:p>
            <a:pPr marL="498475" indent="-498475" eaLnBrk="1" hangingPunct="1"/>
            <a:endParaRPr lang="de-DE" sz="1000" dirty="0" smtClean="0"/>
          </a:p>
          <a:p>
            <a:pPr marL="498475" indent="-498475" eaLnBrk="1" hangingPunct="1">
              <a:buFontTx/>
              <a:buChar char="•"/>
            </a:pPr>
            <a:endParaRPr lang="de-DE" sz="1000" dirty="0" smtClean="0"/>
          </a:p>
          <a:p>
            <a:pPr marL="498475" indent="-498475" eaLnBrk="1" hangingPunct="1">
              <a:buFontTx/>
              <a:buChar char="•"/>
            </a:pPr>
            <a:endParaRPr lang="de-DE" sz="1000" b="1" dirty="0" smtClean="0">
              <a:sym typeface="Wingdings" pitchFamily="2" charset="2"/>
            </a:endParaRPr>
          </a:p>
          <a:p>
            <a:pPr marL="498475" indent="-498475" eaLnBrk="1" hangingPunct="1"/>
            <a:endParaRPr lang="de-DE" sz="1000" b="1" dirty="0" smtClean="0">
              <a:sym typeface="Wingdings" pitchFamily="2" charset="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ln/>
        </p:spPr>
      </p:sp>
      <p:sp>
        <p:nvSpPr>
          <p:cNvPr id="120834"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0206, Folie 1 / 1</a:t>
            </a:r>
          </a:p>
          <a:p>
            <a:pPr marL="498475" indent="-498475" eaLnBrk="1" hangingPunct="1"/>
            <a:r>
              <a:rPr lang="de-DE" sz="1000" b="1" dirty="0" smtClean="0"/>
              <a:t>Typ:</a:t>
            </a:r>
            <a:r>
              <a:rPr lang="de-DE" sz="1000" dirty="0" smtClean="0"/>
              <a:t>		3,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dirty="0" smtClean="0"/>
              <a:t>a	Grafik Kraftstoffpumpe, Stromleitungen, Steuergerät</a:t>
            </a:r>
          </a:p>
          <a:p>
            <a:pPr marL="498475" indent="-498475" eaLnBrk="1" hangingPunct="1"/>
            <a:r>
              <a:rPr lang="de-DE" dirty="0" smtClean="0"/>
              <a:t>b	Auge Symbol (Icon)</a:t>
            </a:r>
          </a:p>
          <a:p>
            <a:pPr marL="498475" indent="-498475" eaLnBrk="1" hangingPunct="1"/>
            <a:r>
              <a:rPr lang="de-DE" dirty="0" smtClean="0"/>
              <a:t>c	Ohr Symbol (Icon)</a:t>
            </a:r>
          </a:p>
          <a:p>
            <a:pPr marL="498475" indent="-498475" eaLnBrk="1" hangingPunct="1"/>
            <a:r>
              <a:rPr lang="de-DE" dirty="0" smtClean="0"/>
              <a:t>d	Messschieber Symbol (Icon)</a:t>
            </a:r>
          </a:p>
          <a:p>
            <a:pPr marL="498475" indent="-498475" eaLnBrk="1" hangingPunct="1"/>
            <a:r>
              <a:rPr lang="de-DE" dirty="0" smtClean="0"/>
              <a:t>e	Nase Symbol (Icon)</a:t>
            </a:r>
          </a:p>
          <a:p>
            <a:pPr marL="498475" indent="-498475" eaLnBrk="1" hangingPunct="1"/>
            <a:r>
              <a:rPr lang="de-DE" dirty="0" smtClean="0"/>
              <a:t>r	Widerstand Messgerät Symbol (Icon)</a:t>
            </a:r>
          </a:p>
          <a:p>
            <a:pPr marL="498475" indent="-498475" eaLnBrk="1" hangingPunct="1"/>
            <a:r>
              <a:rPr lang="de-DE" dirty="0" smtClean="0"/>
              <a:t>1-5	Nadeln, Prüfstellen	</a:t>
            </a:r>
          </a:p>
          <a:p>
            <a:pPr marL="498475" indent="-498475" eaLnBrk="1" hangingPunct="1">
              <a:buFontTx/>
              <a:buAutoNum type="arabicPlain"/>
            </a:pPr>
            <a:endParaRPr lang="de-DE" dirty="0" smtClean="0"/>
          </a:p>
          <a:p>
            <a:pPr marL="498475" indent="-498475" eaLnBrk="1" hangingPunct="1"/>
            <a:endParaRPr lang="de-DE" dirty="0" smtClean="0"/>
          </a:p>
          <a:p>
            <a:pPr marL="498475" indent="-498475" eaLnBrk="1" hangingPunct="1"/>
            <a:r>
              <a:rPr lang="de-DE" b="1" dirty="0" err="1" smtClean="0"/>
              <a:t>Tooltips</a:t>
            </a:r>
            <a:r>
              <a:rPr lang="de-DE" b="1" dirty="0" smtClean="0"/>
              <a:t> zu den Symbolen:</a:t>
            </a:r>
          </a:p>
          <a:p>
            <a:pPr marL="498475" indent="-498475" eaLnBrk="1" hangingPunct="1"/>
            <a:r>
              <a:rPr lang="de-DE" dirty="0" smtClean="0"/>
              <a:t>b	Sichtkontrolle</a:t>
            </a:r>
          </a:p>
          <a:p>
            <a:pPr marL="498475" indent="-498475" eaLnBrk="1" hangingPunct="1"/>
            <a:r>
              <a:rPr lang="de-DE" dirty="0" smtClean="0"/>
              <a:t>c	</a:t>
            </a:r>
            <a:r>
              <a:rPr lang="de-DE" dirty="0" err="1" smtClean="0"/>
              <a:t>Hörsinn</a:t>
            </a:r>
            <a:r>
              <a:rPr lang="de-DE" dirty="0" smtClean="0"/>
              <a:t> nutzen</a:t>
            </a:r>
          </a:p>
          <a:p>
            <a:pPr marL="498475" indent="-498475" eaLnBrk="1" hangingPunct="1"/>
            <a:r>
              <a:rPr lang="de-DE" dirty="0" smtClean="0"/>
              <a:t>d	Messschieber benutzen</a:t>
            </a:r>
          </a:p>
          <a:p>
            <a:pPr marL="498475" indent="-498475" eaLnBrk="1" hangingPunct="1"/>
            <a:r>
              <a:rPr lang="de-DE" dirty="0" smtClean="0"/>
              <a:t>e	Geruchssinn nutzen</a:t>
            </a:r>
          </a:p>
          <a:p>
            <a:pPr marL="498475" indent="-498475" eaLnBrk="1" hangingPunct="1"/>
            <a:r>
              <a:rPr lang="de-DE" dirty="0" smtClean="0"/>
              <a:t>r	Widerstandsmessung durchführen</a:t>
            </a:r>
          </a:p>
          <a:p>
            <a:pPr marL="498475" indent="-498475" eaLnBrk="1" hangingPunct="1">
              <a:buFontTx/>
              <a:buAutoNum type="arabicPlain"/>
            </a:pPr>
            <a:r>
              <a:rPr lang="de-DE" dirty="0" smtClean="0"/>
              <a:t>Masseleitung Kraftstoffpumpe</a:t>
            </a:r>
          </a:p>
          <a:p>
            <a:pPr marL="498475" indent="-498475" eaLnBrk="1" hangingPunct="1">
              <a:buFontTx/>
              <a:buAutoNum type="arabicPlain"/>
            </a:pPr>
            <a:r>
              <a:rPr lang="de-DE" dirty="0" smtClean="0"/>
              <a:t>Plusleitung Kraftstoffpumpe</a:t>
            </a:r>
          </a:p>
          <a:p>
            <a:pPr marL="498475" marR="0" indent="-498475" algn="l" defTabSz="914400" rtl="0" eaLnBrk="1" fontAlgn="base" latinLnBrk="0" hangingPunct="1">
              <a:lnSpc>
                <a:spcPct val="100000"/>
              </a:lnSpc>
              <a:spcBef>
                <a:spcPct val="0"/>
              </a:spcBef>
              <a:spcAft>
                <a:spcPct val="0"/>
              </a:spcAft>
              <a:buClrTx/>
              <a:buSzTx/>
              <a:buFontTx/>
              <a:buAutoNum type="arabicPlain"/>
              <a:tabLst/>
              <a:defRPr/>
            </a:pPr>
            <a:r>
              <a:rPr lang="de-DE" dirty="0" smtClean="0"/>
              <a:t>Spannungsversorgung N118</a:t>
            </a:r>
          </a:p>
          <a:p>
            <a:pPr marL="498475" indent="-498475" eaLnBrk="1" hangingPunct="1">
              <a:buFontTx/>
              <a:buAutoNum type="arabicPlain"/>
            </a:pPr>
            <a:r>
              <a:rPr lang="de-DE" dirty="0" smtClean="0"/>
              <a:t>Masseleitung N118</a:t>
            </a:r>
          </a:p>
          <a:p>
            <a:pPr marL="498475" marR="0" indent="-498475" algn="l" defTabSz="914400" rtl="0" eaLnBrk="1" fontAlgn="base" latinLnBrk="0" hangingPunct="1">
              <a:lnSpc>
                <a:spcPct val="100000"/>
              </a:lnSpc>
              <a:spcBef>
                <a:spcPct val="0"/>
              </a:spcBef>
              <a:spcAft>
                <a:spcPct val="0"/>
              </a:spcAft>
              <a:buClrTx/>
              <a:buSzTx/>
              <a:buFontTx/>
              <a:buAutoNum type="arabicPlain"/>
              <a:tabLst/>
              <a:defRPr/>
            </a:pPr>
            <a:r>
              <a:rPr lang="de-DE" dirty="0" smtClean="0"/>
              <a:t>Steckverbindung Kraftstoffpumpe</a:t>
            </a:r>
          </a:p>
          <a:p>
            <a:pPr marL="498475" indent="-498475" eaLnBrk="1" hangingPunct="1">
              <a:buFontTx/>
              <a:buAutoNum type="arabicPlain"/>
            </a:pPr>
            <a:endParaRPr lang="de-DE" dirty="0" smtClean="0"/>
          </a:p>
          <a:p>
            <a:pPr marL="498475" indent="-498475" eaLnBrk="1" hangingPunct="1"/>
            <a:endParaRPr lang="de-DE" dirty="0" smtClean="0"/>
          </a:p>
          <a:p>
            <a:pPr marL="498475" indent="-498475" eaLnBrk="1" hangingPunct="1"/>
            <a:r>
              <a:rPr lang="de-DE" sz="1000" b="1" dirty="0" smtClean="0"/>
              <a:t>Sprechertext:</a:t>
            </a:r>
          </a:p>
          <a:p>
            <a:pPr marL="498475" indent="-498475" eaLnBrk="1" hangingPunct="1"/>
            <a:r>
              <a:rPr lang="de-DE" sz="1000" dirty="0" smtClean="0"/>
              <a:t>a	Die Prüfschritte zuvor haben ihren Verdacht bestätigt. Weitere Prüfungen sind aber erforderlich um Komponenten ausschließen zu können.</a:t>
            </a:r>
          </a:p>
          <a:p>
            <a:pPr marL="498475" indent="-498475" eaLnBrk="1" hangingPunct="1"/>
            <a:endParaRPr lang="de-DE" sz="1000" dirty="0" smtClean="0"/>
          </a:p>
          <a:p>
            <a:pPr marL="498475" indent="-498475" eaLnBrk="1" hangingPunct="1"/>
            <a:r>
              <a:rPr lang="de-DE" u="sng" dirty="0" smtClean="0"/>
              <a:t>Standardfeedbacks:</a:t>
            </a:r>
          </a:p>
          <a:p>
            <a:pPr marL="498475" indent="-498475" eaLnBrk="1" hangingPunct="1"/>
            <a:r>
              <a:rPr lang="de-DE" dirty="0" smtClean="0"/>
              <a:t>fb1	Keine Auffälligkeiten sichtbar.</a:t>
            </a:r>
          </a:p>
          <a:p>
            <a:pPr marL="498475" indent="-498475" eaLnBrk="1" hangingPunct="1"/>
            <a:r>
              <a:rPr lang="de-DE" dirty="0" smtClean="0"/>
              <a:t>fb2	Sie hören nichts besonderes.</a:t>
            </a:r>
          </a:p>
          <a:p>
            <a:pPr marL="498475" indent="-498475" eaLnBrk="1" hangingPunct="1"/>
            <a:r>
              <a:rPr lang="de-DE" dirty="0" smtClean="0"/>
              <a:t>fb3	Der Einsatz des Messschiebers hilft ihnen hier nicht weiter.</a:t>
            </a:r>
          </a:p>
          <a:p>
            <a:pPr marL="498475" indent="-498475" eaLnBrk="1" hangingPunct="1"/>
            <a:r>
              <a:rPr lang="de-DE" dirty="0" smtClean="0"/>
              <a:t>fb4	Sie können hier nichts besonderes </a:t>
            </a:r>
            <a:r>
              <a:rPr lang="de-DE" dirty="0" err="1" smtClean="0"/>
              <a:t>erriechen</a:t>
            </a:r>
            <a:r>
              <a:rPr lang="de-DE" dirty="0" smtClean="0"/>
              <a:t>.</a:t>
            </a:r>
          </a:p>
          <a:p>
            <a:pPr marL="498475" indent="-498475" eaLnBrk="1" hangingPunct="1"/>
            <a:r>
              <a:rPr lang="de-DE" dirty="0" smtClean="0"/>
              <a:t>fb5	Hier können Sie nichts messen.</a:t>
            </a:r>
          </a:p>
          <a:p>
            <a:pPr marL="498475" indent="-498475" eaLnBrk="1" hangingPunct="1"/>
            <a:endParaRPr lang="de-DE" dirty="0" smtClean="0"/>
          </a:p>
          <a:p>
            <a:pPr marL="498475" indent="-498475" eaLnBrk="1" hangingPunct="1"/>
            <a:r>
              <a:rPr lang="de-DE" dirty="0" smtClean="0"/>
              <a:t>fbOK1	Es gibt Ausschlussmöglichkeiten die sie auf Grund der bereits erhaltenen Informationen wählen sollten.</a:t>
            </a:r>
            <a:endParaRPr lang="de-DE" b="1" dirty="0" smtClean="0"/>
          </a:p>
          <a:p>
            <a:pPr marL="498475" indent="-498475" eaLnBrk="1" hangingPunct="1"/>
            <a:r>
              <a:rPr lang="de-DE" dirty="0" smtClean="0"/>
              <a:t>fbOK2	Sie haben noch nicht genügend Informationen um diese Möglichkeiten ausschließen zu können.</a:t>
            </a:r>
          </a:p>
          <a:p>
            <a:pPr marL="498475" indent="-498475" eaLnBrk="1" hangingPunct="1"/>
            <a:endParaRPr lang="de-DE" dirty="0" smtClean="0"/>
          </a:p>
          <a:p>
            <a:pPr marL="498475" indent="-498475" eaLnBrk="1" hangingPunct="1"/>
            <a:r>
              <a:rPr lang="de-DE" u="sng" dirty="0" smtClean="0"/>
              <a:t>Dedizierte Feedbacks:</a:t>
            </a:r>
          </a:p>
          <a:p>
            <a:pPr marL="498475" indent="-498475" eaLnBrk="1" hangingPunct="1"/>
            <a:r>
              <a:rPr lang="de-DE" dirty="0" smtClean="0"/>
              <a:t>r1	Die Widerstandmessung an der Masseleitung der Kraftstoffpumpe ergibt einen unendlich hohen Widerstand.	</a:t>
            </a:r>
          </a:p>
          <a:p>
            <a:pPr marL="498475" indent="-498475" eaLnBrk="1" hangingPunct="1"/>
            <a:r>
              <a:rPr lang="de-DE" dirty="0" smtClean="0"/>
              <a:t>r2	Die Widerstandmessung an der Plusleitung der Kraftstoffpumpe ergibt einen unendlich hohen Widerstand.</a:t>
            </a:r>
          </a:p>
          <a:p>
            <a:pPr marL="498475" indent="-498475" eaLnBrk="1" hangingPunct="1"/>
            <a:r>
              <a:rPr lang="de-DE" dirty="0" smtClean="0"/>
              <a:t>r3	Die Widerstandsmessung gegen Masse ergibt einen unendlich hohen Widerstand.</a:t>
            </a:r>
          </a:p>
          <a:p>
            <a:pPr marL="498475" indent="-498475" eaLnBrk="1" hangingPunct="1"/>
            <a:r>
              <a:rPr lang="de-DE" dirty="0" smtClean="0"/>
              <a:t>r4	Die Widerstandsmessung der Masseleitung des Steuergerätes N118 ergibt keine Unterbrechung und keinen Kurzschluss.</a:t>
            </a:r>
            <a:endParaRPr lang="de-DE" dirty="0" smtClean="0">
              <a:solidFill>
                <a:srgbClr val="FF0000"/>
              </a:solidFill>
            </a:endParaRPr>
          </a:p>
          <a:p>
            <a:pPr marL="498475" indent="-498475" eaLnBrk="1" hangingPunct="1"/>
            <a:r>
              <a:rPr lang="de-DE" dirty="0" smtClean="0"/>
              <a:t>r5	Die Widerstandmessung zwischen der Plusleitung der Masseleitung ergibt einen Widerstand von 0,5 Ohm.</a:t>
            </a:r>
          </a:p>
          <a:p>
            <a:pPr marL="498475" indent="-498475" eaLnBrk="1" hangingPunct="1"/>
            <a:endParaRPr lang="de-DE" dirty="0" smtClean="0">
              <a:solidFill>
                <a:srgbClr val="33CC33"/>
              </a:solidFill>
            </a:endParaRPr>
          </a:p>
          <a:p>
            <a:pPr marL="498475" indent="-498475" eaLnBrk="1" hangingPunct="1"/>
            <a:r>
              <a:rPr lang="de-DE" dirty="0" smtClean="0"/>
              <a:t>i	Prima, sie haben durch Widerstandsmessungen festgestellt, dass alle Leitungen in Ordnung sind. Die einzige Komponente die nach dem Ausschlussverfahren jetzt noch übrig bleibt ist die Kraftstoffpumpe.</a:t>
            </a:r>
          </a:p>
          <a:p>
            <a:pPr marL="498475" indent="-498475" eaLnBrk="1" hangingPunct="1"/>
            <a:r>
              <a:rPr lang="de-DE" dirty="0" smtClean="0"/>
              <a:t>i2	Keine Prüfschritte konnten ihnen einen Hinweise geben, die Kraftstoffpumpe auszuschließen. 	</a:t>
            </a:r>
          </a:p>
          <a:p>
            <a:pPr marL="498475" indent="-498475" eaLnBrk="1" hangingPunct="1"/>
            <a:endParaRPr lang="de-DE" sz="1000" dirty="0" smtClean="0"/>
          </a:p>
          <a:p>
            <a:pPr marL="498475" indent="-498475" eaLnBrk="1" hangingPunct="1"/>
            <a:r>
              <a:rPr lang="de-DE" sz="1000" dirty="0" smtClean="0"/>
              <a:t>	</a:t>
            </a:r>
          </a:p>
          <a:p>
            <a:pPr marL="498475" indent="-498475" eaLnBrk="1" hangingPunct="1"/>
            <a:r>
              <a:rPr lang="de-DE" sz="1000" b="1" dirty="0" smtClean="0"/>
              <a:t>Regieanweisungen</a:t>
            </a:r>
            <a:r>
              <a:rPr lang="de-DE" sz="1000" b="1" dirty="0" smtClean="0">
                <a:sym typeface="Wingdings" pitchFamily="2" charset="2"/>
              </a:rPr>
              <a:t>: </a:t>
            </a:r>
          </a:p>
          <a:p>
            <a:pPr marL="498475" indent="-498475" eaLnBrk="1" hangingPunct="1"/>
            <a:endParaRPr lang="de-DE" sz="1000" b="1" dirty="0" smtClean="0">
              <a:sym typeface="Wingdings" pitchFamily="2" charset="2"/>
            </a:endParaRPr>
          </a:p>
          <a:p>
            <a:pPr marL="498475" indent="-498475" eaLnBrk="1" hangingPunct="1">
              <a:buFontTx/>
              <a:buChar char="•"/>
            </a:pPr>
            <a:r>
              <a:rPr lang="de-DE" sz="1000" dirty="0" smtClean="0">
                <a:sym typeface="Wingdings" pitchFamily="2" charset="2"/>
              </a:rPr>
              <a:t>Der TN entscheidet selbständig welche Prüfmittel er einsetzt durch Ziehen der Symbole auf die Prüfstellen. Bei jeder Prüfung erhält er direkt  entweder dediziertes Feedback oder Standardfeedbacks (</a:t>
            </a:r>
            <a:r>
              <a:rPr lang="de-DE" sz="1000" dirty="0" err="1" smtClean="0">
                <a:sym typeface="Wingdings" pitchFamily="2" charset="2"/>
              </a:rPr>
              <a:t>fb</a:t>
            </a:r>
            <a:r>
              <a:rPr lang="de-DE" sz="1000" dirty="0" smtClean="0">
                <a:sym typeface="Wingdings" pitchFamily="2" charset="2"/>
              </a:rPr>
              <a:t>…). Die Standardfeedbacks beziehen sich nur auf das gezogene Symbol (Auge -&gt; fb1, Ohr -&gt; fb2, Schieblehre-&gt; fb3, Nase -&gt; fb4, Widerstand Messgerät -&gt; fb5). Index-Schema für die dedizierten, direkten Feedbacks am Beispiel b1: TN zieht Auge Symbol (b) auf Prüfstelle Masseleitung Kraftstoffpumpe(1).</a:t>
            </a:r>
          </a:p>
          <a:p>
            <a:pPr marL="498475" indent="-498475" eaLnBrk="1" hangingPunct="1">
              <a:buFontTx/>
              <a:buChar char="•"/>
            </a:pPr>
            <a:r>
              <a:rPr lang="de-DE" sz="1000" dirty="0" smtClean="0">
                <a:sym typeface="Wingdings" pitchFamily="2" charset="2"/>
              </a:rPr>
              <a:t>Für jeden Arbeitsschritt bekommt der TN nicht nur Feedback durch einen Sprecher, sondern auch durch die Nutzen-Aufwand Anzeige (Daumen). Der Ausschlag der Erfolgsanzeige ist in Werten angegeben.</a:t>
            </a:r>
          </a:p>
          <a:p>
            <a:pPr marL="498475" indent="-498475" eaLnBrk="1" hangingPunct="1">
              <a:buFontTx/>
              <a:buChar char="•"/>
            </a:pPr>
            <a:r>
              <a:rPr lang="de-DE" sz="1000" dirty="0" smtClean="0">
                <a:sym typeface="Wingdings" pitchFamily="2" charset="2"/>
              </a:rPr>
              <a:t>Klickt der TN auf das Schaltplan Symbol öffnet sich ein Auszug des Schaltplanbelegungsplan siehe nächste Folie. Der TN kann nachdem der Plan verkleinert wurde auf den Plan klicken um ihn wieder zu vergrößern. </a:t>
            </a:r>
          </a:p>
          <a:p>
            <a:pPr marL="498475" indent="-498475" eaLnBrk="1" hangingPunct="1">
              <a:buFontTx/>
              <a:buChar char="•"/>
            </a:pPr>
            <a:r>
              <a:rPr lang="de-DE" sz="1000" dirty="0" smtClean="0">
                <a:sym typeface="Wingdings" pitchFamily="2" charset="2"/>
              </a:rPr>
              <a:t>Zusätzlich wählt er Defekte aus. Bei einem Klick auf den OK-Button wird ausgewertet. Sind die Bedingungen (siehe unten) erfüllt, erhält der TN die dedizierten positiven Feedbacks (+) zur Auswertung und der nächste Level wird freigeschaltet. Ansonsten kommt nur ein Sprecherfeedback, und zwar nach folgender Prioritätenliste:</a:t>
            </a:r>
          </a:p>
          <a:p>
            <a:pPr marL="498475" indent="-498475" eaLnBrk="1" hangingPunct="1">
              <a:buFontTx/>
              <a:buChar char="•"/>
            </a:pPr>
            <a:endParaRPr lang="de-DE" sz="1000" dirty="0" smtClean="0">
              <a:sym typeface="Wingdings" pitchFamily="2" charset="2"/>
            </a:endParaRPr>
          </a:p>
          <a:p>
            <a:pPr marL="498475" indent="-498475" eaLnBrk="1" hangingPunct="1"/>
            <a:r>
              <a:rPr lang="de-DE" sz="1000" u="sng" dirty="0" smtClean="0">
                <a:sym typeface="Wingdings" pitchFamily="2" charset="2"/>
              </a:rPr>
              <a:t>Feedbackprioritäten:</a:t>
            </a:r>
            <a:endParaRPr lang="de-DE" sz="1000" dirty="0" smtClean="0">
              <a:sym typeface="Wingdings" pitchFamily="2" charset="2"/>
            </a:endParaRPr>
          </a:p>
          <a:p>
            <a:pPr marL="498475" indent="-498475" eaLnBrk="1" hangingPunct="1">
              <a:buFontTx/>
              <a:buChar char="•"/>
            </a:pPr>
            <a:r>
              <a:rPr lang="de-DE" sz="1000" dirty="0" smtClean="0">
                <a:sym typeface="Wingdings" pitchFamily="2" charset="2"/>
              </a:rPr>
              <a:t>Dediziertes negatives Feedback (-).</a:t>
            </a:r>
          </a:p>
          <a:p>
            <a:pPr marL="498475" indent="-498475" eaLnBrk="1" hangingPunct="1">
              <a:buFontTx/>
              <a:buChar char="•"/>
            </a:pPr>
            <a:r>
              <a:rPr lang="de-DE" sz="1000" dirty="0" smtClean="0"/>
              <a:t>fbOK1</a:t>
            </a:r>
          </a:p>
          <a:p>
            <a:pPr marL="498475" indent="-498475" eaLnBrk="1" hangingPunct="1">
              <a:buFontTx/>
              <a:buChar char="•"/>
            </a:pPr>
            <a:r>
              <a:rPr lang="de-DE" sz="1000" dirty="0" smtClean="0"/>
              <a:t>fbOk2</a:t>
            </a:r>
          </a:p>
          <a:p>
            <a:pPr marL="498475" indent="-498475" eaLnBrk="1" hangingPunct="1">
              <a:buFontTx/>
              <a:buChar char="•"/>
            </a:pPr>
            <a:endParaRPr lang="de-DE" sz="1000" dirty="0" smtClean="0"/>
          </a:p>
          <a:p>
            <a:pPr marL="498475" indent="-498475" eaLnBrk="1" hangingPunct="1"/>
            <a:r>
              <a:rPr lang="de-DE" sz="1000" u="sng" dirty="0" smtClean="0">
                <a:sym typeface="Wingdings" pitchFamily="2" charset="2"/>
              </a:rPr>
              <a:t>Sprecherfeedback und Erfolgsanzeige:</a:t>
            </a:r>
          </a:p>
          <a:p>
            <a:pPr marL="498475" indent="-498475" eaLnBrk="1" hangingPunct="1"/>
            <a:r>
              <a:rPr lang="de-DE" sz="1000" dirty="0" smtClean="0">
                <a:sym typeface="Wingdings" pitchFamily="2" charset="2"/>
              </a:rPr>
              <a:t>b auf 1234	fb1, Wert: 0 </a:t>
            </a:r>
            <a:r>
              <a:rPr lang="de-DE" sz="1000" dirty="0" smtClean="0"/>
              <a:t>	</a:t>
            </a:r>
          </a:p>
          <a:p>
            <a:pPr marL="498475" indent="-498475" eaLnBrk="1" hangingPunct="1"/>
            <a:r>
              <a:rPr lang="de-DE" sz="1000" dirty="0" smtClean="0"/>
              <a:t>c auf 1234	fb2, Wert: 0</a:t>
            </a:r>
          </a:p>
          <a:p>
            <a:pPr marL="498475" indent="-498475" eaLnBrk="1" hangingPunct="1"/>
            <a:r>
              <a:rPr lang="de-DE" sz="1000" dirty="0" smtClean="0"/>
              <a:t>d auf 1234	fb3, Wert: -0.5</a:t>
            </a:r>
          </a:p>
          <a:p>
            <a:pPr marL="498475" indent="-498475" eaLnBrk="1" hangingPunct="1"/>
            <a:r>
              <a:rPr lang="de-DE" sz="1000" dirty="0" smtClean="0"/>
              <a:t>e auf 1234	fb4, Wert: 0</a:t>
            </a:r>
          </a:p>
          <a:p>
            <a:pPr marL="498475" indent="-498475" eaLnBrk="1" hangingPunct="1"/>
            <a:r>
              <a:rPr lang="de-DE" sz="1000" dirty="0" smtClean="0"/>
              <a:t>r auf 1		r1, Wert: 1</a:t>
            </a:r>
          </a:p>
          <a:p>
            <a:pPr marL="498475" indent="-498475" eaLnBrk="1" hangingPunct="1"/>
            <a:r>
              <a:rPr lang="de-DE" sz="1000" dirty="0" smtClean="0"/>
              <a:t>r auf 2		r2, Wert: 1</a:t>
            </a:r>
          </a:p>
          <a:p>
            <a:pPr marL="498475" indent="-498475" eaLnBrk="1" hangingPunct="1"/>
            <a:r>
              <a:rPr lang="de-DE" sz="1000" dirty="0" smtClean="0"/>
              <a:t>r auf 3		r3, Wert: 1</a:t>
            </a:r>
          </a:p>
          <a:p>
            <a:pPr marL="498475" indent="-498475" eaLnBrk="1" hangingPunct="1"/>
            <a:r>
              <a:rPr lang="de-DE" sz="1000" dirty="0" smtClean="0"/>
              <a:t>r auf 4		r4. Wert: 1</a:t>
            </a:r>
          </a:p>
          <a:p>
            <a:pPr marL="498475" indent="-498475" eaLnBrk="1" hangingPunct="1"/>
            <a:endParaRPr lang="de-DE" sz="1000" dirty="0" smtClean="0"/>
          </a:p>
          <a:p>
            <a:pPr marL="498475" indent="-498475" eaLnBrk="1" hangingPunct="1"/>
            <a:r>
              <a:rPr lang="de-DE" sz="1000" u="sng" dirty="0" smtClean="0">
                <a:sym typeface="Wingdings" pitchFamily="2" charset="2"/>
              </a:rPr>
              <a:t>Standardauswertung:</a:t>
            </a:r>
          </a:p>
          <a:p>
            <a:pPr marL="498475" indent="-498475" eaLnBrk="1" hangingPunct="1">
              <a:buFontTx/>
              <a:buChar char="•"/>
            </a:pPr>
            <a:r>
              <a:rPr lang="de-DE" sz="1000" dirty="0" smtClean="0"/>
              <a:t>Ausschlussmöglichkeiten gewählt	, die auf dieser Seite oder auf Basis der abgerufenen Informationen nicht ausgeschlossen werden können -&gt; Sprechertext fbOK2. Die gewählten Ausschlussmöglichkeiten blinken auf. </a:t>
            </a:r>
          </a:p>
          <a:p>
            <a:pPr marL="498475" indent="-498475" eaLnBrk="1" hangingPunct="1">
              <a:buFontTx/>
              <a:buChar char="•"/>
            </a:pPr>
            <a:r>
              <a:rPr lang="de-DE" sz="1000" dirty="0" smtClean="0"/>
              <a:t>Ausschlussmöglichkeiten nicht gewählt, die auf Basis der bereits abgerufenen Informationen ausgeschlossen werden können -&gt; fbOK1. Nichts blinkt auf.</a:t>
            </a:r>
          </a:p>
          <a:p>
            <a:pPr marL="498475" indent="-498475" eaLnBrk="1" hangingPunct="1"/>
            <a:endParaRPr lang="de-DE" sz="1000" u="sng" dirty="0" smtClean="0">
              <a:sym typeface="Wingdings" pitchFamily="2" charset="2"/>
            </a:endParaRPr>
          </a:p>
          <a:p>
            <a:pPr marL="498475" indent="-498475" eaLnBrk="1" hangingPunct="1"/>
            <a:endParaRPr lang="de-DE" sz="1000" dirty="0" smtClean="0"/>
          </a:p>
          <a:p>
            <a:pPr marL="498475" indent="-498475" eaLnBrk="1" hangingPunct="1"/>
            <a:r>
              <a:rPr lang="de-DE" sz="1000" u="sng" dirty="0" smtClean="0"/>
              <a:t>Auswertung:  </a:t>
            </a:r>
          </a:p>
          <a:p>
            <a:pPr marL="498475" indent="-498475" eaLnBrk="1" hangingPunct="1">
              <a:buFontTx/>
              <a:buChar char="•"/>
            </a:pPr>
            <a:r>
              <a:rPr lang="de-DE" sz="1000" dirty="0" smtClean="0"/>
              <a:t>Kreuz bei </a:t>
            </a:r>
            <a:r>
              <a:rPr lang="de-DE" sz="1000" dirty="0" err="1" smtClean="0"/>
              <a:t>fghj</a:t>
            </a:r>
            <a:r>
              <a:rPr lang="de-DE" sz="1000" dirty="0" smtClean="0"/>
              <a:t>			-&gt; Sprechertext i (+)</a:t>
            </a:r>
          </a:p>
          <a:p>
            <a:pPr marL="498475" indent="-498475" eaLnBrk="1" hangingPunct="1">
              <a:buFontTx/>
              <a:buChar char="•"/>
            </a:pPr>
            <a:r>
              <a:rPr lang="de-DE" sz="1000" dirty="0" smtClean="0"/>
              <a:t>Kreuz bei i			-&gt; Sprechertext i2 (-)</a:t>
            </a:r>
          </a:p>
          <a:p>
            <a:pPr marL="498475" indent="-498475" eaLnBrk="1" hangingPunct="1"/>
            <a:r>
              <a:rPr lang="de-DE" sz="1000" u="sng" dirty="0" smtClean="0"/>
              <a:t>Bedingungen:</a:t>
            </a:r>
          </a:p>
          <a:p>
            <a:pPr marL="498475" indent="-498475" eaLnBrk="1" hangingPunct="1">
              <a:buFontTx/>
              <a:buChar char="•"/>
            </a:pPr>
            <a:r>
              <a:rPr lang="de-DE" sz="1000" dirty="0" smtClean="0">
                <a:sym typeface="Wingdings" pitchFamily="2" charset="2"/>
              </a:rPr>
              <a:t>Kreuz </a:t>
            </a:r>
            <a:r>
              <a:rPr lang="de-DE" sz="1000" dirty="0" err="1" smtClean="0">
                <a:sym typeface="Wingdings" pitchFamily="2" charset="2"/>
              </a:rPr>
              <a:t>fghj</a:t>
            </a:r>
            <a:r>
              <a:rPr lang="de-DE" sz="1000" dirty="0" smtClean="0">
                <a:sym typeface="Wingdings" pitchFamily="2" charset="2"/>
              </a:rPr>
              <a:t> und r12345 ausgeführt</a:t>
            </a:r>
          </a:p>
          <a:p>
            <a:pPr marL="498475" indent="-498475" eaLnBrk="1" hangingPunct="1">
              <a:buFontTx/>
              <a:buChar char="•"/>
            </a:pPr>
            <a:endParaRPr lang="de-DE" sz="1000" dirty="0" smtClean="0">
              <a:sym typeface="Wingdings" pitchFamily="2" charset="2"/>
            </a:endParaRPr>
          </a:p>
          <a:p>
            <a:pPr marL="498475" indent="-498475" eaLnBrk="1" hangingPunct="1"/>
            <a:endParaRPr lang="de-DE" sz="1000" dirty="0" smtClean="0">
              <a:sym typeface="Wingdings" pitchFamily="2" charset="2"/>
            </a:endParaRPr>
          </a:p>
          <a:p>
            <a:pPr marL="498475" indent="-498475" eaLnBrk="1" hangingPunct="1"/>
            <a:endParaRPr lang="de-DE" sz="1000" dirty="0" smtClean="0">
              <a:sym typeface="Wingdings" pitchFamily="2" charset="2"/>
            </a:endParaRPr>
          </a:p>
          <a:p>
            <a:pPr marL="498475" indent="-498475" eaLnBrk="1" hangingPunct="1"/>
            <a:endParaRPr lang="de-DE" sz="1000" dirty="0" smtClean="0">
              <a:solidFill>
                <a:srgbClr val="FF0000"/>
              </a:solidFill>
              <a:sym typeface="Wingdings" pitchFamily="2" charset="2"/>
            </a:endParaRPr>
          </a:p>
          <a:p>
            <a:pPr marL="498475" indent="-498475" eaLnBrk="1" hangingPunct="1"/>
            <a:endParaRPr lang="de-DE" sz="1000" b="1" dirty="0" smtClean="0">
              <a:solidFill>
                <a:srgbClr val="FF0000"/>
              </a:solidFill>
              <a:sym typeface="Wingdings" pitchFamily="2" charset="2"/>
            </a:endParaRPr>
          </a:p>
          <a:p>
            <a:pPr marL="498475" indent="-498475" eaLnBrk="1" hangingPunct="1"/>
            <a:endParaRPr lang="de-DE" sz="1000" b="1" dirty="0" smtClean="0">
              <a:sym typeface="Wingdings" pitchFamily="2" charset="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a:ln/>
        </p:spPr>
      </p:sp>
      <p:sp>
        <p:nvSpPr>
          <p:cNvPr id="122882"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0207, Folie 1 / 1</a:t>
            </a:r>
          </a:p>
          <a:p>
            <a:pPr marL="498475" indent="-498475" eaLnBrk="1" hangingPunct="1"/>
            <a:r>
              <a:rPr lang="de-DE" sz="1000" b="1" dirty="0" smtClean="0"/>
              <a:t>Typ:</a:t>
            </a:r>
            <a:r>
              <a:rPr lang="de-DE" sz="1000" dirty="0" smtClean="0"/>
              <a:t>		3,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dirty="0" smtClean="0"/>
              <a:t>a	Grafik Kraftstoffpumpe</a:t>
            </a:r>
          </a:p>
          <a:p>
            <a:pPr marL="498475" indent="-498475" eaLnBrk="1" hangingPunct="1"/>
            <a:r>
              <a:rPr lang="de-DE" dirty="0" smtClean="0"/>
              <a:t>b	Auge Symbol (Icon)</a:t>
            </a:r>
          </a:p>
          <a:p>
            <a:pPr marL="498475" indent="-498475" eaLnBrk="1" hangingPunct="1"/>
            <a:r>
              <a:rPr lang="de-DE" dirty="0" smtClean="0"/>
              <a:t>c	Ohr Symbol (Icon)</a:t>
            </a:r>
          </a:p>
          <a:p>
            <a:pPr marL="498475" indent="-498475" eaLnBrk="1" hangingPunct="1"/>
            <a:r>
              <a:rPr lang="de-DE" dirty="0" smtClean="0"/>
              <a:t>d	Nase Symbol (Icon)</a:t>
            </a:r>
          </a:p>
          <a:p>
            <a:pPr marL="498475" indent="-498475" eaLnBrk="1" hangingPunct="1"/>
            <a:r>
              <a:rPr lang="de-DE" dirty="0" smtClean="0"/>
              <a:t>e	Messschieber Symbol (Icon)</a:t>
            </a:r>
          </a:p>
          <a:p>
            <a:pPr marL="498475" indent="-498475" eaLnBrk="1" hangingPunct="1"/>
            <a:r>
              <a:rPr lang="de-DE" b="1" dirty="0" err="1" smtClean="0"/>
              <a:t>Tooltips</a:t>
            </a:r>
            <a:r>
              <a:rPr lang="de-DE" b="1" dirty="0" smtClean="0"/>
              <a:t> zu den Symbolen:</a:t>
            </a:r>
          </a:p>
          <a:p>
            <a:pPr marL="498475" indent="-498475" eaLnBrk="1" hangingPunct="1"/>
            <a:r>
              <a:rPr lang="de-DE" dirty="0" smtClean="0"/>
              <a:t>b	Sichtkontrolle</a:t>
            </a:r>
          </a:p>
          <a:p>
            <a:pPr marL="498475" indent="-498475" eaLnBrk="1" hangingPunct="1"/>
            <a:r>
              <a:rPr lang="de-DE" dirty="0" smtClean="0"/>
              <a:t>c	Hebebühne nutzen</a:t>
            </a:r>
          </a:p>
          <a:p>
            <a:pPr marL="498475" indent="-498475" eaLnBrk="1" hangingPunct="1"/>
            <a:r>
              <a:rPr lang="de-DE" dirty="0" smtClean="0"/>
              <a:t>d	Geruchssinn einsetzen</a:t>
            </a:r>
          </a:p>
          <a:p>
            <a:pPr marL="498475" indent="-498475" eaLnBrk="1" hangingPunct="1"/>
            <a:r>
              <a:rPr lang="de-DE" dirty="0" smtClean="0"/>
              <a:t>e	Messschieber einsetzen</a:t>
            </a:r>
          </a:p>
          <a:p>
            <a:pPr marL="498475" indent="-498475" eaLnBrk="1" hangingPunct="1">
              <a:buFontTx/>
              <a:buAutoNum type="arabicPlain"/>
            </a:pPr>
            <a:r>
              <a:rPr lang="de-DE" dirty="0" smtClean="0"/>
              <a:t>Kraftstoffpumpe</a:t>
            </a:r>
          </a:p>
          <a:p>
            <a:pPr marL="498475" indent="-498475" eaLnBrk="1" hangingPunct="1">
              <a:buFontTx/>
              <a:buAutoNum type="arabicPlain"/>
            </a:pPr>
            <a:r>
              <a:rPr lang="de-DE" dirty="0" smtClean="0"/>
              <a:t>Bauteile</a:t>
            </a:r>
          </a:p>
          <a:p>
            <a:pPr marL="498475" indent="-498475" eaLnBrk="1" hangingPunct="1">
              <a:buFontTx/>
              <a:buAutoNum type="arabicPlain"/>
            </a:pPr>
            <a:r>
              <a:rPr lang="de-DE" dirty="0" smtClean="0"/>
              <a:t>Teilenummer</a:t>
            </a:r>
          </a:p>
          <a:p>
            <a:pPr marL="498475" indent="-498475" eaLnBrk="1" hangingPunct="1">
              <a:buFontTx/>
              <a:buAutoNum type="arabicPlain"/>
            </a:pPr>
            <a:endParaRPr lang="de-DE" dirty="0" smtClean="0"/>
          </a:p>
          <a:p>
            <a:pPr marL="498475" indent="-498475" eaLnBrk="1" hangingPunct="1"/>
            <a:r>
              <a:rPr lang="de-DE" sz="1000" b="1" dirty="0" smtClean="0"/>
              <a:t>Sprechertext:</a:t>
            </a:r>
          </a:p>
          <a:p>
            <a:pPr marL="498475" indent="-498475" eaLnBrk="1" hangingPunct="1"/>
            <a:r>
              <a:rPr lang="de-DE" sz="1000" dirty="0" smtClean="0"/>
              <a:t>a	Die Ausschlüsse die Sie bis jetzt getroffen haben, weisen auf die Kraftstoffpumpe hin. Diese muss nun genauer überprüft werden.</a:t>
            </a:r>
          </a:p>
          <a:p>
            <a:pPr marL="498475" indent="-498475" eaLnBrk="1" hangingPunct="1"/>
            <a:endParaRPr lang="de-DE" sz="1000" b="1" dirty="0" smtClean="0"/>
          </a:p>
          <a:p>
            <a:pPr marL="498475" indent="-498475" eaLnBrk="1" hangingPunct="1"/>
            <a:r>
              <a:rPr lang="de-DE" sz="1000" u="sng" dirty="0" smtClean="0"/>
              <a:t>Standardfeedbacks:</a:t>
            </a:r>
          </a:p>
          <a:p>
            <a:pPr marL="498475" indent="-498475" eaLnBrk="1" hangingPunct="1"/>
            <a:r>
              <a:rPr lang="de-DE" sz="1000" dirty="0" smtClean="0"/>
              <a:t>fb1	Keine Auffälligkeiten sichtbar.</a:t>
            </a:r>
          </a:p>
          <a:p>
            <a:pPr marL="498475" indent="-498475" eaLnBrk="1" hangingPunct="1"/>
            <a:r>
              <a:rPr lang="de-DE" sz="1000" dirty="0" smtClean="0"/>
              <a:t>fb2	Sie hören hier nichts besonderes.</a:t>
            </a:r>
          </a:p>
          <a:p>
            <a:pPr marL="498475" indent="-498475" eaLnBrk="1" hangingPunct="1"/>
            <a:r>
              <a:rPr lang="de-DE" sz="1000" dirty="0" smtClean="0"/>
              <a:t>fb3	Sie können hier nichts besonderes </a:t>
            </a:r>
            <a:r>
              <a:rPr lang="de-DE" sz="1000" dirty="0" err="1" smtClean="0"/>
              <a:t>erriechen</a:t>
            </a:r>
            <a:r>
              <a:rPr lang="de-DE" sz="1000" dirty="0" smtClean="0"/>
              <a:t>.</a:t>
            </a:r>
          </a:p>
          <a:p>
            <a:pPr marL="498475" indent="-498475" eaLnBrk="1" hangingPunct="1"/>
            <a:r>
              <a:rPr lang="de-DE" sz="1000" dirty="0" smtClean="0"/>
              <a:t>fb4	Hier können Sie nichts messen.</a:t>
            </a:r>
          </a:p>
          <a:p>
            <a:pPr marL="498475" indent="-498475" eaLnBrk="1" hangingPunct="1"/>
            <a:endParaRPr lang="de-DE" sz="1000" dirty="0" smtClean="0"/>
          </a:p>
          <a:p>
            <a:pPr marL="498475" indent="-498475" eaLnBrk="1" hangingPunct="1"/>
            <a:r>
              <a:rPr lang="de-DE" sz="1000" dirty="0" smtClean="0"/>
              <a:t>fbOK1	Es gibt Ausschlussmöglichkeiten die sie auf Grund der bereits erhaltenen Informationen wählen sollten.</a:t>
            </a:r>
            <a:endParaRPr lang="de-DE" sz="1000" b="1" dirty="0" smtClean="0"/>
          </a:p>
          <a:p>
            <a:pPr marL="498475" indent="-498475" eaLnBrk="1" hangingPunct="1"/>
            <a:r>
              <a:rPr lang="de-DE" sz="1000" dirty="0" smtClean="0"/>
              <a:t>fbOK2	Sie haben noch nicht genügend Informationen um diese Möglichkeiten ausschließen zu können.</a:t>
            </a:r>
          </a:p>
          <a:p>
            <a:pPr marL="498475" indent="-498475" eaLnBrk="1" hangingPunct="1"/>
            <a:endParaRPr lang="de-DE" sz="1000" dirty="0" smtClean="0"/>
          </a:p>
          <a:p>
            <a:pPr marL="498475" indent="-498475" eaLnBrk="1" hangingPunct="1"/>
            <a:r>
              <a:rPr lang="de-DE" sz="1000" u="sng" dirty="0" smtClean="0"/>
              <a:t>Dedizierte Feedbacks:</a:t>
            </a:r>
          </a:p>
          <a:p>
            <a:pPr marL="498475" indent="-498475" eaLnBrk="1" hangingPunct="1"/>
            <a:r>
              <a:rPr lang="de-DE" sz="1000" dirty="0" smtClean="0"/>
              <a:t>b1	Mit der Sichtprüfung stellen Sie fest, dass die Kraftstoffpumpe sehr stark verschmutzt ist. </a:t>
            </a:r>
          </a:p>
          <a:p>
            <a:pPr marL="498475" indent="-498475" eaLnBrk="1" hangingPunct="1"/>
            <a:r>
              <a:rPr lang="de-DE" sz="1000" dirty="0" smtClean="0"/>
              <a:t>b2	Sie sehen, dass die Pumpe keine Beschädigungen aufweist. </a:t>
            </a:r>
          </a:p>
          <a:p>
            <a:pPr marL="498475" indent="-498475" eaLnBrk="1" hangingPunct="1"/>
            <a:r>
              <a:rPr lang="de-DE" sz="1000" dirty="0" smtClean="0"/>
              <a:t>b3	Sie sehen anhand der Teilenummer, dass die korrekte Kraftstoffpumpe eingebaut ist.</a:t>
            </a:r>
          </a:p>
          <a:p>
            <a:pPr marL="498475" indent="-498475" eaLnBrk="1" hangingPunct="1"/>
            <a:r>
              <a:rPr lang="de-DE" sz="1000" dirty="0" smtClean="0"/>
              <a:t>e1	Der Einsatz des Messschiebers ist hier nicht hilfreich.</a:t>
            </a:r>
          </a:p>
          <a:p>
            <a:pPr marL="498475" indent="-498475" eaLnBrk="1" hangingPunct="1"/>
            <a:endParaRPr lang="de-DE" sz="1000" dirty="0" smtClean="0"/>
          </a:p>
          <a:p>
            <a:pPr marL="498475" indent="-498475" eaLnBrk="1" hangingPunct="1"/>
            <a:endParaRPr lang="de-DE" sz="1000" dirty="0" smtClean="0"/>
          </a:p>
          <a:p>
            <a:pPr marL="498475" indent="-498475" eaLnBrk="1" hangingPunct="1"/>
            <a:r>
              <a:rPr lang="de-DE" sz="1000" dirty="0" err="1" smtClean="0"/>
              <a:t>gh</a:t>
            </a:r>
            <a:r>
              <a:rPr lang="de-DE" sz="1000" dirty="0" smtClean="0"/>
              <a:t>	Gut gemacht! Sie haben mit der Sichtprüfung festgestellt, dass man eine falsche Kraftstoffpumpe und fehlende oder zerstörte Bauteile ausschließen kann. Allerdings haben sie eine starke Verschmutzung der Kraftstoffpumpe diagnostiziert.</a:t>
            </a:r>
          </a:p>
          <a:p>
            <a:pPr marL="498475" indent="-498475" eaLnBrk="1" hangingPunct="1"/>
            <a:r>
              <a:rPr lang="de-DE" sz="1000" dirty="0" smtClean="0"/>
              <a:t>f1	Sie haben einen Prüfschritt nicht ausgeführt und somit einen falsche Auswahl getroffen.</a:t>
            </a:r>
          </a:p>
          <a:p>
            <a:pPr marL="498475" indent="-498475" eaLnBrk="1" hangingPunct="1"/>
            <a:r>
              <a:rPr lang="de-DE" sz="1000" dirty="0" smtClean="0"/>
              <a:t>f	Die Sichtprüfung ergab, dass die Kraftstoffpumpe stark verschmutzt ist. Somit können Sie dies nicht ausschließen.	</a:t>
            </a:r>
          </a:p>
          <a:p>
            <a:pPr marL="498475" indent="-498475" eaLnBrk="1" hangingPunct="1"/>
            <a:r>
              <a:rPr lang="de-DE" sz="1000" dirty="0" smtClean="0"/>
              <a:t>	</a:t>
            </a:r>
          </a:p>
          <a:p>
            <a:pPr marL="498475" indent="-498475" eaLnBrk="1" hangingPunct="1"/>
            <a:r>
              <a:rPr lang="de-DE" sz="1000" b="1" dirty="0" smtClean="0"/>
              <a:t>Regieanweisungen</a:t>
            </a:r>
            <a:r>
              <a:rPr lang="de-DE" sz="1000" b="1" dirty="0" smtClean="0">
                <a:sym typeface="Wingdings" pitchFamily="2" charset="2"/>
              </a:rPr>
              <a:t>:</a:t>
            </a:r>
          </a:p>
          <a:p>
            <a:pPr marL="498475" indent="-498475" eaLnBrk="1" hangingPunct="1">
              <a:buFontTx/>
              <a:buChar char="•"/>
            </a:pPr>
            <a:r>
              <a:rPr lang="de-DE" sz="1000" dirty="0" smtClean="0">
                <a:sym typeface="Wingdings" pitchFamily="2" charset="2"/>
              </a:rPr>
              <a:t>Der TN entscheidet selbständig welche Prüfmittel er einsetzt durch Ziehen der Symbole auf die Prüfstellen. Bei jeder Prüfung erhält er direkt  entweder dediziertes Feedback oder Standardfeedbacks (</a:t>
            </a:r>
            <a:r>
              <a:rPr lang="de-DE" sz="1000" dirty="0" err="1" smtClean="0">
                <a:sym typeface="Wingdings" pitchFamily="2" charset="2"/>
              </a:rPr>
              <a:t>fb</a:t>
            </a:r>
            <a:r>
              <a:rPr lang="de-DE" sz="1000" dirty="0" smtClean="0">
                <a:sym typeface="Wingdings" pitchFamily="2" charset="2"/>
              </a:rPr>
              <a:t>…). Die Standardfeedbacks beziehen sich nur auf das gezogene Symbol (Auge -&gt; fb1, Ohr -&gt; fb2, Nase -&gt; fb3, Messschieber -&gt; fb4). Index-Schema für die dedizierten, direkten Feedbacks am Beispiel b1: TN zieht Auge Symbol (b) auf Prüfstelle Kraftstoffpumpe (1).</a:t>
            </a:r>
          </a:p>
          <a:p>
            <a:pPr marL="498475" indent="-498475" eaLnBrk="1" hangingPunct="1">
              <a:buFontTx/>
              <a:buChar char="•"/>
            </a:pPr>
            <a:r>
              <a:rPr lang="de-DE" sz="1000" dirty="0" smtClean="0">
                <a:sym typeface="Wingdings" pitchFamily="2" charset="2"/>
              </a:rPr>
              <a:t>Für jeden Arbeitsschritt bekommt der TN nicht nur Feedback durch einen Sprecher, sondern auch durch die Nutzen-Aufwand Anzeige (Daumen). Der Ausschlag der Erfolgsanzeige ist in Werten angegeben. </a:t>
            </a:r>
          </a:p>
          <a:p>
            <a:pPr marL="498475" indent="-498475" eaLnBrk="1" hangingPunct="1">
              <a:buFontTx/>
              <a:buChar char="•"/>
            </a:pPr>
            <a:r>
              <a:rPr lang="de-DE" sz="1000" dirty="0" smtClean="0">
                <a:sym typeface="Wingdings" pitchFamily="2" charset="2"/>
              </a:rPr>
              <a:t>Zusätzlich wählt er Ausschlussmöglichkeiten aus. Bei einem Klick auf den OK-Button wird ausgewertet. Sind die Bedingungen (siehe unten) erfüllt, erhält der TN die dedizierten positiven Feedbacks (+) zur Auswertung und der nächste Level wird freigeschaltet. Ansonsten kommt nur ein Sprecherfeedback, und zwar nach folgender Prioritätenliste:</a:t>
            </a:r>
          </a:p>
          <a:p>
            <a:pPr marL="498475" indent="-498475" eaLnBrk="1" hangingPunct="1">
              <a:buFontTx/>
              <a:buChar char="•"/>
            </a:pPr>
            <a:endParaRPr lang="de-DE" sz="1000" dirty="0" smtClean="0">
              <a:sym typeface="Wingdings" pitchFamily="2" charset="2"/>
            </a:endParaRPr>
          </a:p>
          <a:p>
            <a:pPr marL="498475" indent="-498475" eaLnBrk="1" hangingPunct="1"/>
            <a:r>
              <a:rPr lang="de-DE" sz="1000" u="sng" dirty="0" smtClean="0">
                <a:sym typeface="Wingdings" pitchFamily="2" charset="2"/>
              </a:rPr>
              <a:t>Feedbackprioritäten:</a:t>
            </a:r>
            <a:endParaRPr lang="de-DE" sz="1000" dirty="0" smtClean="0">
              <a:sym typeface="Wingdings" pitchFamily="2" charset="2"/>
            </a:endParaRPr>
          </a:p>
          <a:p>
            <a:pPr marL="498475" indent="-498475" eaLnBrk="1" hangingPunct="1">
              <a:buFontTx/>
              <a:buChar char="•"/>
            </a:pPr>
            <a:r>
              <a:rPr lang="de-DE" sz="1000" dirty="0" smtClean="0">
                <a:sym typeface="Wingdings" pitchFamily="2" charset="2"/>
              </a:rPr>
              <a:t>Dediziertes negatives Feedback (-)</a:t>
            </a:r>
          </a:p>
          <a:p>
            <a:pPr marL="498475" indent="-498475" eaLnBrk="1" hangingPunct="1">
              <a:buFontTx/>
              <a:buChar char="•"/>
            </a:pPr>
            <a:r>
              <a:rPr lang="de-DE" sz="1000" dirty="0" smtClean="0"/>
              <a:t>fbOK2	</a:t>
            </a:r>
            <a:endParaRPr lang="de-DE" sz="1000" dirty="0" smtClean="0">
              <a:sym typeface="Wingdings" pitchFamily="2" charset="2"/>
            </a:endParaRPr>
          </a:p>
          <a:p>
            <a:pPr marL="498475" indent="-498475" eaLnBrk="1" hangingPunct="1">
              <a:buFontTx/>
              <a:buChar char="•"/>
            </a:pPr>
            <a:r>
              <a:rPr lang="de-DE" sz="1000" dirty="0" smtClean="0"/>
              <a:t>fbOK1	</a:t>
            </a:r>
          </a:p>
          <a:p>
            <a:pPr marL="498475" indent="-498475" eaLnBrk="1" hangingPunct="1">
              <a:buFontTx/>
              <a:buChar char="•"/>
            </a:pPr>
            <a:endParaRPr lang="de-DE" sz="1000" dirty="0" smtClean="0"/>
          </a:p>
          <a:p>
            <a:pPr marL="498475" indent="-498475" eaLnBrk="1" hangingPunct="1"/>
            <a:r>
              <a:rPr lang="de-DE" sz="1000" u="sng" dirty="0" smtClean="0">
                <a:sym typeface="Wingdings" pitchFamily="2" charset="2"/>
              </a:rPr>
              <a:t>Sprecherfeedbacks und Erfolgsanzeige</a:t>
            </a:r>
          </a:p>
          <a:p>
            <a:pPr marL="498475" indent="-498475" eaLnBrk="1" hangingPunct="1"/>
            <a:r>
              <a:rPr lang="de-DE" sz="1000" dirty="0" smtClean="0">
                <a:sym typeface="Wingdings" pitchFamily="2" charset="2"/>
              </a:rPr>
              <a:t>b auf 1	b1, Wert: 1 </a:t>
            </a:r>
            <a:r>
              <a:rPr lang="de-DE" sz="1000" dirty="0" smtClean="0"/>
              <a:t>	</a:t>
            </a:r>
          </a:p>
          <a:p>
            <a:pPr marL="498475" indent="-498475" eaLnBrk="1" hangingPunct="1"/>
            <a:r>
              <a:rPr lang="de-DE" sz="1000" dirty="0" smtClean="0"/>
              <a:t>b auf 2	b2, Wert: 1</a:t>
            </a:r>
          </a:p>
          <a:p>
            <a:pPr marL="498475" indent="-498475" eaLnBrk="1" hangingPunct="1"/>
            <a:r>
              <a:rPr lang="de-DE" sz="1000" dirty="0" smtClean="0"/>
              <a:t>b auf 3	b3, Wert: 1</a:t>
            </a:r>
          </a:p>
          <a:p>
            <a:pPr marL="498475" indent="-498475" eaLnBrk="1" hangingPunct="1"/>
            <a:r>
              <a:rPr lang="de-DE" sz="1000" dirty="0" smtClean="0"/>
              <a:t>c auf 123	fb2, Wert: 0</a:t>
            </a:r>
          </a:p>
          <a:p>
            <a:pPr marL="498475" indent="-498475" eaLnBrk="1" hangingPunct="1"/>
            <a:r>
              <a:rPr lang="de-DE" sz="1000" dirty="0" smtClean="0"/>
              <a:t>d auf 123	fb3, Wert: 0</a:t>
            </a:r>
          </a:p>
          <a:p>
            <a:pPr marL="498475" indent="-498475" eaLnBrk="1" hangingPunct="1"/>
            <a:r>
              <a:rPr lang="de-DE" sz="1000" dirty="0" smtClean="0"/>
              <a:t>e auf 1		e1, Wert: -0.5</a:t>
            </a:r>
          </a:p>
          <a:p>
            <a:pPr marL="498475" indent="-498475" eaLnBrk="1" hangingPunct="1"/>
            <a:r>
              <a:rPr lang="de-DE" sz="1000" dirty="0" smtClean="0"/>
              <a:t>e auf 23	fb4, Wert: -0.5</a:t>
            </a:r>
          </a:p>
          <a:p>
            <a:pPr marL="498475" indent="-498475" eaLnBrk="1" hangingPunct="1"/>
            <a:endParaRPr lang="de-DE" sz="1000" dirty="0" smtClean="0"/>
          </a:p>
          <a:p>
            <a:pPr marL="498475" indent="-498475" eaLnBrk="1" hangingPunct="1"/>
            <a:r>
              <a:rPr lang="de-DE" sz="1000" u="sng" dirty="0" smtClean="0">
                <a:sym typeface="Wingdings" pitchFamily="2" charset="2"/>
              </a:rPr>
              <a:t>Standardauswertung:</a:t>
            </a:r>
          </a:p>
          <a:p>
            <a:pPr marL="498475" indent="-498475" eaLnBrk="1" hangingPunct="1">
              <a:buFontTx/>
              <a:buChar char="•"/>
            </a:pPr>
            <a:r>
              <a:rPr lang="de-DE" sz="1000" dirty="0" smtClean="0"/>
              <a:t>Ausschlussmöglichkeiten gewählt	, die auf dieser Seite oder auf Basis der abgerufenen Informationen nicht ausgeschlossen werden können -&gt; Sprechertext fbOK2. Die gewählten Ausschlussmöglichkeiten blinken auf. </a:t>
            </a:r>
          </a:p>
          <a:p>
            <a:pPr marL="498475" indent="-498475" eaLnBrk="1" hangingPunct="1">
              <a:buFontTx/>
              <a:buChar char="•"/>
            </a:pPr>
            <a:r>
              <a:rPr lang="de-DE" sz="1000" dirty="0" smtClean="0"/>
              <a:t>Ausschlussmöglichkeiten nicht gewählt, die auf Basis der bereits abgerufenen Informationen ausgeschlossen werden können -&gt; fbOK1. Nichts blinkt auf.</a:t>
            </a:r>
          </a:p>
          <a:p>
            <a:pPr marL="498475" indent="-498475" eaLnBrk="1" hangingPunct="1"/>
            <a:endParaRPr lang="de-DE" sz="1000" dirty="0" smtClean="0"/>
          </a:p>
          <a:p>
            <a:pPr marL="498475" indent="-498475" eaLnBrk="1" hangingPunct="1"/>
            <a:endParaRPr lang="de-DE" sz="1000" dirty="0" smtClean="0"/>
          </a:p>
          <a:p>
            <a:pPr marL="498475" indent="-498475" eaLnBrk="1" hangingPunct="1"/>
            <a:r>
              <a:rPr lang="de-DE" sz="1000" u="sng" dirty="0" smtClean="0"/>
              <a:t>Auswertung: </a:t>
            </a:r>
          </a:p>
          <a:p>
            <a:pPr marL="498475" indent="-498475" eaLnBrk="1" hangingPunct="1">
              <a:buFontTx/>
              <a:buChar char="•"/>
            </a:pPr>
            <a:r>
              <a:rPr lang="de-DE" sz="1000" dirty="0" smtClean="0"/>
              <a:t>Kreuz bei g und h			-&gt; Sprechertext </a:t>
            </a:r>
            <a:r>
              <a:rPr lang="de-DE" sz="1000" dirty="0" err="1" smtClean="0"/>
              <a:t>gh</a:t>
            </a:r>
            <a:r>
              <a:rPr lang="de-DE" sz="1000" dirty="0" smtClean="0"/>
              <a:t> (+)</a:t>
            </a:r>
          </a:p>
          <a:p>
            <a:pPr marL="498475" indent="-498475" eaLnBrk="1" hangingPunct="1">
              <a:buFontTx/>
              <a:buChar char="•"/>
            </a:pPr>
            <a:r>
              <a:rPr lang="de-DE" sz="1000" dirty="0" smtClean="0"/>
              <a:t>Kreuz bei f und b1 ausgeführt		-&gt; Sprechertext f (-)</a:t>
            </a:r>
          </a:p>
          <a:p>
            <a:pPr marL="498475" indent="-498475" eaLnBrk="1" hangingPunct="1">
              <a:buFontTx/>
              <a:buChar char="•"/>
            </a:pPr>
            <a:r>
              <a:rPr lang="de-DE" sz="1000" dirty="0" smtClean="0"/>
              <a:t>Kreuz bei f und b1 nicht ausgeführt	-&gt; Sprechertext f1 (-)</a:t>
            </a:r>
          </a:p>
          <a:p>
            <a:pPr marL="498475" indent="-498475" eaLnBrk="1" hangingPunct="1">
              <a:buFontTx/>
              <a:buChar char="•"/>
            </a:pPr>
            <a:endParaRPr lang="de-DE" sz="1000" dirty="0" smtClean="0"/>
          </a:p>
          <a:p>
            <a:pPr marL="498475" indent="-498475" eaLnBrk="1" hangingPunct="1"/>
            <a:endParaRPr lang="de-DE" sz="1000" dirty="0" smtClean="0"/>
          </a:p>
          <a:p>
            <a:pPr marL="498475" indent="-498475" eaLnBrk="1" hangingPunct="1"/>
            <a:endParaRPr lang="de-DE" sz="1000" dirty="0" smtClean="0"/>
          </a:p>
          <a:p>
            <a:pPr marL="498475" indent="-498475" eaLnBrk="1" hangingPunct="1"/>
            <a:endParaRPr lang="de-DE" sz="1000" dirty="0" smtClean="0"/>
          </a:p>
          <a:p>
            <a:pPr marL="498475" indent="-498475" eaLnBrk="1" hangingPunct="1"/>
            <a:r>
              <a:rPr lang="de-DE" sz="1000" u="sng" dirty="0" smtClean="0"/>
              <a:t>Bedingungen:</a:t>
            </a:r>
          </a:p>
          <a:p>
            <a:pPr marL="498475" indent="-498475" eaLnBrk="1" hangingPunct="1">
              <a:buFontTx/>
              <a:buChar char="•"/>
            </a:pPr>
            <a:r>
              <a:rPr lang="de-DE" sz="1000" dirty="0" smtClean="0"/>
              <a:t>b123</a:t>
            </a:r>
            <a:r>
              <a:rPr lang="de-DE" sz="1000" baseline="0" dirty="0" smtClean="0"/>
              <a:t> -&gt; Kreuz bei </a:t>
            </a:r>
            <a:r>
              <a:rPr lang="de-DE" sz="1000" baseline="0" dirty="0" err="1" smtClean="0"/>
              <a:t>gh</a:t>
            </a:r>
            <a:endParaRPr lang="de-DE" sz="1000" dirty="0" smtClean="0">
              <a:sym typeface="Wingdings" pitchFamily="2" charset="2"/>
            </a:endParaRPr>
          </a:p>
          <a:p>
            <a:pPr marL="498475" indent="-498475" eaLnBrk="1" hangingPunct="1">
              <a:buFontTx/>
              <a:buChar char="•"/>
            </a:pPr>
            <a:endParaRPr lang="de-DE" sz="1000" dirty="0" smtClean="0">
              <a:sym typeface="Wingdings" pitchFamily="2" charset="2"/>
            </a:endParaRPr>
          </a:p>
          <a:p>
            <a:pPr marL="498475" indent="-498475" eaLnBrk="1" hangingPunct="1">
              <a:buFontTx/>
              <a:buChar char="•"/>
            </a:pPr>
            <a:endParaRPr lang="de-DE" sz="1000" b="1" dirty="0" smtClean="0">
              <a:sym typeface="Wingdings" pitchFamily="2" charset="2"/>
            </a:endParaRPr>
          </a:p>
          <a:p>
            <a:pPr marL="498475" indent="-498475" eaLnBrk="1" hangingPunct="1"/>
            <a:endParaRPr lang="de-DE" sz="1000" b="1" dirty="0" smtClean="0">
              <a:sym typeface="Wingdings" pitchFamily="2" charset="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extLst/>
        </p:spPr>
        <p:txBody>
          <a:bodyPr/>
          <a:lstStyle/>
          <a:p>
            <a:pPr marL="498475" indent="-498475" eaLnBrk="1" hangingPunct="1"/>
            <a:r>
              <a:rPr lang="de-DE" sz="1000" b="1" dirty="0" smtClean="0"/>
              <a:t>Index:	</a:t>
            </a:r>
            <a:r>
              <a:rPr lang="de-DE" sz="1000" dirty="0" smtClean="0"/>
              <a:t>0208, Folie 1 / 1</a:t>
            </a:r>
          </a:p>
          <a:p>
            <a:pPr marL="498475" indent="-498475" eaLnBrk="1" hangingPunct="1"/>
            <a:r>
              <a:rPr lang="de-DE" sz="1000" b="1" dirty="0" smtClean="0"/>
              <a:t>Typ:</a:t>
            </a:r>
            <a:r>
              <a:rPr lang="de-DE" sz="1000" dirty="0" smtClean="0"/>
              <a:t>		2,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dirty="0" smtClean="0"/>
              <a:t>t	Tabelle, mögliche Ursachen	</a:t>
            </a:r>
          </a:p>
          <a:p>
            <a:pPr marL="498475" indent="-498475" eaLnBrk="1" hangingPunct="1"/>
            <a:r>
              <a:rPr lang="de-DE" sz="1000" b="1" dirty="0" smtClean="0"/>
              <a:t>Sprechertext:</a:t>
            </a:r>
          </a:p>
          <a:p>
            <a:pPr marL="498475" indent="-498475" eaLnBrk="1" hangingPunct="1"/>
            <a:r>
              <a:rPr lang="de-DE" sz="1000" dirty="0" smtClean="0"/>
              <a:t>a	Sie haben nun die Prüfungsebene beendet und gelangen im Ebenen-Modell zur Ursachenebene. Alle erarbeiteten Informationen müssen nun verwendet werden, um die Ursachen der Kundenbeanstandung zu ermitteln.</a:t>
            </a:r>
          </a:p>
          <a:p>
            <a:pPr marL="498475" indent="-498475" eaLnBrk="1" hangingPunct="1"/>
            <a:r>
              <a:rPr lang="de-DE" sz="1000" dirty="0" err="1" smtClean="0"/>
              <a:t>abf</a:t>
            </a:r>
            <a:r>
              <a:rPr lang="de-DE" sz="1000" dirty="0" smtClean="0"/>
              <a:t>	Sehr gut! Sie haben die Ursache der Kundenbeanstandung durch den Einsatz des Ebenen-Modells ausfindig machen können.</a:t>
            </a:r>
          </a:p>
          <a:p>
            <a:pPr marL="498475" indent="-498475" eaLnBrk="1" hangingPunct="1"/>
            <a:endParaRPr lang="de-DE" sz="1000" dirty="0" smtClean="0"/>
          </a:p>
          <a:p>
            <a:pPr marL="498475" indent="-498475" eaLnBrk="1" hangingPunct="1"/>
            <a:endParaRPr lang="de-DE" sz="1000" dirty="0" smtClean="0"/>
          </a:p>
          <a:p>
            <a:pPr marL="498475" indent="-498475" eaLnBrk="1" hangingPunct="1"/>
            <a:r>
              <a:rPr lang="de-DE" sz="1000" dirty="0" smtClean="0"/>
              <a:t>abf2	Der Tank ist verschmutzt, möglicherweise auf Grund schlechter Kraftstoffqualität.</a:t>
            </a:r>
          </a:p>
          <a:p>
            <a:pPr marL="498475" indent="-498475" eaLnBrk="1" hangingPunct="1"/>
            <a:r>
              <a:rPr lang="de-DE" sz="1000" dirty="0" smtClean="0"/>
              <a:t>abf3	Die Verschmutzung führte somit zu einer Überlastung der Kraftstoffpumpe.</a:t>
            </a:r>
          </a:p>
          <a:p>
            <a:pPr marL="498475" indent="-498475" eaLnBrk="1" hangingPunct="1"/>
            <a:r>
              <a:rPr lang="de-DE" sz="1000" dirty="0" smtClean="0"/>
              <a:t>abf4	Die Überlastung wiederum bewirkte den Defekt der Sicherung der Kraftstoffpumpe.</a:t>
            </a:r>
          </a:p>
          <a:p>
            <a:pPr marL="498475" indent="-498475" eaLnBrk="1" hangingPunct="1"/>
            <a:r>
              <a:rPr lang="de-DE" sz="1000" dirty="0" smtClean="0"/>
              <a:t>abf5	Insgesamt sind also die defekte Sicherung und die Verschmutzung von Tank und Kraftstoffpumpe Verursacher der Kundenbeanstandung.</a:t>
            </a:r>
          </a:p>
          <a:p>
            <a:pPr marL="498475" indent="-498475" eaLnBrk="1" hangingPunct="1"/>
            <a:r>
              <a:rPr lang="de-DE" sz="1000" dirty="0" smtClean="0"/>
              <a:t>c	Sie haben eine Ursache gewählt, die sie in einem vorherigem Prüfschritt schon ausgeschlossen haben. Schauen Sie bitte in Ihren Notizen nach.</a:t>
            </a:r>
          </a:p>
          <a:p>
            <a:pPr marL="498475" indent="-498475" eaLnBrk="1" hangingPunct="1"/>
            <a:endParaRPr lang="de-DE" sz="1000" dirty="0" smtClean="0"/>
          </a:p>
          <a:p>
            <a:pPr marL="498475" indent="-498475" eaLnBrk="1" hangingPunct="1"/>
            <a:r>
              <a:rPr lang="de-DE" sz="1000" u="sng" dirty="0" smtClean="0"/>
              <a:t>Standardfeedbacks</a:t>
            </a:r>
          </a:p>
          <a:p>
            <a:pPr marL="498475" indent="-498475" eaLnBrk="1" hangingPunct="1"/>
            <a:r>
              <a:rPr lang="de-DE" sz="1000" dirty="0" smtClean="0"/>
              <a:t>fbOK2	Sie haben eine falsche Auswahl getroffen, überlegen Sie bitte noch einmal.</a:t>
            </a:r>
          </a:p>
          <a:p>
            <a:pPr marL="498475" indent="-498475" eaLnBrk="1" hangingPunct="1"/>
            <a:r>
              <a:rPr lang="de-DE" sz="1000" dirty="0" smtClean="0"/>
              <a:t>fbOK1	Sie haben nicht alle Ursachen ausgewählt, schauen sie nochmal in Ihre Notizen und wählen Sie bitte erneut aus.</a:t>
            </a:r>
          </a:p>
          <a:p>
            <a:pPr marL="498475" indent="-498475" eaLnBrk="1" hangingPunct="1"/>
            <a:endParaRPr lang="de-DE" sz="1000" dirty="0" smtClean="0"/>
          </a:p>
          <a:p>
            <a:pPr marL="498475" indent="-498475" eaLnBrk="1" hangingPunct="1"/>
            <a:endParaRPr lang="de-DE" sz="1000" dirty="0" smtClean="0"/>
          </a:p>
          <a:p>
            <a:pPr marL="498475" indent="-498475" eaLnBrk="1" hangingPunct="1"/>
            <a:r>
              <a:rPr lang="de-DE" sz="1000" b="1" dirty="0" smtClean="0"/>
              <a:t>Regieanweisungen</a:t>
            </a:r>
            <a:r>
              <a:rPr lang="de-DE" sz="1000" b="1" dirty="0" smtClean="0">
                <a:sym typeface="Wingdings" pitchFamily="2" charset="2"/>
              </a:rPr>
              <a:t>: </a:t>
            </a:r>
          </a:p>
          <a:p>
            <a:pPr marL="498475" indent="-498475" eaLnBrk="1" hangingPunct="1">
              <a:buFontTx/>
              <a:buChar char="•"/>
            </a:pPr>
            <a:r>
              <a:rPr lang="de-DE" sz="1000" dirty="0" smtClean="0">
                <a:sym typeface="Wingdings" pitchFamily="2" charset="2"/>
              </a:rPr>
              <a:t>Hat der TN die korrekten Ursachen ausgewählt, wird Sprechertext </a:t>
            </a:r>
            <a:r>
              <a:rPr lang="de-DE" sz="1000" dirty="0" err="1" smtClean="0">
                <a:sym typeface="Wingdings" pitchFamily="2" charset="2"/>
              </a:rPr>
              <a:t>abf</a:t>
            </a:r>
            <a:r>
              <a:rPr lang="de-DE" sz="1000" dirty="0" smtClean="0">
                <a:sym typeface="Wingdings" pitchFamily="2" charset="2"/>
              </a:rPr>
              <a:t> – abf5 gesprochen. Die korrekte Ursachen werden grafisch synchron zu diesen Sprechertexten hervorgehoben.  </a:t>
            </a:r>
            <a:r>
              <a:rPr lang="de-DE" sz="1000" dirty="0" err="1" smtClean="0">
                <a:sym typeface="Wingdings" pitchFamily="2" charset="2"/>
              </a:rPr>
              <a:t>abf</a:t>
            </a:r>
            <a:r>
              <a:rPr lang="de-DE" sz="1000" dirty="0" smtClean="0">
                <a:sym typeface="Wingdings" pitchFamily="2" charset="2"/>
              </a:rPr>
              <a:t>, abf2 -&gt; Antwort a leuchtet auf, abf3 -&gt; Antwort b leuchtet auf, abf4 -&gt;</a:t>
            </a:r>
            <a:br>
              <a:rPr lang="de-DE" sz="1000" dirty="0" smtClean="0">
                <a:sym typeface="Wingdings" pitchFamily="2" charset="2"/>
              </a:rPr>
            </a:br>
            <a:r>
              <a:rPr lang="de-DE" sz="1000" dirty="0" smtClean="0">
                <a:sym typeface="Wingdings" pitchFamily="2" charset="2"/>
              </a:rPr>
              <a:t>Antwort e leuchtet auf, abf5 -&gt; Antwort f leuchtet auf.</a:t>
            </a:r>
          </a:p>
          <a:p>
            <a:pPr marL="498475" indent="-498475" eaLnBrk="1" hangingPunct="1">
              <a:buFontTx/>
              <a:buChar char="•"/>
            </a:pPr>
            <a:r>
              <a:rPr lang="de-DE" sz="1000" dirty="0" smtClean="0">
                <a:sym typeface="Wingdings" pitchFamily="2" charset="2"/>
              </a:rPr>
              <a:t>Der TN wählt Ursachen aus. Bei einem Klick auf den OK-Button wird ausgewertet. Sind die Bedingungen (siehe unten) erfüllt, erhält der TN die dedizierten positiven Feedbacks (+) zur Auswertung und der nächste Level wird freigeschaltet. Ansonsten kommt nur ein Sprecherfeedback, und zwar nach folgender Prioritätenliste:</a:t>
            </a:r>
          </a:p>
          <a:p>
            <a:pPr marL="498475" indent="-498475" eaLnBrk="1" hangingPunct="1">
              <a:buFontTx/>
              <a:buChar char="•"/>
            </a:pPr>
            <a:endParaRPr lang="de-DE" sz="1000" dirty="0" smtClean="0">
              <a:sym typeface="Wingdings" pitchFamily="2" charset="2"/>
            </a:endParaRPr>
          </a:p>
          <a:p>
            <a:pPr marL="498475" indent="-498475" eaLnBrk="1" hangingPunct="1"/>
            <a:r>
              <a:rPr lang="de-DE" sz="1000" u="sng" dirty="0" smtClean="0">
                <a:sym typeface="Wingdings" pitchFamily="2" charset="2"/>
              </a:rPr>
              <a:t>Feedbackprioritäten:</a:t>
            </a:r>
            <a:endParaRPr lang="de-DE" sz="1000" dirty="0" smtClean="0">
              <a:sym typeface="Wingdings" pitchFamily="2" charset="2"/>
            </a:endParaRPr>
          </a:p>
          <a:p>
            <a:pPr marL="498475" indent="-498475" eaLnBrk="1" hangingPunct="1">
              <a:buFontTx/>
              <a:buChar char="•"/>
            </a:pPr>
            <a:r>
              <a:rPr lang="de-DE" sz="1000" dirty="0" smtClean="0">
                <a:sym typeface="Wingdings" pitchFamily="2" charset="2"/>
              </a:rPr>
              <a:t>Dediziertes negatives Feedback (-).</a:t>
            </a:r>
          </a:p>
          <a:p>
            <a:pPr marL="498475" indent="-498475" eaLnBrk="1" hangingPunct="1">
              <a:buFontTx/>
              <a:buChar char="•"/>
            </a:pPr>
            <a:r>
              <a:rPr lang="de-DE" sz="1000" dirty="0" smtClean="0"/>
              <a:t>fbOK2	</a:t>
            </a:r>
            <a:endParaRPr lang="de-DE" sz="1000" dirty="0" smtClean="0">
              <a:sym typeface="Wingdings" pitchFamily="2" charset="2"/>
            </a:endParaRPr>
          </a:p>
          <a:p>
            <a:pPr marL="498475" indent="-498475" eaLnBrk="1" hangingPunct="1">
              <a:buFontTx/>
              <a:buChar char="•"/>
            </a:pPr>
            <a:r>
              <a:rPr lang="de-DE" sz="1000" dirty="0" smtClean="0"/>
              <a:t>fbOK1	</a:t>
            </a:r>
          </a:p>
          <a:p>
            <a:pPr marL="498475" indent="-498475" eaLnBrk="1" hangingPunct="1"/>
            <a:endParaRPr lang="de-DE" sz="1000" dirty="0" smtClean="0">
              <a:sym typeface="Wingdings" pitchFamily="2" charset="2"/>
            </a:endParaRPr>
          </a:p>
          <a:p>
            <a:pPr marL="498475" indent="-498475" eaLnBrk="1" hangingPunct="1">
              <a:buFontTx/>
              <a:buChar char="•"/>
            </a:pPr>
            <a:endParaRPr lang="de-DE" sz="1000" dirty="0" smtClean="0">
              <a:sym typeface="Wingdings" pitchFamily="2" charset="2"/>
            </a:endParaRPr>
          </a:p>
          <a:p>
            <a:pPr marL="498475" indent="-498475" eaLnBrk="1" hangingPunct="1"/>
            <a:r>
              <a:rPr lang="de-DE" sz="1000" u="sng" dirty="0" smtClean="0">
                <a:sym typeface="Wingdings" pitchFamily="2" charset="2"/>
              </a:rPr>
              <a:t>Standardauswertung:</a:t>
            </a:r>
          </a:p>
          <a:p>
            <a:pPr marL="498475" indent="-498475" eaLnBrk="1" hangingPunct="1">
              <a:buFontTx/>
              <a:buChar char="•"/>
            </a:pPr>
            <a:r>
              <a:rPr lang="de-DE" sz="1000" dirty="0" smtClean="0"/>
              <a:t>Ursachen gewählt, die auf dieser Seite oder auf Basis der abgerufenen Informationen nicht ausgewählt werden können -&gt; Sprechertext fbOK2. Die gewählten Defekte blinken auf. </a:t>
            </a:r>
          </a:p>
          <a:p>
            <a:pPr marL="498475" indent="-498475" eaLnBrk="1" hangingPunct="1">
              <a:buFontTx/>
              <a:buChar char="•"/>
            </a:pPr>
            <a:r>
              <a:rPr lang="de-DE" sz="1000" dirty="0" smtClean="0"/>
              <a:t>Ursachen nicht gewählt, die auf Basis der bereits abgerufenen Informationen ausgewählt werden können -&gt; fbOK1. Nichts blinkt auf.</a:t>
            </a:r>
          </a:p>
          <a:p>
            <a:pPr marL="498475" indent="-498475" eaLnBrk="1" hangingPunct="1"/>
            <a:endParaRPr lang="de-DE" sz="1000" dirty="0" smtClean="0">
              <a:sym typeface="Wingdings" pitchFamily="2" charset="2"/>
            </a:endParaRPr>
          </a:p>
          <a:p>
            <a:pPr marL="498475" indent="-498475" eaLnBrk="1" hangingPunct="1"/>
            <a:endParaRPr lang="de-DE" sz="1000" dirty="0" smtClean="0">
              <a:sym typeface="Wingdings" pitchFamily="2" charset="2"/>
            </a:endParaRPr>
          </a:p>
          <a:p>
            <a:pPr marL="498475" indent="-498475" eaLnBrk="1" hangingPunct="1"/>
            <a:r>
              <a:rPr lang="de-DE" sz="1000" u="sng" dirty="0" smtClean="0">
                <a:sym typeface="Wingdings" pitchFamily="2" charset="2"/>
              </a:rPr>
              <a:t>Auswertung:</a:t>
            </a:r>
          </a:p>
          <a:p>
            <a:pPr marL="498475" indent="-498475" eaLnBrk="1" hangingPunct="1"/>
            <a:r>
              <a:rPr lang="de-DE" sz="1000" dirty="0" smtClean="0">
                <a:sym typeface="Wingdings" pitchFamily="2" charset="2"/>
              </a:rPr>
              <a:t>Kreuz bei a und b und f 	-&gt; Sprechertext </a:t>
            </a:r>
            <a:r>
              <a:rPr lang="de-DE" sz="1000" dirty="0" err="1" smtClean="0">
                <a:sym typeface="Wingdings" pitchFamily="2" charset="2"/>
              </a:rPr>
              <a:t>abf</a:t>
            </a:r>
            <a:r>
              <a:rPr lang="de-DE" sz="1000" dirty="0" smtClean="0">
                <a:sym typeface="Wingdings" pitchFamily="2" charset="2"/>
              </a:rPr>
              <a:t> – abf5 (+)</a:t>
            </a:r>
          </a:p>
          <a:p>
            <a:pPr marL="498475" indent="-498475" eaLnBrk="1" hangingPunct="1"/>
            <a:r>
              <a:rPr lang="de-DE" sz="1000" dirty="0" smtClean="0">
                <a:sym typeface="Wingdings" pitchFamily="2" charset="2"/>
              </a:rPr>
              <a:t>Kreuz bei c		-&gt; Sprechertext c (-)</a:t>
            </a:r>
          </a:p>
          <a:p>
            <a:pPr marL="498475" indent="-498475" eaLnBrk="1" hangingPunct="1"/>
            <a:endParaRPr lang="de-DE" sz="1000" dirty="0" smtClean="0">
              <a:sym typeface="Wingdings" pitchFamily="2" charset="2"/>
            </a:endParaRPr>
          </a:p>
          <a:p>
            <a:pPr marL="498475" indent="-498475" eaLnBrk="1" hangingPunct="1"/>
            <a:r>
              <a:rPr lang="de-DE" sz="1000" u="sng" dirty="0" smtClean="0">
                <a:sym typeface="Wingdings" pitchFamily="2" charset="2"/>
              </a:rPr>
              <a:t>Sprecherfeedbacks und Erfolgsanzeige</a:t>
            </a:r>
          </a:p>
          <a:p>
            <a:pPr marL="498475" indent="-498475" eaLnBrk="1" hangingPunct="1"/>
            <a:r>
              <a:rPr lang="de-DE" sz="1000" dirty="0" smtClean="0">
                <a:sym typeface="Wingdings" pitchFamily="2" charset="2"/>
              </a:rPr>
              <a:t>Kreuz bei </a:t>
            </a:r>
            <a:r>
              <a:rPr lang="de-DE" sz="1000" dirty="0" err="1" smtClean="0">
                <a:sym typeface="Wingdings" pitchFamily="2" charset="2"/>
              </a:rPr>
              <a:t>abef</a:t>
            </a:r>
            <a:r>
              <a:rPr lang="de-DE" sz="1000" dirty="0" smtClean="0">
                <a:sym typeface="Wingdings" pitchFamily="2" charset="2"/>
              </a:rPr>
              <a:t>	-&gt; Sprechertext </a:t>
            </a:r>
            <a:r>
              <a:rPr lang="de-DE" sz="1000" dirty="0" err="1" smtClean="0">
                <a:sym typeface="Wingdings" pitchFamily="2" charset="2"/>
              </a:rPr>
              <a:t>abf</a:t>
            </a:r>
            <a:r>
              <a:rPr lang="de-DE" sz="1000" dirty="0" smtClean="0">
                <a:sym typeface="Wingdings" pitchFamily="2" charset="2"/>
              </a:rPr>
              <a:t> – abf5, Wert: 1</a:t>
            </a:r>
          </a:p>
          <a:p>
            <a:pPr marL="498475" indent="-498475" eaLnBrk="1" hangingPunct="1"/>
            <a:r>
              <a:rPr lang="de-DE" sz="1000" dirty="0" smtClean="0">
                <a:sym typeface="Wingdings" pitchFamily="2" charset="2"/>
              </a:rPr>
              <a:t>Kreuz bei c		-&gt; Sprechertext c, Wert: -1</a:t>
            </a:r>
          </a:p>
          <a:p>
            <a:pPr marL="498475" indent="-498475" eaLnBrk="1" hangingPunct="1"/>
            <a:r>
              <a:rPr lang="de-DE" dirty="0" smtClean="0">
                <a:sym typeface="Wingdings" pitchFamily="2" charset="2"/>
              </a:rPr>
              <a:t>Kreuz bei d 		-&gt; Sprechertext fbOK2, Wert: -1</a:t>
            </a:r>
          </a:p>
          <a:p>
            <a:pPr marL="498475" indent="-498475" eaLnBrk="1" hangingPunct="1"/>
            <a:r>
              <a:rPr lang="de-DE" dirty="0" smtClean="0">
                <a:sym typeface="Wingdings" pitchFamily="2" charset="2"/>
              </a:rPr>
              <a:t>Kreuz fehlt bei </a:t>
            </a:r>
            <a:r>
              <a:rPr lang="de-DE" dirty="0" err="1" smtClean="0">
                <a:sym typeface="Wingdings" pitchFamily="2" charset="2"/>
              </a:rPr>
              <a:t>a,b,e</a:t>
            </a:r>
            <a:r>
              <a:rPr lang="de-DE" dirty="0" smtClean="0">
                <a:sym typeface="Wingdings" pitchFamily="2" charset="2"/>
              </a:rPr>
              <a:t> oder f	-&gt; Sprechertext fbOK1, Wert: -1</a:t>
            </a:r>
          </a:p>
          <a:p>
            <a:pPr marL="498475" indent="-498475" eaLnBrk="1" hangingPunct="1"/>
            <a:endParaRPr lang="de-DE" dirty="0" smtClean="0">
              <a:sym typeface="Wingdings" pitchFamily="2" charset="2"/>
            </a:endParaRPr>
          </a:p>
          <a:p>
            <a:pPr marL="498475" indent="-498475" eaLnBrk="1" hangingPunct="1"/>
            <a:r>
              <a:rPr lang="de-DE" u="sng" dirty="0" smtClean="0">
                <a:sym typeface="Wingdings" pitchFamily="2" charset="2"/>
              </a:rPr>
              <a:t>Bedingungen</a:t>
            </a:r>
          </a:p>
          <a:p>
            <a:pPr marL="498475" indent="-498475" eaLnBrk="1" hangingPunct="1"/>
            <a:r>
              <a:rPr lang="de-DE" sz="1000" dirty="0" smtClean="0">
                <a:sym typeface="Wingdings" pitchFamily="2" charset="2"/>
              </a:rPr>
              <a:t>Kreuz bei </a:t>
            </a:r>
            <a:r>
              <a:rPr lang="de-DE" sz="1000" dirty="0" err="1" smtClean="0">
                <a:sym typeface="Wingdings" pitchFamily="2" charset="2"/>
              </a:rPr>
              <a:t>abef</a:t>
            </a:r>
            <a:endParaRPr lang="de-DE" sz="1000" dirty="0" smtClean="0">
              <a:sym typeface="Wingdings" pitchFamily="2" charset="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ChangeArrowheads="1" noTextEdit="1"/>
          </p:cNvSpPr>
          <p:nvPr>
            <p:ph type="sldImg"/>
          </p:nvPr>
        </p:nvSpPr>
        <p:spPr>
          <a:ln/>
        </p:spPr>
      </p:sp>
      <p:sp>
        <p:nvSpPr>
          <p:cNvPr id="126978"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0209, Folie 1 / 1</a:t>
            </a:r>
          </a:p>
          <a:p>
            <a:pPr marL="498475" indent="-498475" eaLnBrk="1" hangingPunct="1"/>
            <a:r>
              <a:rPr lang="de-DE" sz="1000" b="1" dirty="0" smtClean="0"/>
              <a:t>Typ:</a:t>
            </a:r>
            <a:r>
              <a:rPr lang="de-DE" sz="1000" dirty="0" smtClean="0"/>
              <a:t>		2,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dirty="0" smtClean="0"/>
              <a:t>t	Tabelle mit Reparaturmöglichkeiten</a:t>
            </a:r>
          </a:p>
          <a:p>
            <a:pPr marL="498475" indent="-498475" eaLnBrk="1" hangingPunct="1"/>
            <a:endParaRPr lang="de-DE" sz="1000" b="1" dirty="0" smtClean="0"/>
          </a:p>
          <a:p>
            <a:pPr marL="498475" indent="-498475" eaLnBrk="1" hangingPunct="1"/>
            <a:r>
              <a:rPr lang="de-DE" sz="1000" b="1" dirty="0" smtClean="0"/>
              <a:t>Sprechertext:</a:t>
            </a:r>
            <a:endParaRPr lang="de-DE" sz="1000" dirty="0" smtClean="0"/>
          </a:p>
          <a:p>
            <a:pPr marL="498475" indent="-498475" eaLnBrk="1" hangingPunct="1"/>
            <a:r>
              <a:rPr lang="de-DE" sz="1000" dirty="0" smtClean="0"/>
              <a:t>a	Sie kennen nun die Ursachen der Beanstandung. In der Fehlerbehebungs- und Kontrollebene müssen Sie jetzt eine fachgerechte Reparatur veranlassen. </a:t>
            </a:r>
            <a:endParaRPr lang="de-DE" sz="1000" b="1" dirty="0" smtClean="0"/>
          </a:p>
          <a:p>
            <a:pPr marL="498475" indent="-498475" eaLnBrk="1" hangingPunct="1"/>
            <a:r>
              <a:rPr lang="de-DE" sz="1000" u="sng" dirty="0" smtClean="0"/>
              <a:t>Dedizierte Feedbacks</a:t>
            </a:r>
          </a:p>
          <a:p>
            <a:pPr marL="498475" indent="-498475" eaLnBrk="1" hangingPunct="1"/>
            <a:r>
              <a:rPr lang="de-DE" sz="1000" dirty="0" smtClean="0"/>
              <a:t>r1	Sehr gut! Sie haben die korrekte Auswahl zur fachgerechten Reparatur gewählt. </a:t>
            </a:r>
          </a:p>
          <a:p>
            <a:pPr marL="498475" indent="-498475" eaLnBrk="1" hangingPunct="1"/>
            <a:r>
              <a:rPr lang="de-DE" sz="1000" dirty="0" smtClean="0"/>
              <a:t>ae	Sie haben ungünstige Reparaturmöglichkeiten gewählt. Überlegen Sie bitte noch einmal.</a:t>
            </a:r>
          </a:p>
          <a:p>
            <a:pPr marL="498475" indent="-498475" eaLnBrk="1" hangingPunct="1"/>
            <a:r>
              <a:rPr lang="de-DE" sz="1000" dirty="0" smtClean="0"/>
              <a:t>i	Bei einer fachgerechten Reparatur wird eine so stark verschmutzte Kraftstoffpumpe nicht gereinigt und wiederverwendet.</a:t>
            </a:r>
          </a:p>
          <a:p>
            <a:pPr marL="498475" indent="-498475" eaLnBrk="1" hangingPunct="1"/>
            <a:r>
              <a:rPr lang="de-DE" sz="1000" u="sng" dirty="0" smtClean="0"/>
              <a:t>Standardfeedbacks</a:t>
            </a:r>
          </a:p>
          <a:p>
            <a:pPr marL="498475" indent="-498475" eaLnBrk="1" hangingPunct="1"/>
            <a:r>
              <a:rPr lang="de-DE" sz="1000" dirty="0" smtClean="0"/>
              <a:t>fbOK2	Sie haben eine falsche Auswahl getroffen, überlegen Sie bitte noch einmal.</a:t>
            </a:r>
          </a:p>
          <a:p>
            <a:pPr marL="498475" indent="-498475" eaLnBrk="1" hangingPunct="1"/>
            <a:r>
              <a:rPr lang="de-DE" sz="1000" dirty="0" smtClean="0"/>
              <a:t>fbOK1	Sie haben nicht alle fachgerechten Reparaturen  ausgewählt, schauen sie nochmal in Ihre Notizen und wählen Sie bitte erneut aus.</a:t>
            </a:r>
          </a:p>
          <a:p>
            <a:pPr marL="498475" indent="-498475" eaLnBrk="1" hangingPunct="1"/>
            <a:endParaRPr lang="de-DE" sz="1000" u="sng" dirty="0" smtClean="0"/>
          </a:p>
          <a:p>
            <a:pPr marL="498475" indent="-498475" eaLnBrk="1" hangingPunct="1"/>
            <a:r>
              <a:rPr lang="de-DE" sz="1000" dirty="0" smtClean="0"/>
              <a:t>	</a:t>
            </a:r>
          </a:p>
          <a:p>
            <a:pPr marL="498475" indent="-498475" eaLnBrk="1" hangingPunct="1"/>
            <a:r>
              <a:rPr lang="de-DE" sz="1000" b="1" dirty="0" smtClean="0"/>
              <a:t>Regieanweisungen</a:t>
            </a:r>
            <a:r>
              <a:rPr lang="de-DE" sz="1000" b="1" dirty="0" smtClean="0">
                <a:sym typeface="Wingdings" pitchFamily="2" charset="2"/>
              </a:rPr>
              <a:t>: </a:t>
            </a:r>
          </a:p>
          <a:p>
            <a:pPr marL="498475" indent="-498475" eaLnBrk="1" hangingPunct="1">
              <a:buFontTx/>
              <a:buChar char="•"/>
            </a:pPr>
            <a:r>
              <a:rPr lang="de-DE" sz="1000" dirty="0" smtClean="0">
                <a:sym typeface="Wingdings" pitchFamily="2" charset="2"/>
              </a:rPr>
              <a:t>Der TN wählt Reparaturen aus. Bei einem Klick auf den OK-Button wird ausgewertet. Sind die Bedingungen (siehe unten) erfüllt, erhält der TN die dedizierten positiven Feedbacks (+) zur Auswertung und der nächste Level wird freigeschaltet. Ansonsten kommt nur ein Sprecherfeedback, und zwar nach folgender Prioritätenliste:</a:t>
            </a:r>
          </a:p>
          <a:p>
            <a:pPr marL="498475" indent="-498475" eaLnBrk="1" hangingPunct="1">
              <a:buFontTx/>
              <a:buChar char="•"/>
            </a:pPr>
            <a:endParaRPr lang="de-DE" sz="1000" dirty="0" smtClean="0">
              <a:sym typeface="Wingdings" pitchFamily="2" charset="2"/>
            </a:endParaRPr>
          </a:p>
          <a:p>
            <a:pPr marL="498475" indent="-498475" eaLnBrk="1" hangingPunct="1"/>
            <a:r>
              <a:rPr lang="de-DE" sz="1000" u="sng" dirty="0" smtClean="0">
                <a:sym typeface="Wingdings" pitchFamily="2" charset="2"/>
              </a:rPr>
              <a:t>Feedbackprioritäten:</a:t>
            </a:r>
            <a:endParaRPr lang="de-DE" sz="1000" dirty="0" smtClean="0">
              <a:sym typeface="Wingdings" pitchFamily="2" charset="2"/>
            </a:endParaRPr>
          </a:p>
          <a:p>
            <a:pPr marL="498475" indent="-498475" eaLnBrk="1" hangingPunct="1">
              <a:buFontTx/>
              <a:buChar char="•"/>
            </a:pPr>
            <a:r>
              <a:rPr lang="de-DE" sz="1000" dirty="0" smtClean="0">
                <a:sym typeface="Wingdings" pitchFamily="2" charset="2"/>
              </a:rPr>
              <a:t>Dediziertes negatives Feedback (--)</a:t>
            </a:r>
          </a:p>
          <a:p>
            <a:pPr marL="498475" indent="-498475" eaLnBrk="1" hangingPunct="1">
              <a:buFontTx/>
              <a:buChar char="•"/>
            </a:pPr>
            <a:r>
              <a:rPr lang="de-DE" sz="1000" dirty="0" smtClean="0">
                <a:sym typeface="Wingdings" pitchFamily="2" charset="2"/>
              </a:rPr>
              <a:t>Dediziertes negatives Feedback (-)</a:t>
            </a:r>
          </a:p>
          <a:p>
            <a:pPr marL="498475" indent="-498475" eaLnBrk="1" hangingPunct="1">
              <a:buFontTx/>
              <a:buChar char="•"/>
            </a:pPr>
            <a:r>
              <a:rPr lang="de-DE" sz="1000" dirty="0" smtClean="0"/>
              <a:t>fbOK2	</a:t>
            </a:r>
            <a:endParaRPr lang="de-DE" sz="1000" dirty="0" smtClean="0">
              <a:sym typeface="Wingdings" pitchFamily="2" charset="2"/>
            </a:endParaRPr>
          </a:p>
          <a:p>
            <a:pPr marL="498475" indent="-498475" eaLnBrk="1" hangingPunct="1">
              <a:buFontTx/>
              <a:buChar char="•"/>
            </a:pPr>
            <a:r>
              <a:rPr lang="de-DE" sz="1000" dirty="0" smtClean="0"/>
              <a:t>fbOK1	</a:t>
            </a:r>
          </a:p>
          <a:p>
            <a:pPr marL="498475" indent="-498475" eaLnBrk="1" hangingPunct="1">
              <a:buFontTx/>
              <a:buChar char="•"/>
            </a:pPr>
            <a:endParaRPr lang="de-DE" sz="1000" dirty="0" smtClean="0"/>
          </a:p>
          <a:p>
            <a:pPr marL="498475" indent="-498475" eaLnBrk="1" hangingPunct="1"/>
            <a:r>
              <a:rPr lang="de-DE" sz="1000" u="sng" dirty="0" smtClean="0">
                <a:sym typeface="Wingdings" pitchFamily="2" charset="2"/>
              </a:rPr>
              <a:t>Standardauswertung:</a:t>
            </a:r>
          </a:p>
          <a:p>
            <a:pPr marL="498475" indent="-498475" eaLnBrk="1" hangingPunct="1">
              <a:buFontTx/>
              <a:buChar char="•"/>
            </a:pPr>
            <a:r>
              <a:rPr lang="de-DE" sz="1000" dirty="0" smtClean="0"/>
              <a:t>Reparatur gewählt, die auf dieser Seite oder auf Basis der abgerufenen Informationen nicht ausgewählt werden können -&gt; Sprechertext fbOK2. Die gewählten Reparaturen blinken auf. </a:t>
            </a:r>
          </a:p>
          <a:p>
            <a:pPr marL="498475" indent="-498475" eaLnBrk="1" hangingPunct="1">
              <a:buFontTx/>
              <a:buChar char="•"/>
            </a:pPr>
            <a:r>
              <a:rPr lang="de-DE" sz="1000" dirty="0" smtClean="0"/>
              <a:t>Reparaturen nicht gewählt, die auf Basis der bereits abgerufenen Informationen ausgewählt werden können -&gt; fbOK1. Nichts blinkt auf.</a:t>
            </a:r>
          </a:p>
          <a:p>
            <a:pPr marL="498475" indent="-498475" eaLnBrk="1" hangingPunct="1">
              <a:buFontTx/>
              <a:buChar char="•"/>
            </a:pPr>
            <a:endParaRPr lang="de-DE" sz="1000" dirty="0" smtClean="0"/>
          </a:p>
          <a:p>
            <a:pPr marL="498475" indent="-498475" eaLnBrk="1" hangingPunct="1"/>
            <a:endParaRPr lang="de-DE" sz="1000" dirty="0" smtClean="0">
              <a:sym typeface="Wingdings" pitchFamily="2" charset="2"/>
            </a:endParaRPr>
          </a:p>
          <a:p>
            <a:pPr marL="498475" indent="-498475" eaLnBrk="1" hangingPunct="1"/>
            <a:r>
              <a:rPr lang="de-DE" sz="1000" u="sng" dirty="0" smtClean="0">
                <a:sym typeface="Wingdings" pitchFamily="2" charset="2"/>
              </a:rPr>
              <a:t>Auswertung:</a:t>
            </a:r>
          </a:p>
          <a:p>
            <a:pPr marL="498475" indent="-498475" eaLnBrk="1" hangingPunct="1"/>
            <a:r>
              <a:rPr lang="de-DE" sz="1000" dirty="0" smtClean="0">
                <a:sym typeface="Wingdings" pitchFamily="2" charset="2"/>
              </a:rPr>
              <a:t>Kreuz bei </a:t>
            </a:r>
            <a:r>
              <a:rPr lang="de-DE" sz="1000" dirty="0" err="1" smtClean="0">
                <a:sym typeface="Wingdings" pitchFamily="2" charset="2"/>
              </a:rPr>
              <a:t>bcdfh</a:t>
            </a:r>
            <a:r>
              <a:rPr lang="de-DE" sz="1000" dirty="0" smtClean="0">
                <a:sym typeface="Wingdings" pitchFamily="2" charset="2"/>
              </a:rPr>
              <a:t> 	-&gt; Sprechertext r1 (+)</a:t>
            </a:r>
          </a:p>
          <a:p>
            <a:pPr marL="498475" indent="-498475" eaLnBrk="1" hangingPunct="1"/>
            <a:r>
              <a:rPr lang="de-DE" sz="1000" dirty="0" smtClean="0">
                <a:sym typeface="Wingdings" pitchFamily="2" charset="2"/>
              </a:rPr>
              <a:t>Kreuz bei a und oder e	-&gt; Sprechertext ae (-)</a:t>
            </a:r>
          </a:p>
          <a:p>
            <a:pPr marL="498475" indent="-498475" eaLnBrk="1" hangingPunct="1"/>
            <a:r>
              <a:rPr lang="de-DE" sz="1000" dirty="0" smtClean="0">
                <a:sym typeface="Wingdings" pitchFamily="2" charset="2"/>
              </a:rPr>
              <a:t>Kreuz bei i		-&gt; Sprechertext i (--)</a:t>
            </a:r>
          </a:p>
          <a:p>
            <a:pPr marL="498475" indent="-498475" eaLnBrk="1" hangingPunct="1"/>
            <a:endParaRPr lang="de-DE" sz="1000" dirty="0" smtClean="0">
              <a:sym typeface="Wingdings" pitchFamily="2" charset="2"/>
            </a:endParaRPr>
          </a:p>
          <a:p>
            <a:pPr marL="498475" indent="-498475" eaLnBrk="1" hangingPunct="1"/>
            <a:r>
              <a:rPr lang="de-DE" sz="1100" u="sng" dirty="0" smtClean="0">
                <a:sym typeface="Wingdings" pitchFamily="2" charset="2"/>
              </a:rPr>
              <a:t>Sprecherfeedbacks und Erfolgsanzeige</a:t>
            </a:r>
          </a:p>
          <a:p>
            <a:pPr marL="498475" indent="-498475" eaLnBrk="1" hangingPunct="1"/>
            <a:endParaRPr lang="de-DE" sz="1100" dirty="0" smtClean="0">
              <a:sym typeface="Wingdings" pitchFamily="2" charset="2"/>
            </a:endParaRPr>
          </a:p>
          <a:p>
            <a:pPr marL="498475" indent="-498475" eaLnBrk="1" hangingPunct="1"/>
            <a:r>
              <a:rPr lang="de-DE" sz="1100" dirty="0" smtClean="0">
                <a:sym typeface="Wingdings" pitchFamily="2" charset="2"/>
              </a:rPr>
              <a:t>Sprechertext fbOK1+2	-&gt; Wert: -0.5</a:t>
            </a:r>
          </a:p>
          <a:p>
            <a:pPr marL="498475" indent="-498475" eaLnBrk="1" hangingPunct="1"/>
            <a:r>
              <a:rPr lang="de-DE" sz="1100" dirty="0" smtClean="0">
                <a:sym typeface="Wingdings" pitchFamily="2" charset="2"/>
              </a:rPr>
              <a:t>Kreuz bei </a:t>
            </a:r>
            <a:r>
              <a:rPr lang="de-DE" sz="1100" dirty="0" err="1" smtClean="0">
                <a:sym typeface="Wingdings" pitchFamily="2" charset="2"/>
              </a:rPr>
              <a:t>bcdfh</a:t>
            </a:r>
            <a:r>
              <a:rPr lang="de-DE" sz="1100" dirty="0" smtClean="0">
                <a:sym typeface="Wingdings" pitchFamily="2" charset="2"/>
              </a:rPr>
              <a:t>	-&gt; Sprechertext r1, Wert: 1</a:t>
            </a:r>
          </a:p>
          <a:p>
            <a:pPr marL="498475" indent="-498475" eaLnBrk="1" hangingPunct="1"/>
            <a:r>
              <a:rPr lang="de-DE" sz="1100" dirty="0" smtClean="0">
                <a:sym typeface="Wingdings" pitchFamily="2" charset="2"/>
              </a:rPr>
              <a:t>Kreuz bei a und oder e	-&gt; Sprechertext ae, Wert: -1</a:t>
            </a:r>
          </a:p>
          <a:p>
            <a:pPr marL="498475" indent="-498475" eaLnBrk="1" hangingPunct="1"/>
            <a:r>
              <a:rPr lang="de-DE" sz="1000" dirty="0" smtClean="0">
                <a:sym typeface="Wingdings" pitchFamily="2" charset="2"/>
              </a:rPr>
              <a:t>Kreuz bei i		-&gt; Sprechertext i, Wert: -1</a:t>
            </a:r>
          </a:p>
          <a:p>
            <a:pPr marL="498475" indent="-498475" eaLnBrk="1" hangingPunct="1"/>
            <a:endParaRPr lang="de-DE" sz="1000" dirty="0" smtClean="0">
              <a:sym typeface="Wingdings" pitchFamily="2" charset="2"/>
            </a:endParaRPr>
          </a:p>
          <a:p>
            <a:pPr marL="498475" indent="-498475" eaLnBrk="1" hangingPunct="1"/>
            <a:endParaRPr lang="de-DE" sz="1000" dirty="0" smtClean="0">
              <a:sym typeface="Wingdings" pitchFamily="2" charset="2"/>
            </a:endParaRPr>
          </a:p>
          <a:p>
            <a:pPr marL="498475" indent="-498475" eaLnBrk="1" hangingPunct="1"/>
            <a:r>
              <a:rPr lang="de-DE" sz="1000" u="sng" dirty="0" smtClean="0">
                <a:sym typeface="Wingdings" pitchFamily="2" charset="2"/>
              </a:rPr>
              <a:t>Bedingungen</a:t>
            </a:r>
            <a:endParaRPr lang="de-DE" sz="1000" dirty="0" smtClean="0">
              <a:sym typeface="Wingdings" pitchFamily="2" charset="2"/>
            </a:endParaRPr>
          </a:p>
          <a:p>
            <a:pPr marL="498475" indent="-498475" eaLnBrk="1" hangingPunct="1"/>
            <a:r>
              <a:rPr lang="de-DE" sz="1000" dirty="0" smtClean="0">
                <a:sym typeface="Wingdings" pitchFamily="2" charset="2"/>
              </a:rPr>
              <a:t>Kreuz bei </a:t>
            </a:r>
            <a:r>
              <a:rPr lang="de-DE" sz="1000" dirty="0" err="1" smtClean="0">
                <a:sym typeface="Wingdings" pitchFamily="2" charset="2"/>
              </a:rPr>
              <a:t>bcdfh</a:t>
            </a:r>
            <a:r>
              <a:rPr lang="de-DE" sz="1000" dirty="0" smtClean="0">
                <a:sym typeface="Wingdings" pitchFamily="2" charset="2"/>
              </a:rPr>
              <a:t> </a:t>
            </a:r>
          </a:p>
          <a:p>
            <a:pPr marL="498475" indent="-498475" eaLnBrk="1" hangingPunct="1">
              <a:buFontTx/>
              <a:buChar char="•"/>
            </a:pPr>
            <a:endParaRPr lang="de-DE" sz="1000" dirty="0" smtClean="0"/>
          </a:p>
          <a:p>
            <a:pPr marL="498475" indent="-498475" eaLnBrk="1" hangingPunct="1"/>
            <a:endParaRPr lang="de-DE" sz="1000" dirty="0" smtClean="0"/>
          </a:p>
          <a:p>
            <a:pPr marL="498475" indent="-498475" eaLnBrk="1" hangingPunct="1"/>
            <a:endParaRPr lang="de-DE" sz="1000" dirty="0" smtClean="0">
              <a:sym typeface="Wingdings" pitchFamily="2" charset="2"/>
            </a:endParaRPr>
          </a:p>
          <a:p>
            <a:pPr marL="498475" indent="-498475" eaLnBrk="1" hangingPunct="1"/>
            <a:endParaRPr lang="de-DE" sz="1000" dirty="0" smtClean="0">
              <a:sym typeface="Wingdings" pitchFamily="2" charset="2"/>
            </a:endParaRPr>
          </a:p>
          <a:p>
            <a:pPr marL="498475" indent="-498475" eaLnBrk="1" hangingPunct="1"/>
            <a:endParaRPr lang="de-DE" sz="1000" dirty="0" smtClean="0">
              <a:sym typeface="Wingdings" pitchFamily="2" charset="2"/>
            </a:endParaRPr>
          </a:p>
          <a:p>
            <a:pPr marL="498475" indent="-498475" eaLnBrk="1" hangingPunct="1"/>
            <a:endParaRPr lang="de-DE" sz="1000" dirty="0" smtClean="0">
              <a:sym typeface="Wingdings" pitchFamily="2" charset="2"/>
            </a:endParaRPr>
          </a:p>
          <a:p>
            <a:pPr marL="498475" indent="-498475" eaLnBrk="1" hangingPunct="1"/>
            <a:endParaRPr lang="de-DE" sz="1000" dirty="0" smtClean="0">
              <a:sym typeface="Wingdings" pitchFamily="2" charset="2"/>
            </a:endParaRPr>
          </a:p>
          <a:p>
            <a:pPr marL="498475" indent="-498475" eaLnBrk="1" hangingPunct="1"/>
            <a:endParaRPr lang="de-DE" sz="1000" dirty="0" smtClean="0">
              <a:sym typeface="Wingdings" pitchFamily="2" charset="2"/>
            </a:endParaRPr>
          </a:p>
          <a:p>
            <a:pPr marL="498475" indent="-498475" eaLnBrk="1" hangingPunct="1"/>
            <a:endParaRPr lang="de-DE" sz="1000" dirty="0" smtClean="0">
              <a:sym typeface="Wingdings" pitchFamily="2" charset="2"/>
            </a:endParaRPr>
          </a:p>
          <a:p>
            <a:pPr marL="498475" indent="-498475" eaLnBrk="1" hangingPunct="1"/>
            <a:endParaRPr lang="de-DE" sz="1000" dirty="0" smtClean="0">
              <a:sym typeface="Wingdings" pitchFamily="2" charset="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Folienbildplatzhalter 1"/>
          <p:cNvSpPr>
            <a:spLocks noGrp="1" noRot="1" noChangeAspect="1" noTextEdit="1"/>
          </p:cNvSpPr>
          <p:nvPr>
            <p:ph type="sldImg"/>
          </p:nvPr>
        </p:nvSpPr>
        <p:spPr>
          <a:ln/>
        </p:spPr>
      </p:sp>
      <p:sp>
        <p:nvSpPr>
          <p:cNvPr id="32770" name="Notizenplatzhalter 2"/>
          <p:cNvSpPr>
            <a:spLocks noGrp="1"/>
          </p:cNvSpPr>
          <p:nvPr>
            <p:ph type="body" idx="1"/>
          </p:nvPr>
        </p:nvSpPr>
        <p:spPr>
          <a:noFill/>
        </p:spPr>
        <p:txBody>
          <a:bodyPr/>
          <a:lstStyle/>
          <a:p>
            <a:pPr defTabSz="958850"/>
            <a:r>
              <a:rPr lang="de-DE" b="1" smtClean="0"/>
              <a:t>Index:</a:t>
            </a:r>
            <a:r>
              <a:rPr lang="de-DE" smtClean="0"/>
              <a:t>	0100, Folie 4 / 9</a:t>
            </a:r>
          </a:p>
          <a:p>
            <a:pPr defTabSz="958850"/>
            <a:r>
              <a:rPr lang="de-DE" smtClean="0"/>
              <a:t>Intro</a:t>
            </a:r>
          </a:p>
          <a:p>
            <a:pPr defTabSz="958850"/>
            <a:endParaRPr lang="de-DE" smtClean="0"/>
          </a:p>
        </p:txBody>
      </p:sp>
      <p:sp>
        <p:nvSpPr>
          <p:cNvPr id="32771" name="Foliennummernplatzhalter 6"/>
          <p:cNvSpPr>
            <a:spLocks noGrp="1"/>
          </p:cNvSpPr>
          <p:nvPr>
            <p:ph type="sldNum" sz="quarter" idx="5"/>
          </p:nvPr>
        </p:nvSpPr>
        <p:spPr>
          <a:noFill/>
          <a:ln>
            <a:miter lim="800000"/>
            <a:headEnd/>
            <a:tailEnd/>
          </a:ln>
        </p:spPr>
        <p:txBody>
          <a:bodyPr/>
          <a:lstStyle/>
          <a:p>
            <a:pPr defTabSz="989013"/>
            <a:endParaRPr lang="de-DE" smtClean="0">
              <a:cs typeface="Arial" charset="0"/>
            </a:endParaRPr>
          </a:p>
          <a:p>
            <a:pPr defTabSz="989013"/>
            <a:endParaRPr lang="de-DE" smtClean="0">
              <a:cs typeface="Arial" charset="0"/>
            </a:endParaRPr>
          </a:p>
          <a:p>
            <a:pPr defTabSz="989013"/>
            <a:fld id="{C473FD6C-E5AD-4091-BADC-611E6AE8F3F0}" type="slidenum">
              <a:rPr lang="de-DE" smtClean="0">
                <a:cs typeface="Arial" charset="0"/>
              </a:rPr>
              <a:pPr defTabSz="989013"/>
              <a:t>5</a:t>
            </a:fld>
            <a:endParaRPr lang="de-DE" smtClean="0">
              <a:cs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noChangeArrowheads="1" noTextEdit="1"/>
          </p:cNvSpPr>
          <p:nvPr>
            <p:ph type="sldImg"/>
          </p:nvPr>
        </p:nvSpPr>
        <p:spPr>
          <a:ln/>
        </p:spPr>
      </p:sp>
      <p:sp>
        <p:nvSpPr>
          <p:cNvPr id="129026"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0210, Folie 1 / 1</a:t>
            </a:r>
          </a:p>
          <a:p>
            <a:pPr marL="498475" indent="-498475" eaLnBrk="1" hangingPunct="1"/>
            <a:r>
              <a:rPr lang="de-DE" sz="1000" b="1" dirty="0" smtClean="0"/>
              <a:t>Typ:</a:t>
            </a:r>
            <a:r>
              <a:rPr lang="de-DE" sz="1000" dirty="0" smtClean="0"/>
              <a:t>		2/3,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dirty="0" smtClean="0"/>
              <a:t>a	</a:t>
            </a:r>
            <a:r>
              <a:rPr lang="de-DE" dirty="0" smtClean="0">
                <a:sym typeface="Wingdings" pitchFamily="2" charset="2"/>
              </a:rPr>
              <a:t>Erfolgsanzeige mit dem aktuellen Punktestand </a:t>
            </a:r>
            <a:endParaRPr lang="de-DE" dirty="0" smtClean="0"/>
          </a:p>
          <a:p>
            <a:pPr marL="498475" indent="-498475" eaLnBrk="1" hangingPunct="1"/>
            <a:endParaRPr lang="de-DE" sz="1000" b="1" dirty="0" smtClean="0"/>
          </a:p>
          <a:p>
            <a:pPr marL="498475" indent="-498475" eaLnBrk="1" hangingPunct="1"/>
            <a:r>
              <a:rPr lang="de-DE" sz="1000" b="1" dirty="0" smtClean="0"/>
              <a:t>Sprechertext:</a:t>
            </a:r>
          </a:p>
          <a:p>
            <a:pPr marL="498475" indent="-498475" eaLnBrk="1" hangingPunct="1"/>
            <a:r>
              <a:rPr lang="de-DE" sz="1000" dirty="0" smtClean="0"/>
              <a:t>a	Sie haben das Diagnosespiel beendet und sehen nun ihre Gesamtleistung. Das Ergebnis wird als zusätzliches Zertifikat zum Test mit ausgedruckt.</a:t>
            </a:r>
          </a:p>
          <a:p>
            <a:pPr marL="498475" indent="-498475" eaLnBrk="1" hangingPunct="1"/>
            <a:r>
              <a:rPr lang="de-DE" sz="1000" dirty="0" smtClean="0"/>
              <a:t>e1	Hervorragend! Sie haben einen sehr großen Nutzen mit ihrem Aufwand erreicht. Das geht kaum besser.</a:t>
            </a:r>
          </a:p>
          <a:p>
            <a:pPr marL="498475" indent="-498475" eaLnBrk="1" hangingPunct="1"/>
            <a:r>
              <a:rPr lang="de-DE" sz="1000" dirty="0" smtClean="0"/>
              <a:t>e2	Nicht schlecht, aber Sie könnten sich noch steigern. Wenn Sie möchten, starten Sie das Spiel erneut und verbessern Sie sich!</a:t>
            </a:r>
          </a:p>
          <a:p>
            <a:pPr marL="498475" indent="-498475" eaLnBrk="1" hangingPunct="1"/>
            <a:r>
              <a:rPr lang="de-DE" sz="1000" dirty="0" smtClean="0"/>
              <a:t>e3	Sie haben sehr viel Aufwand mit ihrer Vorgehensweise  betrieben, bitte versuchen Sie es erneut.</a:t>
            </a:r>
          </a:p>
          <a:p>
            <a:pPr marL="498475" indent="-498475" eaLnBrk="1" hangingPunct="1"/>
            <a:r>
              <a:rPr lang="de-DE" sz="1000" dirty="0" smtClean="0"/>
              <a:t>	</a:t>
            </a:r>
          </a:p>
          <a:p>
            <a:pPr marL="498475" indent="-498475" eaLnBrk="1" hangingPunct="1"/>
            <a:r>
              <a:rPr lang="de-DE" sz="1000" dirty="0" smtClean="0"/>
              <a:t>	</a:t>
            </a:r>
          </a:p>
          <a:p>
            <a:pPr marL="498475" indent="-498475" eaLnBrk="1" hangingPunct="1"/>
            <a:r>
              <a:rPr lang="de-DE" sz="1000" b="1" dirty="0" smtClean="0"/>
              <a:t>Regieanweisungen</a:t>
            </a:r>
            <a:r>
              <a:rPr lang="de-DE" sz="1000" b="1" dirty="0" smtClean="0">
                <a:sym typeface="Wingdings" pitchFamily="2" charset="2"/>
              </a:rPr>
              <a:t>: </a:t>
            </a:r>
          </a:p>
          <a:p>
            <a:pPr marL="498475" indent="-498475" eaLnBrk="1" hangingPunct="1"/>
            <a:endParaRPr lang="de-DE" sz="1000" b="1" dirty="0" smtClean="0">
              <a:sym typeface="Wingdings" pitchFamily="2" charset="2"/>
            </a:endParaRPr>
          </a:p>
          <a:p>
            <a:pPr marL="498475" indent="-498475" eaLnBrk="1" hangingPunct="1">
              <a:buFont typeface="Arial" pitchFamily="34" charset="0"/>
              <a:buChar char="•"/>
            </a:pPr>
            <a:r>
              <a:rPr lang="de-DE" sz="1000" dirty="0" smtClean="0">
                <a:sym typeface="Wingdings" pitchFamily="2" charset="2"/>
              </a:rPr>
              <a:t>Nach Sprechertext a, dreht die Erfolgsanzeige zufällig hin und her, akustisch dazu ein Trommelwirbel. Nach kurzer Zeit, synchronisiert mit dem Trommelwirbel, wird der Endpunktestand angezeigt.</a:t>
            </a:r>
          </a:p>
          <a:p>
            <a:pPr marL="498475" indent="-498475" eaLnBrk="1" hangingPunct="1">
              <a:buFontTx/>
              <a:buChar char="•"/>
            </a:pPr>
            <a:r>
              <a:rPr lang="de-DE" sz="1000" dirty="0" smtClean="0">
                <a:sym typeface="Wingdings" pitchFamily="2" charset="2"/>
              </a:rPr>
              <a:t>Hat der TN das Spiel so gut bearbeitet das die Erfolgsanzeige am Ende eine Position von 0.7 bis 1 einnimmt -&gt; Feedback e1</a:t>
            </a:r>
          </a:p>
          <a:p>
            <a:pPr marL="498475" indent="-498475" eaLnBrk="1" hangingPunct="1">
              <a:buFontTx/>
              <a:buChar char="•"/>
            </a:pPr>
            <a:r>
              <a:rPr lang="de-DE" sz="1000" dirty="0" smtClean="0">
                <a:sym typeface="Wingdings" pitchFamily="2" charset="2"/>
              </a:rPr>
              <a:t>Hat der TN das Spiel so bearbeitet das die Erfolgsanzeige am Ende eine Position von 0.0 bis 0.7 einnimmt -&gt; Feedback e2</a:t>
            </a:r>
            <a:br>
              <a:rPr lang="de-DE" sz="1000" dirty="0" smtClean="0">
                <a:sym typeface="Wingdings" pitchFamily="2" charset="2"/>
              </a:rPr>
            </a:br>
            <a:r>
              <a:rPr lang="de-DE" sz="1000" dirty="0" smtClean="0">
                <a:sym typeface="Wingdings" pitchFamily="2" charset="2"/>
              </a:rPr>
              <a:t>hat der TN das Spie mit hohem Aufwand bearbeite das die Erfolgsanzeige am Ende eine Position von 0.0 bis -1 einnimmt -&gt; Feedback e3</a:t>
            </a:r>
          </a:p>
          <a:p>
            <a:pPr marL="498475" indent="-498475" eaLnBrk="1" hangingPunct="1">
              <a:buFontTx/>
              <a:buChar char="•"/>
            </a:pPr>
            <a:endParaRPr lang="de-DE" sz="1000" dirty="0" smtClean="0"/>
          </a:p>
          <a:p>
            <a:pPr marL="498475" indent="-498475" eaLnBrk="1" hangingPunct="1"/>
            <a:endParaRPr lang="de-DE" sz="1000" dirty="0" smtClean="0"/>
          </a:p>
          <a:p>
            <a:pPr marL="498475" indent="-498475" eaLnBrk="1" hangingPunct="1"/>
            <a:endParaRPr lang="de-DE" sz="1000" dirty="0" smtClean="0">
              <a:sym typeface="Wingdings" pitchFamily="2" charset="2"/>
            </a:endParaRPr>
          </a:p>
          <a:p>
            <a:pPr marL="498475" indent="-498475" eaLnBrk="1" hangingPunct="1"/>
            <a:endParaRPr lang="de-DE" sz="1000" dirty="0" smtClean="0">
              <a:sym typeface="Wingdings" pitchFamily="2" charset="2"/>
            </a:endParaRPr>
          </a:p>
          <a:p>
            <a:pPr marL="498475" indent="-498475" eaLnBrk="1" hangingPunct="1"/>
            <a:endParaRPr lang="de-DE" sz="1000" dirty="0" smtClean="0">
              <a:sym typeface="Wingdings" pitchFamily="2" charset="2"/>
            </a:endParaRPr>
          </a:p>
          <a:p>
            <a:pPr marL="498475" indent="-498475" eaLnBrk="1" hangingPunct="1"/>
            <a:endParaRPr lang="de-DE" sz="1000" dirty="0" smtClean="0">
              <a:sym typeface="Wingdings" pitchFamily="2" charset="2"/>
            </a:endParaRPr>
          </a:p>
          <a:p>
            <a:pPr marL="498475" indent="-498475" eaLnBrk="1" hangingPunct="1"/>
            <a:endParaRPr lang="de-DE" sz="1000" dirty="0" smtClean="0">
              <a:sym typeface="Wingdings" pitchFamily="2" charset="2"/>
            </a:endParaRPr>
          </a:p>
          <a:p>
            <a:pPr marL="498475" indent="-498475" eaLnBrk="1" hangingPunct="1"/>
            <a:endParaRPr lang="de-DE" sz="1000" dirty="0" smtClean="0">
              <a:sym typeface="Wingdings" pitchFamily="2" charset="2"/>
            </a:endParaRPr>
          </a:p>
          <a:p>
            <a:pPr marL="498475" indent="-498475" eaLnBrk="1" hangingPunct="1"/>
            <a:endParaRPr lang="de-DE" sz="1000" dirty="0" smtClean="0">
              <a:sym typeface="Wingdings" pitchFamily="2" charset="2"/>
            </a:endParaRPr>
          </a:p>
          <a:p>
            <a:pPr marL="498475" indent="-498475" eaLnBrk="1" hangingPunct="1"/>
            <a:endParaRPr lang="de-DE" sz="1000" dirty="0" smtClean="0">
              <a:sym typeface="Wingdings" pitchFamily="2" charset="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5" name="Foliennummernplatzhalter 4"/>
          <p:cNvSpPr>
            <a:spLocks noGrp="1"/>
          </p:cNvSpPr>
          <p:nvPr>
            <p:ph type="sldNum" sz="quarter" idx="11"/>
          </p:nvPr>
        </p:nvSpPr>
        <p:spPr/>
        <p:txBody>
          <a:bodyPr/>
          <a:lstStyle/>
          <a:p>
            <a:pPr>
              <a:defRPr/>
            </a:pPr>
            <a:endParaRPr lang="de-DE" smtClean="0"/>
          </a:p>
          <a:p>
            <a:pPr>
              <a:defRPr/>
            </a:pPr>
            <a:endParaRPr lang="de-DE" smtClean="0"/>
          </a:p>
          <a:p>
            <a:pPr>
              <a:defRPr/>
            </a:pPr>
            <a:fld id="{3415C55C-5945-4108-8F80-151019AAC820}" type="slidenum">
              <a:rPr lang="de-DE" smtClean="0"/>
              <a:pPr>
                <a:defRPr/>
              </a:pPr>
              <a:t>51</a:t>
            </a:fld>
            <a:endParaRPr lang="de-DE"/>
          </a:p>
        </p:txBody>
      </p:sp>
    </p:spTree>
    <p:extLst>
      <p:ext uri="{BB962C8B-B14F-4D97-AF65-F5344CB8AC3E}">
        <p14:creationId xmlns:p14="http://schemas.microsoft.com/office/powerpoint/2010/main" val="41529228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76045FDC-9F8E-44A5-8D72-9CCF5E05E3CA}" type="slidenum">
              <a:rPr lang="de-DE" smtClean="0">
                <a:solidFill>
                  <a:srgbClr val="000000"/>
                </a:solidFill>
                <a:cs typeface="Arial" charset="0"/>
              </a:rPr>
              <a:pPr defTabSz="989013"/>
              <a:t>52</a:t>
            </a:fld>
            <a:endParaRPr lang="de-DE" smtClean="0">
              <a:solidFill>
                <a:srgbClr val="000000"/>
              </a:solidFill>
              <a:cs typeface="Arial" charset="0"/>
            </a:endParaRPr>
          </a:p>
        </p:txBody>
      </p:sp>
      <p:sp>
        <p:nvSpPr>
          <p:cNvPr id="100354"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extLst/>
        </p:spPr>
        <p:txBody>
          <a:bodyPr/>
          <a:lstStyle/>
          <a:p>
            <a:pPr marL="499967" indent="-499967" eaLnBrk="1" hangingPunct="1">
              <a:defRPr/>
            </a:pPr>
            <a:r>
              <a:rPr lang="de-DE" sz="1000" b="1" dirty="0"/>
              <a:t>Index:	</a:t>
            </a:r>
            <a:r>
              <a:rPr lang="de-DE" sz="1000" dirty="0" smtClean="0"/>
              <a:t>0301, </a:t>
            </a:r>
            <a:r>
              <a:rPr lang="de-DE" sz="1000" dirty="0"/>
              <a:t>Folie </a:t>
            </a:r>
            <a:r>
              <a:rPr lang="de-DE" sz="1000" dirty="0" smtClean="0"/>
              <a:t>1 </a:t>
            </a:r>
            <a:r>
              <a:rPr lang="de-DE" sz="1000" dirty="0"/>
              <a:t>/ </a:t>
            </a:r>
            <a:r>
              <a:rPr lang="de-DE" sz="1000" dirty="0" smtClean="0"/>
              <a:t>1</a:t>
            </a:r>
            <a:endParaRPr lang="de-DE" sz="1000" dirty="0"/>
          </a:p>
          <a:p>
            <a:pPr marL="499967" indent="-499967" eaLnBrk="1" hangingPunct="1">
              <a:defRPr/>
            </a:pPr>
            <a:r>
              <a:rPr lang="de-DE" sz="1000" b="1" dirty="0"/>
              <a:t>Typ:</a:t>
            </a:r>
            <a:r>
              <a:rPr lang="de-DE" sz="1000" dirty="0"/>
              <a:t>		1, </a:t>
            </a:r>
            <a:r>
              <a:rPr lang="de-DE" sz="1000" dirty="0" err="1"/>
              <a:t>Requestbox</a:t>
            </a:r>
            <a:r>
              <a:rPr lang="de-DE" sz="1000" dirty="0"/>
              <a:t> „Informationen“</a:t>
            </a:r>
          </a:p>
          <a:p>
            <a:pPr marL="499967" indent="-499967" eaLnBrk="1" hangingPunct="1">
              <a:defRPr/>
            </a:pPr>
            <a:r>
              <a:rPr lang="de-DE" sz="1000" b="1" dirty="0"/>
              <a:t>Grafik:</a:t>
            </a:r>
          </a:p>
          <a:p>
            <a:pPr marL="499967" indent="-499967" eaLnBrk="1" hangingPunct="1">
              <a:defRPr/>
            </a:pPr>
            <a:r>
              <a:rPr lang="de-DE" dirty="0" smtClean="0"/>
              <a:t>a	</a:t>
            </a:r>
          </a:p>
          <a:p>
            <a:pPr marL="499967" indent="-499967" eaLnBrk="1" hangingPunct="1">
              <a:defRPr/>
            </a:pPr>
            <a:r>
              <a:rPr lang="de-DE" sz="1000" b="1" dirty="0"/>
              <a:t>Sprechertext:</a:t>
            </a:r>
          </a:p>
          <a:p>
            <a:pPr marL="499967" marR="0" indent="-499967" algn="l" defTabSz="914400" rtl="0" eaLnBrk="1" fontAlgn="base" latinLnBrk="0" hangingPunct="1">
              <a:lnSpc>
                <a:spcPct val="100000"/>
              </a:lnSpc>
              <a:spcBef>
                <a:spcPct val="0"/>
              </a:spcBef>
              <a:spcAft>
                <a:spcPct val="0"/>
              </a:spcAft>
              <a:buClrTx/>
              <a:buSzTx/>
              <a:buFontTx/>
              <a:buNone/>
              <a:tabLst/>
              <a:defRPr/>
            </a:pPr>
            <a:r>
              <a:rPr lang="de-DE" sz="1000" dirty="0">
                <a:cs typeface="Times New Roman" pitchFamily="18" charset="0"/>
              </a:rPr>
              <a:t>a	</a:t>
            </a:r>
            <a:r>
              <a:rPr lang="de-DE" sz="1000" dirty="0" smtClean="0"/>
              <a:t>Welche Aspekte sind wichtig für ein erfolgreiches Kundengespräch? </a:t>
            </a:r>
            <a:r>
              <a:rPr lang="de-DE" sz="1000" dirty="0" smtClean="0">
                <a:cs typeface="Times New Roman" pitchFamily="18" charset="0"/>
              </a:rPr>
              <a:t>Markieren Sie bitte die richtigen Alternativen.</a:t>
            </a:r>
          </a:p>
          <a:p>
            <a:pPr marL="499967" marR="0" indent="-499967" algn="l" defTabSz="914400" rtl="0" eaLnBrk="1" fontAlgn="base" latinLnBrk="0" hangingPunct="1">
              <a:lnSpc>
                <a:spcPct val="100000"/>
              </a:lnSpc>
              <a:spcBef>
                <a:spcPct val="0"/>
              </a:spcBef>
              <a:spcAft>
                <a:spcPct val="0"/>
              </a:spcAft>
              <a:buClrTx/>
              <a:buSzTx/>
              <a:buFontTx/>
              <a:buNone/>
              <a:tabLst/>
              <a:defRPr/>
            </a:pPr>
            <a:endParaRPr lang="de-DE" sz="1000" dirty="0">
              <a:cs typeface="Times New Roman" pitchFamily="18" charset="0"/>
            </a:endParaRPr>
          </a:p>
          <a:p>
            <a:pPr marL="499967" indent="-499967" eaLnBrk="1" hangingPunct="1">
              <a:defRPr/>
            </a:pPr>
            <a:r>
              <a:rPr lang="de-DE" sz="1000" b="1" dirty="0"/>
              <a:t>Regieanweisungen:</a:t>
            </a:r>
          </a:p>
          <a:p>
            <a:pPr>
              <a:defRPr/>
            </a:pPr>
            <a:r>
              <a:rPr lang="de-DE" sz="1000" b="1" dirty="0"/>
              <a:t>	</a:t>
            </a:r>
            <a:endParaRPr lang="de-DE" dirty="0" smtClean="0">
              <a:cs typeface="Times New Roman" pitchFamily="18" charset="0"/>
            </a:endParaRPr>
          </a:p>
          <a:p>
            <a:pPr>
              <a:defRPr/>
            </a:pPr>
            <a:endParaRPr lang="de-DE" dirty="0" smtClean="0">
              <a:cs typeface="Times New Roman" pitchFamily="18" charset="0"/>
            </a:endParaRPr>
          </a:p>
          <a:p>
            <a:pPr marL="499967" indent="-499967" eaLnBrk="1" hangingPunct="1">
              <a:defRPr/>
            </a:pPr>
            <a:endParaRPr lang="de-DE"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76045FDC-9F8E-44A5-8D72-9CCF5E05E3CA}" type="slidenum">
              <a:rPr lang="de-DE" smtClean="0">
                <a:solidFill>
                  <a:srgbClr val="000000"/>
                </a:solidFill>
                <a:cs typeface="Arial" charset="0"/>
              </a:rPr>
              <a:pPr defTabSz="989013"/>
              <a:t>53</a:t>
            </a:fld>
            <a:endParaRPr lang="de-DE" smtClean="0">
              <a:solidFill>
                <a:srgbClr val="000000"/>
              </a:solidFill>
              <a:cs typeface="Arial" charset="0"/>
            </a:endParaRPr>
          </a:p>
        </p:txBody>
      </p:sp>
      <p:sp>
        <p:nvSpPr>
          <p:cNvPr id="100354"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extLst/>
        </p:spPr>
        <p:txBody>
          <a:bodyPr/>
          <a:lstStyle/>
          <a:p>
            <a:pPr marL="499967" indent="-499967" eaLnBrk="1" hangingPunct="1">
              <a:defRPr/>
            </a:pPr>
            <a:r>
              <a:rPr lang="de-DE" sz="1000" b="1" dirty="0"/>
              <a:t>Index:	</a:t>
            </a:r>
            <a:r>
              <a:rPr lang="de-DE" sz="1000" dirty="0" smtClean="0"/>
              <a:t>0302, </a:t>
            </a:r>
            <a:r>
              <a:rPr lang="de-DE" sz="1000" dirty="0"/>
              <a:t>Folie </a:t>
            </a:r>
            <a:r>
              <a:rPr lang="de-DE" sz="1000" dirty="0" smtClean="0"/>
              <a:t>1 </a:t>
            </a:r>
            <a:r>
              <a:rPr lang="de-DE" sz="1000" dirty="0"/>
              <a:t>/ </a:t>
            </a:r>
            <a:r>
              <a:rPr lang="de-DE" sz="1000" dirty="0" smtClean="0"/>
              <a:t>1</a:t>
            </a:r>
            <a:endParaRPr lang="de-DE" sz="1000" dirty="0"/>
          </a:p>
          <a:p>
            <a:pPr marL="499967" indent="-499967" eaLnBrk="1" hangingPunct="1">
              <a:defRPr/>
            </a:pPr>
            <a:r>
              <a:rPr lang="de-DE" sz="1000" b="1" dirty="0"/>
              <a:t>Typ:</a:t>
            </a:r>
            <a:r>
              <a:rPr lang="de-DE" sz="1000" dirty="0"/>
              <a:t>		1, </a:t>
            </a:r>
            <a:r>
              <a:rPr lang="de-DE" sz="1000" dirty="0" err="1"/>
              <a:t>Requestbox</a:t>
            </a:r>
            <a:r>
              <a:rPr lang="de-DE" sz="1000" dirty="0"/>
              <a:t> „Informationen“</a:t>
            </a:r>
          </a:p>
          <a:p>
            <a:pPr marL="499967" indent="-499967" eaLnBrk="1" hangingPunct="1">
              <a:defRPr/>
            </a:pPr>
            <a:r>
              <a:rPr lang="de-DE" sz="1000" b="1" dirty="0"/>
              <a:t>Grafik:</a:t>
            </a:r>
          </a:p>
          <a:p>
            <a:pPr marL="499967" indent="-499967" eaLnBrk="1" hangingPunct="1">
              <a:defRPr/>
            </a:pPr>
            <a:r>
              <a:rPr lang="de-DE" dirty="0" smtClean="0"/>
              <a:t>a	</a:t>
            </a:r>
          </a:p>
          <a:p>
            <a:pPr marL="499967" indent="-499967" eaLnBrk="1" hangingPunct="1">
              <a:defRPr/>
            </a:pPr>
            <a:r>
              <a:rPr lang="de-DE" sz="1000" b="1" dirty="0"/>
              <a:t>Sprechertext:</a:t>
            </a:r>
          </a:p>
          <a:p>
            <a:pPr marL="499967" indent="-499967" eaLnBrk="1" hangingPunct="1">
              <a:defRPr/>
            </a:pPr>
            <a:r>
              <a:rPr lang="de-DE" sz="1000" dirty="0">
                <a:cs typeface="Times New Roman" pitchFamily="18" charset="0"/>
              </a:rPr>
              <a:t>a	Klicken Sie bitte auf die Alternativen, die zu </a:t>
            </a:r>
            <a:r>
              <a:rPr lang="de-DE" sz="1000" dirty="0" smtClean="0">
                <a:cs typeface="Times New Roman" pitchFamily="18" charset="0"/>
              </a:rPr>
              <a:t>den Wissensquellen gehören</a:t>
            </a:r>
            <a:r>
              <a:rPr lang="de-DE" sz="1000" dirty="0">
                <a:cs typeface="Times New Roman" pitchFamily="18" charset="0"/>
              </a:rPr>
              <a:t>.</a:t>
            </a:r>
          </a:p>
          <a:p>
            <a:pPr>
              <a:defRPr/>
            </a:pPr>
            <a:endParaRPr lang="de-DE" sz="1000" dirty="0">
              <a:cs typeface="Times New Roman" pitchFamily="18" charset="0"/>
            </a:endParaRPr>
          </a:p>
          <a:p>
            <a:pPr marL="499967" indent="-499967" eaLnBrk="1" hangingPunct="1">
              <a:defRPr/>
            </a:pPr>
            <a:r>
              <a:rPr lang="de-DE" sz="1000" b="1" dirty="0"/>
              <a:t>Regieanweisungen:</a:t>
            </a:r>
          </a:p>
          <a:p>
            <a:pPr>
              <a:defRPr/>
            </a:pPr>
            <a:r>
              <a:rPr lang="de-DE" sz="1000" b="1" dirty="0"/>
              <a:t>	</a:t>
            </a:r>
            <a:endParaRPr lang="de-DE" dirty="0" smtClean="0">
              <a:cs typeface="Times New Roman" pitchFamily="18" charset="0"/>
            </a:endParaRPr>
          </a:p>
          <a:p>
            <a:pPr>
              <a:defRPr/>
            </a:pPr>
            <a:endParaRPr lang="de-DE" dirty="0" smtClean="0">
              <a:cs typeface="Times New Roman" pitchFamily="18" charset="0"/>
            </a:endParaRPr>
          </a:p>
          <a:p>
            <a:pPr marL="499967" indent="-499967" eaLnBrk="1" hangingPunct="1">
              <a:defRPr/>
            </a:pPr>
            <a:endParaRPr lang="de-DE"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99314F6E-EBA6-4CDA-9C24-7D8CA3A6ACD7}" type="slidenum">
              <a:rPr lang="de-DE" smtClean="0">
                <a:solidFill>
                  <a:srgbClr val="000000"/>
                </a:solidFill>
                <a:cs typeface="Arial" charset="0"/>
              </a:rPr>
              <a:pPr defTabSz="989013"/>
              <a:t>54</a:t>
            </a:fld>
            <a:endParaRPr lang="de-DE" smtClean="0">
              <a:solidFill>
                <a:srgbClr val="000000"/>
              </a:solidFill>
              <a:cs typeface="Arial"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0303, Folie 1 / 4</a:t>
            </a:r>
          </a:p>
          <a:p>
            <a:pPr marL="498475" indent="-498475" eaLnBrk="1" hangingPunct="1"/>
            <a:r>
              <a:rPr lang="de-DE" sz="1000" b="1" dirty="0" smtClean="0"/>
              <a:t>Typ:</a:t>
            </a:r>
            <a:r>
              <a:rPr lang="de-DE" sz="1000" dirty="0" smtClean="0"/>
              <a:t>		1,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dirty="0" smtClean="0"/>
              <a:t>a	</a:t>
            </a:r>
          </a:p>
          <a:p>
            <a:pPr marL="498475" indent="-498475" eaLnBrk="1" hangingPunct="1"/>
            <a:r>
              <a:rPr lang="de-DE" sz="1000" b="1" dirty="0" smtClean="0"/>
              <a:t>Sprechertext:</a:t>
            </a:r>
          </a:p>
          <a:p>
            <a:pPr marL="498475" indent="-498475" eaLnBrk="1" hangingPunct="1"/>
            <a:r>
              <a:rPr lang="de-DE" sz="1000" dirty="0" smtClean="0"/>
              <a:t>a	</a:t>
            </a:r>
            <a:r>
              <a:rPr lang="de-DE" sz="1000" dirty="0" smtClean="0"/>
              <a:t>Welche Tätigkeiten gehören zur Beanstandungsanalyse? </a:t>
            </a:r>
            <a:r>
              <a:rPr lang="de-DE" sz="1000" dirty="0" smtClean="0">
                <a:cs typeface="Times New Roman" pitchFamily="18" charset="0"/>
              </a:rPr>
              <a:t>Markieren Sie bitte die richtigen Alternativen.</a:t>
            </a:r>
            <a:endParaRPr lang="de-DE" sz="1000" dirty="0" smtClean="0">
              <a:cs typeface="Times New Roman" pitchFamily="18" charset="0"/>
            </a:endParaRPr>
          </a:p>
          <a:p>
            <a:pPr marL="498475" indent="-498475" eaLnBrk="1" hangingPunct="1"/>
            <a:endParaRPr lang="de-DE" sz="1000" dirty="0" smtClean="0"/>
          </a:p>
          <a:p>
            <a:pPr marL="498475" indent="-498475" eaLnBrk="1" hangingPunct="1"/>
            <a:r>
              <a:rPr lang="de-DE" sz="1000" b="1" dirty="0" smtClean="0"/>
              <a:t>Regieanweisungen:</a:t>
            </a:r>
          </a:p>
          <a:p>
            <a:pPr marL="498475" indent="-498475" eaLnBrk="1" hangingPunct="1"/>
            <a:endParaRPr lang="de-DE" sz="1000" b="1" dirty="0" smtClean="0"/>
          </a:p>
          <a:p>
            <a:pPr marL="498475" indent="-498475" eaLnBrk="1" hangingPunct="1"/>
            <a:r>
              <a:rPr lang="de-DE" sz="1000" b="1" dirty="0" smtClean="0">
                <a:solidFill>
                  <a:srgbClr val="33CC33"/>
                </a:solidFill>
              </a:rPr>
              <a:t>	</a:t>
            </a:r>
            <a:endParaRPr lang="de-DE" dirty="0" smtClean="0">
              <a:solidFill>
                <a:srgbClr val="33CC33"/>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2D43BA43-B6C1-46F8-A9C9-C066683CFD86}" type="slidenum">
              <a:rPr lang="de-DE" smtClean="0">
                <a:solidFill>
                  <a:srgbClr val="000000"/>
                </a:solidFill>
                <a:cs typeface="Arial" charset="0"/>
              </a:rPr>
              <a:pPr defTabSz="989013"/>
              <a:t>55</a:t>
            </a:fld>
            <a:endParaRPr lang="de-DE" smtClean="0">
              <a:solidFill>
                <a:srgbClr val="000000"/>
              </a:solidFill>
              <a:cs typeface="Arial" charset="0"/>
            </a:endParaRPr>
          </a:p>
        </p:txBody>
      </p:sp>
      <p:sp>
        <p:nvSpPr>
          <p:cNvPr id="96258"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extLst/>
        </p:spPr>
        <p:txBody>
          <a:bodyPr/>
          <a:lstStyle/>
          <a:p>
            <a:pPr marL="499967" indent="-499967" eaLnBrk="1" hangingPunct="1">
              <a:defRPr/>
            </a:pPr>
            <a:r>
              <a:rPr lang="de-DE" sz="1000" b="1" dirty="0"/>
              <a:t>Index:	</a:t>
            </a:r>
            <a:r>
              <a:rPr lang="de-DE" sz="1000" dirty="0" smtClean="0"/>
              <a:t>0303, </a:t>
            </a:r>
            <a:r>
              <a:rPr lang="de-DE" sz="1000" dirty="0"/>
              <a:t>Folie 2 / 4</a:t>
            </a:r>
          </a:p>
          <a:p>
            <a:pPr marL="499967" indent="-499967" eaLnBrk="1" hangingPunct="1">
              <a:defRPr/>
            </a:pPr>
            <a:r>
              <a:rPr lang="de-DE" sz="1000" b="1" dirty="0"/>
              <a:t>Typ:</a:t>
            </a:r>
            <a:r>
              <a:rPr lang="de-DE" sz="1000" dirty="0"/>
              <a:t>		1, </a:t>
            </a:r>
            <a:r>
              <a:rPr lang="de-DE" sz="1000" dirty="0" err="1"/>
              <a:t>Requestbox</a:t>
            </a:r>
            <a:r>
              <a:rPr lang="de-DE" sz="1000" dirty="0"/>
              <a:t> „Informationen“</a:t>
            </a:r>
          </a:p>
          <a:p>
            <a:pPr marL="499967" indent="-499967" eaLnBrk="1" hangingPunct="1">
              <a:defRPr/>
            </a:pPr>
            <a:r>
              <a:rPr lang="de-DE" sz="1000" b="1" dirty="0"/>
              <a:t>Grafik:</a:t>
            </a:r>
          </a:p>
          <a:p>
            <a:pPr marL="499967" indent="-499967" eaLnBrk="1" hangingPunct="1">
              <a:defRPr/>
            </a:pPr>
            <a:r>
              <a:rPr lang="de-DE" dirty="0" smtClean="0"/>
              <a:t>a	</a:t>
            </a:r>
          </a:p>
          <a:p>
            <a:pPr marL="499967" indent="-499967" eaLnBrk="1" hangingPunct="1">
              <a:defRPr/>
            </a:pPr>
            <a:r>
              <a:rPr lang="de-DE" sz="1000" b="1" dirty="0"/>
              <a:t>Sprechertext:</a:t>
            </a:r>
          </a:p>
          <a:p>
            <a:pPr marL="499967" indent="-499967" eaLnBrk="1" hangingPunct="1">
              <a:defRPr/>
            </a:pPr>
            <a:r>
              <a:rPr lang="de-DE" sz="1000" dirty="0">
                <a:cs typeface="Times New Roman" pitchFamily="18" charset="0"/>
              </a:rPr>
              <a:t>a</a:t>
            </a:r>
            <a:r>
              <a:rPr lang="de-DE" sz="1000" b="1" dirty="0">
                <a:cs typeface="Times New Roman" pitchFamily="18" charset="0"/>
              </a:rPr>
              <a:t>	</a:t>
            </a:r>
            <a:r>
              <a:rPr lang="de-DE" sz="1000" dirty="0" smtClean="0"/>
              <a:t>Welche Tätigkeiten gehören zur Prüfungsebene? </a:t>
            </a:r>
            <a:r>
              <a:rPr lang="de-DE" sz="1000" dirty="0" smtClean="0">
                <a:cs typeface="Times New Roman" pitchFamily="18" charset="0"/>
              </a:rPr>
              <a:t>Markieren Sie bitte die richtigen Alternativen.</a:t>
            </a:r>
            <a:endParaRPr lang="de-DE" sz="1000" dirty="0">
              <a:cs typeface="Times New Roman" pitchFamily="18" charset="0"/>
            </a:endParaRPr>
          </a:p>
          <a:p>
            <a:pPr>
              <a:defRPr/>
            </a:pPr>
            <a:endParaRPr lang="de-DE" sz="1000" dirty="0">
              <a:cs typeface="Times New Roman" pitchFamily="18" charset="0"/>
            </a:endParaRPr>
          </a:p>
          <a:p>
            <a:pPr marL="499967" indent="-499967" eaLnBrk="1" hangingPunct="1">
              <a:defRPr/>
            </a:pPr>
            <a:r>
              <a:rPr lang="de-DE" sz="1000" b="1" dirty="0"/>
              <a:t>Regieanweisungen:</a:t>
            </a:r>
          </a:p>
          <a:p>
            <a:pPr marL="499967" indent="-499967" eaLnBrk="1" hangingPunct="1">
              <a:defRPr/>
            </a:pPr>
            <a:r>
              <a:rPr lang="de-DE" sz="1000" b="1" dirty="0"/>
              <a:t>	</a:t>
            </a:r>
            <a:endParaRPr lang="de-DE"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65C7077E-FA07-4551-A9E6-4ABBB3A4D9F7}" type="slidenum">
              <a:rPr lang="de-DE" smtClean="0">
                <a:solidFill>
                  <a:srgbClr val="000000"/>
                </a:solidFill>
                <a:cs typeface="Arial" charset="0"/>
              </a:rPr>
              <a:pPr defTabSz="989013"/>
              <a:t>56</a:t>
            </a:fld>
            <a:endParaRPr lang="de-DE" smtClean="0">
              <a:solidFill>
                <a:srgbClr val="000000"/>
              </a:solidFill>
              <a:cs typeface="Arial"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pPr marL="498475" indent="-498475" eaLnBrk="1" hangingPunct="1"/>
            <a:r>
              <a:rPr lang="de-DE" sz="1000" b="1" dirty="0" smtClean="0"/>
              <a:t>Index:	</a:t>
            </a:r>
            <a:r>
              <a:rPr lang="de-DE" sz="1000" dirty="0" smtClean="0"/>
              <a:t>0303, Folie 3 / 4</a:t>
            </a:r>
          </a:p>
          <a:p>
            <a:pPr marL="498475" indent="-498475" eaLnBrk="1" hangingPunct="1"/>
            <a:r>
              <a:rPr lang="de-DE" sz="1000" b="1" dirty="0" smtClean="0"/>
              <a:t>Typ:</a:t>
            </a:r>
            <a:r>
              <a:rPr lang="de-DE" sz="1000" dirty="0" smtClean="0"/>
              <a:t>		1, </a:t>
            </a:r>
            <a:r>
              <a:rPr lang="de-DE" sz="1000" dirty="0" err="1" smtClean="0"/>
              <a:t>Requestbox</a:t>
            </a:r>
            <a:r>
              <a:rPr lang="de-DE" sz="1000" dirty="0" smtClean="0"/>
              <a:t> „Informationen“</a:t>
            </a:r>
          </a:p>
          <a:p>
            <a:pPr marL="498475" indent="-498475" eaLnBrk="1" hangingPunct="1"/>
            <a:r>
              <a:rPr lang="de-DE" sz="1000" b="1" dirty="0" smtClean="0"/>
              <a:t>Grafik:</a:t>
            </a:r>
          </a:p>
          <a:p>
            <a:pPr marL="498475" indent="-498475" eaLnBrk="1" hangingPunct="1"/>
            <a:r>
              <a:rPr lang="de-DE" dirty="0" smtClean="0"/>
              <a:t>a	</a:t>
            </a:r>
          </a:p>
          <a:p>
            <a:pPr marL="498475" indent="-498475" eaLnBrk="1" hangingPunct="1"/>
            <a:r>
              <a:rPr lang="de-DE" sz="1000" b="1" dirty="0" smtClean="0"/>
              <a:t>Sprechertext:</a:t>
            </a:r>
          </a:p>
          <a:p>
            <a:pPr marL="498475" indent="-498475" eaLnBrk="1" hangingPunct="1"/>
            <a:r>
              <a:rPr lang="de-DE" sz="1000" dirty="0" smtClean="0"/>
              <a:t>a	</a:t>
            </a:r>
            <a:r>
              <a:rPr lang="de-DE" sz="1000" dirty="0" smtClean="0"/>
              <a:t>Welche Tätigkeiten gehören zur Ursachenebene? </a:t>
            </a:r>
            <a:r>
              <a:rPr lang="de-DE" sz="1000" dirty="0" smtClean="0">
                <a:cs typeface="Times New Roman" pitchFamily="18" charset="0"/>
              </a:rPr>
              <a:t>Markieren Sie bitte die richtigen Alternativen.</a:t>
            </a:r>
            <a:endParaRPr lang="de-DE" sz="1000" dirty="0" smtClean="0"/>
          </a:p>
          <a:p>
            <a:pPr marL="498475" indent="-498475" eaLnBrk="1" hangingPunct="1"/>
            <a:endParaRPr lang="de-DE" sz="1000" b="1" dirty="0" smtClean="0"/>
          </a:p>
          <a:p>
            <a:pPr marL="498475" indent="-498475" eaLnBrk="1" hangingPunct="1"/>
            <a:r>
              <a:rPr lang="de-DE" sz="1000" b="1" dirty="0" smtClean="0"/>
              <a:t>Regieanweisungen</a:t>
            </a:r>
            <a:r>
              <a:rPr lang="de-DE" sz="1000" b="1" dirty="0" smtClean="0"/>
              <a:t>:</a:t>
            </a:r>
          </a:p>
          <a:p>
            <a:pPr marL="498475" indent="-498475" eaLnBrk="1" hangingPunct="1"/>
            <a:r>
              <a:rPr lang="de-DE" sz="1000" b="1" dirty="0" smtClean="0"/>
              <a:t>	</a:t>
            </a:r>
            <a:endParaRPr lang="de-DE"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031"/>
          <p:cNvSpPr>
            <a:spLocks noGrp="1" noChangeArrowheads="1"/>
          </p:cNvSpPr>
          <p:nvPr>
            <p:ph type="sldNum" sz="quarter" idx="5"/>
          </p:nvPr>
        </p:nvSpPr>
        <p:spPr>
          <a:noFill/>
          <a:ln>
            <a:miter lim="800000"/>
            <a:headEnd/>
            <a:tailEnd/>
          </a:ln>
        </p:spPr>
        <p:txBody>
          <a:bodyPr/>
          <a:lstStyle/>
          <a:p>
            <a:pPr defTabSz="989013"/>
            <a:endParaRPr lang="de-DE" smtClean="0">
              <a:solidFill>
                <a:srgbClr val="000000"/>
              </a:solidFill>
              <a:cs typeface="Arial" charset="0"/>
            </a:endParaRPr>
          </a:p>
          <a:p>
            <a:pPr defTabSz="989013"/>
            <a:endParaRPr lang="de-DE" smtClean="0">
              <a:solidFill>
                <a:srgbClr val="000000"/>
              </a:solidFill>
              <a:cs typeface="Arial" charset="0"/>
            </a:endParaRPr>
          </a:p>
          <a:p>
            <a:pPr defTabSz="989013"/>
            <a:fld id="{76045FDC-9F8E-44A5-8D72-9CCF5E05E3CA}" type="slidenum">
              <a:rPr lang="de-DE" smtClean="0">
                <a:solidFill>
                  <a:srgbClr val="000000"/>
                </a:solidFill>
                <a:cs typeface="Arial" charset="0"/>
              </a:rPr>
              <a:pPr defTabSz="989013"/>
              <a:t>57</a:t>
            </a:fld>
            <a:endParaRPr lang="de-DE" smtClean="0">
              <a:solidFill>
                <a:srgbClr val="000000"/>
              </a:solidFill>
              <a:cs typeface="Arial" charset="0"/>
            </a:endParaRPr>
          </a:p>
        </p:txBody>
      </p:sp>
      <p:sp>
        <p:nvSpPr>
          <p:cNvPr id="100354"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extLst/>
        </p:spPr>
        <p:txBody>
          <a:bodyPr/>
          <a:lstStyle/>
          <a:p>
            <a:pPr marL="499967" indent="-499967" eaLnBrk="1" hangingPunct="1">
              <a:defRPr/>
            </a:pPr>
            <a:r>
              <a:rPr lang="de-DE" sz="1000" b="1" dirty="0"/>
              <a:t>Index:	</a:t>
            </a:r>
            <a:r>
              <a:rPr lang="de-DE" sz="1000" dirty="0" smtClean="0"/>
              <a:t>0303, </a:t>
            </a:r>
            <a:r>
              <a:rPr lang="de-DE" sz="1000" dirty="0"/>
              <a:t>Folie 4 / 4</a:t>
            </a:r>
          </a:p>
          <a:p>
            <a:pPr marL="499967" indent="-499967" eaLnBrk="1" hangingPunct="1">
              <a:defRPr/>
            </a:pPr>
            <a:r>
              <a:rPr lang="de-DE" sz="1000" b="1" dirty="0"/>
              <a:t>Typ:</a:t>
            </a:r>
            <a:r>
              <a:rPr lang="de-DE" sz="1000" dirty="0"/>
              <a:t>		1, </a:t>
            </a:r>
            <a:r>
              <a:rPr lang="de-DE" sz="1000" dirty="0" err="1"/>
              <a:t>Requestbox</a:t>
            </a:r>
            <a:r>
              <a:rPr lang="de-DE" sz="1000" dirty="0"/>
              <a:t> „Informationen“</a:t>
            </a:r>
          </a:p>
          <a:p>
            <a:pPr marL="499967" indent="-499967" eaLnBrk="1" hangingPunct="1">
              <a:defRPr/>
            </a:pPr>
            <a:r>
              <a:rPr lang="de-DE" sz="1000" b="1" dirty="0"/>
              <a:t>Grafik:</a:t>
            </a:r>
          </a:p>
          <a:p>
            <a:pPr marL="499967" indent="-499967" eaLnBrk="1" hangingPunct="1">
              <a:defRPr/>
            </a:pPr>
            <a:r>
              <a:rPr lang="de-DE" dirty="0" smtClean="0"/>
              <a:t>a	</a:t>
            </a:r>
          </a:p>
          <a:p>
            <a:pPr marL="499967" indent="-499967" eaLnBrk="1" hangingPunct="1">
              <a:defRPr/>
            </a:pPr>
            <a:r>
              <a:rPr lang="de-DE" sz="1000" b="1" dirty="0"/>
              <a:t>Sprechertext:</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smtClean="0">
                <a:cs typeface="Times New Roman" pitchFamily="18" charset="0"/>
              </a:rPr>
              <a:t>A</a:t>
            </a:r>
            <a:r>
              <a:rPr lang="de-DE" sz="1000" dirty="0">
                <a:cs typeface="Times New Roman" pitchFamily="18" charset="0"/>
              </a:rPr>
              <a:t>	</a:t>
            </a:r>
            <a:r>
              <a:rPr lang="de-DE" sz="1000" dirty="0" smtClean="0"/>
              <a:t>Welche Tätigkeiten gehören zur Fehlerbehebungs- und Kontrollebene? </a:t>
            </a:r>
            <a:r>
              <a:rPr lang="de-DE" sz="1000" dirty="0" smtClean="0">
                <a:cs typeface="Times New Roman" pitchFamily="18" charset="0"/>
              </a:rPr>
              <a:t>Markieren Sie bitte die richtigen Alternativen.</a:t>
            </a:r>
            <a:endParaRPr lang="de-DE" sz="1000" dirty="0" smtClean="0"/>
          </a:p>
          <a:p>
            <a:pPr>
              <a:defRPr/>
            </a:pPr>
            <a:endParaRPr lang="de-DE" sz="1000" dirty="0">
              <a:cs typeface="Times New Roman" pitchFamily="18" charset="0"/>
            </a:endParaRPr>
          </a:p>
          <a:p>
            <a:pPr marL="499967" indent="-499967" eaLnBrk="1" hangingPunct="1">
              <a:defRPr/>
            </a:pPr>
            <a:r>
              <a:rPr lang="de-DE" sz="1000" b="1" dirty="0"/>
              <a:t>Regieanweisungen:</a:t>
            </a:r>
          </a:p>
          <a:p>
            <a:pPr>
              <a:defRPr/>
            </a:pPr>
            <a:r>
              <a:rPr lang="de-DE" sz="1000" b="1" dirty="0"/>
              <a:t>	</a:t>
            </a:r>
            <a:endParaRPr lang="de-DE" dirty="0" smtClean="0">
              <a:cs typeface="Times New Roman" pitchFamily="18" charset="0"/>
            </a:endParaRPr>
          </a:p>
          <a:p>
            <a:pPr>
              <a:defRPr/>
            </a:pPr>
            <a:endParaRPr lang="de-DE" dirty="0" smtClean="0">
              <a:cs typeface="Times New Roman" pitchFamily="18" charset="0"/>
            </a:endParaRPr>
          </a:p>
          <a:p>
            <a:pPr marL="499967" indent="-499967" eaLnBrk="1" hangingPunct="1">
              <a:defRPr/>
            </a:pPr>
            <a:endParaRPr lang="de-DE"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Folienbildplatzhalter 1"/>
          <p:cNvSpPr>
            <a:spLocks noGrp="1" noRot="1" noChangeAspect="1"/>
          </p:cNvSpPr>
          <p:nvPr>
            <p:ph type="sldImg"/>
          </p:nvPr>
        </p:nvSpPr>
        <p:spPr>
          <a:ln/>
        </p:spPr>
      </p:sp>
      <p:sp>
        <p:nvSpPr>
          <p:cNvPr id="131074" name="Notizenplatzhalter 2"/>
          <p:cNvSpPr>
            <a:spLocks noGrp="1"/>
          </p:cNvSpPr>
          <p:nvPr>
            <p:ph type="body" idx="1"/>
          </p:nvPr>
        </p:nvSpPr>
        <p:spPr>
          <a:noFill/>
        </p:spPr>
        <p:txBody>
          <a:bodyPr/>
          <a:lstStyle/>
          <a:p>
            <a:endParaRPr lang="de-DE" smtClean="0"/>
          </a:p>
        </p:txBody>
      </p:sp>
      <p:sp>
        <p:nvSpPr>
          <p:cNvPr id="5" name="Foliennummernplatzhalter 4"/>
          <p:cNvSpPr>
            <a:spLocks noGrp="1"/>
          </p:cNvSpPr>
          <p:nvPr>
            <p:ph type="sldNum" sz="quarter" idx="5"/>
          </p:nvPr>
        </p:nvSpPr>
        <p:spPr/>
        <p:txBody>
          <a:bodyPr/>
          <a:lstStyle/>
          <a:p>
            <a:pPr>
              <a:defRPr/>
            </a:pPr>
            <a:endParaRPr lang="de-DE" smtClean="0"/>
          </a:p>
          <a:p>
            <a:pPr>
              <a:defRPr/>
            </a:pPr>
            <a:endParaRPr lang="de-DE" smtClean="0"/>
          </a:p>
          <a:p>
            <a:pPr>
              <a:defRPr/>
            </a:pPr>
            <a:fld id="{91628589-34AE-4C2B-8D65-46E95DF56918}" type="slidenum">
              <a:rPr lang="de-DE" smtClean="0"/>
              <a:pPr>
                <a:defRPr/>
              </a:pPr>
              <a:t>58</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Folienbildplatzhalter 1"/>
          <p:cNvSpPr>
            <a:spLocks noGrp="1" noRot="1" noChangeAspect="1" noTextEdit="1"/>
          </p:cNvSpPr>
          <p:nvPr>
            <p:ph type="sldImg"/>
          </p:nvPr>
        </p:nvSpPr>
        <p:spPr>
          <a:ln/>
        </p:spPr>
      </p:sp>
      <p:sp>
        <p:nvSpPr>
          <p:cNvPr id="34818" name="Notizenplatzhalter 2"/>
          <p:cNvSpPr>
            <a:spLocks noGrp="1"/>
          </p:cNvSpPr>
          <p:nvPr>
            <p:ph type="body" idx="1"/>
          </p:nvPr>
        </p:nvSpPr>
        <p:spPr>
          <a:noFill/>
        </p:spPr>
        <p:txBody>
          <a:bodyPr/>
          <a:lstStyle/>
          <a:p>
            <a:pPr defTabSz="958850"/>
            <a:r>
              <a:rPr lang="de-DE" b="1" smtClean="0"/>
              <a:t>Index:</a:t>
            </a:r>
            <a:r>
              <a:rPr lang="de-DE" smtClean="0"/>
              <a:t>	0100, Folie 5 / 9</a:t>
            </a:r>
          </a:p>
          <a:p>
            <a:pPr defTabSz="958850"/>
            <a:r>
              <a:rPr lang="de-DE" smtClean="0"/>
              <a:t>Intro</a:t>
            </a:r>
          </a:p>
          <a:p>
            <a:pPr defTabSz="958850"/>
            <a:endParaRPr lang="de-DE" smtClean="0"/>
          </a:p>
        </p:txBody>
      </p:sp>
      <p:sp>
        <p:nvSpPr>
          <p:cNvPr id="34819" name="Foliennummernplatzhalter 6"/>
          <p:cNvSpPr>
            <a:spLocks noGrp="1"/>
          </p:cNvSpPr>
          <p:nvPr>
            <p:ph type="sldNum" sz="quarter" idx="5"/>
          </p:nvPr>
        </p:nvSpPr>
        <p:spPr>
          <a:noFill/>
          <a:ln>
            <a:miter lim="800000"/>
            <a:headEnd/>
            <a:tailEnd/>
          </a:ln>
        </p:spPr>
        <p:txBody>
          <a:bodyPr/>
          <a:lstStyle/>
          <a:p>
            <a:pPr defTabSz="989013"/>
            <a:endParaRPr lang="de-DE" smtClean="0">
              <a:cs typeface="Arial" charset="0"/>
            </a:endParaRPr>
          </a:p>
          <a:p>
            <a:pPr defTabSz="989013"/>
            <a:endParaRPr lang="de-DE" smtClean="0">
              <a:cs typeface="Arial" charset="0"/>
            </a:endParaRPr>
          </a:p>
          <a:p>
            <a:pPr defTabSz="989013"/>
            <a:fld id="{11DC606B-5FC3-4477-81F9-B578923F1288}" type="slidenum">
              <a:rPr lang="de-DE" smtClean="0">
                <a:cs typeface="Arial" charset="0"/>
              </a:rPr>
              <a:pPr defTabSz="989013"/>
              <a:t>6</a:t>
            </a:fld>
            <a:endParaRPr lang="de-DE" smtClean="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Folienbildplatzhalter 1"/>
          <p:cNvSpPr>
            <a:spLocks noGrp="1" noRot="1" noChangeAspect="1" noTextEdit="1"/>
          </p:cNvSpPr>
          <p:nvPr>
            <p:ph type="sldImg"/>
          </p:nvPr>
        </p:nvSpPr>
        <p:spPr>
          <a:ln/>
        </p:spPr>
      </p:sp>
      <p:sp>
        <p:nvSpPr>
          <p:cNvPr id="36866" name="Notizenplatzhalter 2"/>
          <p:cNvSpPr>
            <a:spLocks noGrp="1"/>
          </p:cNvSpPr>
          <p:nvPr>
            <p:ph type="body" idx="1"/>
          </p:nvPr>
        </p:nvSpPr>
        <p:spPr>
          <a:noFill/>
        </p:spPr>
        <p:txBody>
          <a:bodyPr/>
          <a:lstStyle/>
          <a:p>
            <a:pPr defTabSz="958850"/>
            <a:r>
              <a:rPr lang="de-DE" b="1" smtClean="0"/>
              <a:t>Index:</a:t>
            </a:r>
            <a:r>
              <a:rPr lang="de-DE" smtClean="0"/>
              <a:t>	0100, Folie 6 / 9</a:t>
            </a:r>
          </a:p>
          <a:p>
            <a:pPr defTabSz="958850"/>
            <a:r>
              <a:rPr lang="de-DE" smtClean="0"/>
              <a:t>Intro</a:t>
            </a:r>
          </a:p>
          <a:p>
            <a:pPr defTabSz="958850"/>
            <a:endParaRPr lang="de-DE" smtClean="0"/>
          </a:p>
        </p:txBody>
      </p:sp>
      <p:sp>
        <p:nvSpPr>
          <p:cNvPr id="36867" name="Foliennummernplatzhalter 6"/>
          <p:cNvSpPr>
            <a:spLocks noGrp="1"/>
          </p:cNvSpPr>
          <p:nvPr>
            <p:ph type="sldNum" sz="quarter" idx="5"/>
          </p:nvPr>
        </p:nvSpPr>
        <p:spPr>
          <a:noFill/>
          <a:ln>
            <a:miter lim="800000"/>
            <a:headEnd/>
            <a:tailEnd/>
          </a:ln>
        </p:spPr>
        <p:txBody>
          <a:bodyPr/>
          <a:lstStyle/>
          <a:p>
            <a:pPr defTabSz="989013"/>
            <a:endParaRPr lang="de-DE" smtClean="0">
              <a:cs typeface="Arial" charset="0"/>
            </a:endParaRPr>
          </a:p>
          <a:p>
            <a:pPr defTabSz="989013"/>
            <a:endParaRPr lang="de-DE" smtClean="0">
              <a:cs typeface="Arial" charset="0"/>
            </a:endParaRPr>
          </a:p>
          <a:p>
            <a:pPr defTabSz="989013"/>
            <a:fld id="{EE049D64-ED83-4143-B524-66989B7D6E01}" type="slidenum">
              <a:rPr lang="de-DE" smtClean="0">
                <a:cs typeface="Arial" charset="0"/>
              </a:rPr>
              <a:pPr defTabSz="989013"/>
              <a:t>7</a:t>
            </a:fld>
            <a:endParaRPr lang="de-DE" smtClean="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Folienbildplatzhalter 1"/>
          <p:cNvSpPr>
            <a:spLocks noGrp="1" noRot="1" noChangeAspect="1" noTextEdit="1"/>
          </p:cNvSpPr>
          <p:nvPr>
            <p:ph type="sldImg"/>
          </p:nvPr>
        </p:nvSpPr>
        <p:spPr>
          <a:ln/>
        </p:spPr>
      </p:sp>
      <p:sp>
        <p:nvSpPr>
          <p:cNvPr id="38914" name="Notizenplatzhalter 2"/>
          <p:cNvSpPr>
            <a:spLocks noGrp="1"/>
          </p:cNvSpPr>
          <p:nvPr>
            <p:ph type="body" idx="1"/>
          </p:nvPr>
        </p:nvSpPr>
        <p:spPr>
          <a:noFill/>
        </p:spPr>
        <p:txBody>
          <a:bodyPr/>
          <a:lstStyle/>
          <a:p>
            <a:pPr defTabSz="958850"/>
            <a:r>
              <a:rPr lang="de-DE" b="1" smtClean="0"/>
              <a:t>Index:</a:t>
            </a:r>
            <a:r>
              <a:rPr lang="de-DE" smtClean="0"/>
              <a:t>	0100, Folie 7 / 9</a:t>
            </a:r>
          </a:p>
          <a:p>
            <a:pPr defTabSz="958850"/>
            <a:r>
              <a:rPr lang="de-DE" smtClean="0"/>
              <a:t>Intro</a:t>
            </a:r>
          </a:p>
          <a:p>
            <a:pPr defTabSz="958850"/>
            <a:endParaRPr lang="de-DE" smtClean="0"/>
          </a:p>
        </p:txBody>
      </p:sp>
      <p:sp>
        <p:nvSpPr>
          <p:cNvPr id="38915" name="Foliennummernplatzhalter 6"/>
          <p:cNvSpPr>
            <a:spLocks noGrp="1"/>
          </p:cNvSpPr>
          <p:nvPr>
            <p:ph type="sldNum" sz="quarter" idx="5"/>
          </p:nvPr>
        </p:nvSpPr>
        <p:spPr>
          <a:noFill/>
          <a:ln>
            <a:miter lim="800000"/>
            <a:headEnd/>
            <a:tailEnd/>
          </a:ln>
        </p:spPr>
        <p:txBody>
          <a:bodyPr/>
          <a:lstStyle/>
          <a:p>
            <a:pPr defTabSz="989013"/>
            <a:endParaRPr lang="de-DE" smtClean="0">
              <a:cs typeface="Arial" charset="0"/>
            </a:endParaRPr>
          </a:p>
          <a:p>
            <a:pPr defTabSz="989013"/>
            <a:endParaRPr lang="de-DE" smtClean="0">
              <a:cs typeface="Arial" charset="0"/>
            </a:endParaRPr>
          </a:p>
          <a:p>
            <a:pPr defTabSz="989013"/>
            <a:fld id="{760B445B-C0B9-48DD-B9ED-5544C5E151B8}" type="slidenum">
              <a:rPr lang="de-DE" smtClean="0">
                <a:cs typeface="Arial" charset="0"/>
              </a:rPr>
              <a:pPr defTabSz="989013"/>
              <a:t>8</a:t>
            </a:fld>
            <a:endParaRPr lang="de-DE" smtClean="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Folienbildplatzhalter 1"/>
          <p:cNvSpPr>
            <a:spLocks noGrp="1" noRot="1" noChangeAspect="1" noTextEdit="1"/>
          </p:cNvSpPr>
          <p:nvPr>
            <p:ph type="sldImg"/>
          </p:nvPr>
        </p:nvSpPr>
        <p:spPr>
          <a:ln/>
        </p:spPr>
      </p:sp>
      <p:sp>
        <p:nvSpPr>
          <p:cNvPr id="40962" name="Notizenplatzhalter 2"/>
          <p:cNvSpPr>
            <a:spLocks noGrp="1"/>
          </p:cNvSpPr>
          <p:nvPr>
            <p:ph type="body" idx="1"/>
          </p:nvPr>
        </p:nvSpPr>
        <p:spPr>
          <a:noFill/>
        </p:spPr>
        <p:txBody>
          <a:bodyPr/>
          <a:lstStyle/>
          <a:p>
            <a:pPr defTabSz="958850"/>
            <a:r>
              <a:rPr lang="de-DE" b="1" smtClean="0"/>
              <a:t>Index:</a:t>
            </a:r>
            <a:r>
              <a:rPr lang="de-DE" smtClean="0"/>
              <a:t>	0100, Folie 8 / 9</a:t>
            </a:r>
          </a:p>
          <a:p>
            <a:pPr defTabSz="958850"/>
            <a:r>
              <a:rPr lang="de-DE" smtClean="0"/>
              <a:t>Intro</a:t>
            </a:r>
          </a:p>
          <a:p>
            <a:pPr defTabSz="958850"/>
            <a:endParaRPr lang="de-DE" smtClean="0"/>
          </a:p>
        </p:txBody>
      </p:sp>
      <p:sp>
        <p:nvSpPr>
          <p:cNvPr id="40963" name="Foliennummernplatzhalter 6"/>
          <p:cNvSpPr>
            <a:spLocks noGrp="1"/>
          </p:cNvSpPr>
          <p:nvPr>
            <p:ph type="sldNum" sz="quarter" idx="5"/>
          </p:nvPr>
        </p:nvSpPr>
        <p:spPr>
          <a:noFill/>
          <a:ln>
            <a:miter lim="800000"/>
            <a:headEnd/>
            <a:tailEnd/>
          </a:ln>
        </p:spPr>
        <p:txBody>
          <a:bodyPr/>
          <a:lstStyle/>
          <a:p>
            <a:pPr defTabSz="989013"/>
            <a:endParaRPr lang="de-DE" smtClean="0">
              <a:cs typeface="Arial" charset="0"/>
            </a:endParaRPr>
          </a:p>
          <a:p>
            <a:pPr defTabSz="989013"/>
            <a:endParaRPr lang="de-DE" smtClean="0">
              <a:cs typeface="Arial" charset="0"/>
            </a:endParaRPr>
          </a:p>
          <a:p>
            <a:pPr defTabSz="989013"/>
            <a:fld id="{2275097A-DA91-4464-AF53-40E899600337}" type="slidenum">
              <a:rPr lang="de-DE" smtClean="0">
                <a:cs typeface="Arial" charset="0"/>
              </a:rPr>
              <a:pPr defTabSz="989013"/>
              <a:t>9</a:t>
            </a:fld>
            <a:endParaRPr lang="de-DE" smtClean="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g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gi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gi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gi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0.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tt">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srcRect/>
          <a:stretch>
            <a:fillRect/>
          </a:stretch>
        </p:blipFill>
        <p:spPr bwMode="auto">
          <a:xfrm>
            <a:off x="0" y="0"/>
            <a:ext cx="9144000" cy="852488"/>
          </a:xfrm>
          <a:prstGeom prst="rect">
            <a:avLst/>
          </a:prstGeom>
          <a:noFill/>
          <a:ln w="9525">
            <a:noFill/>
            <a:miter lim="800000"/>
            <a:headEnd/>
            <a:tailEnd/>
          </a:ln>
        </p:spPr>
      </p:pic>
      <p:sp>
        <p:nvSpPr>
          <p:cNvPr id="3" name="Rectangle 7"/>
          <p:cNvSpPr>
            <a:spLocks noChangeArrowheads="1"/>
          </p:cNvSpPr>
          <p:nvPr userDrawn="1"/>
        </p:nvSpPr>
        <p:spPr bwMode="auto">
          <a:xfrm>
            <a:off x="0" y="833438"/>
            <a:ext cx="6019800" cy="4267200"/>
          </a:xfrm>
          <a:prstGeom prst="rect">
            <a:avLst/>
          </a:prstGeom>
          <a:solidFill>
            <a:srgbClr val="DDDDDD"/>
          </a:solidFill>
          <a:ln w="9525">
            <a:noFill/>
            <a:miter lim="800000"/>
            <a:headEnd/>
            <a:tailEnd/>
          </a:ln>
          <a:effectLst/>
        </p:spPr>
        <p:txBody>
          <a:bodyPr wrap="none" anchor="ctr"/>
          <a:lstStyle/>
          <a:p>
            <a:pPr algn="ctr">
              <a:defRPr/>
            </a:pPr>
            <a:endParaRPr lang="de-DE" sz="2400">
              <a:latin typeface="Times New Roman" pitchFamily="18" charset="0"/>
              <a:cs typeface="+mn-cs"/>
            </a:endParaRPr>
          </a:p>
        </p:txBody>
      </p:sp>
      <p:sp>
        <p:nvSpPr>
          <p:cNvPr id="4" name="Text Box 17"/>
          <p:cNvSpPr txBox="1">
            <a:spLocks noChangeArrowheads="1"/>
          </p:cNvSpPr>
          <p:nvPr userDrawn="1"/>
        </p:nvSpPr>
        <p:spPr bwMode="auto">
          <a:xfrm>
            <a:off x="95250" y="52388"/>
            <a:ext cx="8763000" cy="703262"/>
          </a:xfrm>
          <a:prstGeom prst="rect">
            <a:avLst/>
          </a:prstGeom>
          <a:noFill/>
          <a:ln>
            <a:noFill/>
          </a:ln>
          <a:extLst/>
        </p:spPr>
        <p:txBody>
          <a:bodyPr lIns="90000" tIns="46800" rIns="90000" bIns="46800">
            <a:spAutoFit/>
          </a:bodyPr>
          <a:lstStyle/>
          <a:p>
            <a:pPr>
              <a:spcBef>
                <a:spcPct val="50000"/>
              </a:spcBef>
              <a:defRPr/>
            </a:pPr>
            <a:r>
              <a:rPr lang="de-DE" sz="1600" dirty="0">
                <a:solidFill>
                  <a:schemeClr val="tx2"/>
                </a:solidFill>
              </a:rPr>
              <a:t>CBT-Drehbuch</a:t>
            </a:r>
          </a:p>
          <a:p>
            <a:pPr>
              <a:spcBef>
                <a:spcPct val="50000"/>
              </a:spcBef>
              <a:defRPr/>
            </a:pPr>
            <a:r>
              <a:rPr lang="de-DE" sz="1600" dirty="0">
                <a:solidFill>
                  <a:schemeClr val="tx2"/>
                </a:solidFill>
              </a:rPr>
              <a:t>Diagnosestrategie </a:t>
            </a:r>
            <a:r>
              <a:rPr lang="de-DE" sz="1600" dirty="0">
                <a:solidFill>
                  <a:schemeClr val="tx1"/>
                </a:solidFill>
              </a:rPr>
              <a:t>Ebenen-Modell der Zukunft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Level 3">
    <p:spTree>
      <p:nvGrpSpPr>
        <p:cNvPr id="1" name=""/>
        <p:cNvGrpSpPr/>
        <p:nvPr/>
      </p:nvGrpSpPr>
      <p:grpSpPr>
        <a:xfrm>
          <a:off x="0" y="0"/>
          <a:ext cx="0" cy="0"/>
          <a:chOff x="0" y="0"/>
          <a:chExt cx="0" cy="0"/>
        </a:xfrm>
      </p:grpSpPr>
      <p:sp>
        <p:nvSpPr>
          <p:cNvPr id="2" name="Text Box 11"/>
          <p:cNvSpPr txBox="1">
            <a:spLocks noChangeArrowheads="1"/>
          </p:cNvSpPr>
          <p:nvPr userDrawn="1"/>
        </p:nvSpPr>
        <p:spPr bwMode="auto">
          <a:xfrm>
            <a:off x="228600" y="134938"/>
            <a:ext cx="8763000" cy="341312"/>
          </a:xfrm>
          <a:prstGeom prst="rect">
            <a:avLst/>
          </a:prstGeom>
          <a:noFill/>
          <a:ln>
            <a:noFill/>
          </a:ln>
          <a:extLst/>
        </p:spPr>
        <p:txBody>
          <a:bodyPr lIns="90000" tIns="46800" rIns="90000" bIns="46800">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spcBef>
                <a:spcPct val="50000"/>
              </a:spcBef>
              <a:defRPr/>
            </a:pPr>
            <a:r>
              <a:rPr lang="de-DE" sz="1600" dirty="0" smtClean="0">
                <a:solidFill>
                  <a:srgbClr val="000000"/>
                </a:solidFill>
                <a:cs typeface="+mn-cs"/>
              </a:rPr>
              <a:t>Level 3: Kontrolle von außen</a:t>
            </a:r>
            <a:endParaRPr lang="de-DE" sz="1600" dirty="0">
              <a:solidFill>
                <a:srgbClr val="000000"/>
              </a:solidFill>
              <a:cs typeface="+mn-cs"/>
            </a:endParaRPr>
          </a:p>
        </p:txBody>
      </p:sp>
      <p:sp>
        <p:nvSpPr>
          <p:cNvPr id="3" name="Textfeld 9"/>
          <p:cNvSpPr txBox="1"/>
          <p:nvPr userDrawn="1"/>
        </p:nvSpPr>
        <p:spPr>
          <a:xfrm>
            <a:off x="2905125" y="5640388"/>
            <a:ext cx="3467100" cy="461962"/>
          </a:xfrm>
          <a:prstGeom prst="rect">
            <a:avLst/>
          </a:prstGeom>
          <a:noFill/>
        </p:spPr>
        <p:txBody>
          <a:bodyPr>
            <a:spAutoFit/>
          </a:bodyPr>
          <a:lstStyle/>
          <a:p>
            <a:pPr>
              <a:defRPr/>
            </a:pPr>
            <a:r>
              <a:rPr lang="de-DE" dirty="0">
                <a:cs typeface="+mn-cs"/>
              </a:rPr>
              <a:t>2. Diagnosespiel</a:t>
            </a:r>
          </a:p>
          <a:p>
            <a:pPr>
              <a:defRPr/>
            </a:pPr>
            <a:r>
              <a:rPr lang="de-DE" dirty="0">
                <a:cs typeface="+mn-cs"/>
              </a:rPr>
              <a:t>Level 3: Kontrolle von außen</a:t>
            </a:r>
          </a:p>
        </p:txBody>
      </p:sp>
      <p:pic>
        <p:nvPicPr>
          <p:cNvPr id="4" name="Picture 3" descr="I:\_busy\4799_DSE\02_Konzeption\04_Drehbuch\Bilder\cleanscreen.gif"/>
          <p:cNvPicPr>
            <a:picLocks noChangeAspect="1" noChangeArrowheads="1"/>
          </p:cNvPicPr>
          <p:nvPr userDrawn="1"/>
        </p:nvPicPr>
        <p:blipFill>
          <a:blip r:embed="rId2"/>
          <a:srcRect/>
          <a:stretch>
            <a:fillRect/>
          </a:stretch>
        </p:blipFill>
        <p:spPr bwMode="auto">
          <a:xfrm>
            <a:off x="34925" y="822325"/>
            <a:ext cx="7200900" cy="4818063"/>
          </a:xfrm>
          <a:prstGeom prst="rect">
            <a:avLst/>
          </a:prstGeom>
          <a:noFill/>
          <a:ln w="9525">
            <a:noFill/>
            <a:miter lim="800000"/>
            <a:headEnd/>
            <a:tailEnd/>
          </a:ln>
        </p:spPr>
      </p:pic>
      <p:sp>
        <p:nvSpPr>
          <p:cNvPr id="5" name="Textfeld 25"/>
          <p:cNvSpPr txBox="1">
            <a:spLocks noChangeArrowheads="1"/>
          </p:cNvSpPr>
          <p:nvPr userDrawn="1"/>
        </p:nvSpPr>
        <p:spPr bwMode="auto">
          <a:xfrm>
            <a:off x="357188" y="4191000"/>
            <a:ext cx="500062" cy="138113"/>
          </a:xfrm>
          <a:prstGeom prst="rect">
            <a:avLst/>
          </a:prstGeom>
          <a:solidFill>
            <a:schemeClr val="bg1"/>
          </a:solidFill>
          <a:ln>
            <a:noFill/>
          </a:ln>
          <a:extLst/>
        </p:spPr>
        <p:txBody>
          <a:bodyPr lIns="0" tIns="0" rIns="0" bIns="0">
            <a:spAutoFit/>
          </a:bodyPr>
          <a:lstStyle>
            <a:lvl1pPr eaLnBrk="0" hangingPunct="0">
              <a:defRPr sz="1200" b="1">
                <a:solidFill>
                  <a:schemeClr val="tx1"/>
                </a:solidFill>
                <a:latin typeface="Arial" charset="0"/>
                <a:cs typeface="Arial" charset="0"/>
              </a:defRPr>
            </a:lvl1pPr>
            <a:lvl2pPr marL="742950" indent="-285750" eaLnBrk="0" hangingPunct="0">
              <a:defRPr sz="1200" b="1">
                <a:solidFill>
                  <a:schemeClr val="tx1"/>
                </a:solidFill>
                <a:latin typeface="Arial" charset="0"/>
                <a:cs typeface="Arial" charset="0"/>
              </a:defRPr>
            </a:lvl2pPr>
            <a:lvl3pPr marL="1143000" indent="-228600" eaLnBrk="0" hangingPunct="0">
              <a:defRPr sz="1200" b="1">
                <a:solidFill>
                  <a:schemeClr val="tx1"/>
                </a:solidFill>
                <a:latin typeface="Arial" charset="0"/>
                <a:cs typeface="Arial" charset="0"/>
              </a:defRPr>
            </a:lvl3pPr>
            <a:lvl4pPr marL="1600200" indent="-228600" eaLnBrk="0" hangingPunct="0">
              <a:defRPr sz="1200" b="1">
                <a:solidFill>
                  <a:schemeClr val="tx1"/>
                </a:solidFill>
                <a:latin typeface="Arial" charset="0"/>
                <a:cs typeface="Arial" charset="0"/>
              </a:defRPr>
            </a:lvl4pPr>
            <a:lvl5pPr marL="2057400" indent="-228600" eaLnBrk="0" hangingPunct="0">
              <a:defRPr sz="1200" b="1">
                <a:solidFill>
                  <a:schemeClr val="tx1"/>
                </a:solidFill>
                <a:latin typeface="Arial" charset="0"/>
                <a:cs typeface="Arial" charset="0"/>
              </a:defRPr>
            </a:lvl5pPr>
            <a:lvl6pPr marL="2514600" indent="-228600" eaLnBrk="0" fontAlgn="base" hangingPunct="0">
              <a:spcBef>
                <a:spcPct val="0"/>
              </a:spcBef>
              <a:spcAft>
                <a:spcPct val="0"/>
              </a:spcAft>
              <a:defRPr sz="1200" b="1">
                <a:solidFill>
                  <a:schemeClr val="tx1"/>
                </a:solidFill>
                <a:latin typeface="Arial" charset="0"/>
                <a:cs typeface="Arial" charset="0"/>
              </a:defRPr>
            </a:lvl6pPr>
            <a:lvl7pPr marL="2971800" indent="-228600" eaLnBrk="0" fontAlgn="base" hangingPunct="0">
              <a:spcBef>
                <a:spcPct val="0"/>
              </a:spcBef>
              <a:spcAft>
                <a:spcPct val="0"/>
              </a:spcAft>
              <a:defRPr sz="1200" b="1">
                <a:solidFill>
                  <a:schemeClr val="tx1"/>
                </a:solidFill>
                <a:latin typeface="Arial" charset="0"/>
                <a:cs typeface="Arial" charset="0"/>
              </a:defRPr>
            </a:lvl7pPr>
            <a:lvl8pPr marL="3429000" indent="-228600" eaLnBrk="0" fontAlgn="base" hangingPunct="0">
              <a:spcBef>
                <a:spcPct val="0"/>
              </a:spcBef>
              <a:spcAft>
                <a:spcPct val="0"/>
              </a:spcAft>
              <a:defRPr sz="1200" b="1">
                <a:solidFill>
                  <a:schemeClr val="tx1"/>
                </a:solidFill>
                <a:latin typeface="Arial" charset="0"/>
                <a:cs typeface="Arial" charset="0"/>
              </a:defRPr>
            </a:lvl8pPr>
            <a:lvl9pPr marL="3886200" indent="-228600" eaLnBrk="0" fontAlgn="base" hangingPunct="0">
              <a:spcBef>
                <a:spcPct val="0"/>
              </a:spcBef>
              <a:spcAft>
                <a:spcPct val="0"/>
              </a:spcAft>
              <a:defRPr sz="1200" b="1">
                <a:solidFill>
                  <a:schemeClr val="tx1"/>
                </a:solidFill>
                <a:latin typeface="Arial" charset="0"/>
                <a:cs typeface="Arial" charset="0"/>
              </a:defRPr>
            </a:lvl9pPr>
          </a:lstStyle>
          <a:p>
            <a:pPr algn="ctr" eaLnBrk="1" hangingPunct="1">
              <a:defRPr/>
            </a:pPr>
            <a:r>
              <a:rPr lang="de-DE" sz="900" dirty="0"/>
              <a:t>Nutzen</a:t>
            </a:r>
            <a:endParaRPr lang="de-DE" sz="700" dirty="0"/>
          </a:p>
        </p:txBody>
      </p:sp>
      <p:sp>
        <p:nvSpPr>
          <p:cNvPr id="6" name="Textfeld 26"/>
          <p:cNvSpPr txBox="1">
            <a:spLocks noChangeArrowheads="1"/>
          </p:cNvSpPr>
          <p:nvPr userDrawn="1"/>
        </p:nvSpPr>
        <p:spPr bwMode="auto">
          <a:xfrm>
            <a:off x="360363" y="5410200"/>
            <a:ext cx="500062" cy="138113"/>
          </a:xfrm>
          <a:prstGeom prst="rect">
            <a:avLst/>
          </a:prstGeom>
          <a:solidFill>
            <a:schemeClr val="bg1"/>
          </a:solidFill>
          <a:ln>
            <a:noFill/>
          </a:ln>
          <a:extLst/>
        </p:spPr>
        <p:txBody>
          <a:bodyPr lIns="0" tIns="0" rIns="0" bIns="0">
            <a:spAutoFit/>
          </a:bodyPr>
          <a:lstStyle>
            <a:lvl1pPr eaLnBrk="0" hangingPunct="0">
              <a:defRPr sz="1200" b="1">
                <a:solidFill>
                  <a:schemeClr val="tx1"/>
                </a:solidFill>
                <a:latin typeface="Arial" charset="0"/>
                <a:cs typeface="Arial" charset="0"/>
              </a:defRPr>
            </a:lvl1pPr>
            <a:lvl2pPr marL="742950" indent="-285750" eaLnBrk="0" hangingPunct="0">
              <a:defRPr sz="1200" b="1">
                <a:solidFill>
                  <a:schemeClr val="tx1"/>
                </a:solidFill>
                <a:latin typeface="Arial" charset="0"/>
                <a:cs typeface="Arial" charset="0"/>
              </a:defRPr>
            </a:lvl2pPr>
            <a:lvl3pPr marL="1143000" indent="-228600" eaLnBrk="0" hangingPunct="0">
              <a:defRPr sz="1200" b="1">
                <a:solidFill>
                  <a:schemeClr val="tx1"/>
                </a:solidFill>
                <a:latin typeface="Arial" charset="0"/>
                <a:cs typeface="Arial" charset="0"/>
              </a:defRPr>
            </a:lvl3pPr>
            <a:lvl4pPr marL="1600200" indent="-228600" eaLnBrk="0" hangingPunct="0">
              <a:defRPr sz="1200" b="1">
                <a:solidFill>
                  <a:schemeClr val="tx1"/>
                </a:solidFill>
                <a:latin typeface="Arial" charset="0"/>
                <a:cs typeface="Arial" charset="0"/>
              </a:defRPr>
            </a:lvl4pPr>
            <a:lvl5pPr marL="2057400" indent="-228600" eaLnBrk="0" hangingPunct="0">
              <a:defRPr sz="1200" b="1">
                <a:solidFill>
                  <a:schemeClr val="tx1"/>
                </a:solidFill>
                <a:latin typeface="Arial" charset="0"/>
                <a:cs typeface="Arial" charset="0"/>
              </a:defRPr>
            </a:lvl5pPr>
            <a:lvl6pPr marL="2514600" indent="-228600" eaLnBrk="0" fontAlgn="base" hangingPunct="0">
              <a:spcBef>
                <a:spcPct val="0"/>
              </a:spcBef>
              <a:spcAft>
                <a:spcPct val="0"/>
              </a:spcAft>
              <a:defRPr sz="1200" b="1">
                <a:solidFill>
                  <a:schemeClr val="tx1"/>
                </a:solidFill>
                <a:latin typeface="Arial" charset="0"/>
                <a:cs typeface="Arial" charset="0"/>
              </a:defRPr>
            </a:lvl6pPr>
            <a:lvl7pPr marL="2971800" indent="-228600" eaLnBrk="0" fontAlgn="base" hangingPunct="0">
              <a:spcBef>
                <a:spcPct val="0"/>
              </a:spcBef>
              <a:spcAft>
                <a:spcPct val="0"/>
              </a:spcAft>
              <a:defRPr sz="1200" b="1">
                <a:solidFill>
                  <a:schemeClr val="tx1"/>
                </a:solidFill>
                <a:latin typeface="Arial" charset="0"/>
                <a:cs typeface="Arial" charset="0"/>
              </a:defRPr>
            </a:lvl7pPr>
            <a:lvl8pPr marL="3429000" indent="-228600" eaLnBrk="0" fontAlgn="base" hangingPunct="0">
              <a:spcBef>
                <a:spcPct val="0"/>
              </a:spcBef>
              <a:spcAft>
                <a:spcPct val="0"/>
              </a:spcAft>
              <a:defRPr sz="1200" b="1">
                <a:solidFill>
                  <a:schemeClr val="tx1"/>
                </a:solidFill>
                <a:latin typeface="Arial" charset="0"/>
                <a:cs typeface="Arial" charset="0"/>
              </a:defRPr>
            </a:lvl8pPr>
            <a:lvl9pPr marL="3886200" indent="-228600" eaLnBrk="0" fontAlgn="base" hangingPunct="0">
              <a:spcBef>
                <a:spcPct val="0"/>
              </a:spcBef>
              <a:spcAft>
                <a:spcPct val="0"/>
              </a:spcAft>
              <a:defRPr sz="1200" b="1">
                <a:solidFill>
                  <a:schemeClr val="tx1"/>
                </a:solidFill>
                <a:latin typeface="Arial" charset="0"/>
                <a:cs typeface="Arial" charset="0"/>
              </a:defRPr>
            </a:lvl9pPr>
          </a:lstStyle>
          <a:p>
            <a:pPr algn="ctr" eaLnBrk="1" hangingPunct="1">
              <a:defRPr/>
            </a:pPr>
            <a:r>
              <a:rPr lang="de-DE" sz="900" dirty="0"/>
              <a:t>Aufwand</a:t>
            </a:r>
            <a:endParaRPr lang="de-DE" sz="700" dirty="0"/>
          </a:p>
        </p:txBody>
      </p:sp>
      <p:pic>
        <p:nvPicPr>
          <p:cNvPr id="7" name="Picture 2" descr="C:\Users\Denver\AppData\Local\Temp\Rar$DR65.358\ebene_1.png"/>
          <p:cNvPicPr>
            <a:picLocks noChangeAspect="1" noChangeArrowheads="1"/>
          </p:cNvPicPr>
          <p:nvPr userDrawn="1"/>
        </p:nvPicPr>
        <p:blipFill>
          <a:blip r:embed="rId3"/>
          <a:srcRect/>
          <a:stretch>
            <a:fillRect/>
          </a:stretch>
        </p:blipFill>
        <p:spPr bwMode="auto">
          <a:xfrm>
            <a:off x="8113713" y="-15875"/>
            <a:ext cx="922337" cy="796925"/>
          </a:xfrm>
          <a:prstGeom prst="rect">
            <a:avLst/>
          </a:prstGeom>
          <a:noFill/>
          <a:ln w="9525">
            <a:noFill/>
            <a:miter lim="800000"/>
            <a:headEnd/>
            <a:tailEnd/>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Level 2">
    <p:spTree>
      <p:nvGrpSpPr>
        <p:cNvPr id="1" name=""/>
        <p:cNvGrpSpPr/>
        <p:nvPr/>
      </p:nvGrpSpPr>
      <p:grpSpPr>
        <a:xfrm>
          <a:off x="0" y="0"/>
          <a:ext cx="0" cy="0"/>
          <a:chOff x="0" y="0"/>
          <a:chExt cx="0" cy="0"/>
        </a:xfrm>
      </p:grpSpPr>
      <p:sp>
        <p:nvSpPr>
          <p:cNvPr id="2" name="Text Box 11"/>
          <p:cNvSpPr txBox="1">
            <a:spLocks noChangeArrowheads="1"/>
          </p:cNvSpPr>
          <p:nvPr userDrawn="1"/>
        </p:nvSpPr>
        <p:spPr bwMode="auto">
          <a:xfrm>
            <a:off x="228600" y="134938"/>
            <a:ext cx="8763000" cy="341312"/>
          </a:xfrm>
          <a:prstGeom prst="rect">
            <a:avLst/>
          </a:prstGeom>
          <a:noFill/>
          <a:ln>
            <a:noFill/>
          </a:ln>
          <a:extLst/>
        </p:spPr>
        <p:txBody>
          <a:bodyPr lIns="90000" tIns="46800" rIns="90000" bIns="46800">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spcBef>
                <a:spcPct val="50000"/>
              </a:spcBef>
              <a:defRPr/>
            </a:pPr>
            <a:r>
              <a:rPr lang="de-DE" sz="1600" dirty="0" smtClean="0">
                <a:solidFill>
                  <a:srgbClr val="000000"/>
                </a:solidFill>
                <a:cs typeface="+mn-cs"/>
              </a:rPr>
              <a:t>Level 2: Nachvollziehen</a:t>
            </a:r>
            <a:endParaRPr lang="de-DE" sz="1600" dirty="0">
              <a:solidFill>
                <a:srgbClr val="000000"/>
              </a:solidFill>
              <a:cs typeface="+mn-cs"/>
            </a:endParaRPr>
          </a:p>
        </p:txBody>
      </p:sp>
      <p:sp>
        <p:nvSpPr>
          <p:cNvPr id="3" name="Textfeld 9"/>
          <p:cNvSpPr txBox="1"/>
          <p:nvPr userDrawn="1"/>
        </p:nvSpPr>
        <p:spPr>
          <a:xfrm>
            <a:off x="2905125" y="5640388"/>
            <a:ext cx="3467100" cy="461962"/>
          </a:xfrm>
          <a:prstGeom prst="rect">
            <a:avLst/>
          </a:prstGeom>
          <a:noFill/>
        </p:spPr>
        <p:txBody>
          <a:bodyPr>
            <a:spAutoFit/>
          </a:bodyPr>
          <a:lstStyle/>
          <a:p>
            <a:pPr>
              <a:defRPr/>
            </a:pPr>
            <a:r>
              <a:rPr lang="de-DE" dirty="0">
                <a:cs typeface="+mn-cs"/>
              </a:rPr>
              <a:t>2. Diagnosespiel</a:t>
            </a:r>
          </a:p>
          <a:p>
            <a:pPr>
              <a:defRPr/>
            </a:pPr>
            <a:r>
              <a:rPr lang="de-DE" dirty="0">
                <a:cs typeface="+mn-cs"/>
              </a:rPr>
              <a:t>Level 2: Nachvollziehen</a:t>
            </a:r>
          </a:p>
        </p:txBody>
      </p:sp>
      <p:pic>
        <p:nvPicPr>
          <p:cNvPr id="4" name="Picture 3" descr="I:\_busy\4799_DSE\02_Konzeption\04_Drehbuch\Bilder\cleanscreen.gif"/>
          <p:cNvPicPr>
            <a:picLocks noChangeAspect="1" noChangeArrowheads="1"/>
          </p:cNvPicPr>
          <p:nvPr userDrawn="1"/>
        </p:nvPicPr>
        <p:blipFill>
          <a:blip r:embed="rId2"/>
          <a:srcRect/>
          <a:stretch>
            <a:fillRect/>
          </a:stretch>
        </p:blipFill>
        <p:spPr bwMode="auto">
          <a:xfrm>
            <a:off x="34925" y="822325"/>
            <a:ext cx="7200900" cy="4818063"/>
          </a:xfrm>
          <a:prstGeom prst="rect">
            <a:avLst/>
          </a:prstGeom>
          <a:noFill/>
          <a:ln w="9525">
            <a:noFill/>
            <a:miter lim="800000"/>
            <a:headEnd/>
            <a:tailEnd/>
          </a:ln>
        </p:spPr>
      </p:pic>
      <p:pic>
        <p:nvPicPr>
          <p:cNvPr id="5" name="Picture 2" descr="C:\Users\Denver\AppData\Local\Temp\Rar$DR65.358\ebene_1.png"/>
          <p:cNvPicPr>
            <a:picLocks noChangeAspect="1" noChangeArrowheads="1"/>
          </p:cNvPicPr>
          <p:nvPr userDrawn="1"/>
        </p:nvPicPr>
        <p:blipFill>
          <a:blip r:embed="rId3"/>
          <a:srcRect/>
          <a:stretch>
            <a:fillRect/>
          </a:stretch>
        </p:blipFill>
        <p:spPr bwMode="auto">
          <a:xfrm>
            <a:off x="8113713" y="-15875"/>
            <a:ext cx="922337" cy="796925"/>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Level 4">
    <p:spTree>
      <p:nvGrpSpPr>
        <p:cNvPr id="1" name=""/>
        <p:cNvGrpSpPr/>
        <p:nvPr/>
      </p:nvGrpSpPr>
      <p:grpSpPr>
        <a:xfrm>
          <a:off x="0" y="0"/>
          <a:ext cx="0" cy="0"/>
          <a:chOff x="0" y="0"/>
          <a:chExt cx="0" cy="0"/>
        </a:xfrm>
      </p:grpSpPr>
      <p:sp>
        <p:nvSpPr>
          <p:cNvPr id="2" name="Text Box 11"/>
          <p:cNvSpPr txBox="1">
            <a:spLocks noChangeArrowheads="1"/>
          </p:cNvSpPr>
          <p:nvPr userDrawn="1"/>
        </p:nvSpPr>
        <p:spPr bwMode="auto">
          <a:xfrm>
            <a:off x="228600" y="134938"/>
            <a:ext cx="8763000" cy="341312"/>
          </a:xfrm>
          <a:prstGeom prst="rect">
            <a:avLst/>
          </a:prstGeom>
          <a:noFill/>
          <a:ln>
            <a:noFill/>
          </a:ln>
          <a:extLst/>
        </p:spPr>
        <p:txBody>
          <a:bodyPr lIns="90000" tIns="46800" rIns="90000" bIns="46800">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spcBef>
                <a:spcPct val="50000"/>
              </a:spcBef>
              <a:defRPr/>
            </a:pPr>
            <a:r>
              <a:rPr lang="de-DE" sz="1600" dirty="0" smtClean="0">
                <a:solidFill>
                  <a:srgbClr val="000000"/>
                </a:solidFill>
                <a:cs typeface="+mn-cs"/>
              </a:rPr>
              <a:t>Level 4: Prüfen</a:t>
            </a:r>
            <a:endParaRPr lang="de-DE" sz="1600" dirty="0">
              <a:solidFill>
                <a:srgbClr val="000000"/>
              </a:solidFill>
              <a:cs typeface="+mn-cs"/>
            </a:endParaRPr>
          </a:p>
        </p:txBody>
      </p:sp>
      <p:sp>
        <p:nvSpPr>
          <p:cNvPr id="3" name="Textfeld 9"/>
          <p:cNvSpPr txBox="1"/>
          <p:nvPr userDrawn="1"/>
        </p:nvSpPr>
        <p:spPr>
          <a:xfrm>
            <a:off x="2905125" y="5640388"/>
            <a:ext cx="3467100" cy="461962"/>
          </a:xfrm>
          <a:prstGeom prst="rect">
            <a:avLst/>
          </a:prstGeom>
          <a:noFill/>
        </p:spPr>
        <p:txBody>
          <a:bodyPr>
            <a:spAutoFit/>
          </a:bodyPr>
          <a:lstStyle/>
          <a:p>
            <a:pPr>
              <a:defRPr/>
            </a:pPr>
            <a:r>
              <a:rPr lang="de-DE" dirty="0">
                <a:cs typeface="+mn-cs"/>
              </a:rPr>
              <a:t>2. Diagnosespiel</a:t>
            </a:r>
          </a:p>
          <a:p>
            <a:pPr>
              <a:defRPr/>
            </a:pPr>
            <a:r>
              <a:rPr lang="de-DE" dirty="0">
                <a:cs typeface="+mn-cs"/>
              </a:rPr>
              <a:t>Level 4: Prüfen</a:t>
            </a:r>
          </a:p>
        </p:txBody>
      </p:sp>
      <p:pic>
        <p:nvPicPr>
          <p:cNvPr id="4" name="Picture 3" descr="I:\_busy\4799_DSE\02_Konzeption\04_Drehbuch\Bilder\cleanscreen.gif"/>
          <p:cNvPicPr>
            <a:picLocks noChangeAspect="1" noChangeArrowheads="1"/>
          </p:cNvPicPr>
          <p:nvPr userDrawn="1"/>
        </p:nvPicPr>
        <p:blipFill>
          <a:blip r:embed="rId2"/>
          <a:srcRect/>
          <a:stretch>
            <a:fillRect/>
          </a:stretch>
        </p:blipFill>
        <p:spPr bwMode="auto">
          <a:xfrm>
            <a:off x="34925" y="822325"/>
            <a:ext cx="7200900" cy="4818063"/>
          </a:xfrm>
          <a:prstGeom prst="rect">
            <a:avLst/>
          </a:prstGeom>
          <a:noFill/>
          <a:ln w="9525">
            <a:noFill/>
            <a:miter lim="800000"/>
            <a:headEnd/>
            <a:tailEnd/>
          </a:ln>
        </p:spPr>
      </p:pic>
      <p:sp>
        <p:nvSpPr>
          <p:cNvPr id="5" name="Textfeld 25"/>
          <p:cNvSpPr txBox="1">
            <a:spLocks noChangeArrowheads="1"/>
          </p:cNvSpPr>
          <p:nvPr userDrawn="1"/>
        </p:nvSpPr>
        <p:spPr bwMode="auto">
          <a:xfrm>
            <a:off x="357188" y="4191000"/>
            <a:ext cx="500062" cy="138113"/>
          </a:xfrm>
          <a:prstGeom prst="rect">
            <a:avLst/>
          </a:prstGeom>
          <a:solidFill>
            <a:schemeClr val="bg1"/>
          </a:solidFill>
          <a:ln>
            <a:noFill/>
          </a:ln>
          <a:extLst/>
        </p:spPr>
        <p:txBody>
          <a:bodyPr lIns="0" tIns="0" rIns="0" bIns="0">
            <a:spAutoFit/>
          </a:bodyPr>
          <a:lstStyle>
            <a:lvl1pPr eaLnBrk="0" hangingPunct="0">
              <a:defRPr sz="1200" b="1">
                <a:solidFill>
                  <a:schemeClr val="tx1"/>
                </a:solidFill>
                <a:latin typeface="Arial" charset="0"/>
                <a:cs typeface="Arial" charset="0"/>
              </a:defRPr>
            </a:lvl1pPr>
            <a:lvl2pPr marL="742950" indent="-285750" eaLnBrk="0" hangingPunct="0">
              <a:defRPr sz="1200" b="1">
                <a:solidFill>
                  <a:schemeClr val="tx1"/>
                </a:solidFill>
                <a:latin typeface="Arial" charset="0"/>
                <a:cs typeface="Arial" charset="0"/>
              </a:defRPr>
            </a:lvl2pPr>
            <a:lvl3pPr marL="1143000" indent="-228600" eaLnBrk="0" hangingPunct="0">
              <a:defRPr sz="1200" b="1">
                <a:solidFill>
                  <a:schemeClr val="tx1"/>
                </a:solidFill>
                <a:latin typeface="Arial" charset="0"/>
                <a:cs typeface="Arial" charset="0"/>
              </a:defRPr>
            </a:lvl3pPr>
            <a:lvl4pPr marL="1600200" indent="-228600" eaLnBrk="0" hangingPunct="0">
              <a:defRPr sz="1200" b="1">
                <a:solidFill>
                  <a:schemeClr val="tx1"/>
                </a:solidFill>
                <a:latin typeface="Arial" charset="0"/>
                <a:cs typeface="Arial" charset="0"/>
              </a:defRPr>
            </a:lvl4pPr>
            <a:lvl5pPr marL="2057400" indent="-228600" eaLnBrk="0" hangingPunct="0">
              <a:defRPr sz="1200" b="1">
                <a:solidFill>
                  <a:schemeClr val="tx1"/>
                </a:solidFill>
                <a:latin typeface="Arial" charset="0"/>
                <a:cs typeface="Arial" charset="0"/>
              </a:defRPr>
            </a:lvl5pPr>
            <a:lvl6pPr marL="2514600" indent="-228600" eaLnBrk="0" fontAlgn="base" hangingPunct="0">
              <a:spcBef>
                <a:spcPct val="0"/>
              </a:spcBef>
              <a:spcAft>
                <a:spcPct val="0"/>
              </a:spcAft>
              <a:defRPr sz="1200" b="1">
                <a:solidFill>
                  <a:schemeClr val="tx1"/>
                </a:solidFill>
                <a:latin typeface="Arial" charset="0"/>
                <a:cs typeface="Arial" charset="0"/>
              </a:defRPr>
            </a:lvl6pPr>
            <a:lvl7pPr marL="2971800" indent="-228600" eaLnBrk="0" fontAlgn="base" hangingPunct="0">
              <a:spcBef>
                <a:spcPct val="0"/>
              </a:spcBef>
              <a:spcAft>
                <a:spcPct val="0"/>
              </a:spcAft>
              <a:defRPr sz="1200" b="1">
                <a:solidFill>
                  <a:schemeClr val="tx1"/>
                </a:solidFill>
                <a:latin typeface="Arial" charset="0"/>
                <a:cs typeface="Arial" charset="0"/>
              </a:defRPr>
            </a:lvl7pPr>
            <a:lvl8pPr marL="3429000" indent="-228600" eaLnBrk="0" fontAlgn="base" hangingPunct="0">
              <a:spcBef>
                <a:spcPct val="0"/>
              </a:spcBef>
              <a:spcAft>
                <a:spcPct val="0"/>
              </a:spcAft>
              <a:defRPr sz="1200" b="1">
                <a:solidFill>
                  <a:schemeClr val="tx1"/>
                </a:solidFill>
                <a:latin typeface="Arial" charset="0"/>
                <a:cs typeface="Arial" charset="0"/>
              </a:defRPr>
            </a:lvl8pPr>
            <a:lvl9pPr marL="3886200" indent="-228600" eaLnBrk="0" fontAlgn="base" hangingPunct="0">
              <a:spcBef>
                <a:spcPct val="0"/>
              </a:spcBef>
              <a:spcAft>
                <a:spcPct val="0"/>
              </a:spcAft>
              <a:defRPr sz="1200" b="1">
                <a:solidFill>
                  <a:schemeClr val="tx1"/>
                </a:solidFill>
                <a:latin typeface="Arial" charset="0"/>
                <a:cs typeface="Arial" charset="0"/>
              </a:defRPr>
            </a:lvl9pPr>
          </a:lstStyle>
          <a:p>
            <a:pPr algn="ctr" eaLnBrk="1" hangingPunct="1">
              <a:defRPr/>
            </a:pPr>
            <a:r>
              <a:rPr lang="de-DE" sz="900" dirty="0"/>
              <a:t>Nutzen</a:t>
            </a:r>
            <a:endParaRPr lang="de-DE" sz="700" dirty="0"/>
          </a:p>
        </p:txBody>
      </p:sp>
      <p:sp>
        <p:nvSpPr>
          <p:cNvPr id="6" name="Textfeld 26"/>
          <p:cNvSpPr txBox="1">
            <a:spLocks noChangeArrowheads="1"/>
          </p:cNvSpPr>
          <p:nvPr userDrawn="1"/>
        </p:nvSpPr>
        <p:spPr bwMode="auto">
          <a:xfrm>
            <a:off x="360363" y="5410200"/>
            <a:ext cx="500062" cy="138113"/>
          </a:xfrm>
          <a:prstGeom prst="rect">
            <a:avLst/>
          </a:prstGeom>
          <a:solidFill>
            <a:schemeClr val="bg1"/>
          </a:solidFill>
          <a:ln>
            <a:noFill/>
          </a:ln>
          <a:extLst/>
        </p:spPr>
        <p:txBody>
          <a:bodyPr lIns="0" tIns="0" rIns="0" bIns="0">
            <a:spAutoFit/>
          </a:bodyPr>
          <a:lstStyle>
            <a:lvl1pPr eaLnBrk="0" hangingPunct="0">
              <a:defRPr sz="1200" b="1">
                <a:solidFill>
                  <a:schemeClr val="tx1"/>
                </a:solidFill>
                <a:latin typeface="Arial" charset="0"/>
                <a:cs typeface="Arial" charset="0"/>
              </a:defRPr>
            </a:lvl1pPr>
            <a:lvl2pPr marL="742950" indent="-285750" eaLnBrk="0" hangingPunct="0">
              <a:defRPr sz="1200" b="1">
                <a:solidFill>
                  <a:schemeClr val="tx1"/>
                </a:solidFill>
                <a:latin typeface="Arial" charset="0"/>
                <a:cs typeface="Arial" charset="0"/>
              </a:defRPr>
            </a:lvl2pPr>
            <a:lvl3pPr marL="1143000" indent="-228600" eaLnBrk="0" hangingPunct="0">
              <a:defRPr sz="1200" b="1">
                <a:solidFill>
                  <a:schemeClr val="tx1"/>
                </a:solidFill>
                <a:latin typeface="Arial" charset="0"/>
                <a:cs typeface="Arial" charset="0"/>
              </a:defRPr>
            </a:lvl3pPr>
            <a:lvl4pPr marL="1600200" indent="-228600" eaLnBrk="0" hangingPunct="0">
              <a:defRPr sz="1200" b="1">
                <a:solidFill>
                  <a:schemeClr val="tx1"/>
                </a:solidFill>
                <a:latin typeface="Arial" charset="0"/>
                <a:cs typeface="Arial" charset="0"/>
              </a:defRPr>
            </a:lvl4pPr>
            <a:lvl5pPr marL="2057400" indent="-228600" eaLnBrk="0" hangingPunct="0">
              <a:defRPr sz="1200" b="1">
                <a:solidFill>
                  <a:schemeClr val="tx1"/>
                </a:solidFill>
                <a:latin typeface="Arial" charset="0"/>
                <a:cs typeface="Arial" charset="0"/>
              </a:defRPr>
            </a:lvl5pPr>
            <a:lvl6pPr marL="2514600" indent="-228600" eaLnBrk="0" fontAlgn="base" hangingPunct="0">
              <a:spcBef>
                <a:spcPct val="0"/>
              </a:spcBef>
              <a:spcAft>
                <a:spcPct val="0"/>
              </a:spcAft>
              <a:defRPr sz="1200" b="1">
                <a:solidFill>
                  <a:schemeClr val="tx1"/>
                </a:solidFill>
                <a:latin typeface="Arial" charset="0"/>
                <a:cs typeface="Arial" charset="0"/>
              </a:defRPr>
            </a:lvl6pPr>
            <a:lvl7pPr marL="2971800" indent="-228600" eaLnBrk="0" fontAlgn="base" hangingPunct="0">
              <a:spcBef>
                <a:spcPct val="0"/>
              </a:spcBef>
              <a:spcAft>
                <a:spcPct val="0"/>
              </a:spcAft>
              <a:defRPr sz="1200" b="1">
                <a:solidFill>
                  <a:schemeClr val="tx1"/>
                </a:solidFill>
                <a:latin typeface="Arial" charset="0"/>
                <a:cs typeface="Arial" charset="0"/>
              </a:defRPr>
            </a:lvl7pPr>
            <a:lvl8pPr marL="3429000" indent="-228600" eaLnBrk="0" fontAlgn="base" hangingPunct="0">
              <a:spcBef>
                <a:spcPct val="0"/>
              </a:spcBef>
              <a:spcAft>
                <a:spcPct val="0"/>
              </a:spcAft>
              <a:defRPr sz="1200" b="1">
                <a:solidFill>
                  <a:schemeClr val="tx1"/>
                </a:solidFill>
                <a:latin typeface="Arial" charset="0"/>
                <a:cs typeface="Arial" charset="0"/>
              </a:defRPr>
            </a:lvl8pPr>
            <a:lvl9pPr marL="3886200" indent="-228600" eaLnBrk="0" fontAlgn="base" hangingPunct="0">
              <a:spcBef>
                <a:spcPct val="0"/>
              </a:spcBef>
              <a:spcAft>
                <a:spcPct val="0"/>
              </a:spcAft>
              <a:defRPr sz="1200" b="1">
                <a:solidFill>
                  <a:schemeClr val="tx1"/>
                </a:solidFill>
                <a:latin typeface="Arial" charset="0"/>
                <a:cs typeface="Arial" charset="0"/>
              </a:defRPr>
            </a:lvl9pPr>
          </a:lstStyle>
          <a:p>
            <a:pPr algn="ctr" eaLnBrk="1" hangingPunct="1">
              <a:defRPr/>
            </a:pPr>
            <a:r>
              <a:rPr lang="de-DE" sz="900" dirty="0"/>
              <a:t>Aufwand</a:t>
            </a:r>
            <a:endParaRPr lang="de-DE" sz="700" dirty="0"/>
          </a:p>
        </p:txBody>
      </p:sp>
      <p:pic>
        <p:nvPicPr>
          <p:cNvPr id="11" name="Picture 2" descr="G:\_busy\4799_DSE\02_Konzeption\04_Drehbuch\korrekturen\pics_1\ebene_2.png"/>
          <p:cNvPicPr>
            <a:picLocks noChangeAspect="1" noChangeArrowheads="1"/>
          </p:cNvPicPr>
          <p:nvPr userDrawn="1"/>
        </p:nvPicPr>
        <p:blipFill>
          <a:blip r:embed="rId3"/>
          <a:srcRect/>
          <a:stretch>
            <a:fillRect/>
          </a:stretch>
        </p:blipFill>
        <p:spPr bwMode="auto">
          <a:xfrm>
            <a:off x="8143900" y="-23834"/>
            <a:ext cx="968922" cy="838281"/>
          </a:xfrm>
          <a:prstGeom prst="rect">
            <a:avLst/>
          </a:prstGeom>
          <a:no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Level 5">
    <p:spTree>
      <p:nvGrpSpPr>
        <p:cNvPr id="1" name=""/>
        <p:cNvGrpSpPr/>
        <p:nvPr/>
      </p:nvGrpSpPr>
      <p:grpSpPr>
        <a:xfrm>
          <a:off x="0" y="0"/>
          <a:ext cx="0" cy="0"/>
          <a:chOff x="0" y="0"/>
          <a:chExt cx="0" cy="0"/>
        </a:xfrm>
      </p:grpSpPr>
      <p:sp>
        <p:nvSpPr>
          <p:cNvPr id="2" name="Text Box 11"/>
          <p:cNvSpPr txBox="1">
            <a:spLocks noChangeArrowheads="1"/>
          </p:cNvSpPr>
          <p:nvPr userDrawn="1"/>
        </p:nvSpPr>
        <p:spPr bwMode="auto">
          <a:xfrm>
            <a:off x="228600" y="134938"/>
            <a:ext cx="8763000" cy="341312"/>
          </a:xfrm>
          <a:prstGeom prst="rect">
            <a:avLst/>
          </a:prstGeom>
          <a:noFill/>
          <a:ln>
            <a:noFill/>
          </a:ln>
          <a:extLst/>
        </p:spPr>
        <p:txBody>
          <a:bodyPr lIns="90000" tIns="46800" rIns="90000" bIns="46800">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spcBef>
                <a:spcPct val="50000"/>
              </a:spcBef>
              <a:defRPr/>
            </a:pPr>
            <a:r>
              <a:rPr lang="de-DE" sz="1600" dirty="0" smtClean="0">
                <a:solidFill>
                  <a:srgbClr val="000000"/>
                </a:solidFill>
                <a:cs typeface="+mn-cs"/>
              </a:rPr>
              <a:t>Level 5: Prüfen</a:t>
            </a:r>
            <a:endParaRPr lang="de-DE" sz="1600" dirty="0">
              <a:solidFill>
                <a:srgbClr val="000000"/>
              </a:solidFill>
              <a:cs typeface="+mn-cs"/>
            </a:endParaRPr>
          </a:p>
        </p:txBody>
      </p:sp>
      <p:sp>
        <p:nvSpPr>
          <p:cNvPr id="3" name="Textfeld 9"/>
          <p:cNvSpPr txBox="1"/>
          <p:nvPr userDrawn="1"/>
        </p:nvSpPr>
        <p:spPr>
          <a:xfrm>
            <a:off x="2905125" y="5640388"/>
            <a:ext cx="3467100" cy="461962"/>
          </a:xfrm>
          <a:prstGeom prst="rect">
            <a:avLst/>
          </a:prstGeom>
          <a:noFill/>
        </p:spPr>
        <p:txBody>
          <a:bodyPr>
            <a:spAutoFit/>
          </a:bodyPr>
          <a:lstStyle/>
          <a:p>
            <a:pPr>
              <a:defRPr/>
            </a:pPr>
            <a:r>
              <a:rPr lang="de-DE" dirty="0">
                <a:cs typeface="+mn-cs"/>
              </a:rPr>
              <a:t>2. Diagnosespiel</a:t>
            </a:r>
          </a:p>
          <a:p>
            <a:pPr>
              <a:defRPr/>
            </a:pPr>
            <a:r>
              <a:rPr lang="de-DE" dirty="0">
                <a:cs typeface="+mn-cs"/>
              </a:rPr>
              <a:t>Level 5: Prüfen</a:t>
            </a:r>
          </a:p>
        </p:txBody>
      </p:sp>
      <p:pic>
        <p:nvPicPr>
          <p:cNvPr id="4" name="Picture 3" descr="I:\_busy\4799_DSE\02_Konzeption\04_Drehbuch\Bilder\cleanscreen.gif"/>
          <p:cNvPicPr>
            <a:picLocks noChangeAspect="1" noChangeArrowheads="1"/>
          </p:cNvPicPr>
          <p:nvPr userDrawn="1"/>
        </p:nvPicPr>
        <p:blipFill>
          <a:blip r:embed="rId2"/>
          <a:srcRect/>
          <a:stretch>
            <a:fillRect/>
          </a:stretch>
        </p:blipFill>
        <p:spPr bwMode="auto">
          <a:xfrm>
            <a:off x="34925" y="822325"/>
            <a:ext cx="7200900" cy="4818063"/>
          </a:xfrm>
          <a:prstGeom prst="rect">
            <a:avLst/>
          </a:prstGeom>
          <a:noFill/>
          <a:ln w="9525">
            <a:noFill/>
            <a:miter lim="800000"/>
            <a:headEnd/>
            <a:tailEnd/>
          </a:ln>
        </p:spPr>
      </p:pic>
      <p:sp>
        <p:nvSpPr>
          <p:cNvPr id="5" name="Textfeld 25"/>
          <p:cNvSpPr txBox="1">
            <a:spLocks noChangeArrowheads="1"/>
          </p:cNvSpPr>
          <p:nvPr userDrawn="1"/>
        </p:nvSpPr>
        <p:spPr bwMode="auto">
          <a:xfrm>
            <a:off x="357188" y="4191000"/>
            <a:ext cx="500062" cy="138113"/>
          </a:xfrm>
          <a:prstGeom prst="rect">
            <a:avLst/>
          </a:prstGeom>
          <a:solidFill>
            <a:schemeClr val="bg1"/>
          </a:solidFill>
          <a:ln>
            <a:noFill/>
          </a:ln>
          <a:extLst/>
        </p:spPr>
        <p:txBody>
          <a:bodyPr lIns="0" tIns="0" rIns="0" bIns="0">
            <a:spAutoFit/>
          </a:bodyPr>
          <a:lstStyle>
            <a:lvl1pPr eaLnBrk="0" hangingPunct="0">
              <a:defRPr sz="1200" b="1">
                <a:solidFill>
                  <a:schemeClr val="tx1"/>
                </a:solidFill>
                <a:latin typeface="Arial" charset="0"/>
                <a:cs typeface="Arial" charset="0"/>
              </a:defRPr>
            </a:lvl1pPr>
            <a:lvl2pPr marL="742950" indent="-285750" eaLnBrk="0" hangingPunct="0">
              <a:defRPr sz="1200" b="1">
                <a:solidFill>
                  <a:schemeClr val="tx1"/>
                </a:solidFill>
                <a:latin typeface="Arial" charset="0"/>
                <a:cs typeface="Arial" charset="0"/>
              </a:defRPr>
            </a:lvl2pPr>
            <a:lvl3pPr marL="1143000" indent="-228600" eaLnBrk="0" hangingPunct="0">
              <a:defRPr sz="1200" b="1">
                <a:solidFill>
                  <a:schemeClr val="tx1"/>
                </a:solidFill>
                <a:latin typeface="Arial" charset="0"/>
                <a:cs typeface="Arial" charset="0"/>
              </a:defRPr>
            </a:lvl3pPr>
            <a:lvl4pPr marL="1600200" indent="-228600" eaLnBrk="0" hangingPunct="0">
              <a:defRPr sz="1200" b="1">
                <a:solidFill>
                  <a:schemeClr val="tx1"/>
                </a:solidFill>
                <a:latin typeface="Arial" charset="0"/>
                <a:cs typeface="Arial" charset="0"/>
              </a:defRPr>
            </a:lvl4pPr>
            <a:lvl5pPr marL="2057400" indent="-228600" eaLnBrk="0" hangingPunct="0">
              <a:defRPr sz="1200" b="1">
                <a:solidFill>
                  <a:schemeClr val="tx1"/>
                </a:solidFill>
                <a:latin typeface="Arial" charset="0"/>
                <a:cs typeface="Arial" charset="0"/>
              </a:defRPr>
            </a:lvl5pPr>
            <a:lvl6pPr marL="2514600" indent="-228600" eaLnBrk="0" fontAlgn="base" hangingPunct="0">
              <a:spcBef>
                <a:spcPct val="0"/>
              </a:spcBef>
              <a:spcAft>
                <a:spcPct val="0"/>
              </a:spcAft>
              <a:defRPr sz="1200" b="1">
                <a:solidFill>
                  <a:schemeClr val="tx1"/>
                </a:solidFill>
                <a:latin typeface="Arial" charset="0"/>
                <a:cs typeface="Arial" charset="0"/>
              </a:defRPr>
            </a:lvl6pPr>
            <a:lvl7pPr marL="2971800" indent="-228600" eaLnBrk="0" fontAlgn="base" hangingPunct="0">
              <a:spcBef>
                <a:spcPct val="0"/>
              </a:spcBef>
              <a:spcAft>
                <a:spcPct val="0"/>
              </a:spcAft>
              <a:defRPr sz="1200" b="1">
                <a:solidFill>
                  <a:schemeClr val="tx1"/>
                </a:solidFill>
                <a:latin typeface="Arial" charset="0"/>
                <a:cs typeface="Arial" charset="0"/>
              </a:defRPr>
            </a:lvl7pPr>
            <a:lvl8pPr marL="3429000" indent="-228600" eaLnBrk="0" fontAlgn="base" hangingPunct="0">
              <a:spcBef>
                <a:spcPct val="0"/>
              </a:spcBef>
              <a:spcAft>
                <a:spcPct val="0"/>
              </a:spcAft>
              <a:defRPr sz="1200" b="1">
                <a:solidFill>
                  <a:schemeClr val="tx1"/>
                </a:solidFill>
                <a:latin typeface="Arial" charset="0"/>
                <a:cs typeface="Arial" charset="0"/>
              </a:defRPr>
            </a:lvl8pPr>
            <a:lvl9pPr marL="3886200" indent="-228600" eaLnBrk="0" fontAlgn="base" hangingPunct="0">
              <a:spcBef>
                <a:spcPct val="0"/>
              </a:spcBef>
              <a:spcAft>
                <a:spcPct val="0"/>
              </a:spcAft>
              <a:defRPr sz="1200" b="1">
                <a:solidFill>
                  <a:schemeClr val="tx1"/>
                </a:solidFill>
                <a:latin typeface="Arial" charset="0"/>
                <a:cs typeface="Arial" charset="0"/>
              </a:defRPr>
            </a:lvl9pPr>
          </a:lstStyle>
          <a:p>
            <a:pPr algn="ctr" eaLnBrk="1" hangingPunct="1">
              <a:defRPr/>
            </a:pPr>
            <a:r>
              <a:rPr lang="de-DE" sz="900" dirty="0"/>
              <a:t>Nutzen</a:t>
            </a:r>
            <a:endParaRPr lang="de-DE" sz="700" dirty="0"/>
          </a:p>
        </p:txBody>
      </p:sp>
      <p:sp>
        <p:nvSpPr>
          <p:cNvPr id="6" name="Textfeld 26"/>
          <p:cNvSpPr txBox="1">
            <a:spLocks noChangeArrowheads="1"/>
          </p:cNvSpPr>
          <p:nvPr userDrawn="1"/>
        </p:nvSpPr>
        <p:spPr bwMode="auto">
          <a:xfrm>
            <a:off x="360363" y="5410200"/>
            <a:ext cx="500062" cy="138113"/>
          </a:xfrm>
          <a:prstGeom prst="rect">
            <a:avLst/>
          </a:prstGeom>
          <a:solidFill>
            <a:schemeClr val="bg1"/>
          </a:solidFill>
          <a:ln>
            <a:noFill/>
          </a:ln>
          <a:extLst/>
        </p:spPr>
        <p:txBody>
          <a:bodyPr lIns="0" tIns="0" rIns="0" bIns="0">
            <a:spAutoFit/>
          </a:bodyPr>
          <a:lstStyle>
            <a:lvl1pPr eaLnBrk="0" hangingPunct="0">
              <a:defRPr sz="1200" b="1">
                <a:solidFill>
                  <a:schemeClr val="tx1"/>
                </a:solidFill>
                <a:latin typeface="Arial" charset="0"/>
                <a:cs typeface="Arial" charset="0"/>
              </a:defRPr>
            </a:lvl1pPr>
            <a:lvl2pPr marL="742950" indent="-285750" eaLnBrk="0" hangingPunct="0">
              <a:defRPr sz="1200" b="1">
                <a:solidFill>
                  <a:schemeClr val="tx1"/>
                </a:solidFill>
                <a:latin typeface="Arial" charset="0"/>
                <a:cs typeface="Arial" charset="0"/>
              </a:defRPr>
            </a:lvl2pPr>
            <a:lvl3pPr marL="1143000" indent="-228600" eaLnBrk="0" hangingPunct="0">
              <a:defRPr sz="1200" b="1">
                <a:solidFill>
                  <a:schemeClr val="tx1"/>
                </a:solidFill>
                <a:latin typeface="Arial" charset="0"/>
                <a:cs typeface="Arial" charset="0"/>
              </a:defRPr>
            </a:lvl3pPr>
            <a:lvl4pPr marL="1600200" indent="-228600" eaLnBrk="0" hangingPunct="0">
              <a:defRPr sz="1200" b="1">
                <a:solidFill>
                  <a:schemeClr val="tx1"/>
                </a:solidFill>
                <a:latin typeface="Arial" charset="0"/>
                <a:cs typeface="Arial" charset="0"/>
              </a:defRPr>
            </a:lvl4pPr>
            <a:lvl5pPr marL="2057400" indent="-228600" eaLnBrk="0" hangingPunct="0">
              <a:defRPr sz="1200" b="1">
                <a:solidFill>
                  <a:schemeClr val="tx1"/>
                </a:solidFill>
                <a:latin typeface="Arial" charset="0"/>
                <a:cs typeface="Arial" charset="0"/>
              </a:defRPr>
            </a:lvl5pPr>
            <a:lvl6pPr marL="2514600" indent="-228600" eaLnBrk="0" fontAlgn="base" hangingPunct="0">
              <a:spcBef>
                <a:spcPct val="0"/>
              </a:spcBef>
              <a:spcAft>
                <a:spcPct val="0"/>
              </a:spcAft>
              <a:defRPr sz="1200" b="1">
                <a:solidFill>
                  <a:schemeClr val="tx1"/>
                </a:solidFill>
                <a:latin typeface="Arial" charset="0"/>
                <a:cs typeface="Arial" charset="0"/>
              </a:defRPr>
            </a:lvl6pPr>
            <a:lvl7pPr marL="2971800" indent="-228600" eaLnBrk="0" fontAlgn="base" hangingPunct="0">
              <a:spcBef>
                <a:spcPct val="0"/>
              </a:spcBef>
              <a:spcAft>
                <a:spcPct val="0"/>
              </a:spcAft>
              <a:defRPr sz="1200" b="1">
                <a:solidFill>
                  <a:schemeClr val="tx1"/>
                </a:solidFill>
                <a:latin typeface="Arial" charset="0"/>
                <a:cs typeface="Arial" charset="0"/>
              </a:defRPr>
            </a:lvl7pPr>
            <a:lvl8pPr marL="3429000" indent="-228600" eaLnBrk="0" fontAlgn="base" hangingPunct="0">
              <a:spcBef>
                <a:spcPct val="0"/>
              </a:spcBef>
              <a:spcAft>
                <a:spcPct val="0"/>
              </a:spcAft>
              <a:defRPr sz="1200" b="1">
                <a:solidFill>
                  <a:schemeClr val="tx1"/>
                </a:solidFill>
                <a:latin typeface="Arial" charset="0"/>
                <a:cs typeface="Arial" charset="0"/>
              </a:defRPr>
            </a:lvl8pPr>
            <a:lvl9pPr marL="3886200" indent="-228600" eaLnBrk="0" fontAlgn="base" hangingPunct="0">
              <a:spcBef>
                <a:spcPct val="0"/>
              </a:spcBef>
              <a:spcAft>
                <a:spcPct val="0"/>
              </a:spcAft>
              <a:defRPr sz="1200" b="1">
                <a:solidFill>
                  <a:schemeClr val="tx1"/>
                </a:solidFill>
                <a:latin typeface="Arial" charset="0"/>
                <a:cs typeface="Arial" charset="0"/>
              </a:defRPr>
            </a:lvl9pPr>
          </a:lstStyle>
          <a:p>
            <a:pPr algn="ctr" eaLnBrk="1" hangingPunct="1">
              <a:defRPr/>
            </a:pPr>
            <a:r>
              <a:rPr lang="de-DE" sz="900" dirty="0"/>
              <a:t>Aufwand</a:t>
            </a:r>
            <a:endParaRPr lang="de-DE" sz="700" dirty="0"/>
          </a:p>
        </p:txBody>
      </p:sp>
      <p:pic>
        <p:nvPicPr>
          <p:cNvPr id="8" name="Picture 2" descr="G:\_busy\4799_DSE\02_Konzeption\04_Drehbuch\korrekturen\pics_1\ebene_2.png"/>
          <p:cNvPicPr>
            <a:picLocks noChangeAspect="1" noChangeArrowheads="1"/>
          </p:cNvPicPr>
          <p:nvPr userDrawn="1"/>
        </p:nvPicPr>
        <p:blipFill>
          <a:blip r:embed="rId3"/>
          <a:srcRect/>
          <a:stretch>
            <a:fillRect/>
          </a:stretch>
        </p:blipFill>
        <p:spPr bwMode="auto">
          <a:xfrm>
            <a:off x="8143900" y="-23834"/>
            <a:ext cx="968922" cy="838281"/>
          </a:xfrm>
          <a:prstGeom prst="rect">
            <a:avLst/>
          </a:prstGeom>
          <a:noFill/>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Level 6">
    <p:spTree>
      <p:nvGrpSpPr>
        <p:cNvPr id="1" name=""/>
        <p:cNvGrpSpPr/>
        <p:nvPr/>
      </p:nvGrpSpPr>
      <p:grpSpPr>
        <a:xfrm>
          <a:off x="0" y="0"/>
          <a:ext cx="0" cy="0"/>
          <a:chOff x="0" y="0"/>
          <a:chExt cx="0" cy="0"/>
        </a:xfrm>
      </p:grpSpPr>
      <p:sp>
        <p:nvSpPr>
          <p:cNvPr id="2" name="Text Box 11"/>
          <p:cNvSpPr txBox="1">
            <a:spLocks noChangeArrowheads="1"/>
          </p:cNvSpPr>
          <p:nvPr userDrawn="1"/>
        </p:nvSpPr>
        <p:spPr bwMode="auto">
          <a:xfrm>
            <a:off x="228600" y="134938"/>
            <a:ext cx="8763000" cy="341312"/>
          </a:xfrm>
          <a:prstGeom prst="rect">
            <a:avLst/>
          </a:prstGeom>
          <a:noFill/>
          <a:ln>
            <a:noFill/>
          </a:ln>
          <a:extLst/>
        </p:spPr>
        <p:txBody>
          <a:bodyPr lIns="90000" tIns="46800" rIns="90000" bIns="46800">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spcBef>
                <a:spcPct val="50000"/>
              </a:spcBef>
              <a:defRPr/>
            </a:pPr>
            <a:r>
              <a:rPr lang="de-DE" sz="1600" dirty="0" smtClean="0">
                <a:solidFill>
                  <a:srgbClr val="000000"/>
                </a:solidFill>
                <a:cs typeface="+mn-cs"/>
              </a:rPr>
              <a:t>Level 6: Prüfen</a:t>
            </a:r>
            <a:endParaRPr lang="de-DE" sz="1600" dirty="0">
              <a:solidFill>
                <a:srgbClr val="000000"/>
              </a:solidFill>
              <a:cs typeface="+mn-cs"/>
            </a:endParaRPr>
          </a:p>
        </p:txBody>
      </p:sp>
      <p:sp>
        <p:nvSpPr>
          <p:cNvPr id="3" name="Textfeld 9"/>
          <p:cNvSpPr txBox="1"/>
          <p:nvPr userDrawn="1"/>
        </p:nvSpPr>
        <p:spPr>
          <a:xfrm>
            <a:off x="2905125" y="5640388"/>
            <a:ext cx="3467100" cy="461962"/>
          </a:xfrm>
          <a:prstGeom prst="rect">
            <a:avLst/>
          </a:prstGeom>
          <a:noFill/>
        </p:spPr>
        <p:txBody>
          <a:bodyPr>
            <a:spAutoFit/>
          </a:bodyPr>
          <a:lstStyle/>
          <a:p>
            <a:pPr>
              <a:defRPr/>
            </a:pPr>
            <a:r>
              <a:rPr lang="de-DE" dirty="0">
                <a:cs typeface="+mn-cs"/>
              </a:rPr>
              <a:t>2. Diagnosespiel</a:t>
            </a:r>
          </a:p>
          <a:p>
            <a:pPr>
              <a:defRPr/>
            </a:pPr>
            <a:r>
              <a:rPr lang="de-DE" dirty="0">
                <a:cs typeface="+mn-cs"/>
              </a:rPr>
              <a:t>Level 6: Prüfen</a:t>
            </a:r>
          </a:p>
        </p:txBody>
      </p:sp>
      <p:pic>
        <p:nvPicPr>
          <p:cNvPr id="4" name="Picture 3" descr="I:\_busy\4799_DSE\02_Konzeption\04_Drehbuch\Bilder\cleanscreen.gif"/>
          <p:cNvPicPr>
            <a:picLocks noChangeAspect="1" noChangeArrowheads="1"/>
          </p:cNvPicPr>
          <p:nvPr userDrawn="1"/>
        </p:nvPicPr>
        <p:blipFill>
          <a:blip r:embed="rId2"/>
          <a:srcRect/>
          <a:stretch>
            <a:fillRect/>
          </a:stretch>
        </p:blipFill>
        <p:spPr bwMode="auto">
          <a:xfrm>
            <a:off x="34925" y="822325"/>
            <a:ext cx="7200900" cy="4818063"/>
          </a:xfrm>
          <a:prstGeom prst="rect">
            <a:avLst/>
          </a:prstGeom>
          <a:noFill/>
          <a:ln w="9525">
            <a:noFill/>
            <a:miter lim="800000"/>
            <a:headEnd/>
            <a:tailEnd/>
          </a:ln>
        </p:spPr>
      </p:pic>
      <p:sp>
        <p:nvSpPr>
          <p:cNvPr id="5" name="Textfeld 25"/>
          <p:cNvSpPr txBox="1">
            <a:spLocks noChangeArrowheads="1"/>
          </p:cNvSpPr>
          <p:nvPr userDrawn="1"/>
        </p:nvSpPr>
        <p:spPr bwMode="auto">
          <a:xfrm>
            <a:off x="357188" y="4191000"/>
            <a:ext cx="500062" cy="138113"/>
          </a:xfrm>
          <a:prstGeom prst="rect">
            <a:avLst/>
          </a:prstGeom>
          <a:solidFill>
            <a:schemeClr val="bg1"/>
          </a:solidFill>
          <a:ln>
            <a:noFill/>
          </a:ln>
          <a:extLst/>
        </p:spPr>
        <p:txBody>
          <a:bodyPr lIns="0" tIns="0" rIns="0" bIns="0">
            <a:spAutoFit/>
          </a:bodyPr>
          <a:lstStyle>
            <a:lvl1pPr eaLnBrk="0" hangingPunct="0">
              <a:defRPr sz="1200" b="1">
                <a:solidFill>
                  <a:schemeClr val="tx1"/>
                </a:solidFill>
                <a:latin typeface="Arial" charset="0"/>
                <a:cs typeface="Arial" charset="0"/>
              </a:defRPr>
            </a:lvl1pPr>
            <a:lvl2pPr marL="742950" indent="-285750" eaLnBrk="0" hangingPunct="0">
              <a:defRPr sz="1200" b="1">
                <a:solidFill>
                  <a:schemeClr val="tx1"/>
                </a:solidFill>
                <a:latin typeface="Arial" charset="0"/>
                <a:cs typeface="Arial" charset="0"/>
              </a:defRPr>
            </a:lvl2pPr>
            <a:lvl3pPr marL="1143000" indent="-228600" eaLnBrk="0" hangingPunct="0">
              <a:defRPr sz="1200" b="1">
                <a:solidFill>
                  <a:schemeClr val="tx1"/>
                </a:solidFill>
                <a:latin typeface="Arial" charset="0"/>
                <a:cs typeface="Arial" charset="0"/>
              </a:defRPr>
            </a:lvl3pPr>
            <a:lvl4pPr marL="1600200" indent="-228600" eaLnBrk="0" hangingPunct="0">
              <a:defRPr sz="1200" b="1">
                <a:solidFill>
                  <a:schemeClr val="tx1"/>
                </a:solidFill>
                <a:latin typeface="Arial" charset="0"/>
                <a:cs typeface="Arial" charset="0"/>
              </a:defRPr>
            </a:lvl4pPr>
            <a:lvl5pPr marL="2057400" indent="-228600" eaLnBrk="0" hangingPunct="0">
              <a:defRPr sz="1200" b="1">
                <a:solidFill>
                  <a:schemeClr val="tx1"/>
                </a:solidFill>
                <a:latin typeface="Arial" charset="0"/>
                <a:cs typeface="Arial" charset="0"/>
              </a:defRPr>
            </a:lvl5pPr>
            <a:lvl6pPr marL="2514600" indent="-228600" eaLnBrk="0" fontAlgn="base" hangingPunct="0">
              <a:spcBef>
                <a:spcPct val="0"/>
              </a:spcBef>
              <a:spcAft>
                <a:spcPct val="0"/>
              </a:spcAft>
              <a:defRPr sz="1200" b="1">
                <a:solidFill>
                  <a:schemeClr val="tx1"/>
                </a:solidFill>
                <a:latin typeface="Arial" charset="0"/>
                <a:cs typeface="Arial" charset="0"/>
              </a:defRPr>
            </a:lvl6pPr>
            <a:lvl7pPr marL="2971800" indent="-228600" eaLnBrk="0" fontAlgn="base" hangingPunct="0">
              <a:spcBef>
                <a:spcPct val="0"/>
              </a:spcBef>
              <a:spcAft>
                <a:spcPct val="0"/>
              </a:spcAft>
              <a:defRPr sz="1200" b="1">
                <a:solidFill>
                  <a:schemeClr val="tx1"/>
                </a:solidFill>
                <a:latin typeface="Arial" charset="0"/>
                <a:cs typeface="Arial" charset="0"/>
              </a:defRPr>
            </a:lvl7pPr>
            <a:lvl8pPr marL="3429000" indent="-228600" eaLnBrk="0" fontAlgn="base" hangingPunct="0">
              <a:spcBef>
                <a:spcPct val="0"/>
              </a:spcBef>
              <a:spcAft>
                <a:spcPct val="0"/>
              </a:spcAft>
              <a:defRPr sz="1200" b="1">
                <a:solidFill>
                  <a:schemeClr val="tx1"/>
                </a:solidFill>
                <a:latin typeface="Arial" charset="0"/>
                <a:cs typeface="Arial" charset="0"/>
              </a:defRPr>
            </a:lvl8pPr>
            <a:lvl9pPr marL="3886200" indent="-228600" eaLnBrk="0" fontAlgn="base" hangingPunct="0">
              <a:spcBef>
                <a:spcPct val="0"/>
              </a:spcBef>
              <a:spcAft>
                <a:spcPct val="0"/>
              </a:spcAft>
              <a:defRPr sz="1200" b="1">
                <a:solidFill>
                  <a:schemeClr val="tx1"/>
                </a:solidFill>
                <a:latin typeface="Arial" charset="0"/>
                <a:cs typeface="Arial" charset="0"/>
              </a:defRPr>
            </a:lvl9pPr>
          </a:lstStyle>
          <a:p>
            <a:pPr algn="ctr" eaLnBrk="1" hangingPunct="1">
              <a:defRPr/>
            </a:pPr>
            <a:r>
              <a:rPr lang="de-DE" sz="900" dirty="0"/>
              <a:t>Nutzen</a:t>
            </a:r>
            <a:endParaRPr lang="de-DE" sz="700" dirty="0"/>
          </a:p>
        </p:txBody>
      </p:sp>
      <p:sp>
        <p:nvSpPr>
          <p:cNvPr id="6" name="Textfeld 26"/>
          <p:cNvSpPr txBox="1">
            <a:spLocks noChangeArrowheads="1"/>
          </p:cNvSpPr>
          <p:nvPr userDrawn="1"/>
        </p:nvSpPr>
        <p:spPr bwMode="auto">
          <a:xfrm>
            <a:off x="360363" y="5410200"/>
            <a:ext cx="500062" cy="138113"/>
          </a:xfrm>
          <a:prstGeom prst="rect">
            <a:avLst/>
          </a:prstGeom>
          <a:solidFill>
            <a:schemeClr val="bg1"/>
          </a:solidFill>
          <a:ln>
            <a:noFill/>
          </a:ln>
          <a:extLst/>
        </p:spPr>
        <p:txBody>
          <a:bodyPr lIns="0" tIns="0" rIns="0" bIns="0">
            <a:spAutoFit/>
          </a:bodyPr>
          <a:lstStyle>
            <a:lvl1pPr eaLnBrk="0" hangingPunct="0">
              <a:defRPr sz="1200" b="1">
                <a:solidFill>
                  <a:schemeClr val="tx1"/>
                </a:solidFill>
                <a:latin typeface="Arial" charset="0"/>
                <a:cs typeface="Arial" charset="0"/>
              </a:defRPr>
            </a:lvl1pPr>
            <a:lvl2pPr marL="742950" indent="-285750" eaLnBrk="0" hangingPunct="0">
              <a:defRPr sz="1200" b="1">
                <a:solidFill>
                  <a:schemeClr val="tx1"/>
                </a:solidFill>
                <a:latin typeface="Arial" charset="0"/>
                <a:cs typeface="Arial" charset="0"/>
              </a:defRPr>
            </a:lvl2pPr>
            <a:lvl3pPr marL="1143000" indent="-228600" eaLnBrk="0" hangingPunct="0">
              <a:defRPr sz="1200" b="1">
                <a:solidFill>
                  <a:schemeClr val="tx1"/>
                </a:solidFill>
                <a:latin typeface="Arial" charset="0"/>
                <a:cs typeface="Arial" charset="0"/>
              </a:defRPr>
            </a:lvl3pPr>
            <a:lvl4pPr marL="1600200" indent="-228600" eaLnBrk="0" hangingPunct="0">
              <a:defRPr sz="1200" b="1">
                <a:solidFill>
                  <a:schemeClr val="tx1"/>
                </a:solidFill>
                <a:latin typeface="Arial" charset="0"/>
                <a:cs typeface="Arial" charset="0"/>
              </a:defRPr>
            </a:lvl4pPr>
            <a:lvl5pPr marL="2057400" indent="-228600" eaLnBrk="0" hangingPunct="0">
              <a:defRPr sz="1200" b="1">
                <a:solidFill>
                  <a:schemeClr val="tx1"/>
                </a:solidFill>
                <a:latin typeface="Arial" charset="0"/>
                <a:cs typeface="Arial" charset="0"/>
              </a:defRPr>
            </a:lvl5pPr>
            <a:lvl6pPr marL="2514600" indent="-228600" eaLnBrk="0" fontAlgn="base" hangingPunct="0">
              <a:spcBef>
                <a:spcPct val="0"/>
              </a:spcBef>
              <a:spcAft>
                <a:spcPct val="0"/>
              </a:spcAft>
              <a:defRPr sz="1200" b="1">
                <a:solidFill>
                  <a:schemeClr val="tx1"/>
                </a:solidFill>
                <a:latin typeface="Arial" charset="0"/>
                <a:cs typeface="Arial" charset="0"/>
              </a:defRPr>
            </a:lvl6pPr>
            <a:lvl7pPr marL="2971800" indent="-228600" eaLnBrk="0" fontAlgn="base" hangingPunct="0">
              <a:spcBef>
                <a:spcPct val="0"/>
              </a:spcBef>
              <a:spcAft>
                <a:spcPct val="0"/>
              </a:spcAft>
              <a:defRPr sz="1200" b="1">
                <a:solidFill>
                  <a:schemeClr val="tx1"/>
                </a:solidFill>
                <a:latin typeface="Arial" charset="0"/>
                <a:cs typeface="Arial" charset="0"/>
              </a:defRPr>
            </a:lvl7pPr>
            <a:lvl8pPr marL="3429000" indent="-228600" eaLnBrk="0" fontAlgn="base" hangingPunct="0">
              <a:spcBef>
                <a:spcPct val="0"/>
              </a:spcBef>
              <a:spcAft>
                <a:spcPct val="0"/>
              </a:spcAft>
              <a:defRPr sz="1200" b="1">
                <a:solidFill>
                  <a:schemeClr val="tx1"/>
                </a:solidFill>
                <a:latin typeface="Arial" charset="0"/>
                <a:cs typeface="Arial" charset="0"/>
              </a:defRPr>
            </a:lvl8pPr>
            <a:lvl9pPr marL="3886200" indent="-228600" eaLnBrk="0" fontAlgn="base" hangingPunct="0">
              <a:spcBef>
                <a:spcPct val="0"/>
              </a:spcBef>
              <a:spcAft>
                <a:spcPct val="0"/>
              </a:spcAft>
              <a:defRPr sz="1200" b="1">
                <a:solidFill>
                  <a:schemeClr val="tx1"/>
                </a:solidFill>
                <a:latin typeface="Arial" charset="0"/>
                <a:cs typeface="Arial" charset="0"/>
              </a:defRPr>
            </a:lvl9pPr>
          </a:lstStyle>
          <a:p>
            <a:pPr algn="ctr" eaLnBrk="1" hangingPunct="1">
              <a:defRPr/>
            </a:pPr>
            <a:r>
              <a:rPr lang="de-DE" sz="900" dirty="0"/>
              <a:t>Aufwand</a:t>
            </a:r>
            <a:endParaRPr lang="de-DE" sz="700" dirty="0"/>
          </a:p>
        </p:txBody>
      </p:sp>
      <p:pic>
        <p:nvPicPr>
          <p:cNvPr id="8" name="Picture 2" descr="G:\_busy\4799_DSE\02_Konzeption\04_Drehbuch\korrekturen\pics_1\ebene_2.png"/>
          <p:cNvPicPr>
            <a:picLocks noChangeAspect="1" noChangeArrowheads="1"/>
          </p:cNvPicPr>
          <p:nvPr userDrawn="1"/>
        </p:nvPicPr>
        <p:blipFill>
          <a:blip r:embed="rId3"/>
          <a:srcRect/>
          <a:stretch>
            <a:fillRect/>
          </a:stretch>
        </p:blipFill>
        <p:spPr bwMode="auto">
          <a:xfrm>
            <a:off x="8143900" y="-23834"/>
            <a:ext cx="968922" cy="838281"/>
          </a:xfrm>
          <a:prstGeom prst="rect">
            <a:avLst/>
          </a:prstGeom>
          <a:noFill/>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Level 7">
    <p:spTree>
      <p:nvGrpSpPr>
        <p:cNvPr id="1" name=""/>
        <p:cNvGrpSpPr/>
        <p:nvPr/>
      </p:nvGrpSpPr>
      <p:grpSpPr>
        <a:xfrm>
          <a:off x="0" y="0"/>
          <a:ext cx="0" cy="0"/>
          <a:chOff x="0" y="0"/>
          <a:chExt cx="0" cy="0"/>
        </a:xfrm>
      </p:grpSpPr>
      <p:sp>
        <p:nvSpPr>
          <p:cNvPr id="2" name="Text Box 11"/>
          <p:cNvSpPr txBox="1">
            <a:spLocks noChangeArrowheads="1"/>
          </p:cNvSpPr>
          <p:nvPr userDrawn="1"/>
        </p:nvSpPr>
        <p:spPr bwMode="auto">
          <a:xfrm>
            <a:off x="228600" y="134938"/>
            <a:ext cx="8763000" cy="341312"/>
          </a:xfrm>
          <a:prstGeom prst="rect">
            <a:avLst/>
          </a:prstGeom>
          <a:noFill/>
          <a:ln>
            <a:noFill/>
          </a:ln>
          <a:extLst/>
        </p:spPr>
        <p:txBody>
          <a:bodyPr lIns="90000" tIns="46800" rIns="90000" bIns="46800">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spcBef>
                <a:spcPct val="50000"/>
              </a:spcBef>
              <a:defRPr/>
            </a:pPr>
            <a:r>
              <a:rPr lang="de-DE" sz="1600" dirty="0" smtClean="0">
                <a:solidFill>
                  <a:srgbClr val="000000"/>
                </a:solidFill>
                <a:cs typeface="+mn-cs"/>
              </a:rPr>
              <a:t>Level 7: Ursache finden</a:t>
            </a:r>
            <a:endParaRPr lang="de-DE" sz="1600" dirty="0">
              <a:solidFill>
                <a:srgbClr val="000000"/>
              </a:solidFill>
              <a:cs typeface="+mn-cs"/>
            </a:endParaRPr>
          </a:p>
        </p:txBody>
      </p:sp>
      <p:sp>
        <p:nvSpPr>
          <p:cNvPr id="3" name="Textfeld 9"/>
          <p:cNvSpPr txBox="1"/>
          <p:nvPr userDrawn="1"/>
        </p:nvSpPr>
        <p:spPr>
          <a:xfrm>
            <a:off x="2905125" y="5640388"/>
            <a:ext cx="3467100" cy="461962"/>
          </a:xfrm>
          <a:prstGeom prst="rect">
            <a:avLst/>
          </a:prstGeom>
          <a:noFill/>
        </p:spPr>
        <p:txBody>
          <a:bodyPr>
            <a:spAutoFit/>
          </a:bodyPr>
          <a:lstStyle/>
          <a:p>
            <a:pPr>
              <a:defRPr/>
            </a:pPr>
            <a:r>
              <a:rPr lang="de-DE" dirty="0">
                <a:cs typeface="+mn-cs"/>
              </a:rPr>
              <a:t>2. Diagnosespiel</a:t>
            </a:r>
          </a:p>
          <a:p>
            <a:pPr>
              <a:defRPr/>
            </a:pPr>
            <a:r>
              <a:rPr lang="de-DE" dirty="0">
                <a:cs typeface="+mn-cs"/>
              </a:rPr>
              <a:t>Level 7: Ursache finden</a:t>
            </a:r>
          </a:p>
        </p:txBody>
      </p:sp>
      <p:pic>
        <p:nvPicPr>
          <p:cNvPr id="4" name="Picture 3" descr="I:\_busy\4799_DSE\02_Konzeption\04_Drehbuch\Bilder\cleanscreen.gif"/>
          <p:cNvPicPr>
            <a:picLocks noChangeAspect="1" noChangeArrowheads="1"/>
          </p:cNvPicPr>
          <p:nvPr userDrawn="1"/>
        </p:nvPicPr>
        <p:blipFill>
          <a:blip r:embed="rId2"/>
          <a:srcRect/>
          <a:stretch>
            <a:fillRect/>
          </a:stretch>
        </p:blipFill>
        <p:spPr bwMode="auto">
          <a:xfrm>
            <a:off x="34925" y="822325"/>
            <a:ext cx="7200900" cy="4818063"/>
          </a:xfrm>
          <a:prstGeom prst="rect">
            <a:avLst/>
          </a:prstGeom>
          <a:noFill/>
          <a:ln w="9525">
            <a:noFill/>
            <a:miter lim="800000"/>
            <a:headEnd/>
            <a:tailEnd/>
          </a:ln>
        </p:spPr>
      </p:pic>
      <p:sp>
        <p:nvSpPr>
          <p:cNvPr id="5" name="Textfeld 25"/>
          <p:cNvSpPr txBox="1">
            <a:spLocks noChangeArrowheads="1"/>
          </p:cNvSpPr>
          <p:nvPr userDrawn="1"/>
        </p:nvSpPr>
        <p:spPr bwMode="auto">
          <a:xfrm>
            <a:off x="357188" y="4191000"/>
            <a:ext cx="500062" cy="138113"/>
          </a:xfrm>
          <a:prstGeom prst="rect">
            <a:avLst/>
          </a:prstGeom>
          <a:solidFill>
            <a:schemeClr val="bg1"/>
          </a:solidFill>
          <a:ln>
            <a:noFill/>
          </a:ln>
          <a:extLst/>
        </p:spPr>
        <p:txBody>
          <a:bodyPr lIns="0" tIns="0" rIns="0" bIns="0">
            <a:spAutoFit/>
          </a:bodyPr>
          <a:lstStyle>
            <a:lvl1pPr eaLnBrk="0" hangingPunct="0">
              <a:defRPr sz="1200" b="1">
                <a:solidFill>
                  <a:schemeClr val="tx1"/>
                </a:solidFill>
                <a:latin typeface="Arial" charset="0"/>
                <a:cs typeface="Arial" charset="0"/>
              </a:defRPr>
            </a:lvl1pPr>
            <a:lvl2pPr marL="742950" indent="-285750" eaLnBrk="0" hangingPunct="0">
              <a:defRPr sz="1200" b="1">
                <a:solidFill>
                  <a:schemeClr val="tx1"/>
                </a:solidFill>
                <a:latin typeface="Arial" charset="0"/>
                <a:cs typeface="Arial" charset="0"/>
              </a:defRPr>
            </a:lvl2pPr>
            <a:lvl3pPr marL="1143000" indent="-228600" eaLnBrk="0" hangingPunct="0">
              <a:defRPr sz="1200" b="1">
                <a:solidFill>
                  <a:schemeClr val="tx1"/>
                </a:solidFill>
                <a:latin typeface="Arial" charset="0"/>
                <a:cs typeface="Arial" charset="0"/>
              </a:defRPr>
            </a:lvl3pPr>
            <a:lvl4pPr marL="1600200" indent="-228600" eaLnBrk="0" hangingPunct="0">
              <a:defRPr sz="1200" b="1">
                <a:solidFill>
                  <a:schemeClr val="tx1"/>
                </a:solidFill>
                <a:latin typeface="Arial" charset="0"/>
                <a:cs typeface="Arial" charset="0"/>
              </a:defRPr>
            </a:lvl4pPr>
            <a:lvl5pPr marL="2057400" indent="-228600" eaLnBrk="0" hangingPunct="0">
              <a:defRPr sz="1200" b="1">
                <a:solidFill>
                  <a:schemeClr val="tx1"/>
                </a:solidFill>
                <a:latin typeface="Arial" charset="0"/>
                <a:cs typeface="Arial" charset="0"/>
              </a:defRPr>
            </a:lvl5pPr>
            <a:lvl6pPr marL="2514600" indent="-228600" eaLnBrk="0" fontAlgn="base" hangingPunct="0">
              <a:spcBef>
                <a:spcPct val="0"/>
              </a:spcBef>
              <a:spcAft>
                <a:spcPct val="0"/>
              </a:spcAft>
              <a:defRPr sz="1200" b="1">
                <a:solidFill>
                  <a:schemeClr val="tx1"/>
                </a:solidFill>
                <a:latin typeface="Arial" charset="0"/>
                <a:cs typeface="Arial" charset="0"/>
              </a:defRPr>
            </a:lvl6pPr>
            <a:lvl7pPr marL="2971800" indent="-228600" eaLnBrk="0" fontAlgn="base" hangingPunct="0">
              <a:spcBef>
                <a:spcPct val="0"/>
              </a:spcBef>
              <a:spcAft>
                <a:spcPct val="0"/>
              </a:spcAft>
              <a:defRPr sz="1200" b="1">
                <a:solidFill>
                  <a:schemeClr val="tx1"/>
                </a:solidFill>
                <a:latin typeface="Arial" charset="0"/>
                <a:cs typeface="Arial" charset="0"/>
              </a:defRPr>
            </a:lvl7pPr>
            <a:lvl8pPr marL="3429000" indent="-228600" eaLnBrk="0" fontAlgn="base" hangingPunct="0">
              <a:spcBef>
                <a:spcPct val="0"/>
              </a:spcBef>
              <a:spcAft>
                <a:spcPct val="0"/>
              </a:spcAft>
              <a:defRPr sz="1200" b="1">
                <a:solidFill>
                  <a:schemeClr val="tx1"/>
                </a:solidFill>
                <a:latin typeface="Arial" charset="0"/>
                <a:cs typeface="Arial" charset="0"/>
              </a:defRPr>
            </a:lvl8pPr>
            <a:lvl9pPr marL="3886200" indent="-228600" eaLnBrk="0" fontAlgn="base" hangingPunct="0">
              <a:spcBef>
                <a:spcPct val="0"/>
              </a:spcBef>
              <a:spcAft>
                <a:spcPct val="0"/>
              </a:spcAft>
              <a:defRPr sz="1200" b="1">
                <a:solidFill>
                  <a:schemeClr val="tx1"/>
                </a:solidFill>
                <a:latin typeface="Arial" charset="0"/>
                <a:cs typeface="Arial" charset="0"/>
              </a:defRPr>
            </a:lvl9pPr>
          </a:lstStyle>
          <a:p>
            <a:pPr algn="ctr" eaLnBrk="1" hangingPunct="1">
              <a:defRPr/>
            </a:pPr>
            <a:r>
              <a:rPr lang="de-DE" sz="900" dirty="0"/>
              <a:t>Nutzen</a:t>
            </a:r>
            <a:endParaRPr lang="de-DE" sz="700" dirty="0"/>
          </a:p>
        </p:txBody>
      </p:sp>
      <p:sp>
        <p:nvSpPr>
          <p:cNvPr id="6" name="Textfeld 26"/>
          <p:cNvSpPr txBox="1">
            <a:spLocks noChangeArrowheads="1"/>
          </p:cNvSpPr>
          <p:nvPr userDrawn="1"/>
        </p:nvSpPr>
        <p:spPr bwMode="auto">
          <a:xfrm>
            <a:off x="360363" y="5410200"/>
            <a:ext cx="500062" cy="138113"/>
          </a:xfrm>
          <a:prstGeom prst="rect">
            <a:avLst/>
          </a:prstGeom>
          <a:solidFill>
            <a:schemeClr val="bg1"/>
          </a:solidFill>
          <a:ln>
            <a:noFill/>
          </a:ln>
          <a:extLst/>
        </p:spPr>
        <p:txBody>
          <a:bodyPr lIns="0" tIns="0" rIns="0" bIns="0">
            <a:spAutoFit/>
          </a:bodyPr>
          <a:lstStyle>
            <a:lvl1pPr eaLnBrk="0" hangingPunct="0">
              <a:defRPr sz="1200" b="1">
                <a:solidFill>
                  <a:schemeClr val="tx1"/>
                </a:solidFill>
                <a:latin typeface="Arial" charset="0"/>
                <a:cs typeface="Arial" charset="0"/>
              </a:defRPr>
            </a:lvl1pPr>
            <a:lvl2pPr marL="742950" indent="-285750" eaLnBrk="0" hangingPunct="0">
              <a:defRPr sz="1200" b="1">
                <a:solidFill>
                  <a:schemeClr val="tx1"/>
                </a:solidFill>
                <a:latin typeface="Arial" charset="0"/>
                <a:cs typeface="Arial" charset="0"/>
              </a:defRPr>
            </a:lvl2pPr>
            <a:lvl3pPr marL="1143000" indent="-228600" eaLnBrk="0" hangingPunct="0">
              <a:defRPr sz="1200" b="1">
                <a:solidFill>
                  <a:schemeClr val="tx1"/>
                </a:solidFill>
                <a:latin typeface="Arial" charset="0"/>
                <a:cs typeface="Arial" charset="0"/>
              </a:defRPr>
            </a:lvl3pPr>
            <a:lvl4pPr marL="1600200" indent="-228600" eaLnBrk="0" hangingPunct="0">
              <a:defRPr sz="1200" b="1">
                <a:solidFill>
                  <a:schemeClr val="tx1"/>
                </a:solidFill>
                <a:latin typeface="Arial" charset="0"/>
                <a:cs typeface="Arial" charset="0"/>
              </a:defRPr>
            </a:lvl4pPr>
            <a:lvl5pPr marL="2057400" indent="-228600" eaLnBrk="0" hangingPunct="0">
              <a:defRPr sz="1200" b="1">
                <a:solidFill>
                  <a:schemeClr val="tx1"/>
                </a:solidFill>
                <a:latin typeface="Arial" charset="0"/>
                <a:cs typeface="Arial" charset="0"/>
              </a:defRPr>
            </a:lvl5pPr>
            <a:lvl6pPr marL="2514600" indent="-228600" eaLnBrk="0" fontAlgn="base" hangingPunct="0">
              <a:spcBef>
                <a:spcPct val="0"/>
              </a:spcBef>
              <a:spcAft>
                <a:spcPct val="0"/>
              </a:spcAft>
              <a:defRPr sz="1200" b="1">
                <a:solidFill>
                  <a:schemeClr val="tx1"/>
                </a:solidFill>
                <a:latin typeface="Arial" charset="0"/>
                <a:cs typeface="Arial" charset="0"/>
              </a:defRPr>
            </a:lvl6pPr>
            <a:lvl7pPr marL="2971800" indent="-228600" eaLnBrk="0" fontAlgn="base" hangingPunct="0">
              <a:spcBef>
                <a:spcPct val="0"/>
              </a:spcBef>
              <a:spcAft>
                <a:spcPct val="0"/>
              </a:spcAft>
              <a:defRPr sz="1200" b="1">
                <a:solidFill>
                  <a:schemeClr val="tx1"/>
                </a:solidFill>
                <a:latin typeface="Arial" charset="0"/>
                <a:cs typeface="Arial" charset="0"/>
              </a:defRPr>
            </a:lvl7pPr>
            <a:lvl8pPr marL="3429000" indent="-228600" eaLnBrk="0" fontAlgn="base" hangingPunct="0">
              <a:spcBef>
                <a:spcPct val="0"/>
              </a:spcBef>
              <a:spcAft>
                <a:spcPct val="0"/>
              </a:spcAft>
              <a:defRPr sz="1200" b="1">
                <a:solidFill>
                  <a:schemeClr val="tx1"/>
                </a:solidFill>
                <a:latin typeface="Arial" charset="0"/>
                <a:cs typeface="Arial" charset="0"/>
              </a:defRPr>
            </a:lvl8pPr>
            <a:lvl9pPr marL="3886200" indent="-228600" eaLnBrk="0" fontAlgn="base" hangingPunct="0">
              <a:spcBef>
                <a:spcPct val="0"/>
              </a:spcBef>
              <a:spcAft>
                <a:spcPct val="0"/>
              </a:spcAft>
              <a:defRPr sz="1200" b="1">
                <a:solidFill>
                  <a:schemeClr val="tx1"/>
                </a:solidFill>
                <a:latin typeface="Arial" charset="0"/>
                <a:cs typeface="Arial" charset="0"/>
              </a:defRPr>
            </a:lvl9pPr>
          </a:lstStyle>
          <a:p>
            <a:pPr algn="ctr" eaLnBrk="1" hangingPunct="1">
              <a:defRPr/>
            </a:pPr>
            <a:r>
              <a:rPr lang="de-DE" sz="900" dirty="0"/>
              <a:t>Aufwand</a:t>
            </a:r>
            <a:endParaRPr lang="de-DE" sz="700" dirty="0"/>
          </a:p>
        </p:txBody>
      </p:sp>
      <p:pic>
        <p:nvPicPr>
          <p:cNvPr id="9" name="Picture 2" descr="G:\_busy\4799_DSE\02_Konzeption\04_Drehbuch\korrekturen\pics_1\ebene_3.png"/>
          <p:cNvPicPr>
            <a:picLocks noChangeAspect="1" noChangeArrowheads="1"/>
          </p:cNvPicPr>
          <p:nvPr userDrawn="1"/>
        </p:nvPicPr>
        <p:blipFill>
          <a:blip r:embed="rId3"/>
          <a:srcRect/>
          <a:stretch>
            <a:fillRect/>
          </a:stretch>
        </p:blipFill>
        <p:spPr bwMode="auto">
          <a:xfrm>
            <a:off x="8129434" y="-33466"/>
            <a:ext cx="943160" cy="815992"/>
          </a:xfrm>
          <a:prstGeom prst="rect">
            <a:avLst/>
          </a:prstGeom>
          <a:noFill/>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Level 8">
    <p:spTree>
      <p:nvGrpSpPr>
        <p:cNvPr id="1" name=""/>
        <p:cNvGrpSpPr/>
        <p:nvPr/>
      </p:nvGrpSpPr>
      <p:grpSpPr>
        <a:xfrm>
          <a:off x="0" y="0"/>
          <a:ext cx="0" cy="0"/>
          <a:chOff x="0" y="0"/>
          <a:chExt cx="0" cy="0"/>
        </a:xfrm>
      </p:grpSpPr>
      <p:sp>
        <p:nvSpPr>
          <p:cNvPr id="2" name="Text Box 11"/>
          <p:cNvSpPr txBox="1">
            <a:spLocks noChangeArrowheads="1"/>
          </p:cNvSpPr>
          <p:nvPr userDrawn="1"/>
        </p:nvSpPr>
        <p:spPr bwMode="auto">
          <a:xfrm>
            <a:off x="228600" y="134938"/>
            <a:ext cx="8763000" cy="341312"/>
          </a:xfrm>
          <a:prstGeom prst="rect">
            <a:avLst/>
          </a:prstGeom>
          <a:noFill/>
          <a:ln>
            <a:noFill/>
          </a:ln>
          <a:extLst/>
        </p:spPr>
        <p:txBody>
          <a:bodyPr lIns="90000" tIns="46800" rIns="90000" bIns="46800">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spcBef>
                <a:spcPct val="50000"/>
              </a:spcBef>
              <a:defRPr/>
            </a:pPr>
            <a:r>
              <a:rPr lang="de-DE" sz="1600" dirty="0" smtClean="0">
                <a:solidFill>
                  <a:srgbClr val="000000"/>
                </a:solidFill>
                <a:cs typeface="+mn-cs"/>
              </a:rPr>
              <a:t>Level 8: Reparatur</a:t>
            </a:r>
            <a:endParaRPr lang="de-DE" sz="1600" dirty="0">
              <a:solidFill>
                <a:srgbClr val="000000"/>
              </a:solidFill>
              <a:cs typeface="+mn-cs"/>
            </a:endParaRPr>
          </a:p>
        </p:txBody>
      </p:sp>
      <p:sp>
        <p:nvSpPr>
          <p:cNvPr id="3" name="Textfeld 9"/>
          <p:cNvSpPr txBox="1"/>
          <p:nvPr userDrawn="1"/>
        </p:nvSpPr>
        <p:spPr>
          <a:xfrm>
            <a:off x="2905125" y="5640388"/>
            <a:ext cx="3467100" cy="461962"/>
          </a:xfrm>
          <a:prstGeom prst="rect">
            <a:avLst/>
          </a:prstGeom>
          <a:noFill/>
        </p:spPr>
        <p:txBody>
          <a:bodyPr>
            <a:spAutoFit/>
          </a:bodyPr>
          <a:lstStyle/>
          <a:p>
            <a:pPr>
              <a:defRPr/>
            </a:pPr>
            <a:r>
              <a:rPr lang="de-DE" dirty="0">
                <a:cs typeface="+mn-cs"/>
              </a:rPr>
              <a:t>2. Diagnosespiel</a:t>
            </a:r>
          </a:p>
          <a:p>
            <a:pPr>
              <a:defRPr/>
            </a:pPr>
            <a:r>
              <a:rPr lang="de-DE" dirty="0">
                <a:cs typeface="+mn-cs"/>
              </a:rPr>
              <a:t>Level 8: Reparatur</a:t>
            </a:r>
          </a:p>
        </p:txBody>
      </p:sp>
      <p:pic>
        <p:nvPicPr>
          <p:cNvPr id="4" name="Picture 3" descr="I:\_busy\4799_DSE\02_Konzeption\04_Drehbuch\Bilder\cleanscreen.gif"/>
          <p:cNvPicPr>
            <a:picLocks noChangeAspect="1" noChangeArrowheads="1"/>
          </p:cNvPicPr>
          <p:nvPr userDrawn="1"/>
        </p:nvPicPr>
        <p:blipFill>
          <a:blip r:embed="rId2"/>
          <a:srcRect/>
          <a:stretch>
            <a:fillRect/>
          </a:stretch>
        </p:blipFill>
        <p:spPr bwMode="auto">
          <a:xfrm>
            <a:off x="34925" y="822325"/>
            <a:ext cx="7200900" cy="4818063"/>
          </a:xfrm>
          <a:prstGeom prst="rect">
            <a:avLst/>
          </a:prstGeom>
          <a:noFill/>
          <a:ln w="9525">
            <a:noFill/>
            <a:miter lim="800000"/>
            <a:headEnd/>
            <a:tailEnd/>
          </a:ln>
        </p:spPr>
      </p:pic>
      <p:sp>
        <p:nvSpPr>
          <p:cNvPr id="5" name="Textfeld 25"/>
          <p:cNvSpPr txBox="1">
            <a:spLocks noChangeArrowheads="1"/>
          </p:cNvSpPr>
          <p:nvPr userDrawn="1"/>
        </p:nvSpPr>
        <p:spPr bwMode="auto">
          <a:xfrm>
            <a:off x="357188" y="4191000"/>
            <a:ext cx="500062" cy="138113"/>
          </a:xfrm>
          <a:prstGeom prst="rect">
            <a:avLst/>
          </a:prstGeom>
          <a:solidFill>
            <a:schemeClr val="bg1"/>
          </a:solidFill>
          <a:ln>
            <a:noFill/>
          </a:ln>
          <a:extLst/>
        </p:spPr>
        <p:txBody>
          <a:bodyPr lIns="0" tIns="0" rIns="0" bIns="0">
            <a:spAutoFit/>
          </a:bodyPr>
          <a:lstStyle>
            <a:lvl1pPr eaLnBrk="0" hangingPunct="0">
              <a:defRPr sz="1200" b="1">
                <a:solidFill>
                  <a:schemeClr val="tx1"/>
                </a:solidFill>
                <a:latin typeface="Arial" charset="0"/>
                <a:cs typeface="Arial" charset="0"/>
              </a:defRPr>
            </a:lvl1pPr>
            <a:lvl2pPr marL="742950" indent="-285750" eaLnBrk="0" hangingPunct="0">
              <a:defRPr sz="1200" b="1">
                <a:solidFill>
                  <a:schemeClr val="tx1"/>
                </a:solidFill>
                <a:latin typeface="Arial" charset="0"/>
                <a:cs typeface="Arial" charset="0"/>
              </a:defRPr>
            </a:lvl2pPr>
            <a:lvl3pPr marL="1143000" indent="-228600" eaLnBrk="0" hangingPunct="0">
              <a:defRPr sz="1200" b="1">
                <a:solidFill>
                  <a:schemeClr val="tx1"/>
                </a:solidFill>
                <a:latin typeface="Arial" charset="0"/>
                <a:cs typeface="Arial" charset="0"/>
              </a:defRPr>
            </a:lvl3pPr>
            <a:lvl4pPr marL="1600200" indent="-228600" eaLnBrk="0" hangingPunct="0">
              <a:defRPr sz="1200" b="1">
                <a:solidFill>
                  <a:schemeClr val="tx1"/>
                </a:solidFill>
                <a:latin typeface="Arial" charset="0"/>
                <a:cs typeface="Arial" charset="0"/>
              </a:defRPr>
            </a:lvl4pPr>
            <a:lvl5pPr marL="2057400" indent="-228600" eaLnBrk="0" hangingPunct="0">
              <a:defRPr sz="1200" b="1">
                <a:solidFill>
                  <a:schemeClr val="tx1"/>
                </a:solidFill>
                <a:latin typeface="Arial" charset="0"/>
                <a:cs typeface="Arial" charset="0"/>
              </a:defRPr>
            </a:lvl5pPr>
            <a:lvl6pPr marL="2514600" indent="-228600" eaLnBrk="0" fontAlgn="base" hangingPunct="0">
              <a:spcBef>
                <a:spcPct val="0"/>
              </a:spcBef>
              <a:spcAft>
                <a:spcPct val="0"/>
              </a:spcAft>
              <a:defRPr sz="1200" b="1">
                <a:solidFill>
                  <a:schemeClr val="tx1"/>
                </a:solidFill>
                <a:latin typeface="Arial" charset="0"/>
                <a:cs typeface="Arial" charset="0"/>
              </a:defRPr>
            </a:lvl6pPr>
            <a:lvl7pPr marL="2971800" indent="-228600" eaLnBrk="0" fontAlgn="base" hangingPunct="0">
              <a:spcBef>
                <a:spcPct val="0"/>
              </a:spcBef>
              <a:spcAft>
                <a:spcPct val="0"/>
              </a:spcAft>
              <a:defRPr sz="1200" b="1">
                <a:solidFill>
                  <a:schemeClr val="tx1"/>
                </a:solidFill>
                <a:latin typeface="Arial" charset="0"/>
                <a:cs typeface="Arial" charset="0"/>
              </a:defRPr>
            </a:lvl7pPr>
            <a:lvl8pPr marL="3429000" indent="-228600" eaLnBrk="0" fontAlgn="base" hangingPunct="0">
              <a:spcBef>
                <a:spcPct val="0"/>
              </a:spcBef>
              <a:spcAft>
                <a:spcPct val="0"/>
              </a:spcAft>
              <a:defRPr sz="1200" b="1">
                <a:solidFill>
                  <a:schemeClr val="tx1"/>
                </a:solidFill>
                <a:latin typeface="Arial" charset="0"/>
                <a:cs typeface="Arial" charset="0"/>
              </a:defRPr>
            </a:lvl8pPr>
            <a:lvl9pPr marL="3886200" indent="-228600" eaLnBrk="0" fontAlgn="base" hangingPunct="0">
              <a:spcBef>
                <a:spcPct val="0"/>
              </a:spcBef>
              <a:spcAft>
                <a:spcPct val="0"/>
              </a:spcAft>
              <a:defRPr sz="1200" b="1">
                <a:solidFill>
                  <a:schemeClr val="tx1"/>
                </a:solidFill>
                <a:latin typeface="Arial" charset="0"/>
                <a:cs typeface="Arial" charset="0"/>
              </a:defRPr>
            </a:lvl9pPr>
          </a:lstStyle>
          <a:p>
            <a:pPr algn="ctr" eaLnBrk="1" hangingPunct="1">
              <a:defRPr/>
            </a:pPr>
            <a:r>
              <a:rPr lang="de-DE" sz="900" dirty="0"/>
              <a:t>Nutzen</a:t>
            </a:r>
            <a:endParaRPr lang="de-DE" sz="700" dirty="0"/>
          </a:p>
        </p:txBody>
      </p:sp>
      <p:sp>
        <p:nvSpPr>
          <p:cNvPr id="6" name="Textfeld 26"/>
          <p:cNvSpPr txBox="1">
            <a:spLocks noChangeArrowheads="1"/>
          </p:cNvSpPr>
          <p:nvPr userDrawn="1"/>
        </p:nvSpPr>
        <p:spPr bwMode="auto">
          <a:xfrm>
            <a:off x="360363" y="5410200"/>
            <a:ext cx="500062" cy="138113"/>
          </a:xfrm>
          <a:prstGeom prst="rect">
            <a:avLst/>
          </a:prstGeom>
          <a:solidFill>
            <a:schemeClr val="bg1"/>
          </a:solidFill>
          <a:ln>
            <a:noFill/>
          </a:ln>
          <a:extLst/>
        </p:spPr>
        <p:txBody>
          <a:bodyPr lIns="0" tIns="0" rIns="0" bIns="0">
            <a:spAutoFit/>
          </a:bodyPr>
          <a:lstStyle>
            <a:lvl1pPr eaLnBrk="0" hangingPunct="0">
              <a:defRPr sz="1200" b="1">
                <a:solidFill>
                  <a:schemeClr val="tx1"/>
                </a:solidFill>
                <a:latin typeface="Arial" charset="0"/>
                <a:cs typeface="Arial" charset="0"/>
              </a:defRPr>
            </a:lvl1pPr>
            <a:lvl2pPr marL="742950" indent="-285750" eaLnBrk="0" hangingPunct="0">
              <a:defRPr sz="1200" b="1">
                <a:solidFill>
                  <a:schemeClr val="tx1"/>
                </a:solidFill>
                <a:latin typeface="Arial" charset="0"/>
                <a:cs typeface="Arial" charset="0"/>
              </a:defRPr>
            </a:lvl2pPr>
            <a:lvl3pPr marL="1143000" indent="-228600" eaLnBrk="0" hangingPunct="0">
              <a:defRPr sz="1200" b="1">
                <a:solidFill>
                  <a:schemeClr val="tx1"/>
                </a:solidFill>
                <a:latin typeface="Arial" charset="0"/>
                <a:cs typeface="Arial" charset="0"/>
              </a:defRPr>
            </a:lvl3pPr>
            <a:lvl4pPr marL="1600200" indent="-228600" eaLnBrk="0" hangingPunct="0">
              <a:defRPr sz="1200" b="1">
                <a:solidFill>
                  <a:schemeClr val="tx1"/>
                </a:solidFill>
                <a:latin typeface="Arial" charset="0"/>
                <a:cs typeface="Arial" charset="0"/>
              </a:defRPr>
            </a:lvl4pPr>
            <a:lvl5pPr marL="2057400" indent="-228600" eaLnBrk="0" hangingPunct="0">
              <a:defRPr sz="1200" b="1">
                <a:solidFill>
                  <a:schemeClr val="tx1"/>
                </a:solidFill>
                <a:latin typeface="Arial" charset="0"/>
                <a:cs typeface="Arial" charset="0"/>
              </a:defRPr>
            </a:lvl5pPr>
            <a:lvl6pPr marL="2514600" indent="-228600" eaLnBrk="0" fontAlgn="base" hangingPunct="0">
              <a:spcBef>
                <a:spcPct val="0"/>
              </a:spcBef>
              <a:spcAft>
                <a:spcPct val="0"/>
              </a:spcAft>
              <a:defRPr sz="1200" b="1">
                <a:solidFill>
                  <a:schemeClr val="tx1"/>
                </a:solidFill>
                <a:latin typeface="Arial" charset="0"/>
                <a:cs typeface="Arial" charset="0"/>
              </a:defRPr>
            </a:lvl6pPr>
            <a:lvl7pPr marL="2971800" indent="-228600" eaLnBrk="0" fontAlgn="base" hangingPunct="0">
              <a:spcBef>
                <a:spcPct val="0"/>
              </a:spcBef>
              <a:spcAft>
                <a:spcPct val="0"/>
              </a:spcAft>
              <a:defRPr sz="1200" b="1">
                <a:solidFill>
                  <a:schemeClr val="tx1"/>
                </a:solidFill>
                <a:latin typeface="Arial" charset="0"/>
                <a:cs typeface="Arial" charset="0"/>
              </a:defRPr>
            </a:lvl7pPr>
            <a:lvl8pPr marL="3429000" indent="-228600" eaLnBrk="0" fontAlgn="base" hangingPunct="0">
              <a:spcBef>
                <a:spcPct val="0"/>
              </a:spcBef>
              <a:spcAft>
                <a:spcPct val="0"/>
              </a:spcAft>
              <a:defRPr sz="1200" b="1">
                <a:solidFill>
                  <a:schemeClr val="tx1"/>
                </a:solidFill>
                <a:latin typeface="Arial" charset="0"/>
                <a:cs typeface="Arial" charset="0"/>
              </a:defRPr>
            </a:lvl8pPr>
            <a:lvl9pPr marL="3886200" indent="-228600" eaLnBrk="0" fontAlgn="base" hangingPunct="0">
              <a:spcBef>
                <a:spcPct val="0"/>
              </a:spcBef>
              <a:spcAft>
                <a:spcPct val="0"/>
              </a:spcAft>
              <a:defRPr sz="1200" b="1">
                <a:solidFill>
                  <a:schemeClr val="tx1"/>
                </a:solidFill>
                <a:latin typeface="Arial" charset="0"/>
                <a:cs typeface="Arial" charset="0"/>
              </a:defRPr>
            </a:lvl9pPr>
          </a:lstStyle>
          <a:p>
            <a:pPr algn="ctr" eaLnBrk="1" hangingPunct="1">
              <a:defRPr/>
            </a:pPr>
            <a:r>
              <a:rPr lang="de-DE" sz="900" dirty="0"/>
              <a:t>Aufwand</a:t>
            </a:r>
            <a:endParaRPr lang="de-DE" sz="700" dirty="0"/>
          </a:p>
        </p:txBody>
      </p:sp>
      <p:pic>
        <p:nvPicPr>
          <p:cNvPr id="7" name="Picture 4" descr="C:\Users\Denver\AppData\Local\Temp\Rar$DR79.523\ebene_4.png"/>
          <p:cNvPicPr>
            <a:picLocks noChangeAspect="1" noChangeArrowheads="1"/>
          </p:cNvPicPr>
          <p:nvPr userDrawn="1"/>
        </p:nvPicPr>
        <p:blipFill>
          <a:blip r:embed="rId3"/>
          <a:srcRect/>
          <a:stretch>
            <a:fillRect/>
          </a:stretch>
        </p:blipFill>
        <p:spPr bwMode="auto">
          <a:xfrm>
            <a:off x="8143875" y="-47625"/>
            <a:ext cx="965200" cy="833438"/>
          </a:xfrm>
          <a:prstGeom prst="rect">
            <a:avLst/>
          </a:prstGeom>
          <a:noFill/>
          <a:ln w="9525">
            <a:noFill/>
            <a:miter lim="800000"/>
            <a:headEnd/>
            <a:tailEnd/>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Zusammenfassung">
    <p:spTree>
      <p:nvGrpSpPr>
        <p:cNvPr id="1" name=""/>
        <p:cNvGrpSpPr/>
        <p:nvPr/>
      </p:nvGrpSpPr>
      <p:grpSpPr>
        <a:xfrm>
          <a:off x="0" y="0"/>
          <a:ext cx="0" cy="0"/>
          <a:chOff x="0" y="0"/>
          <a:chExt cx="0" cy="0"/>
        </a:xfrm>
      </p:grpSpPr>
      <p:sp>
        <p:nvSpPr>
          <p:cNvPr id="2" name="Text Box 11"/>
          <p:cNvSpPr txBox="1">
            <a:spLocks noChangeArrowheads="1"/>
          </p:cNvSpPr>
          <p:nvPr userDrawn="1"/>
        </p:nvSpPr>
        <p:spPr bwMode="auto">
          <a:xfrm>
            <a:off x="228600" y="134938"/>
            <a:ext cx="8763000" cy="341312"/>
          </a:xfrm>
          <a:prstGeom prst="rect">
            <a:avLst/>
          </a:prstGeom>
          <a:noFill/>
          <a:ln>
            <a:noFill/>
          </a:ln>
          <a:extLst/>
        </p:spPr>
        <p:txBody>
          <a:bodyPr lIns="90000" tIns="46800" rIns="90000" bIns="46800">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spcBef>
                <a:spcPct val="50000"/>
              </a:spcBef>
              <a:defRPr/>
            </a:pPr>
            <a:r>
              <a:rPr lang="de-DE" sz="1600" dirty="0" smtClean="0">
                <a:solidFill>
                  <a:srgbClr val="000000"/>
                </a:solidFill>
                <a:cs typeface="+mn-cs"/>
              </a:rPr>
              <a:t>Level 8: Zusammenfassung</a:t>
            </a:r>
            <a:endParaRPr lang="de-DE" sz="1600" dirty="0">
              <a:solidFill>
                <a:srgbClr val="000000"/>
              </a:solidFill>
              <a:cs typeface="+mn-cs"/>
            </a:endParaRPr>
          </a:p>
        </p:txBody>
      </p:sp>
      <p:sp>
        <p:nvSpPr>
          <p:cNvPr id="3" name="Textfeld 9"/>
          <p:cNvSpPr txBox="1"/>
          <p:nvPr userDrawn="1"/>
        </p:nvSpPr>
        <p:spPr>
          <a:xfrm>
            <a:off x="2905125" y="5640388"/>
            <a:ext cx="3467100" cy="461962"/>
          </a:xfrm>
          <a:prstGeom prst="rect">
            <a:avLst/>
          </a:prstGeom>
          <a:noFill/>
        </p:spPr>
        <p:txBody>
          <a:bodyPr>
            <a:spAutoFit/>
          </a:bodyPr>
          <a:lstStyle/>
          <a:p>
            <a:pPr>
              <a:defRPr/>
            </a:pPr>
            <a:r>
              <a:rPr lang="de-DE" dirty="0">
                <a:cs typeface="+mn-cs"/>
              </a:rPr>
              <a:t>2. Diagnosespiel</a:t>
            </a:r>
          </a:p>
          <a:p>
            <a:pPr>
              <a:defRPr/>
            </a:pPr>
            <a:r>
              <a:rPr lang="de-DE" dirty="0">
                <a:cs typeface="+mn-cs"/>
              </a:rPr>
              <a:t>Zusammenfassung</a:t>
            </a:r>
          </a:p>
        </p:txBody>
      </p:sp>
      <p:sp>
        <p:nvSpPr>
          <p:cNvPr id="4" name="Textfeld 25"/>
          <p:cNvSpPr txBox="1">
            <a:spLocks noChangeArrowheads="1"/>
          </p:cNvSpPr>
          <p:nvPr userDrawn="1"/>
        </p:nvSpPr>
        <p:spPr bwMode="auto">
          <a:xfrm>
            <a:off x="3886200" y="1824038"/>
            <a:ext cx="1371600" cy="215900"/>
          </a:xfrm>
          <a:prstGeom prst="rect">
            <a:avLst/>
          </a:prstGeom>
          <a:solidFill>
            <a:schemeClr val="bg1"/>
          </a:solidFill>
          <a:ln>
            <a:noFill/>
          </a:ln>
          <a:extLst/>
        </p:spPr>
        <p:txBody>
          <a:bodyPr lIns="0" tIns="0" rIns="0" bIns="0">
            <a:spAutoFit/>
          </a:bodyPr>
          <a:lstStyle>
            <a:lvl1pPr eaLnBrk="0" hangingPunct="0">
              <a:defRPr sz="1200" b="1">
                <a:solidFill>
                  <a:schemeClr val="tx1"/>
                </a:solidFill>
                <a:latin typeface="Arial" charset="0"/>
                <a:cs typeface="Arial" charset="0"/>
              </a:defRPr>
            </a:lvl1pPr>
            <a:lvl2pPr marL="742950" indent="-285750" eaLnBrk="0" hangingPunct="0">
              <a:defRPr sz="1200" b="1">
                <a:solidFill>
                  <a:schemeClr val="tx1"/>
                </a:solidFill>
                <a:latin typeface="Arial" charset="0"/>
                <a:cs typeface="Arial" charset="0"/>
              </a:defRPr>
            </a:lvl2pPr>
            <a:lvl3pPr marL="1143000" indent="-228600" eaLnBrk="0" hangingPunct="0">
              <a:defRPr sz="1200" b="1">
                <a:solidFill>
                  <a:schemeClr val="tx1"/>
                </a:solidFill>
                <a:latin typeface="Arial" charset="0"/>
                <a:cs typeface="Arial" charset="0"/>
              </a:defRPr>
            </a:lvl3pPr>
            <a:lvl4pPr marL="1600200" indent="-228600" eaLnBrk="0" hangingPunct="0">
              <a:defRPr sz="1200" b="1">
                <a:solidFill>
                  <a:schemeClr val="tx1"/>
                </a:solidFill>
                <a:latin typeface="Arial" charset="0"/>
                <a:cs typeface="Arial" charset="0"/>
              </a:defRPr>
            </a:lvl4pPr>
            <a:lvl5pPr marL="2057400" indent="-228600" eaLnBrk="0" hangingPunct="0">
              <a:defRPr sz="1200" b="1">
                <a:solidFill>
                  <a:schemeClr val="tx1"/>
                </a:solidFill>
                <a:latin typeface="Arial" charset="0"/>
                <a:cs typeface="Arial" charset="0"/>
              </a:defRPr>
            </a:lvl5pPr>
            <a:lvl6pPr marL="2514600" indent="-228600" eaLnBrk="0" fontAlgn="base" hangingPunct="0">
              <a:spcBef>
                <a:spcPct val="0"/>
              </a:spcBef>
              <a:spcAft>
                <a:spcPct val="0"/>
              </a:spcAft>
              <a:defRPr sz="1200" b="1">
                <a:solidFill>
                  <a:schemeClr val="tx1"/>
                </a:solidFill>
                <a:latin typeface="Arial" charset="0"/>
                <a:cs typeface="Arial" charset="0"/>
              </a:defRPr>
            </a:lvl6pPr>
            <a:lvl7pPr marL="2971800" indent="-228600" eaLnBrk="0" fontAlgn="base" hangingPunct="0">
              <a:spcBef>
                <a:spcPct val="0"/>
              </a:spcBef>
              <a:spcAft>
                <a:spcPct val="0"/>
              </a:spcAft>
              <a:defRPr sz="1200" b="1">
                <a:solidFill>
                  <a:schemeClr val="tx1"/>
                </a:solidFill>
                <a:latin typeface="Arial" charset="0"/>
                <a:cs typeface="Arial" charset="0"/>
              </a:defRPr>
            </a:lvl7pPr>
            <a:lvl8pPr marL="3429000" indent="-228600" eaLnBrk="0" fontAlgn="base" hangingPunct="0">
              <a:spcBef>
                <a:spcPct val="0"/>
              </a:spcBef>
              <a:spcAft>
                <a:spcPct val="0"/>
              </a:spcAft>
              <a:defRPr sz="1200" b="1">
                <a:solidFill>
                  <a:schemeClr val="tx1"/>
                </a:solidFill>
                <a:latin typeface="Arial" charset="0"/>
                <a:cs typeface="Arial" charset="0"/>
              </a:defRPr>
            </a:lvl8pPr>
            <a:lvl9pPr marL="3886200" indent="-228600" eaLnBrk="0" fontAlgn="base" hangingPunct="0">
              <a:spcBef>
                <a:spcPct val="0"/>
              </a:spcBef>
              <a:spcAft>
                <a:spcPct val="0"/>
              </a:spcAft>
              <a:defRPr sz="1200" b="1">
                <a:solidFill>
                  <a:schemeClr val="tx1"/>
                </a:solidFill>
                <a:latin typeface="Arial" charset="0"/>
                <a:cs typeface="Arial" charset="0"/>
              </a:defRPr>
            </a:lvl9pPr>
          </a:lstStyle>
          <a:p>
            <a:pPr algn="ctr" eaLnBrk="1" hangingPunct="1">
              <a:defRPr/>
            </a:pPr>
            <a:r>
              <a:rPr lang="de-DE" sz="1400" dirty="0"/>
              <a:t>Nutzen</a:t>
            </a:r>
            <a:endParaRPr lang="de-DE" sz="1100" dirty="0"/>
          </a:p>
        </p:txBody>
      </p:sp>
      <p:sp>
        <p:nvSpPr>
          <p:cNvPr id="5" name="Textfeld 26"/>
          <p:cNvSpPr txBox="1">
            <a:spLocks noChangeArrowheads="1"/>
          </p:cNvSpPr>
          <p:nvPr userDrawn="1"/>
        </p:nvSpPr>
        <p:spPr bwMode="auto">
          <a:xfrm>
            <a:off x="4073525" y="4129088"/>
            <a:ext cx="995363" cy="214312"/>
          </a:xfrm>
          <a:prstGeom prst="rect">
            <a:avLst/>
          </a:prstGeom>
          <a:solidFill>
            <a:schemeClr val="bg1"/>
          </a:solidFill>
          <a:ln>
            <a:noFill/>
          </a:ln>
          <a:extLst/>
        </p:spPr>
        <p:txBody>
          <a:bodyPr lIns="0" tIns="0" rIns="0" bIns="0">
            <a:spAutoFit/>
          </a:bodyPr>
          <a:lstStyle>
            <a:lvl1pPr eaLnBrk="0" hangingPunct="0">
              <a:defRPr sz="1200" b="1">
                <a:solidFill>
                  <a:schemeClr val="tx1"/>
                </a:solidFill>
                <a:latin typeface="Arial" charset="0"/>
                <a:cs typeface="Arial" charset="0"/>
              </a:defRPr>
            </a:lvl1pPr>
            <a:lvl2pPr marL="742950" indent="-285750" eaLnBrk="0" hangingPunct="0">
              <a:defRPr sz="1200" b="1">
                <a:solidFill>
                  <a:schemeClr val="tx1"/>
                </a:solidFill>
                <a:latin typeface="Arial" charset="0"/>
                <a:cs typeface="Arial" charset="0"/>
              </a:defRPr>
            </a:lvl2pPr>
            <a:lvl3pPr marL="1143000" indent="-228600" eaLnBrk="0" hangingPunct="0">
              <a:defRPr sz="1200" b="1">
                <a:solidFill>
                  <a:schemeClr val="tx1"/>
                </a:solidFill>
                <a:latin typeface="Arial" charset="0"/>
                <a:cs typeface="Arial" charset="0"/>
              </a:defRPr>
            </a:lvl3pPr>
            <a:lvl4pPr marL="1600200" indent="-228600" eaLnBrk="0" hangingPunct="0">
              <a:defRPr sz="1200" b="1">
                <a:solidFill>
                  <a:schemeClr val="tx1"/>
                </a:solidFill>
                <a:latin typeface="Arial" charset="0"/>
                <a:cs typeface="Arial" charset="0"/>
              </a:defRPr>
            </a:lvl4pPr>
            <a:lvl5pPr marL="2057400" indent="-228600" eaLnBrk="0" hangingPunct="0">
              <a:defRPr sz="1200" b="1">
                <a:solidFill>
                  <a:schemeClr val="tx1"/>
                </a:solidFill>
                <a:latin typeface="Arial" charset="0"/>
                <a:cs typeface="Arial" charset="0"/>
              </a:defRPr>
            </a:lvl5pPr>
            <a:lvl6pPr marL="2514600" indent="-228600" eaLnBrk="0" fontAlgn="base" hangingPunct="0">
              <a:spcBef>
                <a:spcPct val="0"/>
              </a:spcBef>
              <a:spcAft>
                <a:spcPct val="0"/>
              </a:spcAft>
              <a:defRPr sz="1200" b="1">
                <a:solidFill>
                  <a:schemeClr val="tx1"/>
                </a:solidFill>
                <a:latin typeface="Arial" charset="0"/>
                <a:cs typeface="Arial" charset="0"/>
              </a:defRPr>
            </a:lvl6pPr>
            <a:lvl7pPr marL="2971800" indent="-228600" eaLnBrk="0" fontAlgn="base" hangingPunct="0">
              <a:spcBef>
                <a:spcPct val="0"/>
              </a:spcBef>
              <a:spcAft>
                <a:spcPct val="0"/>
              </a:spcAft>
              <a:defRPr sz="1200" b="1">
                <a:solidFill>
                  <a:schemeClr val="tx1"/>
                </a:solidFill>
                <a:latin typeface="Arial" charset="0"/>
                <a:cs typeface="Arial" charset="0"/>
              </a:defRPr>
            </a:lvl7pPr>
            <a:lvl8pPr marL="3429000" indent="-228600" eaLnBrk="0" fontAlgn="base" hangingPunct="0">
              <a:spcBef>
                <a:spcPct val="0"/>
              </a:spcBef>
              <a:spcAft>
                <a:spcPct val="0"/>
              </a:spcAft>
              <a:defRPr sz="1200" b="1">
                <a:solidFill>
                  <a:schemeClr val="tx1"/>
                </a:solidFill>
                <a:latin typeface="Arial" charset="0"/>
                <a:cs typeface="Arial" charset="0"/>
              </a:defRPr>
            </a:lvl8pPr>
            <a:lvl9pPr marL="3886200" indent="-228600" eaLnBrk="0" fontAlgn="base" hangingPunct="0">
              <a:spcBef>
                <a:spcPct val="0"/>
              </a:spcBef>
              <a:spcAft>
                <a:spcPct val="0"/>
              </a:spcAft>
              <a:defRPr sz="1200" b="1">
                <a:solidFill>
                  <a:schemeClr val="tx1"/>
                </a:solidFill>
                <a:latin typeface="Arial" charset="0"/>
                <a:cs typeface="Arial" charset="0"/>
              </a:defRPr>
            </a:lvl9pPr>
          </a:lstStyle>
          <a:p>
            <a:pPr algn="ctr" eaLnBrk="1" hangingPunct="1">
              <a:defRPr/>
            </a:pPr>
            <a:r>
              <a:rPr lang="de-DE" sz="1400" dirty="0"/>
              <a:t>Aufwand</a:t>
            </a:r>
            <a:endParaRPr lang="de-DE" sz="1100" dirty="0"/>
          </a:p>
        </p:txBody>
      </p:sp>
      <p:pic>
        <p:nvPicPr>
          <p:cNvPr id="6" name="Picture 2" descr="I:\_busy\4799_DSE\02_Konzeption\04_Drehbuch\Bilder\erfolgsanzeige_ende.gif"/>
          <p:cNvPicPr>
            <a:picLocks noChangeAspect="1" noChangeArrowheads="1"/>
          </p:cNvPicPr>
          <p:nvPr userDrawn="1"/>
        </p:nvPicPr>
        <p:blipFill>
          <a:blip r:embed="rId2"/>
          <a:srcRect/>
          <a:stretch>
            <a:fillRect/>
          </a:stretch>
        </p:blipFill>
        <p:spPr bwMode="auto">
          <a:xfrm>
            <a:off x="3635375" y="2127250"/>
            <a:ext cx="1952625" cy="1943100"/>
          </a:xfrm>
          <a:prstGeom prst="rect">
            <a:avLst/>
          </a:prstGeom>
          <a:noFill/>
          <a:ln w="9525">
            <a:noFill/>
            <a:miter lim="800000"/>
            <a:headEnd/>
            <a:tailEnd/>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 name="Rectangle 7"/>
          <p:cNvSpPr>
            <a:spLocks noChangeArrowheads="1"/>
          </p:cNvSpPr>
          <p:nvPr userDrawn="1"/>
        </p:nvSpPr>
        <p:spPr bwMode="auto">
          <a:xfrm>
            <a:off x="0" y="833438"/>
            <a:ext cx="6019800" cy="4267200"/>
          </a:xfrm>
          <a:prstGeom prst="rect">
            <a:avLst/>
          </a:prstGeom>
          <a:solidFill>
            <a:srgbClr val="DDDDDD"/>
          </a:solidFill>
          <a:ln w="9525">
            <a:noFill/>
            <a:miter lim="800000"/>
            <a:headEnd/>
            <a:tailEnd/>
          </a:ln>
          <a:effectLst/>
        </p:spPr>
        <p:txBody>
          <a:bodyPr wrap="none" anchor="ctr"/>
          <a:lstStyle/>
          <a:p>
            <a:pPr algn="ctr">
              <a:defRPr/>
            </a:pPr>
            <a:endParaRPr lang="de-DE" sz="2400">
              <a:latin typeface="Times New Roman" pitchFamily="18" charset="0"/>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 Ausschlussverfahren">
    <p:spTree>
      <p:nvGrpSpPr>
        <p:cNvPr id="1" name=""/>
        <p:cNvGrpSpPr/>
        <p:nvPr/>
      </p:nvGrpSpPr>
      <p:grpSpPr>
        <a:xfrm>
          <a:off x="0" y="0"/>
          <a:ext cx="0" cy="0"/>
          <a:chOff x="0" y="0"/>
          <a:chExt cx="0" cy="0"/>
        </a:xfrm>
      </p:grpSpPr>
      <p:pic>
        <p:nvPicPr>
          <p:cNvPr id="2" name="Picture 2" descr="I:\_busy\4799_DSE\02_Konzeption\04_Drehbuch\Bilder\neue detektiv\1.gif"/>
          <p:cNvPicPr>
            <a:picLocks noChangeAspect="1" noChangeArrowheads="1"/>
          </p:cNvPicPr>
          <p:nvPr userDrawn="1"/>
        </p:nvPicPr>
        <p:blipFill>
          <a:blip r:embed="rId2"/>
          <a:srcRect t="10728" r="5107" b="12476"/>
          <a:stretch>
            <a:fillRect/>
          </a:stretch>
        </p:blipFill>
        <p:spPr bwMode="auto">
          <a:xfrm>
            <a:off x="39688" y="1000125"/>
            <a:ext cx="7988300" cy="4568825"/>
          </a:xfrm>
          <a:prstGeom prst="rect">
            <a:avLst/>
          </a:prstGeom>
          <a:noFill/>
          <a:ln w="9525">
            <a:noFill/>
            <a:miter lim="800000"/>
            <a:headEnd/>
            <a:tailEnd/>
          </a:ln>
        </p:spPr>
      </p:pic>
      <p:sp>
        <p:nvSpPr>
          <p:cNvPr id="3" name="Text Box 11"/>
          <p:cNvSpPr txBox="1">
            <a:spLocks noChangeArrowheads="1"/>
          </p:cNvSpPr>
          <p:nvPr userDrawn="1"/>
        </p:nvSpPr>
        <p:spPr bwMode="auto">
          <a:xfrm>
            <a:off x="228600" y="134938"/>
            <a:ext cx="8763000" cy="341312"/>
          </a:xfrm>
          <a:prstGeom prst="rect">
            <a:avLst/>
          </a:prstGeom>
          <a:noFill/>
          <a:ln>
            <a:noFill/>
          </a:ln>
          <a:extLst/>
        </p:spPr>
        <p:txBody>
          <a:bodyPr lIns="90000" tIns="46800" rIns="90000" bIns="46800">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spcBef>
                <a:spcPct val="50000"/>
              </a:spcBef>
              <a:defRPr/>
            </a:pPr>
            <a:r>
              <a:rPr lang="de-DE" sz="1600" dirty="0">
                <a:solidFill>
                  <a:srgbClr val="000000"/>
                </a:solidFill>
                <a:cs typeface="+mn-cs"/>
              </a:rPr>
              <a:t>Ausschlussverfahren</a:t>
            </a:r>
          </a:p>
        </p:txBody>
      </p:sp>
      <p:sp>
        <p:nvSpPr>
          <p:cNvPr id="4" name="Textfeld 15"/>
          <p:cNvSpPr txBox="1"/>
          <p:nvPr userDrawn="1"/>
        </p:nvSpPr>
        <p:spPr>
          <a:xfrm>
            <a:off x="2905125" y="5640388"/>
            <a:ext cx="2387600" cy="461962"/>
          </a:xfrm>
          <a:prstGeom prst="rect">
            <a:avLst/>
          </a:prstGeom>
          <a:noFill/>
        </p:spPr>
        <p:txBody>
          <a:bodyPr>
            <a:spAutoFit/>
          </a:bodyPr>
          <a:lstStyle/>
          <a:p>
            <a:pPr marL="228600" indent="-228600">
              <a:buFontTx/>
              <a:buAutoNum type="arabicPeriod"/>
              <a:defRPr/>
            </a:pPr>
            <a:r>
              <a:rPr lang="de-DE" dirty="0">
                <a:cs typeface="+mn-cs"/>
              </a:rPr>
              <a:t>Einführung</a:t>
            </a:r>
          </a:p>
          <a:p>
            <a:pPr>
              <a:defRPr/>
            </a:pPr>
            <a:r>
              <a:rPr lang="de-DE" dirty="0">
                <a:cs typeface="+mn-cs"/>
              </a:rPr>
              <a:t>1.1 Ausschlussverfahren</a:t>
            </a:r>
          </a:p>
        </p:txBody>
      </p:sp>
      <p:sp>
        <p:nvSpPr>
          <p:cNvPr id="5" name="Text Box 4"/>
          <p:cNvSpPr txBox="1">
            <a:spLocks noChangeArrowheads="1"/>
          </p:cNvSpPr>
          <p:nvPr userDrawn="1"/>
        </p:nvSpPr>
        <p:spPr bwMode="auto">
          <a:xfrm>
            <a:off x="323850" y="806450"/>
            <a:ext cx="3276600" cy="277813"/>
          </a:xfrm>
          <a:prstGeom prst="rect">
            <a:avLst/>
          </a:prstGeom>
          <a:noFill/>
          <a:ln>
            <a:noFill/>
          </a:ln>
          <a:extLst/>
        </p:spPr>
        <p:txBody>
          <a:bodyPr>
            <a:spAutoFit/>
          </a:bodyPr>
          <a:lstStyle>
            <a:lvl1pPr marL="384175" indent="-384175" eaLnBrk="0" hangingPunct="0">
              <a:defRPr sz="1200" b="1">
                <a:solidFill>
                  <a:schemeClr val="tx1"/>
                </a:solidFill>
                <a:latin typeface="Arial" charset="0"/>
                <a:cs typeface="Arial" charset="0"/>
              </a:defRPr>
            </a:lvl1pPr>
            <a:lvl2pPr marL="742950" indent="-285750" eaLnBrk="0" hangingPunct="0">
              <a:defRPr sz="1200" b="1">
                <a:solidFill>
                  <a:schemeClr val="tx1"/>
                </a:solidFill>
                <a:latin typeface="Arial" charset="0"/>
                <a:cs typeface="Arial" charset="0"/>
              </a:defRPr>
            </a:lvl2pPr>
            <a:lvl3pPr marL="1143000" indent="-228600" eaLnBrk="0" hangingPunct="0">
              <a:defRPr sz="1200" b="1">
                <a:solidFill>
                  <a:schemeClr val="tx1"/>
                </a:solidFill>
                <a:latin typeface="Arial" charset="0"/>
                <a:cs typeface="Arial" charset="0"/>
              </a:defRPr>
            </a:lvl3pPr>
            <a:lvl4pPr marL="1600200" indent="-228600" eaLnBrk="0" hangingPunct="0">
              <a:defRPr sz="1200" b="1">
                <a:solidFill>
                  <a:schemeClr val="tx1"/>
                </a:solidFill>
                <a:latin typeface="Arial" charset="0"/>
                <a:cs typeface="Arial" charset="0"/>
              </a:defRPr>
            </a:lvl4pPr>
            <a:lvl5pPr marL="2057400" indent="-228600" eaLnBrk="0" hangingPunct="0">
              <a:defRPr sz="1200" b="1">
                <a:solidFill>
                  <a:schemeClr val="tx1"/>
                </a:solidFill>
                <a:latin typeface="Arial" charset="0"/>
                <a:cs typeface="Arial" charset="0"/>
              </a:defRPr>
            </a:lvl5pPr>
            <a:lvl6pPr marL="2514600" indent="-228600" eaLnBrk="0" fontAlgn="base" hangingPunct="0">
              <a:spcBef>
                <a:spcPct val="0"/>
              </a:spcBef>
              <a:spcAft>
                <a:spcPct val="0"/>
              </a:spcAft>
              <a:defRPr sz="1200" b="1">
                <a:solidFill>
                  <a:schemeClr val="tx1"/>
                </a:solidFill>
                <a:latin typeface="Arial" charset="0"/>
                <a:cs typeface="Arial" charset="0"/>
              </a:defRPr>
            </a:lvl6pPr>
            <a:lvl7pPr marL="2971800" indent="-228600" eaLnBrk="0" fontAlgn="base" hangingPunct="0">
              <a:spcBef>
                <a:spcPct val="0"/>
              </a:spcBef>
              <a:spcAft>
                <a:spcPct val="0"/>
              </a:spcAft>
              <a:defRPr sz="1200" b="1">
                <a:solidFill>
                  <a:schemeClr val="tx1"/>
                </a:solidFill>
                <a:latin typeface="Arial" charset="0"/>
                <a:cs typeface="Arial" charset="0"/>
              </a:defRPr>
            </a:lvl7pPr>
            <a:lvl8pPr marL="3429000" indent="-228600" eaLnBrk="0" fontAlgn="base" hangingPunct="0">
              <a:spcBef>
                <a:spcPct val="0"/>
              </a:spcBef>
              <a:spcAft>
                <a:spcPct val="0"/>
              </a:spcAft>
              <a:defRPr sz="1200" b="1">
                <a:solidFill>
                  <a:schemeClr val="tx1"/>
                </a:solidFill>
                <a:latin typeface="Arial" charset="0"/>
                <a:cs typeface="Arial" charset="0"/>
              </a:defRPr>
            </a:lvl8pPr>
            <a:lvl9pPr marL="3886200" indent="-228600" eaLnBrk="0" fontAlgn="base" hangingPunct="0">
              <a:spcBef>
                <a:spcPct val="0"/>
              </a:spcBef>
              <a:spcAft>
                <a:spcPct val="0"/>
              </a:spcAft>
              <a:defRPr sz="1200" b="1">
                <a:solidFill>
                  <a:schemeClr val="tx1"/>
                </a:solidFill>
                <a:latin typeface="Arial" charset="0"/>
                <a:cs typeface="Arial" charset="0"/>
              </a:defRPr>
            </a:lvl9pPr>
          </a:lstStyle>
          <a:p>
            <a:pPr eaLnBrk="1" hangingPunct="1">
              <a:spcBef>
                <a:spcPct val="50000"/>
              </a:spcBef>
              <a:buClr>
                <a:srgbClr val="FFFFFF"/>
              </a:buClr>
              <a:defRPr/>
            </a:pPr>
            <a:r>
              <a:rPr lang="de-DE"/>
              <a:t>Gegenüberstellung</a:t>
            </a:r>
          </a:p>
        </p:txBody>
      </p:sp>
      <p:sp>
        <p:nvSpPr>
          <p:cNvPr id="6" name="Rectangle 14"/>
          <p:cNvSpPr>
            <a:spLocks noChangeArrowheads="1"/>
          </p:cNvSpPr>
          <p:nvPr userDrawn="1"/>
        </p:nvSpPr>
        <p:spPr bwMode="auto">
          <a:xfrm>
            <a:off x="5291138" y="4065588"/>
            <a:ext cx="266700" cy="277812"/>
          </a:xfrm>
          <a:prstGeom prst="rect">
            <a:avLst/>
          </a:prstGeom>
          <a:noFill/>
          <a:ln>
            <a:noFill/>
          </a:ln>
          <a:extLst/>
        </p:spPr>
        <p:txBody>
          <a:bodyPr wrap="none" lIns="90000" tIns="46800" rIns="90000" bIns="46800">
            <a:spAutoFit/>
          </a:bodyPr>
          <a:lstStyle/>
          <a:p>
            <a:pPr algn="ctr">
              <a:defRPr/>
            </a:pPr>
            <a:r>
              <a:rPr lang="de-DE">
                <a:solidFill>
                  <a:srgbClr val="FF00FF"/>
                </a:solidFill>
              </a:rPr>
              <a:t>e</a:t>
            </a:r>
          </a:p>
        </p:txBody>
      </p:sp>
      <p:sp>
        <p:nvSpPr>
          <p:cNvPr id="7" name="Rectangle 15"/>
          <p:cNvSpPr>
            <a:spLocks noChangeArrowheads="1"/>
          </p:cNvSpPr>
          <p:nvPr userDrawn="1"/>
        </p:nvSpPr>
        <p:spPr bwMode="auto">
          <a:xfrm>
            <a:off x="6786563" y="3984625"/>
            <a:ext cx="233362" cy="279400"/>
          </a:xfrm>
          <a:prstGeom prst="rect">
            <a:avLst/>
          </a:prstGeom>
          <a:noFill/>
          <a:ln>
            <a:noFill/>
          </a:ln>
          <a:extLst/>
        </p:spPr>
        <p:txBody>
          <a:bodyPr wrap="none" lIns="90000" tIns="46800" rIns="90000" bIns="46800">
            <a:spAutoFit/>
          </a:bodyPr>
          <a:lstStyle/>
          <a:p>
            <a:pPr algn="ctr">
              <a:defRPr/>
            </a:pPr>
            <a:r>
              <a:rPr lang="de-DE">
                <a:solidFill>
                  <a:srgbClr val="FF00FF"/>
                </a:solidFill>
              </a:rPr>
              <a:t>f</a:t>
            </a:r>
          </a:p>
        </p:txBody>
      </p:sp>
      <p:sp>
        <p:nvSpPr>
          <p:cNvPr id="8" name="Rectangle 19"/>
          <p:cNvSpPr>
            <a:spLocks noChangeArrowheads="1"/>
          </p:cNvSpPr>
          <p:nvPr userDrawn="1"/>
        </p:nvSpPr>
        <p:spPr bwMode="auto">
          <a:xfrm>
            <a:off x="1042988" y="4065588"/>
            <a:ext cx="276225" cy="277812"/>
          </a:xfrm>
          <a:prstGeom prst="rect">
            <a:avLst/>
          </a:prstGeom>
          <a:noFill/>
          <a:ln>
            <a:noFill/>
          </a:ln>
          <a:extLst/>
        </p:spPr>
        <p:txBody>
          <a:bodyPr wrap="none" lIns="90000" tIns="46800" rIns="90000" bIns="46800">
            <a:spAutoFit/>
          </a:bodyPr>
          <a:lstStyle/>
          <a:p>
            <a:pPr algn="ctr">
              <a:defRPr/>
            </a:pPr>
            <a:r>
              <a:rPr lang="de-DE">
                <a:solidFill>
                  <a:srgbClr val="FF00FF"/>
                </a:solidFill>
              </a:rPr>
              <a:t>b</a:t>
            </a:r>
          </a:p>
        </p:txBody>
      </p:sp>
      <p:sp>
        <p:nvSpPr>
          <p:cNvPr id="9" name="Rectangle 20"/>
          <p:cNvSpPr>
            <a:spLocks noChangeArrowheads="1"/>
          </p:cNvSpPr>
          <p:nvPr userDrawn="1"/>
        </p:nvSpPr>
        <p:spPr bwMode="auto">
          <a:xfrm>
            <a:off x="2482850" y="4065588"/>
            <a:ext cx="266700" cy="277812"/>
          </a:xfrm>
          <a:prstGeom prst="rect">
            <a:avLst/>
          </a:prstGeom>
          <a:noFill/>
          <a:ln>
            <a:noFill/>
          </a:ln>
          <a:extLst/>
        </p:spPr>
        <p:txBody>
          <a:bodyPr wrap="none" lIns="90000" tIns="46800" rIns="90000" bIns="46800">
            <a:spAutoFit/>
          </a:bodyPr>
          <a:lstStyle/>
          <a:p>
            <a:pPr algn="ctr">
              <a:defRPr/>
            </a:pPr>
            <a:r>
              <a:rPr lang="de-DE">
                <a:solidFill>
                  <a:srgbClr val="FF00FF"/>
                </a:solidFill>
              </a:rPr>
              <a:t>c</a:t>
            </a:r>
          </a:p>
        </p:txBody>
      </p:sp>
      <p:sp>
        <p:nvSpPr>
          <p:cNvPr id="10" name="Rectangle 21"/>
          <p:cNvSpPr>
            <a:spLocks noChangeArrowheads="1"/>
          </p:cNvSpPr>
          <p:nvPr userDrawn="1"/>
        </p:nvSpPr>
        <p:spPr bwMode="auto">
          <a:xfrm>
            <a:off x="4006850" y="4065588"/>
            <a:ext cx="277813" cy="277812"/>
          </a:xfrm>
          <a:prstGeom prst="rect">
            <a:avLst/>
          </a:prstGeom>
          <a:noFill/>
          <a:ln>
            <a:noFill/>
          </a:ln>
          <a:extLst/>
        </p:spPr>
        <p:txBody>
          <a:bodyPr wrap="none" lIns="90000" tIns="46800" rIns="90000" bIns="46800">
            <a:spAutoFit/>
          </a:bodyPr>
          <a:lstStyle/>
          <a:p>
            <a:pPr algn="ctr">
              <a:defRPr/>
            </a:pPr>
            <a:r>
              <a:rPr lang="de-DE">
                <a:solidFill>
                  <a:srgbClr val="FF00FF"/>
                </a:solidFill>
              </a:rPr>
              <a:t>d</a:t>
            </a:r>
          </a:p>
        </p:txBody>
      </p:sp>
      <p:sp>
        <p:nvSpPr>
          <p:cNvPr id="11" name="Rectangle 22"/>
          <p:cNvSpPr>
            <a:spLocks noChangeArrowheads="1"/>
          </p:cNvSpPr>
          <p:nvPr userDrawn="1"/>
        </p:nvSpPr>
        <p:spPr bwMode="auto">
          <a:xfrm>
            <a:off x="123825" y="744538"/>
            <a:ext cx="266700" cy="277812"/>
          </a:xfrm>
          <a:prstGeom prst="rect">
            <a:avLst/>
          </a:prstGeom>
          <a:noFill/>
          <a:ln>
            <a:noFill/>
          </a:ln>
          <a:extLst/>
        </p:spPr>
        <p:txBody>
          <a:bodyPr wrap="none" lIns="90000" tIns="46800" rIns="90000" bIns="46800">
            <a:spAutoFit/>
          </a:bodyPr>
          <a:lstStyle/>
          <a:p>
            <a:pPr algn="ctr">
              <a:defRPr/>
            </a:pPr>
            <a:r>
              <a:rPr lang="de-DE">
                <a:solidFill>
                  <a:srgbClr val="FF00FF"/>
                </a:solidFill>
              </a:rPr>
              <a:t>a</a:t>
            </a:r>
          </a:p>
        </p:txBody>
      </p:sp>
      <p:sp>
        <p:nvSpPr>
          <p:cNvPr id="12" name="Textfeld 10"/>
          <p:cNvSpPr txBox="1"/>
          <p:nvPr userDrawn="1"/>
        </p:nvSpPr>
        <p:spPr>
          <a:xfrm>
            <a:off x="7451725" y="1722438"/>
            <a:ext cx="409575" cy="254000"/>
          </a:xfrm>
          <a:prstGeom prst="rect">
            <a:avLst/>
          </a:prstGeom>
          <a:solidFill>
            <a:schemeClr val="bg1"/>
          </a:solidFill>
        </p:spPr>
        <p:txBody>
          <a:bodyPr>
            <a:spAutoFit/>
          </a:bodyPr>
          <a:lstStyle/>
          <a:p>
            <a:pPr>
              <a:defRPr/>
            </a:pPr>
            <a:r>
              <a:rPr lang="de-DE" sz="1050" dirty="0">
                <a:cs typeface="+mn-cs"/>
              </a:rPr>
              <a:t>2m</a:t>
            </a:r>
          </a:p>
        </p:txBody>
      </p:sp>
      <p:sp>
        <p:nvSpPr>
          <p:cNvPr id="13" name="Textfeld 11"/>
          <p:cNvSpPr txBox="1"/>
          <p:nvPr userDrawn="1"/>
        </p:nvSpPr>
        <p:spPr>
          <a:xfrm>
            <a:off x="7451725" y="2690813"/>
            <a:ext cx="409575" cy="254000"/>
          </a:xfrm>
          <a:prstGeom prst="rect">
            <a:avLst/>
          </a:prstGeom>
          <a:solidFill>
            <a:schemeClr val="bg1"/>
          </a:solidFill>
        </p:spPr>
        <p:txBody>
          <a:bodyPr>
            <a:spAutoFit/>
          </a:bodyPr>
          <a:lstStyle/>
          <a:p>
            <a:pPr>
              <a:defRPr/>
            </a:pPr>
            <a:r>
              <a:rPr lang="de-DE" sz="1050" dirty="0">
                <a:cs typeface="+mn-cs"/>
              </a:rPr>
              <a:t>1m</a:t>
            </a:r>
          </a:p>
        </p:txBody>
      </p:sp>
      <p:sp>
        <p:nvSpPr>
          <p:cNvPr id="14" name="Textfeld 12"/>
          <p:cNvSpPr txBox="1"/>
          <p:nvPr userDrawn="1"/>
        </p:nvSpPr>
        <p:spPr>
          <a:xfrm>
            <a:off x="19050" y="1754188"/>
            <a:ext cx="409575" cy="254000"/>
          </a:xfrm>
          <a:prstGeom prst="rect">
            <a:avLst/>
          </a:prstGeom>
          <a:solidFill>
            <a:schemeClr val="bg1"/>
          </a:solidFill>
        </p:spPr>
        <p:txBody>
          <a:bodyPr>
            <a:spAutoFit/>
          </a:bodyPr>
          <a:lstStyle/>
          <a:p>
            <a:pPr>
              <a:defRPr/>
            </a:pPr>
            <a:r>
              <a:rPr lang="de-DE" sz="1050" dirty="0">
                <a:cs typeface="+mn-cs"/>
              </a:rPr>
              <a:t>2m</a:t>
            </a:r>
          </a:p>
        </p:txBody>
      </p:sp>
      <p:sp>
        <p:nvSpPr>
          <p:cNvPr id="15" name="Textfeld 13"/>
          <p:cNvSpPr txBox="1"/>
          <p:nvPr userDrawn="1"/>
        </p:nvSpPr>
        <p:spPr>
          <a:xfrm>
            <a:off x="19050" y="2690813"/>
            <a:ext cx="409575" cy="254000"/>
          </a:xfrm>
          <a:prstGeom prst="rect">
            <a:avLst/>
          </a:prstGeom>
          <a:solidFill>
            <a:schemeClr val="bg1"/>
          </a:solidFill>
        </p:spPr>
        <p:txBody>
          <a:bodyPr>
            <a:spAutoFit/>
          </a:bodyPr>
          <a:lstStyle/>
          <a:p>
            <a:pPr>
              <a:defRPr/>
            </a:pPr>
            <a:r>
              <a:rPr lang="de-DE" sz="1050" dirty="0">
                <a:cs typeface="+mn-cs"/>
              </a:rPr>
              <a:t>1m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 Ebenen Modell">
    <p:spTree>
      <p:nvGrpSpPr>
        <p:cNvPr id="1" name=""/>
        <p:cNvGrpSpPr/>
        <p:nvPr/>
      </p:nvGrpSpPr>
      <p:grpSpPr>
        <a:xfrm>
          <a:off x="0" y="0"/>
          <a:ext cx="0" cy="0"/>
          <a:chOff x="0" y="0"/>
          <a:chExt cx="0" cy="0"/>
        </a:xfrm>
      </p:grpSpPr>
      <p:sp>
        <p:nvSpPr>
          <p:cNvPr id="2" name="Text Box 11"/>
          <p:cNvSpPr txBox="1">
            <a:spLocks noChangeArrowheads="1"/>
          </p:cNvSpPr>
          <p:nvPr userDrawn="1"/>
        </p:nvSpPr>
        <p:spPr bwMode="auto">
          <a:xfrm>
            <a:off x="228600" y="134938"/>
            <a:ext cx="8763000" cy="340735"/>
          </a:xfrm>
          <a:prstGeom prst="rect">
            <a:avLst/>
          </a:prstGeom>
          <a:noFill/>
          <a:ln>
            <a:noFill/>
          </a:ln>
          <a:extLst/>
        </p:spPr>
        <p:txBody>
          <a:bodyPr lIns="90000" tIns="46800" rIns="90000" bIns="46800">
            <a:spAutoFit/>
          </a:bodyPr>
          <a:lstStyle/>
          <a:p>
            <a:pPr>
              <a:spcBef>
                <a:spcPct val="50000"/>
              </a:spcBef>
              <a:defRPr/>
            </a:pPr>
            <a:r>
              <a:rPr lang="de-DE" sz="1600" dirty="0">
                <a:solidFill>
                  <a:schemeClr val="tx1"/>
                </a:solidFill>
              </a:rPr>
              <a:t>Ebenen-Modell der Zukunft</a:t>
            </a:r>
          </a:p>
        </p:txBody>
      </p:sp>
      <p:sp>
        <p:nvSpPr>
          <p:cNvPr id="3" name="Textfeld 4"/>
          <p:cNvSpPr txBox="1"/>
          <p:nvPr userDrawn="1"/>
        </p:nvSpPr>
        <p:spPr>
          <a:xfrm>
            <a:off x="2905125" y="5640388"/>
            <a:ext cx="2387600" cy="461962"/>
          </a:xfrm>
          <a:prstGeom prst="rect">
            <a:avLst/>
          </a:prstGeom>
          <a:noFill/>
        </p:spPr>
        <p:txBody>
          <a:bodyPr>
            <a:spAutoFit/>
          </a:bodyPr>
          <a:lstStyle/>
          <a:p>
            <a:pPr marL="228600" indent="-228600">
              <a:buFontTx/>
              <a:buAutoNum type="arabicPeriod"/>
              <a:defRPr/>
            </a:pPr>
            <a:r>
              <a:rPr lang="de-DE" dirty="0">
                <a:cs typeface="+mn-cs"/>
              </a:rPr>
              <a:t>Einführung</a:t>
            </a:r>
          </a:p>
          <a:p>
            <a:pPr>
              <a:defRPr/>
            </a:pPr>
            <a:r>
              <a:rPr lang="de-DE" dirty="0">
                <a:cs typeface="+mn-cs"/>
              </a:rPr>
              <a:t>1.2 Ebenen-Modell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 Wissensquellen">
    <p:spTree>
      <p:nvGrpSpPr>
        <p:cNvPr id="1" name=""/>
        <p:cNvGrpSpPr/>
        <p:nvPr/>
      </p:nvGrpSpPr>
      <p:grpSpPr>
        <a:xfrm>
          <a:off x="0" y="0"/>
          <a:ext cx="0" cy="0"/>
          <a:chOff x="0" y="0"/>
          <a:chExt cx="0" cy="0"/>
        </a:xfrm>
      </p:grpSpPr>
      <p:sp>
        <p:nvSpPr>
          <p:cNvPr id="2" name="Text Box 11"/>
          <p:cNvSpPr txBox="1">
            <a:spLocks noChangeArrowheads="1"/>
          </p:cNvSpPr>
          <p:nvPr userDrawn="1"/>
        </p:nvSpPr>
        <p:spPr bwMode="auto">
          <a:xfrm>
            <a:off x="228600" y="134938"/>
            <a:ext cx="8763000" cy="341312"/>
          </a:xfrm>
          <a:prstGeom prst="rect">
            <a:avLst/>
          </a:prstGeom>
          <a:noFill/>
          <a:ln>
            <a:noFill/>
          </a:ln>
          <a:extLst/>
        </p:spPr>
        <p:txBody>
          <a:bodyPr lIns="90000" tIns="46800" rIns="90000" bIns="46800">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spcBef>
                <a:spcPct val="50000"/>
              </a:spcBef>
              <a:defRPr/>
            </a:pPr>
            <a:r>
              <a:rPr lang="de-DE" sz="1600" dirty="0">
                <a:solidFill>
                  <a:srgbClr val="000000"/>
                </a:solidFill>
                <a:cs typeface="+mn-cs"/>
              </a:rPr>
              <a:t>Wissensquellen</a:t>
            </a:r>
          </a:p>
        </p:txBody>
      </p:sp>
      <p:sp>
        <p:nvSpPr>
          <p:cNvPr id="3" name="Textfeld 9"/>
          <p:cNvSpPr txBox="1"/>
          <p:nvPr userDrawn="1"/>
        </p:nvSpPr>
        <p:spPr>
          <a:xfrm>
            <a:off x="2905125" y="5640388"/>
            <a:ext cx="2387600" cy="461962"/>
          </a:xfrm>
          <a:prstGeom prst="rect">
            <a:avLst/>
          </a:prstGeom>
          <a:noFill/>
        </p:spPr>
        <p:txBody>
          <a:bodyPr>
            <a:spAutoFit/>
          </a:bodyPr>
          <a:lstStyle/>
          <a:p>
            <a:pPr marL="228600" indent="-228600">
              <a:buFontTx/>
              <a:buAutoNum type="arabicPeriod"/>
              <a:defRPr/>
            </a:pPr>
            <a:r>
              <a:rPr lang="de-DE" dirty="0">
                <a:cs typeface="+mn-cs"/>
              </a:rPr>
              <a:t>Einführung</a:t>
            </a:r>
          </a:p>
          <a:p>
            <a:pPr>
              <a:defRPr/>
            </a:pPr>
            <a:r>
              <a:rPr lang="de-DE" dirty="0">
                <a:cs typeface="+mn-cs"/>
              </a:rPr>
              <a:t>1.3 Wissensquellen</a:t>
            </a:r>
          </a:p>
        </p:txBody>
      </p:sp>
      <p:pic>
        <p:nvPicPr>
          <p:cNvPr id="4" name="Picture 2" descr="C:\Users\Denver\AppData\Local\Temp\Rar$DR65.358\ebene_1.png"/>
          <p:cNvPicPr>
            <a:picLocks noChangeAspect="1" noChangeArrowheads="1"/>
          </p:cNvPicPr>
          <p:nvPr userDrawn="1"/>
        </p:nvPicPr>
        <p:blipFill>
          <a:blip r:embed="rId2"/>
          <a:srcRect/>
          <a:stretch>
            <a:fillRect/>
          </a:stretch>
        </p:blipFill>
        <p:spPr bwMode="auto">
          <a:xfrm>
            <a:off x="5507051" y="-15875"/>
            <a:ext cx="922337" cy="796925"/>
          </a:xfrm>
          <a:prstGeom prst="rect">
            <a:avLst/>
          </a:prstGeom>
          <a:noFill/>
          <a:ln w="9525">
            <a:noFill/>
            <a:miter lim="800000"/>
            <a:headEnd/>
            <a:tailEnd/>
          </a:ln>
        </p:spPr>
      </p:pic>
      <p:pic>
        <p:nvPicPr>
          <p:cNvPr id="5" name="Picture 4" descr="C:\Users\Denver\AppData\Local\Temp\Rar$DR79.523\ebene_4.png"/>
          <p:cNvPicPr>
            <a:picLocks noChangeAspect="1" noChangeArrowheads="1"/>
          </p:cNvPicPr>
          <p:nvPr userDrawn="1"/>
        </p:nvPicPr>
        <p:blipFill>
          <a:blip r:embed="rId3"/>
          <a:srcRect/>
          <a:stretch>
            <a:fillRect/>
          </a:stretch>
        </p:blipFill>
        <p:spPr bwMode="auto">
          <a:xfrm>
            <a:off x="8037544" y="-47625"/>
            <a:ext cx="963612" cy="833438"/>
          </a:xfrm>
          <a:prstGeom prst="rect">
            <a:avLst/>
          </a:prstGeom>
          <a:noFill/>
          <a:ln w="9525">
            <a:noFill/>
            <a:miter lim="800000"/>
            <a:headEnd/>
            <a:tailEnd/>
          </a:ln>
        </p:spPr>
      </p:pic>
      <p:pic>
        <p:nvPicPr>
          <p:cNvPr id="6" name="Picture 2" descr="G:\_busy\4799_DSE\02_Konzeption\04_Drehbuch\korrekturen\pics_1\ebene_3.png"/>
          <p:cNvPicPr>
            <a:picLocks noChangeAspect="1" noChangeArrowheads="1"/>
          </p:cNvPicPr>
          <p:nvPr userDrawn="1"/>
        </p:nvPicPr>
        <p:blipFill>
          <a:blip r:embed="rId4"/>
          <a:srcRect/>
          <a:stretch>
            <a:fillRect/>
          </a:stretch>
        </p:blipFill>
        <p:spPr bwMode="auto">
          <a:xfrm>
            <a:off x="7200740" y="-33466"/>
            <a:ext cx="943160" cy="815992"/>
          </a:xfrm>
          <a:prstGeom prst="rect">
            <a:avLst/>
          </a:prstGeom>
          <a:noFill/>
        </p:spPr>
      </p:pic>
      <p:pic>
        <p:nvPicPr>
          <p:cNvPr id="7" name="Picture 2" descr="G:\_busy\4799_DSE\02_Konzeption\04_Drehbuch\korrekturen\pics_1\ebene_2.png"/>
          <p:cNvPicPr>
            <a:picLocks noChangeAspect="1" noChangeArrowheads="1"/>
          </p:cNvPicPr>
          <p:nvPr userDrawn="1"/>
        </p:nvPicPr>
        <p:blipFill>
          <a:blip r:embed="rId5"/>
          <a:srcRect/>
          <a:stretch>
            <a:fillRect/>
          </a:stretch>
        </p:blipFill>
        <p:spPr bwMode="auto">
          <a:xfrm>
            <a:off x="6286512" y="-23834"/>
            <a:ext cx="968922" cy="838281"/>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 Grundlagen Gesprächsführung">
    <p:spTree>
      <p:nvGrpSpPr>
        <p:cNvPr id="1" name=""/>
        <p:cNvGrpSpPr/>
        <p:nvPr/>
      </p:nvGrpSpPr>
      <p:grpSpPr>
        <a:xfrm>
          <a:off x="0" y="0"/>
          <a:ext cx="0" cy="0"/>
          <a:chOff x="0" y="0"/>
          <a:chExt cx="0" cy="0"/>
        </a:xfrm>
      </p:grpSpPr>
      <p:sp>
        <p:nvSpPr>
          <p:cNvPr id="2" name="Text Box 11"/>
          <p:cNvSpPr txBox="1">
            <a:spLocks noChangeArrowheads="1"/>
          </p:cNvSpPr>
          <p:nvPr userDrawn="1"/>
        </p:nvSpPr>
        <p:spPr bwMode="auto">
          <a:xfrm>
            <a:off x="228600" y="134938"/>
            <a:ext cx="8763000" cy="341312"/>
          </a:xfrm>
          <a:prstGeom prst="rect">
            <a:avLst/>
          </a:prstGeom>
          <a:noFill/>
          <a:ln>
            <a:noFill/>
          </a:ln>
          <a:extLst/>
        </p:spPr>
        <p:txBody>
          <a:bodyPr lIns="90000" tIns="46800" rIns="90000" bIns="46800">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spcBef>
                <a:spcPct val="50000"/>
              </a:spcBef>
              <a:defRPr/>
            </a:pPr>
            <a:r>
              <a:rPr lang="de-DE" sz="1600" dirty="0" smtClean="0">
                <a:solidFill>
                  <a:srgbClr val="000000"/>
                </a:solidFill>
                <a:cs typeface="+mn-cs"/>
              </a:rPr>
              <a:t>Grundlagen der Gesprächsführung</a:t>
            </a:r>
            <a:endParaRPr lang="de-DE" sz="1600" dirty="0">
              <a:solidFill>
                <a:srgbClr val="000000"/>
              </a:solidFill>
              <a:cs typeface="+mn-cs"/>
            </a:endParaRPr>
          </a:p>
        </p:txBody>
      </p:sp>
      <p:sp>
        <p:nvSpPr>
          <p:cNvPr id="3" name="Textfeld 9"/>
          <p:cNvSpPr txBox="1"/>
          <p:nvPr userDrawn="1"/>
        </p:nvSpPr>
        <p:spPr>
          <a:xfrm>
            <a:off x="2905125" y="5640388"/>
            <a:ext cx="3467100" cy="461962"/>
          </a:xfrm>
          <a:prstGeom prst="rect">
            <a:avLst/>
          </a:prstGeom>
          <a:noFill/>
        </p:spPr>
        <p:txBody>
          <a:bodyPr>
            <a:spAutoFit/>
          </a:bodyPr>
          <a:lstStyle/>
          <a:p>
            <a:pPr marL="228600" indent="-228600">
              <a:buFontTx/>
              <a:buAutoNum type="arabicPeriod"/>
              <a:defRPr/>
            </a:pPr>
            <a:r>
              <a:rPr lang="de-DE" dirty="0">
                <a:cs typeface="+mn-cs"/>
              </a:rPr>
              <a:t>Einführung</a:t>
            </a:r>
          </a:p>
          <a:p>
            <a:pPr>
              <a:defRPr/>
            </a:pPr>
            <a:r>
              <a:rPr lang="de-DE" dirty="0">
                <a:cs typeface="+mn-cs"/>
              </a:rPr>
              <a:t>1.4 Grundlagen der Gesprächsführung</a:t>
            </a:r>
          </a:p>
        </p:txBody>
      </p:sp>
      <p:sp>
        <p:nvSpPr>
          <p:cNvPr id="4" name="Textfeld 12"/>
          <p:cNvSpPr txBox="1">
            <a:spLocks noChangeArrowheads="1"/>
          </p:cNvSpPr>
          <p:nvPr userDrawn="1"/>
        </p:nvSpPr>
        <p:spPr bwMode="auto">
          <a:xfrm>
            <a:off x="5786438" y="2906713"/>
            <a:ext cx="3214687" cy="1385887"/>
          </a:xfrm>
          <a:prstGeom prst="rect">
            <a:avLst/>
          </a:prstGeom>
          <a:noFill/>
          <a:ln>
            <a:solidFill>
              <a:schemeClr val="tx1"/>
            </a:solidFill>
          </a:ln>
          <a:extLst/>
        </p:spPr>
        <p:txBody>
          <a:bodyPr>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marL="171450" indent="-171450" eaLnBrk="1" hangingPunct="1">
              <a:buFont typeface="Wingdings" pitchFamily="2" charset="2"/>
              <a:buChar char="§"/>
              <a:defRPr/>
            </a:pPr>
            <a:r>
              <a:rPr lang="de-DE" dirty="0" smtClean="0">
                <a:cs typeface="Times New Roman" pitchFamily="18" charset="0"/>
              </a:rPr>
              <a:t>freundliche, persönliche Anrede</a:t>
            </a:r>
          </a:p>
          <a:p>
            <a:pPr marL="171450" indent="-171450" eaLnBrk="1" hangingPunct="1">
              <a:buFont typeface="Wingdings" pitchFamily="2" charset="2"/>
              <a:buChar char="§"/>
              <a:defRPr/>
            </a:pPr>
            <a:r>
              <a:rPr lang="de-DE" dirty="0" smtClean="0">
                <a:cs typeface="Times New Roman" pitchFamily="18" charset="0"/>
              </a:rPr>
              <a:t>kurze, verständliche Sätze</a:t>
            </a:r>
          </a:p>
          <a:p>
            <a:pPr marL="171450" indent="-171450" eaLnBrk="1" hangingPunct="1">
              <a:buFont typeface="Wingdings" pitchFamily="2" charset="2"/>
              <a:buChar char="§"/>
              <a:defRPr/>
            </a:pPr>
            <a:r>
              <a:rPr lang="de-DE" dirty="0" smtClean="0">
                <a:cs typeface="Times New Roman" pitchFamily="18" charset="0"/>
              </a:rPr>
              <a:t>Ich-Aussagen ohne Konjunktiv</a:t>
            </a:r>
          </a:p>
          <a:p>
            <a:pPr marL="171450" indent="-171450" eaLnBrk="1" hangingPunct="1">
              <a:buFont typeface="Wingdings" pitchFamily="2" charset="2"/>
              <a:buChar char="§"/>
              <a:defRPr/>
            </a:pPr>
            <a:r>
              <a:rPr lang="de-DE" dirty="0" smtClean="0">
                <a:cs typeface="Times New Roman" pitchFamily="18" charset="0"/>
              </a:rPr>
              <a:t>Denkpausen vermeiden</a:t>
            </a:r>
          </a:p>
          <a:p>
            <a:pPr marL="171450" indent="-171450" eaLnBrk="1" hangingPunct="1">
              <a:buFont typeface="Wingdings" pitchFamily="2" charset="2"/>
              <a:buChar char="§"/>
              <a:defRPr/>
            </a:pPr>
            <a:r>
              <a:rPr lang="de-DE" dirty="0" smtClean="0">
                <a:cs typeface="Times New Roman" pitchFamily="18" charset="0"/>
              </a:rPr>
              <a:t>konkrete Aussagen ohne Weichmacher</a:t>
            </a:r>
          </a:p>
          <a:p>
            <a:pPr marL="171450" indent="-171450" eaLnBrk="1" hangingPunct="1">
              <a:buFont typeface="Wingdings" pitchFamily="2" charset="2"/>
              <a:buChar char="§"/>
              <a:defRPr/>
            </a:pPr>
            <a:r>
              <a:rPr lang="de-DE" dirty="0" smtClean="0">
                <a:cs typeface="Times New Roman" pitchFamily="18" charset="0"/>
              </a:rPr>
              <a:t>Kundenwünsche erfragen</a:t>
            </a:r>
          </a:p>
          <a:p>
            <a:pPr eaLnBrk="1" hangingPunct="1">
              <a:defRPr/>
            </a:pPr>
            <a:endParaRPr lang="de-DE" dirty="0" smtClean="0">
              <a:cs typeface="Times New Roman" pitchFamily="18" charset="0"/>
            </a:endParaRPr>
          </a:p>
        </p:txBody>
      </p:sp>
      <p:pic>
        <p:nvPicPr>
          <p:cNvPr id="5" name="Grafik 23"/>
          <p:cNvPicPr>
            <a:picLocks noChangeAspect="1" noChangeArrowheads="1"/>
          </p:cNvPicPr>
          <p:nvPr userDrawn="1"/>
        </p:nvPicPr>
        <p:blipFill>
          <a:blip r:embed="rId2"/>
          <a:srcRect t="6866" r="37677" b="7249"/>
          <a:stretch>
            <a:fillRect/>
          </a:stretch>
        </p:blipFill>
        <p:spPr bwMode="auto">
          <a:xfrm>
            <a:off x="893763" y="1001713"/>
            <a:ext cx="4576762" cy="3917950"/>
          </a:xfrm>
          <a:prstGeom prst="rect">
            <a:avLst/>
          </a:prstGeom>
          <a:noFill/>
          <a:ln w="9525">
            <a:noFill/>
            <a:miter lim="800000"/>
            <a:headEnd/>
            <a:tailEnd/>
          </a:ln>
        </p:spPr>
      </p:pic>
      <p:sp>
        <p:nvSpPr>
          <p:cNvPr id="6" name="Textfeld 12"/>
          <p:cNvSpPr txBox="1">
            <a:spLocks noChangeArrowheads="1"/>
          </p:cNvSpPr>
          <p:nvPr userDrawn="1"/>
        </p:nvSpPr>
        <p:spPr bwMode="auto">
          <a:xfrm>
            <a:off x="6588125" y="4487863"/>
            <a:ext cx="2160588" cy="461962"/>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defRPr/>
            </a:pPr>
            <a:r>
              <a:rPr lang="de-DE" dirty="0" smtClean="0">
                <a:cs typeface="Times New Roman" pitchFamily="18" charset="0"/>
              </a:rPr>
              <a:t>Wählen Sie bitte eine der beiden Alternativen aus.</a:t>
            </a:r>
          </a:p>
        </p:txBody>
      </p:sp>
      <p:pic>
        <p:nvPicPr>
          <p:cNvPr id="7" name="Picture 2" descr="C:\Users\Denver\AppData\Local\Temp\Rar$DR65.358\ebene_1.png"/>
          <p:cNvPicPr>
            <a:picLocks noChangeAspect="1" noChangeArrowheads="1"/>
          </p:cNvPicPr>
          <p:nvPr userDrawn="1"/>
        </p:nvPicPr>
        <p:blipFill>
          <a:blip r:embed="rId3"/>
          <a:srcRect/>
          <a:stretch>
            <a:fillRect/>
          </a:stretch>
        </p:blipFill>
        <p:spPr bwMode="auto">
          <a:xfrm>
            <a:off x="8113713" y="-15875"/>
            <a:ext cx="922337" cy="796925"/>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 Nutzen und Aufwand">
    <p:spTree>
      <p:nvGrpSpPr>
        <p:cNvPr id="1" name=""/>
        <p:cNvGrpSpPr/>
        <p:nvPr/>
      </p:nvGrpSpPr>
      <p:grpSpPr>
        <a:xfrm>
          <a:off x="0" y="0"/>
          <a:ext cx="0" cy="0"/>
          <a:chOff x="0" y="0"/>
          <a:chExt cx="0" cy="0"/>
        </a:xfrm>
      </p:grpSpPr>
      <p:sp>
        <p:nvSpPr>
          <p:cNvPr id="2" name="Text Box 11"/>
          <p:cNvSpPr txBox="1">
            <a:spLocks noChangeArrowheads="1"/>
          </p:cNvSpPr>
          <p:nvPr userDrawn="1"/>
        </p:nvSpPr>
        <p:spPr bwMode="auto">
          <a:xfrm>
            <a:off x="228600" y="134938"/>
            <a:ext cx="8763000" cy="341312"/>
          </a:xfrm>
          <a:prstGeom prst="rect">
            <a:avLst/>
          </a:prstGeom>
          <a:noFill/>
          <a:ln>
            <a:noFill/>
          </a:ln>
          <a:extLst/>
        </p:spPr>
        <p:txBody>
          <a:bodyPr lIns="90000" tIns="46800" rIns="90000" bIns="46800">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spcBef>
                <a:spcPct val="50000"/>
              </a:spcBef>
              <a:defRPr/>
            </a:pPr>
            <a:r>
              <a:rPr lang="de-DE" sz="1600" dirty="0" smtClean="0">
                <a:solidFill>
                  <a:srgbClr val="000000"/>
                </a:solidFill>
                <a:cs typeface="+mn-cs"/>
              </a:rPr>
              <a:t>Nutzen und Aufwand von Prüfungen</a:t>
            </a:r>
            <a:endParaRPr lang="de-DE" sz="1600" dirty="0">
              <a:solidFill>
                <a:srgbClr val="000000"/>
              </a:solidFill>
              <a:cs typeface="+mn-cs"/>
            </a:endParaRPr>
          </a:p>
        </p:txBody>
      </p:sp>
      <p:sp>
        <p:nvSpPr>
          <p:cNvPr id="3" name="Textfeld 9"/>
          <p:cNvSpPr txBox="1"/>
          <p:nvPr userDrawn="1"/>
        </p:nvSpPr>
        <p:spPr>
          <a:xfrm>
            <a:off x="2905125" y="5640388"/>
            <a:ext cx="3467100" cy="461962"/>
          </a:xfrm>
          <a:prstGeom prst="rect">
            <a:avLst/>
          </a:prstGeom>
          <a:noFill/>
        </p:spPr>
        <p:txBody>
          <a:bodyPr>
            <a:spAutoFit/>
          </a:bodyPr>
          <a:lstStyle/>
          <a:p>
            <a:pPr marL="228600" indent="-228600">
              <a:buFontTx/>
              <a:buAutoNum type="arabicPeriod"/>
              <a:defRPr/>
            </a:pPr>
            <a:r>
              <a:rPr lang="de-DE" dirty="0">
                <a:cs typeface="+mn-cs"/>
              </a:rPr>
              <a:t>Einführung</a:t>
            </a:r>
          </a:p>
          <a:p>
            <a:pPr>
              <a:defRPr/>
            </a:pPr>
            <a:r>
              <a:rPr lang="de-DE" dirty="0">
                <a:cs typeface="+mn-cs"/>
              </a:rPr>
              <a:t>1.5 Nutzen und Aufwand vom Prüfungen</a:t>
            </a:r>
          </a:p>
        </p:txBody>
      </p:sp>
      <p:pic>
        <p:nvPicPr>
          <p:cNvPr id="8" name="Picture 2" descr="G:\_busy\4799_DSE\02_Konzeption\04_Drehbuch\korrekturen\pics_1\ebene_2.png"/>
          <p:cNvPicPr>
            <a:picLocks noChangeAspect="1" noChangeArrowheads="1"/>
          </p:cNvPicPr>
          <p:nvPr userDrawn="1"/>
        </p:nvPicPr>
        <p:blipFill>
          <a:blip r:embed="rId2"/>
          <a:srcRect/>
          <a:stretch>
            <a:fillRect/>
          </a:stretch>
        </p:blipFill>
        <p:spPr bwMode="auto">
          <a:xfrm>
            <a:off x="8175078" y="0"/>
            <a:ext cx="968922" cy="838281"/>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6 Prüferbenis, Ursache">
    <p:spTree>
      <p:nvGrpSpPr>
        <p:cNvPr id="1" name=""/>
        <p:cNvGrpSpPr/>
        <p:nvPr/>
      </p:nvGrpSpPr>
      <p:grpSpPr>
        <a:xfrm>
          <a:off x="0" y="0"/>
          <a:ext cx="0" cy="0"/>
          <a:chOff x="0" y="0"/>
          <a:chExt cx="0" cy="0"/>
        </a:xfrm>
      </p:grpSpPr>
      <p:sp>
        <p:nvSpPr>
          <p:cNvPr id="2" name="Text Box 11"/>
          <p:cNvSpPr txBox="1">
            <a:spLocks noChangeArrowheads="1"/>
          </p:cNvSpPr>
          <p:nvPr userDrawn="1"/>
        </p:nvSpPr>
        <p:spPr bwMode="auto">
          <a:xfrm>
            <a:off x="228600" y="134938"/>
            <a:ext cx="8763000" cy="341312"/>
          </a:xfrm>
          <a:prstGeom prst="rect">
            <a:avLst/>
          </a:prstGeom>
          <a:noFill/>
          <a:ln>
            <a:noFill/>
          </a:ln>
          <a:extLst/>
        </p:spPr>
        <p:txBody>
          <a:bodyPr lIns="90000" tIns="46800" rIns="90000" bIns="46800">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spcBef>
                <a:spcPct val="50000"/>
              </a:spcBef>
              <a:defRPr/>
            </a:pPr>
            <a:r>
              <a:rPr lang="de-DE" sz="1600" dirty="0" smtClean="0">
                <a:solidFill>
                  <a:srgbClr val="000000"/>
                </a:solidFill>
                <a:cs typeface="+mn-cs"/>
              </a:rPr>
              <a:t>Vom Prüfergebnis zur Ursache</a:t>
            </a:r>
            <a:endParaRPr lang="de-DE" sz="1600" dirty="0">
              <a:solidFill>
                <a:srgbClr val="000000"/>
              </a:solidFill>
              <a:cs typeface="+mn-cs"/>
            </a:endParaRPr>
          </a:p>
        </p:txBody>
      </p:sp>
      <p:sp>
        <p:nvSpPr>
          <p:cNvPr id="3" name="Textfeld 9"/>
          <p:cNvSpPr txBox="1"/>
          <p:nvPr userDrawn="1"/>
        </p:nvSpPr>
        <p:spPr>
          <a:xfrm>
            <a:off x="2905125" y="5640388"/>
            <a:ext cx="3467100" cy="461962"/>
          </a:xfrm>
          <a:prstGeom prst="rect">
            <a:avLst/>
          </a:prstGeom>
          <a:noFill/>
        </p:spPr>
        <p:txBody>
          <a:bodyPr>
            <a:spAutoFit/>
          </a:bodyPr>
          <a:lstStyle/>
          <a:p>
            <a:pPr marL="228600" indent="-228600">
              <a:buFontTx/>
              <a:buAutoNum type="arabicPeriod"/>
              <a:defRPr/>
            </a:pPr>
            <a:r>
              <a:rPr lang="de-DE" dirty="0">
                <a:cs typeface="+mn-cs"/>
              </a:rPr>
              <a:t>Einführung</a:t>
            </a:r>
          </a:p>
          <a:p>
            <a:pPr>
              <a:defRPr/>
            </a:pPr>
            <a:r>
              <a:rPr lang="de-DE" dirty="0">
                <a:cs typeface="+mn-cs"/>
              </a:rPr>
              <a:t>1.6 Vom Prüfergebnis zur Ursache</a:t>
            </a:r>
          </a:p>
        </p:txBody>
      </p:sp>
      <p:pic>
        <p:nvPicPr>
          <p:cNvPr id="7" name="Picture 2" descr="G:\_busy\4799_DSE\02_Konzeption\04_Drehbuch\korrekturen\pics_1\ebene_3.png"/>
          <p:cNvPicPr>
            <a:picLocks noChangeAspect="1" noChangeArrowheads="1"/>
          </p:cNvPicPr>
          <p:nvPr userDrawn="1"/>
        </p:nvPicPr>
        <p:blipFill>
          <a:blip r:embed="rId2"/>
          <a:srcRect/>
          <a:stretch>
            <a:fillRect/>
          </a:stretch>
        </p:blipFill>
        <p:spPr bwMode="auto">
          <a:xfrm>
            <a:off x="8057996" y="-33466"/>
            <a:ext cx="943160" cy="815992"/>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7 Kurztest">
    <p:spTree>
      <p:nvGrpSpPr>
        <p:cNvPr id="1" name=""/>
        <p:cNvGrpSpPr/>
        <p:nvPr/>
      </p:nvGrpSpPr>
      <p:grpSpPr>
        <a:xfrm>
          <a:off x="0" y="0"/>
          <a:ext cx="0" cy="0"/>
          <a:chOff x="0" y="0"/>
          <a:chExt cx="0" cy="0"/>
        </a:xfrm>
      </p:grpSpPr>
      <p:sp>
        <p:nvSpPr>
          <p:cNvPr id="2" name="Text Box 11"/>
          <p:cNvSpPr txBox="1">
            <a:spLocks noChangeArrowheads="1"/>
          </p:cNvSpPr>
          <p:nvPr userDrawn="1"/>
        </p:nvSpPr>
        <p:spPr bwMode="auto">
          <a:xfrm>
            <a:off x="228600" y="134938"/>
            <a:ext cx="8763000" cy="341312"/>
          </a:xfrm>
          <a:prstGeom prst="rect">
            <a:avLst/>
          </a:prstGeom>
          <a:noFill/>
          <a:ln>
            <a:noFill/>
          </a:ln>
          <a:extLst/>
        </p:spPr>
        <p:txBody>
          <a:bodyPr lIns="90000" tIns="46800" rIns="90000" bIns="46800">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spcBef>
                <a:spcPct val="50000"/>
              </a:spcBef>
              <a:defRPr/>
            </a:pPr>
            <a:r>
              <a:rPr lang="de-DE" sz="1600" dirty="0" smtClean="0">
                <a:solidFill>
                  <a:srgbClr val="000000"/>
                </a:solidFill>
                <a:cs typeface="+mn-cs"/>
              </a:rPr>
              <a:t>Selbstkontrolle</a:t>
            </a:r>
            <a:endParaRPr lang="de-DE" sz="1600" dirty="0">
              <a:solidFill>
                <a:srgbClr val="000000"/>
              </a:solidFill>
              <a:cs typeface="+mn-cs"/>
            </a:endParaRPr>
          </a:p>
        </p:txBody>
      </p:sp>
      <p:sp>
        <p:nvSpPr>
          <p:cNvPr id="3" name="Textfeld 9"/>
          <p:cNvSpPr txBox="1"/>
          <p:nvPr userDrawn="1"/>
        </p:nvSpPr>
        <p:spPr>
          <a:xfrm>
            <a:off x="2905125" y="5640388"/>
            <a:ext cx="3467100" cy="461962"/>
          </a:xfrm>
          <a:prstGeom prst="rect">
            <a:avLst/>
          </a:prstGeom>
          <a:noFill/>
        </p:spPr>
        <p:txBody>
          <a:bodyPr>
            <a:spAutoFit/>
          </a:bodyPr>
          <a:lstStyle/>
          <a:p>
            <a:pPr marL="228600" indent="-228600">
              <a:buFontTx/>
              <a:buAutoNum type="arabicPeriod"/>
              <a:defRPr/>
            </a:pPr>
            <a:r>
              <a:rPr lang="de-DE" dirty="0">
                <a:cs typeface="+mn-cs"/>
              </a:rPr>
              <a:t>Einführung</a:t>
            </a:r>
          </a:p>
          <a:p>
            <a:pPr>
              <a:defRPr/>
            </a:pPr>
            <a:r>
              <a:rPr lang="de-DE" dirty="0">
                <a:cs typeface="+mn-cs"/>
              </a:rPr>
              <a:t>1.7 Selbstkontrolle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Level 1">
    <p:spTree>
      <p:nvGrpSpPr>
        <p:cNvPr id="1" name=""/>
        <p:cNvGrpSpPr/>
        <p:nvPr/>
      </p:nvGrpSpPr>
      <p:grpSpPr>
        <a:xfrm>
          <a:off x="0" y="0"/>
          <a:ext cx="0" cy="0"/>
          <a:chOff x="0" y="0"/>
          <a:chExt cx="0" cy="0"/>
        </a:xfrm>
      </p:grpSpPr>
      <p:pic>
        <p:nvPicPr>
          <p:cNvPr id="2" name="Grafik 23"/>
          <p:cNvPicPr>
            <a:picLocks noChangeAspect="1" noChangeArrowheads="1"/>
          </p:cNvPicPr>
          <p:nvPr userDrawn="1"/>
        </p:nvPicPr>
        <p:blipFill>
          <a:blip r:embed="rId2"/>
          <a:srcRect t="6866" r="46408" b="7249"/>
          <a:stretch>
            <a:fillRect/>
          </a:stretch>
        </p:blipFill>
        <p:spPr bwMode="auto">
          <a:xfrm>
            <a:off x="179388" y="1171575"/>
            <a:ext cx="3983037" cy="3963988"/>
          </a:xfrm>
          <a:prstGeom prst="rect">
            <a:avLst/>
          </a:prstGeom>
          <a:noFill/>
          <a:ln w="9525">
            <a:noFill/>
            <a:miter lim="800000"/>
            <a:headEnd/>
            <a:tailEnd/>
          </a:ln>
        </p:spPr>
      </p:pic>
      <p:pic>
        <p:nvPicPr>
          <p:cNvPr id="3" name="Picture 3" descr="I:\_busy\4799_DSE\02_Konzeption\04_Drehbuch\Bilder\cleanscreen.gif"/>
          <p:cNvPicPr>
            <a:picLocks noChangeAspect="1" noChangeArrowheads="1"/>
          </p:cNvPicPr>
          <p:nvPr userDrawn="1"/>
        </p:nvPicPr>
        <p:blipFill>
          <a:blip r:embed="rId3"/>
          <a:srcRect/>
          <a:stretch>
            <a:fillRect/>
          </a:stretch>
        </p:blipFill>
        <p:spPr bwMode="auto">
          <a:xfrm>
            <a:off x="34925" y="822325"/>
            <a:ext cx="7200900" cy="4818063"/>
          </a:xfrm>
          <a:prstGeom prst="rect">
            <a:avLst/>
          </a:prstGeom>
          <a:noFill/>
          <a:ln w="9525">
            <a:noFill/>
            <a:miter lim="800000"/>
            <a:headEnd/>
            <a:tailEnd/>
          </a:ln>
        </p:spPr>
      </p:pic>
      <p:sp>
        <p:nvSpPr>
          <p:cNvPr id="4" name="Text Box 11"/>
          <p:cNvSpPr txBox="1">
            <a:spLocks noChangeArrowheads="1"/>
          </p:cNvSpPr>
          <p:nvPr userDrawn="1"/>
        </p:nvSpPr>
        <p:spPr bwMode="auto">
          <a:xfrm>
            <a:off x="228600" y="134938"/>
            <a:ext cx="8763000" cy="341312"/>
          </a:xfrm>
          <a:prstGeom prst="rect">
            <a:avLst/>
          </a:prstGeom>
          <a:noFill/>
          <a:ln>
            <a:noFill/>
          </a:ln>
          <a:extLst/>
        </p:spPr>
        <p:txBody>
          <a:bodyPr lIns="90000" tIns="46800" rIns="90000" bIns="46800">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spcBef>
                <a:spcPct val="50000"/>
              </a:spcBef>
              <a:defRPr/>
            </a:pPr>
            <a:r>
              <a:rPr lang="de-DE" sz="1600" dirty="0" smtClean="0">
                <a:solidFill>
                  <a:srgbClr val="000000"/>
                </a:solidFill>
                <a:cs typeface="+mn-cs"/>
              </a:rPr>
              <a:t>Level 1: Kundengespräch</a:t>
            </a:r>
            <a:endParaRPr lang="de-DE" sz="1600" dirty="0">
              <a:solidFill>
                <a:srgbClr val="000000"/>
              </a:solidFill>
              <a:cs typeface="+mn-cs"/>
            </a:endParaRPr>
          </a:p>
        </p:txBody>
      </p:sp>
      <p:sp>
        <p:nvSpPr>
          <p:cNvPr id="5" name="Textfeld 9"/>
          <p:cNvSpPr txBox="1"/>
          <p:nvPr userDrawn="1"/>
        </p:nvSpPr>
        <p:spPr>
          <a:xfrm>
            <a:off x="2905125" y="5640388"/>
            <a:ext cx="3467100" cy="461962"/>
          </a:xfrm>
          <a:prstGeom prst="rect">
            <a:avLst/>
          </a:prstGeom>
          <a:noFill/>
        </p:spPr>
        <p:txBody>
          <a:bodyPr>
            <a:spAutoFit/>
          </a:bodyPr>
          <a:lstStyle/>
          <a:p>
            <a:pPr>
              <a:defRPr/>
            </a:pPr>
            <a:r>
              <a:rPr lang="de-DE" dirty="0">
                <a:cs typeface="+mn-cs"/>
              </a:rPr>
              <a:t>2. Diagnosespiel</a:t>
            </a:r>
          </a:p>
          <a:p>
            <a:pPr>
              <a:defRPr/>
            </a:pPr>
            <a:r>
              <a:rPr lang="de-DE" dirty="0">
                <a:cs typeface="+mn-cs"/>
              </a:rPr>
              <a:t>Level 1: Kundengespräch</a:t>
            </a:r>
          </a:p>
        </p:txBody>
      </p:sp>
      <p:sp>
        <p:nvSpPr>
          <p:cNvPr id="6" name="Textfeld 12"/>
          <p:cNvSpPr txBox="1">
            <a:spLocks noChangeArrowheads="1"/>
          </p:cNvSpPr>
          <p:nvPr userDrawn="1"/>
        </p:nvSpPr>
        <p:spPr bwMode="auto">
          <a:xfrm>
            <a:off x="6588125" y="4487863"/>
            <a:ext cx="2413000" cy="1200150"/>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p>
            <a:pPr>
              <a:defRPr/>
            </a:pPr>
            <a:r>
              <a:rPr lang="de-DE" dirty="0">
                <a:cs typeface="Times New Roman" pitchFamily="18" charset="0"/>
              </a:rPr>
              <a:t>Wählen Sie bitte ein Frage an den Kunden aus und klicken Sie bitte auf die Ausschlussmöglichkeiten.</a:t>
            </a:r>
          </a:p>
          <a:p>
            <a:pPr>
              <a:defRPr/>
            </a:pPr>
            <a:endParaRPr lang="de-DE" dirty="0">
              <a:cs typeface="Times New Roman" pitchFamily="18" charset="0"/>
            </a:endParaRPr>
          </a:p>
          <a:p>
            <a:pPr>
              <a:defRPr/>
            </a:pPr>
            <a:endParaRPr lang="de-DE" dirty="0">
              <a:cs typeface="Times New Roman" pitchFamily="18" charset="0"/>
            </a:endParaRPr>
          </a:p>
        </p:txBody>
      </p:sp>
      <p:pic>
        <p:nvPicPr>
          <p:cNvPr id="7" name="Picture 2" descr="H:\_busy\4799_DSE\02_Konzeption\04_Drehbuch\Anhang-komplett\Anhang\01_Bedienelemente\Handlungsanweisungen\Handlungsanweisung mit OK-Button.jpg"/>
          <p:cNvPicPr>
            <a:picLocks noChangeAspect="1" noChangeArrowheads="1"/>
          </p:cNvPicPr>
          <p:nvPr userDrawn="1"/>
        </p:nvPicPr>
        <p:blipFill>
          <a:blip r:embed="rId4"/>
          <a:srcRect l="3027" t="56487" r="75838" b="5513"/>
          <a:stretch>
            <a:fillRect/>
          </a:stretch>
        </p:blipFill>
        <p:spPr bwMode="auto">
          <a:xfrm>
            <a:off x="7500938" y="5311775"/>
            <a:ext cx="722312" cy="328613"/>
          </a:xfrm>
          <a:prstGeom prst="rect">
            <a:avLst/>
          </a:prstGeom>
          <a:noFill/>
          <a:ln w="9525">
            <a:noFill/>
            <a:miter lim="800000"/>
            <a:headEnd/>
            <a:tailEnd/>
          </a:ln>
        </p:spPr>
      </p:pic>
      <p:sp>
        <p:nvSpPr>
          <p:cNvPr id="8" name="Textfeld 25"/>
          <p:cNvSpPr txBox="1">
            <a:spLocks noChangeArrowheads="1"/>
          </p:cNvSpPr>
          <p:nvPr userDrawn="1"/>
        </p:nvSpPr>
        <p:spPr bwMode="auto">
          <a:xfrm>
            <a:off x="357188" y="4191000"/>
            <a:ext cx="500062" cy="138113"/>
          </a:xfrm>
          <a:prstGeom prst="rect">
            <a:avLst/>
          </a:prstGeom>
          <a:solidFill>
            <a:schemeClr val="bg1"/>
          </a:solidFill>
          <a:ln>
            <a:noFill/>
          </a:ln>
          <a:extLst/>
        </p:spPr>
        <p:txBody>
          <a:bodyPr lIns="0" tIns="0" rIns="0" bIns="0">
            <a:spAutoFit/>
          </a:bodyPr>
          <a:lstStyle>
            <a:lvl1pPr eaLnBrk="0" hangingPunct="0">
              <a:defRPr sz="1200" b="1">
                <a:solidFill>
                  <a:schemeClr val="tx1"/>
                </a:solidFill>
                <a:latin typeface="Arial" charset="0"/>
                <a:cs typeface="Arial" charset="0"/>
              </a:defRPr>
            </a:lvl1pPr>
            <a:lvl2pPr marL="742950" indent="-285750" eaLnBrk="0" hangingPunct="0">
              <a:defRPr sz="1200" b="1">
                <a:solidFill>
                  <a:schemeClr val="tx1"/>
                </a:solidFill>
                <a:latin typeface="Arial" charset="0"/>
                <a:cs typeface="Arial" charset="0"/>
              </a:defRPr>
            </a:lvl2pPr>
            <a:lvl3pPr marL="1143000" indent="-228600" eaLnBrk="0" hangingPunct="0">
              <a:defRPr sz="1200" b="1">
                <a:solidFill>
                  <a:schemeClr val="tx1"/>
                </a:solidFill>
                <a:latin typeface="Arial" charset="0"/>
                <a:cs typeface="Arial" charset="0"/>
              </a:defRPr>
            </a:lvl3pPr>
            <a:lvl4pPr marL="1600200" indent="-228600" eaLnBrk="0" hangingPunct="0">
              <a:defRPr sz="1200" b="1">
                <a:solidFill>
                  <a:schemeClr val="tx1"/>
                </a:solidFill>
                <a:latin typeface="Arial" charset="0"/>
                <a:cs typeface="Arial" charset="0"/>
              </a:defRPr>
            </a:lvl4pPr>
            <a:lvl5pPr marL="2057400" indent="-228600" eaLnBrk="0" hangingPunct="0">
              <a:defRPr sz="1200" b="1">
                <a:solidFill>
                  <a:schemeClr val="tx1"/>
                </a:solidFill>
                <a:latin typeface="Arial" charset="0"/>
                <a:cs typeface="Arial" charset="0"/>
              </a:defRPr>
            </a:lvl5pPr>
            <a:lvl6pPr marL="2514600" indent="-228600" eaLnBrk="0" fontAlgn="base" hangingPunct="0">
              <a:spcBef>
                <a:spcPct val="0"/>
              </a:spcBef>
              <a:spcAft>
                <a:spcPct val="0"/>
              </a:spcAft>
              <a:defRPr sz="1200" b="1">
                <a:solidFill>
                  <a:schemeClr val="tx1"/>
                </a:solidFill>
                <a:latin typeface="Arial" charset="0"/>
                <a:cs typeface="Arial" charset="0"/>
              </a:defRPr>
            </a:lvl6pPr>
            <a:lvl7pPr marL="2971800" indent="-228600" eaLnBrk="0" fontAlgn="base" hangingPunct="0">
              <a:spcBef>
                <a:spcPct val="0"/>
              </a:spcBef>
              <a:spcAft>
                <a:spcPct val="0"/>
              </a:spcAft>
              <a:defRPr sz="1200" b="1">
                <a:solidFill>
                  <a:schemeClr val="tx1"/>
                </a:solidFill>
                <a:latin typeface="Arial" charset="0"/>
                <a:cs typeface="Arial" charset="0"/>
              </a:defRPr>
            </a:lvl7pPr>
            <a:lvl8pPr marL="3429000" indent="-228600" eaLnBrk="0" fontAlgn="base" hangingPunct="0">
              <a:spcBef>
                <a:spcPct val="0"/>
              </a:spcBef>
              <a:spcAft>
                <a:spcPct val="0"/>
              </a:spcAft>
              <a:defRPr sz="1200" b="1">
                <a:solidFill>
                  <a:schemeClr val="tx1"/>
                </a:solidFill>
                <a:latin typeface="Arial" charset="0"/>
                <a:cs typeface="Arial" charset="0"/>
              </a:defRPr>
            </a:lvl8pPr>
            <a:lvl9pPr marL="3886200" indent="-228600" eaLnBrk="0" fontAlgn="base" hangingPunct="0">
              <a:spcBef>
                <a:spcPct val="0"/>
              </a:spcBef>
              <a:spcAft>
                <a:spcPct val="0"/>
              </a:spcAft>
              <a:defRPr sz="1200" b="1">
                <a:solidFill>
                  <a:schemeClr val="tx1"/>
                </a:solidFill>
                <a:latin typeface="Arial" charset="0"/>
                <a:cs typeface="Arial" charset="0"/>
              </a:defRPr>
            </a:lvl9pPr>
          </a:lstStyle>
          <a:p>
            <a:pPr algn="ctr" eaLnBrk="1" hangingPunct="1">
              <a:defRPr/>
            </a:pPr>
            <a:r>
              <a:rPr lang="de-DE" sz="900" dirty="0"/>
              <a:t>Nutzen</a:t>
            </a:r>
            <a:endParaRPr lang="de-DE" sz="700" dirty="0"/>
          </a:p>
        </p:txBody>
      </p:sp>
      <p:sp>
        <p:nvSpPr>
          <p:cNvPr id="9" name="Textfeld 26"/>
          <p:cNvSpPr txBox="1">
            <a:spLocks noChangeArrowheads="1"/>
          </p:cNvSpPr>
          <p:nvPr userDrawn="1"/>
        </p:nvSpPr>
        <p:spPr bwMode="auto">
          <a:xfrm>
            <a:off x="360363" y="5410200"/>
            <a:ext cx="500062" cy="138113"/>
          </a:xfrm>
          <a:prstGeom prst="rect">
            <a:avLst/>
          </a:prstGeom>
          <a:solidFill>
            <a:schemeClr val="bg1"/>
          </a:solidFill>
          <a:ln>
            <a:noFill/>
          </a:ln>
          <a:extLst/>
        </p:spPr>
        <p:txBody>
          <a:bodyPr lIns="0" tIns="0" rIns="0" bIns="0">
            <a:spAutoFit/>
          </a:bodyPr>
          <a:lstStyle>
            <a:lvl1pPr eaLnBrk="0" hangingPunct="0">
              <a:defRPr sz="1200" b="1">
                <a:solidFill>
                  <a:schemeClr val="tx1"/>
                </a:solidFill>
                <a:latin typeface="Arial" charset="0"/>
                <a:cs typeface="Arial" charset="0"/>
              </a:defRPr>
            </a:lvl1pPr>
            <a:lvl2pPr marL="742950" indent="-285750" eaLnBrk="0" hangingPunct="0">
              <a:defRPr sz="1200" b="1">
                <a:solidFill>
                  <a:schemeClr val="tx1"/>
                </a:solidFill>
                <a:latin typeface="Arial" charset="0"/>
                <a:cs typeface="Arial" charset="0"/>
              </a:defRPr>
            </a:lvl2pPr>
            <a:lvl3pPr marL="1143000" indent="-228600" eaLnBrk="0" hangingPunct="0">
              <a:defRPr sz="1200" b="1">
                <a:solidFill>
                  <a:schemeClr val="tx1"/>
                </a:solidFill>
                <a:latin typeface="Arial" charset="0"/>
                <a:cs typeface="Arial" charset="0"/>
              </a:defRPr>
            </a:lvl3pPr>
            <a:lvl4pPr marL="1600200" indent="-228600" eaLnBrk="0" hangingPunct="0">
              <a:defRPr sz="1200" b="1">
                <a:solidFill>
                  <a:schemeClr val="tx1"/>
                </a:solidFill>
                <a:latin typeface="Arial" charset="0"/>
                <a:cs typeface="Arial" charset="0"/>
              </a:defRPr>
            </a:lvl4pPr>
            <a:lvl5pPr marL="2057400" indent="-228600" eaLnBrk="0" hangingPunct="0">
              <a:defRPr sz="1200" b="1">
                <a:solidFill>
                  <a:schemeClr val="tx1"/>
                </a:solidFill>
                <a:latin typeface="Arial" charset="0"/>
                <a:cs typeface="Arial" charset="0"/>
              </a:defRPr>
            </a:lvl5pPr>
            <a:lvl6pPr marL="2514600" indent="-228600" eaLnBrk="0" fontAlgn="base" hangingPunct="0">
              <a:spcBef>
                <a:spcPct val="0"/>
              </a:spcBef>
              <a:spcAft>
                <a:spcPct val="0"/>
              </a:spcAft>
              <a:defRPr sz="1200" b="1">
                <a:solidFill>
                  <a:schemeClr val="tx1"/>
                </a:solidFill>
                <a:latin typeface="Arial" charset="0"/>
                <a:cs typeface="Arial" charset="0"/>
              </a:defRPr>
            </a:lvl6pPr>
            <a:lvl7pPr marL="2971800" indent="-228600" eaLnBrk="0" fontAlgn="base" hangingPunct="0">
              <a:spcBef>
                <a:spcPct val="0"/>
              </a:spcBef>
              <a:spcAft>
                <a:spcPct val="0"/>
              </a:spcAft>
              <a:defRPr sz="1200" b="1">
                <a:solidFill>
                  <a:schemeClr val="tx1"/>
                </a:solidFill>
                <a:latin typeface="Arial" charset="0"/>
                <a:cs typeface="Arial" charset="0"/>
              </a:defRPr>
            </a:lvl7pPr>
            <a:lvl8pPr marL="3429000" indent="-228600" eaLnBrk="0" fontAlgn="base" hangingPunct="0">
              <a:spcBef>
                <a:spcPct val="0"/>
              </a:spcBef>
              <a:spcAft>
                <a:spcPct val="0"/>
              </a:spcAft>
              <a:defRPr sz="1200" b="1">
                <a:solidFill>
                  <a:schemeClr val="tx1"/>
                </a:solidFill>
                <a:latin typeface="Arial" charset="0"/>
                <a:cs typeface="Arial" charset="0"/>
              </a:defRPr>
            </a:lvl8pPr>
            <a:lvl9pPr marL="3886200" indent="-228600" eaLnBrk="0" fontAlgn="base" hangingPunct="0">
              <a:spcBef>
                <a:spcPct val="0"/>
              </a:spcBef>
              <a:spcAft>
                <a:spcPct val="0"/>
              </a:spcAft>
              <a:defRPr sz="1200" b="1">
                <a:solidFill>
                  <a:schemeClr val="tx1"/>
                </a:solidFill>
                <a:latin typeface="Arial" charset="0"/>
                <a:cs typeface="Arial" charset="0"/>
              </a:defRPr>
            </a:lvl9pPr>
          </a:lstStyle>
          <a:p>
            <a:pPr algn="ctr" eaLnBrk="1" hangingPunct="1">
              <a:defRPr/>
            </a:pPr>
            <a:r>
              <a:rPr lang="de-DE" sz="900" dirty="0"/>
              <a:t>Aufwand</a:t>
            </a:r>
            <a:endParaRPr lang="de-DE" sz="700" dirty="0"/>
          </a:p>
        </p:txBody>
      </p:sp>
      <p:pic>
        <p:nvPicPr>
          <p:cNvPr id="10" name="Picture 2" descr="C:\Users\Denver\AppData\Local\Temp\Rar$DR65.358\ebene_1.png"/>
          <p:cNvPicPr>
            <a:picLocks noChangeAspect="1" noChangeArrowheads="1"/>
          </p:cNvPicPr>
          <p:nvPr userDrawn="1"/>
        </p:nvPicPr>
        <p:blipFill>
          <a:blip r:embed="rId5"/>
          <a:srcRect/>
          <a:stretch>
            <a:fillRect/>
          </a:stretch>
        </p:blipFill>
        <p:spPr bwMode="auto">
          <a:xfrm>
            <a:off x="8113713" y="-15875"/>
            <a:ext cx="922337" cy="796925"/>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C:\Users\Dr. Roland Schulé\Daimler\Alternative Antriebe\Drehbuch\Intro\Fußzeile.jpg"/>
          <p:cNvPicPr>
            <a:picLocks noChangeArrowheads="1"/>
          </p:cNvPicPr>
          <p:nvPr userDrawn="1"/>
        </p:nvPicPr>
        <p:blipFill>
          <a:blip r:embed="rId19"/>
          <a:srcRect/>
          <a:stretch>
            <a:fillRect/>
          </a:stretch>
        </p:blipFill>
        <p:spPr bwMode="auto">
          <a:xfrm>
            <a:off x="0" y="5619750"/>
            <a:ext cx="9144000" cy="471488"/>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28600" y="677863"/>
            <a:ext cx="8686800" cy="4740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032" name="Rectangle 8"/>
          <p:cNvSpPr>
            <a:spLocks noGrp="1" noChangeArrowheads="1"/>
          </p:cNvSpPr>
          <p:nvPr>
            <p:ph type="ftr" sz="quarter" idx="3"/>
          </p:nvPr>
        </p:nvSpPr>
        <p:spPr bwMode="auto">
          <a:xfrm>
            <a:off x="2709863" y="5619750"/>
            <a:ext cx="3505200" cy="203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tabLst>
                <a:tab pos="190500" algn="l"/>
              </a:tabLst>
              <a:defRPr sz="1000" b="0">
                <a:cs typeface="+mn-cs"/>
              </a:defRPr>
            </a:lvl1pPr>
          </a:lstStyle>
          <a:p>
            <a:pPr>
              <a:defRPr/>
            </a:pPr>
            <a:r>
              <a:rPr lang="de-DE"/>
              <a:t>1.	Beispieldrehbuch</a:t>
            </a:r>
          </a:p>
        </p:txBody>
      </p:sp>
      <p:sp>
        <p:nvSpPr>
          <p:cNvPr id="1030" name="Line 11"/>
          <p:cNvSpPr>
            <a:spLocks noChangeShapeType="1"/>
          </p:cNvSpPr>
          <p:nvPr userDrawn="1"/>
        </p:nvSpPr>
        <p:spPr bwMode="auto">
          <a:xfrm>
            <a:off x="0" y="5486400"/>
            <a:ext cx="9144000" cy="0"/>
          </a:xfrm>
          <a:prstGeom prst="line">
            <a:avLst/>
          </a:prstGeom>
          <a:noFill/>
          <a:ln w="19050">
            <a:solidFill>
              <a:schemeClr val="bg1"/>
            </a:solidFill>
            <a:round/>
            <a:headEnd/>
            <a:tailEnd/>
          </a:ln>
          <a:extLst/>
        </p:spPr>
        <p:txBody>
          <a:bodyPr/>
          <a:lstStyle/>
          <a:p>
            <a:pPr algn="ctr">
              <a:defRPr/>
            </a:pPr>
            <a:endParaRPr lang="de-DE">
              <a:cs typeface="+mn-cs"/>
            </a:endParaRPr>
          </a:p>
        </p:txBody>
      </p:sp>
      <p:sp>
        <p:nvSpPr>
          <p:cNvPr id="1031" name="Text Box 13"/>
          <p:cNvSpPr txBox="1">
            <a:spLocks noChangeArrowheads="1"/>
          </p:cNvSpPr>
          <p:nvPr userDrawn="1"/>
        </p:nvSpPr>
        <p:spPr bwMode="auto">
          <a:xfrm>
            <a:off x="228600" y="203200"/>
            <a:ext cx="8686800" cy="341313"/>
          </a:xfrm>
          <a:prstGeom prst="rect">
            <a:avLst/>
          </a:prstGeom>
          <a:noFill/>
          <a:ln>
            <a:noFill/>
          </a:ln>
          <a:extLst/>
        </p:spPr>
        <p:txBody>
          <a:bodyPr lIns="90000" tIns="46800" rIns="90000" bIns="46800">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spcBef>
                <a:spcPct val="50000"/>
              </a:spcBef>
              <a:defRPr/>
            </a:pPr>
            <a:endParaRPr lang="de-DE" sz="1600">
              <a:cs typeface="+mn-cs"/>
            </a:endParaRPr>
          </a:p>
        </p:txBody>
      </p:sp>
      <p:pic>
        <p:nvPicPr>
          <p:cNvPr id="2" name="Picture 3"/>
          <p:cNvPicPr>
            <a:picLocks noChangeAspect="1" noChangeArrowheads="1"/>
          </p:cNvPicPr>
          <p:nvPr userDrawn="1"/>
        </p:nvPicPr>
        <p:blipFill>
          <a:blip r:embed="rId20"/>
          <a:srcRect/>
          <a:stretch>
            <a:fillRect/>
          </a:stretch>
        </p:blipFill>
        <p:spPr bwMode="auto">
          <a:xfrm>
            <a:off x="0" y="0"/>
            <a:ext cx="9144000" cy="7572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iming>
    <p:tnLst>
      <p:par>
        <p:cTn id="1" dur="indefinite" restart="never" nodeType="tmRoot"/>
      </p:par>
    </p:tnLst>
  </p:timing>
  <p:hf sldNum="0" hdr="0" dt="0"/>
  <p:txStyles>
    <p:titleStyle>
      <a:lvl1pPr algn="l" rtl="0" eaLnBrk="0" fontAlgn="base" hangingPunct="0">
        <a:spcBef>
          <a:spcPct val="0"/>
        </a:spcBef>
        <a:spcAft>
          <a:spcPct val="0"/>
        </a:spcAft>
        <a:defRPr sz="1000">
          <a:solidFill>
            <a:schemeClr val="tx2"/>
          </a:solidFill>
          <a:latin typeface="+mj-lt"/>
          <a:ea typeface="+mj-ea"/>
          <a:cs typeface="+mj-cs"/>
        </a:defRPr>
      </a:lvl1pPr>
      <a:lvl2pPr algn="l" rtl="0" eaLnBrk="0" fontAlgn="base" hangingPunct="0">
        <a:spcBef>
          <a:spcPct val="0"/>
        </a:spcBef>
        <a:spcAft>
          <a:spcPct val="0"/>
        </a:spcAft>
        <a:defRPr sz="1000">
          <a:solidFill>
            <a:schemeClr val="tx2"/>
          </a:solidFill>
          <a:latin typeface="Arial" charset="0"/>
        </a:defRPr>
      </a:lvl2pPr>
      <a:lvl3pPr algn="l" rtl="0" eaLnBrk="0" fontAlgn="base" hangingPunct="0">
        <a:spcBef>
          <a:spcPct val="0"/>
        </a:spcBef>
        <a:spcAft>
          <a:spcPct val="0"/>
        </a:spcAft>
        <a:defRPr sz="1000">
          <a:solidFill>
            <a:schemeClr val="tx2"/>
          </a:solidFill>
          <a:latin typeface="Arial" charset="0"/>
        </a:defRPr>
      </a:lvl3pPr>
      <a:lvl4pPr algn="l" rtl="0" eaLnBrk="0" fontAlgn="base" hangingPunct="0">
        <a:spcBef>
          <a:spcPct val="0"/>
        </a:spcBef>
        <a:spcAft>
          <a:spcPct val="0"/>
        </a:spcAft>
        <a:defRPr sz="1000">
          <a:solidFill>
            <a:schemeClr val="tx2"/>
          </a:solidFill>
          <a:latin typeface="Arial" charset="0"/>
        </a:defRPr>
      </a:lvl4pPr>
      <a:lvl5pPr algn="l" rtl="0" eaLnBrk="0" fontAlgn="base" hangingPunct="0">
        <a:spcBef>
          <a:spcPct val="0"/>
        </a:spcBef>
        <a:spcAft>
          <a:spcPct val="0"/>
        </a:spcAft>
        <a:defRPr sz="1000">
          <a:solidFill>
            <a:schemeClr val="tx2"/>
          </a:solidFill>
          <a:latin typeface="Arial" charset="0"/>
        </a:defRPr>
      </a:lvl5pPr>
      <a:lvl6pPr marL="457200" algn="l" rtl="0" fontAlgn="base">
        <a:spcBef>
          <a:spcPct val="0"/>
        </a:spcBef>
        <a:spcAft>
          <a:spcPct val="0"/>
        </a:spcAft>
        <a:defRPr sz="1000">
          <a:solidFill>
            <a:schemeClr val="tx2"/>
          </a:solidFill>
          <a:latin typeface="Arial" charset="0"/>
        </a:defRPr>
      </a:lvl6pPr>
      <a:lvl7pPr marL="914400" algn="l" rtl="0" fontAlgn="base">
        <a:spcBef>
          <a:spcPct val="0"/>
        </a:spcBef>
        <a:spcAft>
          <a:spcPct val="0"/>
        </a:spcAft>
        <a:defRPr sz="1000">
          <a:solidFill>
            <a:schemeClr val="tx2"/>
          </a:solidFill>
          <a:latin typeface="Arial" charset="0"/>
        </a:defRPr>
      </a:lvl7pPr>
      <a:lvl8pPr marL="1371600" algn="l" rtl="0" fontAlgn="base">
        <a:spcBef>
          <a:spcPct val="0"/>
        </a:spcBef>
        <a:spcAft>
          <a:spcPct val="0"/>
        </a:spcAft>
        <a:defRPr sz="1000">
          <a:solidFill>
            <a:schemeClr val="tx2"/>
          </a:solidFill>
          <a:latin typeface="Arial" charset="0"/>
        </a:defRPr>
      </a:lvl8pPr>
      <a:lvl9pPr marL="1828800" algn="l" rtl="0" fontAlgn="base">
        <a:spcBef>
          <a:spcPct val="0"/>
        </a:spcBef>
        <a:spcAft>
          <a:spcPct val="0"/>
        </a:spcAft>
        <a:defRPr sz="1000">
          <a:solidFill>
            <a:schemeClr val="tx2"/>
          </a:solidFill>
          <a:latin typeface="Arial" charset="0"/>
        </a:defRPr>
      </a:lvl9pPr>
    </p:titleStyle>
    <p:bodyStyle>
      <a:lvl1pPr marL="342900" indent="-342900" algn="l" rtl="0" eaLnBrk="0" fontAlgn="base" hangingPunct="0">
        <a:spcBef>
          <a:spcPct val="20000"/>
        </a:spcBef>
        <a:spcAft>
          <a:spcPct val="0"/>
        </a:spcAft>
        <a:buChar char="•"/>
        <a:defRPr sz="1200" b="1">
          <a:solidFill>
            <a:schemeClr val="tx1"/>
          </a:solidFill>
          <a:latin typeface="+mn-lt"/>
          <a:ea typeface="+mn-ea"/>
          <a:cs typeface="+mn-cs"/>
        </a:defRPr>
      </a:lvl1pPr>
      <a:lvl2pPr marL="190500" indent="266700" algn="l" rtl="0" eaLnBrk="0" fontAlgn="base" hangingPunct="0">
        <a:spcBef>
          <a:spcPct val="20000"/>
        </a:spcBef>
        <a:spcAft>
          <a:spcPct val="0"/>
        </a:spcAft>
        <a:buChar char="–"/>
        <a:defRPr sz="1200" b="1">
          <a:solidFill>
            <a:schemeClr val="tx1"/>
          </a:solidFill>
          <a:latin typeface="+mn-lt"/>
        </a:defRPr>
      </a:lvl2pPr>
      <a:lvl3pPr marL="381000" indent="533400" algn="l" rtl="0" eaLnBrk="0" fontAlgn="base" hangingPunct="0">
        <a:spcBef>
          <a:spcPct val="20000"/>
        </a:spcBef>
        <a:spcAft>
          <a:spcPct val="0"/>
        </a:spcAft>
        <a:buChar char="•"/>
        <a:defRPr sz="1200" b="1">
          <a:solidFill>
            <a:schemeClr val="tx1"/>
          </a:solidFill>
          <a:latin typeface="+mn-lt"/>
        </a:defRPr>
      </a:lvl3pPr>
      <a:lvl4pPr marL="571500" indent="800100" algn="l" rtl="0" eaLnBrk="0" fontAlgn="base" hangingPunct="0">
        <a:spcBef>
          <a:spcPct val="20000"/>
        </a:spcBef>
        <a:spcAft>
          <a:spcPct val="0"/>
        </a:spcAft>
        <a:buChar char="–"/>
        <a:defRPr sz="1200" b="1">
          <a:solidFill>
            <a:schemeClr val="tx1"/>
          </a:solidFill>
          <a:latin typeface="+mn-lt"/>
        </a:defRPr>
      </a:lvl4pPr>
      <a:lvl5pPr marL="762000" indent="1066800" algn="l" rtl="0" eaLnBrk="0" fontAlgn="base" hangingPunct="0">
        <a:spcBef>
          <a:spcPct val="20000"/>
        </a:spcBef>
        <a:spcAft>
          <a:spcPct val="0"/>
        </a:spcAft>
        <a:buChar char="»"/>
        <a:defRPr sz="1200" b="1">
          <a:solidFill>
            <a:schemeClr val="tx1"/>
          </a:solidFill>
          <a:latin typeface="+mn-lt"/>
        </a:defRPr>
      </a:lvl5pPr>
      <a:lvl6pPr marL="1219200" algn="l" rtl="0" fontAlgn="base">
        <a:spcBef>
          <a:spcPct val="20000"/>
        </a:spcBef>
        <a:spcAft>
          <a:spcPct val="0"/>
        </a:spcAft>
        <a:defRPr sz="1200" b="1">
          <a:solidFill>
            <a:schemeClr val="tx1"/>
          </a:solidFill>
          <a:latin typeface="+mn-lt"/>
        </a:defRPr>
      </a:lvl6pPr>
      <a:lvl7pPr marL="1676400" algn="l" rtl="0" fontAlgn="base">
        <a:spcBef>
          <a:spcPct val="20000"/>
        </a:spcBef>
        <a:spcAft>
          <a:spcPct val="0"/>
        </a:spcAft>
        <a:defRPr sz="1200" b="1">
          <a:solidFill>
            <a:schemeClr val="tx1"/>
          </a:solidFill>
          <a:latin typeface="+mn-lt"/>
        </a:defRPr>
      </a:lvl7pPr>
      <a:lvl8pPr marL="2133600" algn="l" rtl="0" fontAlgn="base">
        <a:spcBef>
          <a:spcPct val="20000"/>
        </a:spcBef>
        <a:spcAft>
          <a:spcPct val="0"/>
        </a:spcAft>
        <a:defRPr sz="1200" b="1">
          <a:solidFill>
            <a:schemeClr val="tx1"/>
          </a:solidFill>
          <a:latin typeface="+mn-lt"/>
        </a:defRPr>
      </a:lvl8pPr>
      <a:lvl9pPr marL="2590800" algn="l" rtl="0" fontAlgn="base">
        <a:spcBef>
          <a:spcPct val="20000"/>
        </a:spcBef>
        <a:spcAft>
          <a:spcPct val="0"/>
        </a:spcAft>
        <a:defRPr sz="1200" b="1">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9458" name="Picture 2" descr="I:\_busy\4799_DSE\02_Konzeption\04_Drehbuch\Bilder\EbenenSymole\introscreen.gif"/>
          <p:cNvPicPr>
            <a:picLocks noChangeAspect="1" noChangeArrowheads="1"/>
          </p:cNvPicPr>
          <p:nvPr userDrawn="1"/>
        </p:nvPicPr>
        <p:blipFill>
          <a:blip r:embed="rId3"/>
          <a:srcRect/>
          <a:stretch>
            <a:fillRect/>
          </a:stretch>
        </p:blipFill>
        <p:spPr bwMode="auto">
          <a:xfrm>
            <a:off x="1588" y="0"/>
            <a:ext cx="9142412" cy="61198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8" r:id="rId1"/>
  </p:sldLayoutIdLst>
  <p:timing>
    <p:tnLst>
      <p:par>
        <p:cTn id="1" dur="indefinite" restart="never" nodeType="tmRoot"/>
      </p:par>
    </p:tnLst>
  </p:timing>
  <p:hf sldNum="0" hdr="0" dt="0"/>
  <p:txStyles>
    <p:titleStyle>
      <a:lvl1pPr algn="l" rtl="0" eaLnBrk="0" fontAlgn="base" hangingPunct="0">
        <a:spcBef>
          <a:spcPct val="0"/>
        </a:spcBef>
        <a:spcAft>
          <a:spcPct val="0"/>
        </a:spcAft>
        <a:defRPr sz="1000">
          <a:solidFill>
            <a:schemeClr val="tx2"/>
          </a:solidFill>
          <a:latin typeface="+mj-lt"/>
          <a:ea typeface="+mj-ea"/>
          <a:cs typeface="+mj-cs"/>
        </a:defRPr>
      </a:lvl1pPr>
      <a:lvl2pPr algn="l" rtl="0" eaLnBrk="0" fontAlgn="base" hangingPunct="0">
        <a:spcBef>
          <a:spcPct val="0"/>
        </a:spcBef>
        <a:spcAft>
          <a:spcPct val="0"/>
        </a:spcAft>
        <a:defRPr sz="1000">
          <a:solidFill>
            <a:schemeClr val="tx2"/>
          </a:solidFill>
          <a:latin typeface="Arial" charset="0"/>
        </a:defRPr>
      </a:lvl2pPr>
      <a:lvl3pPr algn="l" rtl="0" eaLnBrk="0" fontAlgn="base" hangingPunct="0">
        <a:spcBef>
          <a:spcPct val="0"/>
        </a:spcBef>
        <a:spcAft>
          <a:spcPct val="0"/>
        </a:spcAft>
        <a:defRPr sz="1000">
          <a:solidFill>
            <a:schemeClr val="tx2"/>
          </a:solidFill>
          <a:latin typeface="Arial" charset="0"/>
        </a:defRPr>
      </a:lvl3pPr>
      <a:lvl4pPr algn="l" rtl="0" eaLnBrk="0" fontAlgn="base" hangingPunct="0">
        <a:spcBef>
          <a:spcPct val="0"/>
        </a:spcBef>
        <a:spcAft>
          <a:spcPct val="0"/>
        </a:spcAft>
        <a:defRPr sz="1000">
          <a:solidFill>
            <a:schemeClr val="tx2"/>
          </a:solidFill>
          <a:latin typeface="Arial" charset="0"/>
        </a:defRPr>
      </a:lvl4pPr>
      <a:lvl5pPr algn="l" rtl="0" eaLnBrk="0" fontAlgn="base" hangingPunct="0">
        <a:spcBef>
          <a:spcPct val="0"/>
        </a:spcBef>
        <a:spcAft>
          <a:spcPct val="0"/>
        </a:spcAft>
        <a:defRPr sz="1000">
          <a:solidFill>
            <a:schemeClr val="tx2"/>
          </a:solidFill>
          <a:latin typeface="Arial" charset="0"/>
        </a:defRPr>
      </a:lvl5pPr>
      <a:lvl6pPr marL="457200" algn="l" rtl="0" fontAlgn="base">
        <a:spcBef>
          <a:spcPct val="0"/>
        </a:spcBef>
        <a:spcAft>
          <a:spcPct val="0"/>
        </a:spcAft>
        <a:defRPr sz="1000">
          <a:solidFill>
            <a:schemeClr val="tx2"/>
          </a:solidFill>
          <a:latin typeface="Arial" charset="0"/>
        </a:defRPr>
      </a:lvl6pPr>
      <a:lvl7pPr marL="914400" algn="l" rtl="0" fontAlgn="base">
        <a:spcBef>
          <a:spcPct val="0"/>
        </a:spcBef>
        <a:spcAft>
          <a:spcPct val="0"/>
        </a:spcAft>
        <a:defRPr sz="1000">
          <a:solidFill>
            <a:schemeClr val="tx2"/>
          </a:solidFill>
          <a:latin typeface="Arial" charset="0"/>
        </a:defRPr>
      </a:lvl7pPr>
      <a:lvl8pPr marL="1371600" algn="l" rtl="0" fontAlgn="base">
        <a:spcBef>
          <a:spcPct val="0"/>
        </a:spcBef>
        <a:spcAft>
          <a:spcPct val="0"/>
        </a:spcAft>
        <a:defRPr sz="1000">
          <a:solidFill>
            <a:schemeClr val="tx2"/>
          </a:solidFill>
          <a:latin typeface="Arial" charset="0"/>
        </a:defRPr>
      </a:lvl8pPr>
      <a:lvl9pPr marL="1828800" algn="l" rtl="0" fontAlgn="base">
        <a:spcBef>
          <a:spcPct val="0"/>
        </a:spcBef>
        <a:spcAft>
          <a:spcPct val="0"/>
        </a:spcAft>
        <a:defRPr sz="1000">
          <a:solidFill>
            <a:schemeClr val="tx2"/>
          </a:solidFill>
          <a:latin typeface="Arial" charset="0"/>
        </a:defRPr>
      </a:lvl9pPr>
    </p:titleStyle>
    <p:bodyStyle>
      <a:lvl1pPr marL="342900" indent="-342900" algn="l" rtl="0" eaLnBrk="0" fontAlgn="base" hangingPunct="0">
        <a:spcBef>
          <a:spcPct val="20000"/>
        </a:spcBef>
        <a:spcAft>
          <a:spcPct val="0"/>
        </a:spcAft>
        <a:buChar char="•"/>
        <a:defRPr sz="1200" b="1">
          <a:solidFill>
            <a:schemeClr val="tx1"/>
          </a:solidFill>
          <a:latin typeface="+mn-lt"/>
          <a:ea typeface="+mn-ea"/>
          <a:cs typeface="+mn-cs"/>
        </a:defRPr>
      </a:lvl1pPr>
      <a:lvl2pPr marL="190500" indent="266700" algn="l" rtl="0" eaLnBrk="0" fontAlgn="base" hangingPunct="0">
        <a:spcBef>
          <a:spcPct val="20000"/>
        </a:spcBef>
        <a:spcAft>
          <a:spcPct val="0"/>
        </a:spcAft>
        <a:buChar char="–"/>
        <a:defRPr sz="1200" b="1">
          <a:solidFill>
            <a:schemeClr val="tx1"/>
          </a:solidFill>
          <a:latin typeface="+mn-lt"/>
        </a:defRPr>
      </a:lvl2pPr>
      <a:lvl3pPr marL="381000" indent="533400" algn="l" rtl="0" eaLnBrk="0" fontAlgn="base" hangingPunct="0">
        <a:spcBef>
          <a:spcPct val="20000"/>
        </a:spcBef>
        <a:spcAft>
          <a:spcPct val="0"/>
        </a:spcAft>
        <a:buChar char="•"/>
        <a:defRPr sz="1200" b="1">
          <a:solidFill>
            <a:schemeClr val="tx1"/>
          </a:solidFill>
          <a:latin typeface="+mn-lt"/>
        </a:defRPr>
      </a:lvl3pPr>
      <a:lvl4pPr marL="571500" indent="800100" algn="l" rtl="0" eaLnBrk="0" fontAlgn="base" hangingPunct="0">
        <a:spcBef>
          <a:spcPct val="20000"/>
        </a:spcBef>
        <a:spcAft>
          <a:spcPct val="0"/>
        </a:spcAft>
        <a:buChar char="–"/>
        <a:defRPr sz="1200" b="1">
          <a:solidFill>
            <a:schemeClr val="tx1"/>
          </a:solidFill>
          <a:latin typeface="+mn-lt"/>
        </a:defRPr>
      </a:lvl4pPr>
      <a:lvl5pPr marL="762000" indent="1066800" algn="l" rtl="0" eaLnBrk="0" fontAlgn="base" hangingPunct="0">
        <a:spcBef>
          <a:spcPct val="20000"/>
        </a:spcBef>
        <a:spcAft>
          <a:spcPct val="0"/>
        </a:spcAft>
        <a:buChar char="»"/>
        <a:defRPr sz="1200" b="1">
          <a:solidFill>
            <a:schemeClr val="tx1"/>
          </a:solidFill>
          <a:latin typeface="+mn-lt"/>
        </a:defRPr>
      </a:lvl5pPr>
      <a:lvl6pPr marL="1219200" algn="l" rtl="0" fontAlgn="base">
        <a:spcBef>
          <a:spcPct val="20000"/>
        </a:spcBef>
        <a:spcAft>
          <a:spcPct val="0"/>
        </a:spcAft>
        <a:defRPr sz="1200" b="1">
          <a:solidFill>
            <a:schemeClr val="tx1"/>
          </a:solidFill>
          <a:latin typeface="+mn-lt"/>
        </a:defRPr>
      </a:lvl6pPr>
      <a:lvl7pPr marL="1676400" algn="l" rtl="0" fontAlgn="base">
        <a:spcBef>
          <a:spcPct val="20000"/>
        </a:spcBef>
        <a:spcAft>
          <a:spcPct val="0"/>
        </a:spcAft>
        <a:defRPr sz="1200" b="1">
          <a:solidFill>
            <a:schemeClr val="tx1"/>
          </a:solidFill>
          <a:latin typeface="+mn-lt"/>
        </a:defRPr>
      </a:lvl7pPr>
      <a:lvl8pPr marL="2133600" algn="l" rtl="0" fontAlgn="base">
        <a:spcBef>
          <a:spcPct val="20000"/>
        </a:spcBef>
        <a:spcAft>
          <a:spcPct val="0"/>
        </a:spcAft>
        <a:defRPr sz="1200" b="1">
          <a:solidFill>
            <a:schemeClr val="tx1"/>
          </a:solidFill>
          <a:latin typeface="+mn-lt"/>
        </a:defRPr>
      </a:lvl8pPr>
      <a:lvl9pPr marL="2590800" algn="l" rtl="0" fontAlgn="base">
        <a:spcBef>
          <a:spcPct val="20000"/>
        </a:spcBef>
        <a:spcAft>
          <a:spcPct val="0"/>
        </a:spcAft>
        <a:defRPr sz="1200" b="1">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gif"/><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jpeg"/><Relationship Id="rId10" Type="http://schemas.openxmlformats.org/officeDocument/2006/relationships/image" Target="../media/image27.png"/><Relationship Id="rId4" Type="http://schemas.openxmlformats.org/officeDocument/2006/relationships/image" Target="../media/image21.emf"/><Relationship Id="rId9"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13.gif"/><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13.gif"/><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31.jpe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1.xml"/><Relationship Id="rId1" Type="http://schemas.openxmlformats.org/officeDocument/2006/relationships/slideLayout" Target="../slideLayouts/slideLayout11.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42.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10.jpeg"/><Relationship Id="rId7"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10.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 Id="rId9" Type="http://schemas.openxmlformats.org/officeDocument/2006/relationships/image" Target="../media/image41.gif"/></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3.xml"/><Relationship Id="rId1" Type="http://schemas.openxmlformats.org/officeDocument/2006/relationships/slideLayout" Target="../slideLayouts/slideLayout10.xml"/><Relationship Id="rId6" Type="http://schemas.openxmlformats.org/officeDocument/2006/relationships/image" Target="../media/image43.png"/><Relationship Id="rId5" Type="http://schemas.openxmlformats.org/officeDocument/2006/relationships/image" Target="../media/image37.jpeg"/><Relationship Id="rId4" Type="http://schemas.openxmlformats.org/officeDocument/2006/relationships/image" Target="../media/image36.jpeg"/></Relationships>
</file>

<file path=ppt/slides/_rels/slide4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4.jpeg"/><Relationship Id="rId7" Type="http://schemas.openxmlformats.org/officeDocument/2006/relationships/image" Target="../media/image10.jpeg"/><Relationship Id="rId2" Type="http://schemas.openxmlformats.org/officeDocument/2006/relationships/notesSlide" Target="../notesSlides/notesSlide44.xml"/><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7.jpeg"/></Relationships>
</file>

<file path=ppt/slides/_rels/slide4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4.jpeg"/><Relationship Id="rId7" Type="http://schemas.openxmlformats.org/officeDocument/2006/relationships/image" Target="../media/image48.gif"/><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10.jpeg"/><Relationship Id="rId5" Type="http://schemas.openxmlformats.org/officeDocument/2006/relationships/image" Target="../media/image45.png"/><Relationship Id="rId4" Type="http://schemas.openxmlformats.org/officeDocument/2006/relationships/image" Target="../media/image37.jpeg"/></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13.xml"/><Relationship Id="rId6" Type="http://schemas.openxmlformats.org/officeDocument/2006/relationships/image" Target="../media/image33.jpeg"/><Relationship Id="rId5" Type="http://schemas.openxmlformats.org/officeDocument/2006/relationships/image" Target="../media/image37.jpeg"/><Relationship Id="rId4" Type="http://schemas.openxmlformats.org/officeDocument/2006/relationships/image" Target="../media/image10.jpeg"/></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14.xml"/><Relationship Id="rId6" Type="http://schemas.openxmlformats.org/officeDocument/2006/relationships/image" Target="../media/image10.jpeg"/><Relationship Id="rId5" Type="http://schemas.openxmlformats.org/officeDocument/2006/relationships/image" Target="../media/image33.jpeg"/><Relationship Id="rId4" Type="http://schemas.openxmlformats.org/officeDocument/2006/relationships/image" Target="../media/image34.jpeg"/></Relationships>
</file>

<file path=ppt/slides/_rels/slide4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jpeg"/><Relationship Id="rId2" Type="http://schemas.openxmlformats.org/officeDocument/2006/relationships/notesSlide" Target="../notesSlides/notesSlide53.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5.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5.gif"/><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feld 1"/>
          <p:cNvSpPr txBox="1">
            <a:spLocks noChangeArrowheads="1"/>
          </p:cNvSpPr>
          <p:nvPr/>
        </p:nvSpPr>
        <p:spPr bwMode="auto">
          <a:xfrm>
            <a:off x="323850" y="1411288"/>
            <a:ext cx="5256213" cy="4419600"/>
          </a:xfrm>
          <a:prstGeom prst="rect">
            <a:avLst/>
          </a:prstGeom>
          <a:noFill/>
          <a:ln w="9525">
            <a:noFill/>
            <a:miter lim="800000"/>
            <a:headEnd/>
            <a:tailEnd/>
          </a:ln>
        </p:spPr>
        <p:txBody>
          <a:bodyPr>
            <a:spAutoFit/>
          </a:bodyPr>
          <a:lstStyle/>
          <a:p>
            <a:r>
              <a:rPr lang="de-DE" dirty="0"/>
              <a:t>CBT – Computer </a:t>
            </a:r>
            <a:r>
              <a:rPr lang="de-DE" dirty="0" err="1"/>
              <a:t>Based</a:t>
            </a:r>
            <a:r>
              <a:rPr lang="de-DE" dirty="0"/>
              <a:t> Training</a:t>
            </a:r>
          </a:p>
          <a:p>
            <a:endParaRPr lang="de-DE" dirty="0"/>
          </a:p>
          <a:p>
            <a:endParaRPr lang="de-DE" dirty="0"/>
          </a:p>
          <a:p>
            <a:r>
              <a:rPr lang="de-DE" sz="2000" dirty="0"/>
              <a:t>Diagnosestrategie </a:t>
            </a:r>
            <a:br>
              <a:rPr lang="de-DE" sz="2000" dirty="0"/>
            </a:br>
            <a:r>
              <a:rPr lang="de-DE" sz="2000" dirty="0"/>
              <a:t>Ebenen-Modell der Zukunft</a:t>
            </a:r>
          </a:p>
          <a:p>
            <a:endParaRPr lang="de-DE" sz="2000" dirty="0"/>
          </a:p>
          <a:p>
            <a:endParaRPr lang="de-DE" sz="2000" dirty="0"/>
          </a:p>
          <a:p>
            <a:endParaRPr lang="de-DE" sz="2000" dirty="0"/>
          </a:p>
          <a:p>
            <a:endParaRPr lang="de-DE" sz="2000" dirty="0"/>
          </a:p>
          <a:p>
            <a:endParaRPr lang="de-DE" sz="2000" dirty="0"/>
          </a:p>
          <a:p>
            <a:endParaRPr lang="de-DE" sz="2000" dirty="0"/>
          </a:p>
          <a:p>
            <a:endParaRPr lang="de-DE" sz="2000" dirty="0"/>
          </a:p>
          <a:p>
            <a:r>
              <a:rPr lang="de-DE" sz="1600" dirty="0"/>
              <a:t>      CBT - Script</a:t>
            </a:r>
          </a:p>
          <a:p>
            <a:endParaRPr lang="de-DE" sz="2000" dirty="0"/>
          </a:p>
          <a:p>
            <a:r>
              <a:rPr lang="de-DE" sz="2000" dirty="0"/>
              <a:t>     </a:t>
            </a:r>
          </a:p>
          <a:p>
            <a:r>
              <a:rPr lang="de-DE" dirty="0"/>
              <a:t>Bitte klicken Sie mit der Maus oder drücken eine beliebige Taste</a:t>
            </a:r>
            <a:endParaRPr lang="de-DE" sz="1800" dirty="0"/>
          </a:p>
        </p:txBody>
      </p:sp>
      <p:pic>
        <p:nvPicPr>
          <p:cNvPr id="41986" name="Picture 2" descr="I:\_busy\4799_DSE\02_Konzeption\04_Drehbuch\Bilder\EbenenSymole\pdfsymb.gif"/>
          <p:cNvPicPr>
            <a:picLocks noChangeAspect="1" noChangeArrowheads="1"/>
          </p:cNvPicPr>
          <p:nvPr/>
        </p:nvPicPr>
        <p:blipFill>
          <a:blip r:embed="rId3"/>
          <a:srcRect/>
          <a:stretch>
            <a:fillRect/>
          </a:stretch>
        </p:blipFill>
        <p:spPr bwMode="auto">
          <a:xfrm>
            <a:off x="361950" y="4343400"/>
            <a:ext cx="352425" cy="371475"/>
          </a:xfrm>
          <a:prstGeom prst="rect">
            <a:avLst/>
          </a:prstGeom>
          <a:noFill/>
          <a:ln w="9525">
            <a:noFill/>
            <a:miter lim="800000"/>
            <a:headEnd/>
            <a:tailEnd/>
          </a:ln>
        </p:spPr>
      </p:pic>
      <p:pic>
        <p:nvPicPr>
          <p:cNvPr id="9" name="Picture 2" descr="C:\Users\Denver\AppData\Local\Temp\Rar$DR65.358\ebene_1.png"/>
          <p:cNvPicPr>
            <a:picLocks noChangeAspect="1" noChangeArrowheads="1"/>
          </p:cNvPicPr>
          <p:nvPr/>
        </p:nvPicPr>
        <p:blipFill>
          <a:blip r:embed="rId4"/>
          <a:srcRect/>
          <a:stretch>
            <a:fillRect/>
          </a:stretch>
        </p:blipFill>
        <p:spPr bwMode="auto">
          <a:xfrm>
            <a:off x="7642225" y="744538"/>
            <a:ext cx="1400175" cy="1209675"/>
          </a:xfrm>
          <a:prstGeom prst="rect">
            <a:avLst/>
          </a:prstGeom>
          <a:noFill/>
          <a:ln w="9525">
            <a:noFill/>
            <a:miter lim="800000"/>
            <a:headEnd/>
            <a:tailEnd/>
          </a:ln>
        </p:spPr>
      </p:pic>
      <p:pic>
        <p:nvPicPr>
          <p:cNvPr id="10" name="Picture 2" descr="G:\_busy\4799_DSE\02_Konzeption\04_Drehbuch\korrekturen\pics_1\ebene_3.png"/>
          <p:cNvPicPr>
            <a:picLocks noChangeAspect="1" noChangeArrowheads="1"/>
          </p:cNvPicPr>
          <p:nvPr/>
        </p:nvPicPr>
        <p:blipFill>
          <a:blip r:embed="rId5"/>
          <a:srcRect/>
          <a:stretch>
            <a:fillRect/>
          </a:stretch>
        </p:blipFill>
        <p:spPr bwMode="auto">
          <a:xfrm>
            <a:off x="7677233" y="2976562"/>
            <a:ext cx="1538237" cy="1330834"/>
          </a:xfrm>
          <a:prstGeom prst="rect">
            <a:avLst/>
          </a:prstGeom>
          <a:noFill/>
        </p:spPr>
      </p:pic>
      <p:pic>
        <p:nvPicPr>
          <p:cNvPr id="11" name="Picture 2" descr="G:\_busy\4799_DSE\02_Konzeption\04_Drehbuch\korrekturen\pics_1\ebene_2.png"/>
          <p:cNvPicPr>
            <a:picLocks noChangeAspect="1" noChangeArrowheads="1"/>
          </p:cNvPicPr>
          <p:nvPr/>
        </p:nvPicPr>
        <p:blipFill>
          <a:blip r:embed="rId6"/>
          <a:srcRect/>
          <a:stretch>
            <a:fillRect/>
          </a:stretch>
        </p:blipFill>
        <p:spPr bwMode="auto">
          <a:xfrm>
            <a:off x="7643834" y="1833554"/>
            <a:ext cx="1468988" cy="1270922"/>
          </a:xfrm>
          <a:prstGeom prst="rect">
            <a:avLst/>
          </a:prstGeom>
          <a:noFill/>
        </p:spPr>
      </p:pic>
      <p:pic>
        <p:nvPicPr>
          <p:cNvPr id="12" name="Picture 4" descr="C:\Users\Denver\AppData\Local\Temp\Rar$DR79.523\ebene_4.png"/>
          <p:cNvPicPr>
            <a:picLocks noChangeAspect="1" noChangeArrowheads="1"/>
          </p:cNvPicPr>
          <p:nvPr/>
        </p:nvPicPr>
        <p:blipFill>
          <a:blip r:embed="rId7"/>
          <a:srcRect/>
          <a:stretch>
            <a:fillRect/>
          </a:stretch>
        </p:blipFill>
        <p:spPr bwMode="auto">
          <a:xfrm>
            <a:off x="7643834" y="4191009"/>
            <a:ext cx="1555638" cy="13461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2"/>
          <p:cNvSpPr>
            <a:spLocks noChangeArrowheads="1"/>
          </p:cNvSpPr>
          <p:nvPr/>
        </p:nvSpPr>
        <p:spPr bwMode="auto">
          <a:xfrm>
            <a:off x="5045075" y="4848225"/>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g</a:t>
            </a:r>
          </a:p>
        </p:txBody>
      </p:sp>
      <p:pic>
        <p:nvPicPr>
          <p:cNvPr id="46082" name="Grafik 16" descr="C:\Users\Denver\Documents\4799_DSE\02_Konzeption\03_Feinkonzept\Detekiv\schuhabdr.jpg"/>
          <p:cNvPicPr>
            <a:picLocks noChangeAspect="1" noChangeArrowheads="1"/>
          </p:cNvPicPr>
          <p:nvPr/>
        </p:nvPicPr>
        <p:blipFill>
          <a:blip r:embed="rId3"/>
          <a:srcRect/>
          <a:stretch>
            <a:fillRect/>
          </a:stretch>
        </p:blipFill>
        <p:spPr bwMode="auto">
          <a:xfrm>
            <a:off x="3419475" y="4840288"/>
            <a:ext cx="1444625" cy="511175"/>
          </a:xfrm>
          <a:prstGeom prst="rect">
            <a:avLst/>
          </a:prstGeom>
          <a:noFill/>
          <a:ln w="9525">
            <a:noFill/>
            <a:miter lim="800000"/>
            <a:headEnd/>
            <a:tailEnd/>
          </a:ln>
        </p:spPr>
      </p:pic>
      <p:sp>
        <p:nvSpPr>
          <p:cNvPr id="46083" name="Text Box 4"/>
          <p:cNvSpPr txBox="1">
            <a:spLocks noChangeArrowheads="1"/>
          </p:cNvSpPr>
          <p:nvPr/>
        </p:nvSpPr>
        <p:spPr bwMode="auto">
          <a:xfrm>
            <a:off x="5219700" y="4848225"/>
            <a:ext cx="3276600" cy="276225"/>
          </a:xfrm>
          <a:prstGeom prst="rect">
            <a:avLst/>
          </a:prstGeom>
          <a:noFill/>
          <a:ln w="9525">
            <a:noFill/>
            <a:miter lim="800000"/>
            <a:headEnd/>
            <a:tailEnd/>
          </a:ln>
        </p:spPr>
        <p:txBody>
          <a:bodyPr>
            <a:spAutoFit/>
          </a:bodyPr>
          <a:lstStyle/>
          <a:p>
            <a:pPr marL="384175" indent="-384175">
              <a:spcBef>
                <a:spcPct val="50000"/>
              </a:spcBef>
              <a:buClr>
                <a:srgbClr val="FFFFFF"/>
              </a:buClr>
            </a:pPr>
            <a:r>
              <a:rPr lang="de-DE">
                <a:solidFill>
                  <a:srgbClr val="000000"/>
                </a:solidFill>
              </a:rPr>
              <a:t>1. Hinweis</a:t>
            </a:r>
          </a:p>
        </p:txBody>
      </p:sp>
      <p:sp>
        <p:nvSpPr>
          <p:cNvPr id="46084" name="Rechteck 15"/>
          <p:cNvSpPr>
            <a:spLocks noChangeArrowheads="1"/>
          </p:cNvSpPr>
          <p:nvPr/>
        </p:nvSpPr>
        <p:spPr bwMode="auto">
          <a:xfrm>
            <a:off x="3348038" y="1697038"/>
            <a:ext cx="785812" cy="2863850"/>
          </a:xfrm>
          <a:prstGeom prst="rect">
            <a:avLst/>
          </a:prstGeom>
          <a:solidFill>
            <a:schemeClr val="bg1">
              <a:alpha val="74117"/>
            </a:schemeClr>
          </a:solidFill>
          <a:ln w="9525">
            <a:noFill/>
            <a:miter lim="800000"/>
            <a:headEnd/>
            <a:tailEnd/>
          </a:ln>
        </p:spPr>
        <p:txBody>
          <a:bodyPr lIns="90000" tIns="46800" rIns="90000" bIns="46800">
            <a:spAutoFit/>
          </a:bodyPr>
          <a:lstStyle/>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p:txBody>
      </p:sp>
      <p:sp>
        <p:nvSpPr>
          <p:cNvPr id="7" name="Textfeld 12"/>
          <p:cNvSpPr txBox="1">
            <a:spLocks noChangeArrowheads="1"/>
          </p:cNvSpPr>
          <p:nvPr/>
        </p:nvSpPr>
        <p:spPr bwMode="auto">
          <a:xfrm>
            <a:off x="6948488" y="5106988"/>
            <a:ext cx="2160587" cy="461962"/>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defRPr/>
            </a:pPr>
            <a:r>
              <a:rPr lang="de-DE" dirty="0" smtClean="0">
                <a:cs typeface="Times New Roman" pitchFamily="18" charset="0"/>
              </a:rPr>
              <a:t>Klicken Sie bitte auf eine Person.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2"/>
          <p:cNvSpPr>
            <a:spLocks noChangeArrowheads="1"/>
          </p:cNvSpPr>
          <p:nvPr/>
        </p:nvSpPr>
        <p:spPr bwMode="auto">
          <a:xfrm>
            <a:off x="5045075" y="4848225"/>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h</a:t>
            </a:r>
          </a:p>
        </p:txBody>
      </p:sp>
      <p:sp>
        <p:nvSpPr>
          <p:cNvPr id="48130" name="Text Box 4"/>
          <p:cNvSpPr txBox="1">
            <a:spLocks noChangeArrowheads="1"/>
          </p:cNvSpPr>
          <p:nvPr/>
        </p:nvSpPr>
        <p:spPr bwMode="auto">
          <a:xfrm>
            <a:off x="5399088" y="4930775"/>
            <a:ext cx="3276600" cy="277813"/>
          </a:xfrm>
          <a:prstGeom prst="rect">
            <a:avLst/>
          </a:prstGeom>
          <a:noFill/>
          <a:ln w="9525">
            <a:noFill/>
            <a:miter lim="800000"/>
            <a:headEnd/>
            <a:tailEnd/>
          </a:ln>
        </p:spPr>
        <p:txBody>
          <a:bodyPr>
            <a:spAutoFit/>
          </a:bodyPr>
          <a:lstStyle/>
          <a:p>
            <a:pPr marL="384175" indent="-384175">
              <a:spcBef>
                <a:spcPct val="50000"/>
              </a:spcBef>
              <a:buClr>
                <a:srgbClr val="FFFFFF"/>
              </a:buClr>
            </a:pPr>
            <a:r>
              <a:rPr lang="de-DE">
                <a:solidFill>
                  <a:srgbClr val="000000"/>
                </a:solidFill>
              </a:rPr>
              <a:t>2. Hinweis</a:t>
            </a:r>
          </a:p>
        </p:txBody>
      </p:sp>
      <p:pic>
        <p:nvPicPr>
          <p:cNvPr id="48131" name="Grafik 19" descr="C:\Users\Denver\Documents\4799_DSE\02_Konzeption\03_Feinkonzept\Detekiv\haar.gif"/>
          <p:cNvPicPr>
            <a:picLocks noChangeAspect="1" noChangeArrowheads="1"/>
          </p:cNvPicPr>
          <p:nvPr/>
        </p:nvPicPr>
        <p:blipFill>
          <a:blip r:embed="rId3"/>
          <a:srcRect/>
          <a:stretch>
            <a:fillRect/>
          </a:stretch>
        </p:blipFill>
        <p:spPr bwMode="auto">
          <a:xfrm>
            <a:off x="2555875" y="4821238"/>
            <a:ext cx="2498725" cy="530225"/>
          </a:xfrm>
          <a:prstGeom prst="rect">
            <a:avLst/>
          </a:prstGeom>
          <a:noFill/>
          <a:ln w="9525">
            <a:noFill/>
            <a:miter lim="800000"/>
            <a:headEnd/>
            <a:tailEnd/>
          </a:ln>
        </p:spPr>
      </p:pic>
      <p:sp>
        <p:nvSpPr>
          <p:cNvPr id="48132" name="Rechteck 15"/>
          <p:cNvSpPr>
            <a:spLocks noChangeArrowheads="1"/>
          </p:cNvSpPr>
          <p:nvPr/>
        </p:nvSpPr>
        <p:spPr bwMode="auto">
          <a:xfrm>
            <a:off x="3348038" y="1697038"/>
            <a:ext cx="785812" cy="2863850"/>
          </a:xfrm>
          <a:prstGeom prst="rect">
            <a:avLst/>
          </a:prstGeom>
          <a:solidFill>
            <a:schemeClr val="bg1">
              <a:alpha val="74117"/>
            </a:schemeClr>
          </a:solidFill>
          <a:ln w="9525">
            <a:noFill/>
            <a:miter lim="800000"/>
            <a:headEnd/>
            <a:tailEnd/>
          </a:ln>
        </p:spPr>
        <p:txBody>
          <a:bodyPr lIns="90000" tIns="46800" rIns="90000" bIns="46800">
            <a:spAutoFit/>
          </a:bodyPr>
          <a:lstStyle/>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p:txBody>
      </p:sp>
      <p:sp>
        <p:nvSpPr>
          <p:cNvPr id="48133" name="Rechteck 15"/>
          <p:cNvSpPr>
            <a:spLocks noChangeArrowheads="1"/>
          </p:cNvSpPr>
          <p:nvPr/>
        </p:nvSpPr>
        <p:spPr bwMode="auto">
          <a:xfrm>
            <a:off x="977900" y="1697038"/>
            <a:ext cx="785813" cy="2863850"/>
          </a:xfrm>
          <a:prstGeom prst="rect">
            <a:avLst/>
          </a:prstGeom>
          <a:solidFill>
            <a:schemeClr val="bg1">
              <a:alpha val="74117"/>
            </a:schemeClr>
          </a:solidFill>
          <a:ln w="9525">
            <a:noFill/>
            <a:miter lim="800000"/>
            <a:headEnd/>
            <a:tailEnd/>
          </a:ln>
        </p:spPr>
        <p:txBody>
          <a:bodyPr lIns="90000" tIns="46800" rIns="90000" bIns="46800">
            <a:spAutoFit/>
          </a:bodyPr>
          <a:lstStyle/>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p:txBody>
      </p:sp>
      <p:sp>
        <p:nvSpPr>
          <p:cNvPr id="8" name="Textfeld 12"/>
          <p:cNvSpPr txBox="1">
            <a:spLocks noChangeArrowheads="1"/>
          </p:cNvSpPr>
          <p:nvPr/>
        </p:nvSpPr>
        <p:spPr bwMode="auto">
          <a:xfrm>
            <a:off x="6948488" y="5106988"/>
            <a:ext cx="2160587" cy="461962"/>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defRPr/>
            </a:pPr>
            <a:r>
              <a:rPr lang="de-DE" dirty="0" smtClean="0">
                <a:cs typeface="Times New Roman" pitchFamily="18" charset="0"/>
              </a:rPr>
              <a:t>Klicken Sie bitte auf eine Person.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2"/>
          <p:cNvSpPr>
            <a:spLocks noChangeArrowheads="1"/>
          </p:cNvSpPr>
          <p:nvPr/>
        </p:nvSpPr>
        <p:spPr bwMode="auto">
          <a:xfrm>
            <a:off x="5070475" y="4929188"/>
            <a:ext cx="225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i</a:t>
            </a:r>
          </a:p>
        </p:txBody>
      </p:sp>
      <p:sp>
        <p:nvSpPr>
          <p:cNvPr id="50178" name="Text Box 4"/>
          <p:cNvSpPr txBox="1">
            <a:spLocks noChangeArrowheads="1"/>
          </p:cNvSpPr>
          <p:nvPr/>
        </p:nvSpPr>
        <p:spPr bwMode="auto">
          <a:xfrm>
            <a:off x="5292725" y="4930775"/>
            <a:ext cx="3276600" cy="277813"/>
          </a:xfrm>
          <a:prstGeom prst="rect">
            <a:avLst/>
          </a:prstGeom>
          <a:noFill/>
          <a:ln w="9525">
            <a:noFill/>
            <a:miter lim="800000"/>
            <a:headEnd/>
            <a:tailEnd/>
          </a:ln>
        </p:spPr>
        <p:txBody>
          <a:bodyPr>
            <a:spAutoFit/>
          </a:bodyPr>
          <a:lstStyle/>
          <a:p>
            <a:pPr marL="384175" indent="-384175">
              <a:spcBef>
                <a:spcPct val="50000"/>
              </a:spcBef>
              <a:buClr>
                <a:srgbClr val="FFFFFF"/>
              </a:buClr>
            </a:pPr>
            <a:r>
              <a:rPr lang="de-DE">
                <a:solidFill>
                  <a:srgbClr val="000000"/>
                </a:solidFill>
              </a:rPr>
              <a:t>3. Hinweis</a:t>
            </a:r>
          </a:p>
        </p:txBody>
      </p:sp>
      <p:sp>
        <p:nvSpPr>
          <p:cNvPr id="50179" name="Rechteck 15"/>
          <p:cNvSpPr>
            <a:spLocks noChangeArrowheads="1"/>
          </p:cNvSpPr>
          <p:nvPr/>
        </p:nvSpPr>
        <p:spPr bwMode="auto">
          <a:xfrm>
            <a:off x="3348038" y="1697038"/>
            <a:ext cx="785812" cy="2863850"/>
          </a:xfrm>
          <a:prstGeom prst="rect">
            <a:avLst/>
          </a:prstGeom>
          <a:solidFill>
            <a:schemeClr val="bg1">
              <a:alpha val="74117"/>
            </a:schemeClr>
          </a:solidFill>
          <a:ln w="9525">
            <a:noFill/>
            <a:miter lim="800000"/>
            <a:headEnd/>
            <a:tailEnd/>
          </a:ln>
        </p:spPr>
        <p:txBody>
          <a:bodyPr lIns="90000" tIns="46800" rIns="90000" bIns="46800">
            <a:spAutoFit/>
          </a:bodyPr>
          <a:lstStyle/>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p:txBody>
      </p:sp>
      <p:sp>
        <p:nvSpPr>
          <p:cNvPr id="50180" name="Rechteck 15"/>
          <p:cNvSpPr>
            <a:spLocks noChangeArrowheads="1"/>
          </p:cNvSpPr>
          <p:nvPr/>
        </p:nvSpPr>
        <p:spPr bwMode="auto">
          <a:xfrm>
            <a:off x="977900" y="1697038"/>
            <a:ext cx="785813" cy="2863850"/>
          </a:xfrm>
          <a:prstGeom prst="rect">
            <a:avLst/>
          </a:prstGeom>
          <a:solidFill>
            <a:schemeClr val="bg1">
              <a:alpha val="74117"/>
            </a:schemeClr>
          </a:solidFill>
          <a:ln w="9525">
            <a:noFill/>
            <a:miter lim="800000"/>
            <a:headEnd/>
            <a:tailEnd/>
          </a:ln>
        </p:spPr>
        <p:txBody>
          <a:bodyPr lIns="90000" tIns="46800" rIns="90000" bIns="46800">
            <a:spAutoFit/>
          </a:bodyPr>
          <a:lstStyle/>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p:txBody>
      </p:sp>
      <p:sp>
        <p:nvSpPr>
          <p:cNvPr id="50181" name="Rechteck 15"/>
          <p:cNvSpPr>
            <a:spLocks noChangeArrowheads="1"/>
          </p:cNvSpPr>
          <p:nvPr/>
        </p:nvSpPr>
        <p:spPr bwMode="auto">
          <a:xfrm>
            <a:off x="6011863" y="1687513"/>
            <a:ext cx="785812" cy="2863850"/>
          </a:xfrm>
          <a:prstGeom prst="rect">
            <a:avLst/>
          </a:prstGeom>
          <a:solidFill>
            <a:schemeClr val="bg1">
              <a:alpha val="74117"/>
            </a:schemeClr>
          </a:solidFill>
          <a:ln w="9525">
            <a:noFill/>
            <a:miter lim="800000"/>
            <a:headEnd/>
            <a:tailEnd/>
          </a:ln>
        </p:spPr>
        <p:txBody>
          <a:bodyPr lIns="90000" tIns="46800" rIns="90000" bIns="46800">
            <a:spAutoFit/>
          </a:bodyPr>
          <a:lstStyle/>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p:txBody>
      </p:sp>
      <p:sp>
        <p:nvSpPr>
          <p:cNvPr id="28" name="Textfeld 12"/>
          <p:cNvSpPr txBox="1">
            <a:spLocks noChangeArrowheads="1"/>
          </p:cNvSpPr>
          <p:nvPr/>
        </p:nvSpPr>
        <p:spPr bwMode="auto">
          <a:xfrm>
            <a:off x="6588125" y="4487863"/>
            <a:ext cx="2160588" cy="461962"/>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defRPr/>
            </a:pPr>
            <a:r>
              <a:rPr lang="de-DE" dirty="0" smtClean="0">
                <a:cs typeface="Times New Roman" pitchFamily="18" charset="0"/>
              </a:rPr>
              <a:t>Klicken Sie bitte  auf eine Person.</a:t>
            </a:r>
          </a:p>
        </p:txBody>
      </p:sp>
      <p:pic>
        <p:nvPicPr>
          <p:cNvPr id="7170" name="Picture 2" descr="G:\_busy\4799_DSE\02_Konzeption\04_Drehbuch\korrekturen\Stofffetze2n.gif"/>
          <p:cNvPicPr>
            <a:picLocks noChangeAspect="1" noChangeArrowheads="1"/>
          </p:cNvPicPr>
          <p:nvPr/>
        </p:nvPicPr>
        <p:blipFill>
          <a:blip r:embed="rId3"/>
          <a:srcRect/>
          <a:stretch>
            <a:fillRect/>
          </a:stretch>
        </p:blipFill>
        <p:spPr bwMode="auto">
          <a:xfrm>
            <a:off x="4432134" y="4729190"/>
            <a:ext cx="425618" cy="60482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2"/>
          <p:cNvSpPr>
            <a:spLocks noChangeArrowheads="1"/>
          </p:cNvSpPr>
          <p:nvPr/>
        </p:nvSpPr>
        <p:spPr bwMode="auto">
          <a:xfrm>
            <a:off x="5070475" y="4857750"/>
            <a:ext cx="225425" cy="277813"/>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j</a:t>
            </a:r>
          </a:p>
        </p:txBody>
      </p:sp>
      <p:sp>
        <p:nvSpPr>
          <p:cNvPr id="52226" name="Text Box 4"/>
          <p:cNvSpPr txBox="1">
            <a:spLocks noChangeArrowheads="1"/>
          </p:cNvSpPr>
          <p:nvPr/>
        </p:nvSpPr>
        <p:spPr bwMode="auto">
          <a:xfrm>
            <a:off x="5321300" y="4848225"/>
            <a:ext cx="3276600" cy="276225"/>
          </a:xfrm>
          <a:prstGeom prst="rect">
            <a:avLst/>
          </a:prstGeom>
          <a:noFill/>
          <a:ln w="9525">
            <a:noFill/>
            <a:miter lim="800000"/>
            <a:headEnd/>
            <a:tailEnd/>
          </a:ln>
        </p:spPr>
        <p:txBody>
          <a:bodyPr>
            <a:spAutoFit/>
          </a:bodyPr>
          <a:lstStyle/>
          <a:p>
            <a:pPr marL="384175" indent="-384175">
              <a:spcBef>
                <a:spcPct val="50000"/>
              </a:spcBef>
              <a:buClr>
                <a:srgbClr val="FFFFFF"/>
              </a:buClr>
            </a:pPr>
            <a:r>
              <a:rPr lang="de-DE">
                <a:solidFill>
                  <a:srgbClr val="000000"/>
                </a:solidFill>
              </a:rPr>
              <a:t>4. Hinweis</a:t>
            </a:r>
          </a:p>
        </p:txBody>
      </p:sp>
      <p:sp>
        <p:nvSpPr>
          <p:cNvPr id="52227" name="Rechteck 15"/>
          <p:cNvSpPr>
            <a:spLocks noChangeArrowheads="1"/>
          </p:cNvSpPr>
          <p:nvPr/>
        </p:nvSpPr>
        <p:spPr bwMode="auto">
          <a:xfrm>
            <a:off x="3348038" y="1697038"/>
            <a:ext cx="785812" cy="2863850"/>
          </a:xfrm>
          <a:prstGeom prst="rect">
            <a:avLst/>
          </a:prstGeom>
          <a:solidFill>
            <a:schemeClr val="bg1">
              <a:alpha val="74117"/>
            </a:schemeClr>
          </a:solidFill>
          <a:ln w="9525">
            <a:noFill/>
            <a:miter lim="800000"/>
            <a:headEnd/>
            <a:tailEnd/>
          </a:ln>
        </p:spPr>
        <p:txBody>
          <a:bodyPr lIns="90000" tIns="46800" rIns="90000" bIns="46800">
            <a:spAutoFit/>
          </a:bodyPr>
          <a:lstStyle/>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p:txBody>
      </p:sp>
      <p:sp>
        <p:nvSpPr>
          <p:cNvPr id="52228" name="Rechteck 15"/>
          <p:cNvSpPr>
            <a:spLocks noChangeArrowheads="1"/>
          </p:cNvSpPr>
          <p:nvPr/>
        </p:nvSpPr>
        <p:spPr bwMode="auto">
          <a:xfrm>
            <a:off x="977900" y="1697038"/>
            <a:ext cx="785813" cy="2863850"/>
          </a:xfrm>
          <a:prstGeom prst="rect">
            <a:avLst/>
          </a:prstGeom>
          <a:solidFill>
            <a:schemeClr val="bg1">
              <a:alpha val="74117"/>
            </a:schemeClr>
          </a:solidFill>
          <a:ln w="9525">
            <a:noFill/>
            <a:miter lim="800000"/>
            <a:headEnd/>
            <a:tailEnd/>
          </a:ln>
        </p:spPr>
        <p:txBody>
          <a:bodyPr lIns="90000" tIns="46800" rIns="90000" bIns="46800">
            <a:spAutoFit/>
          </a:bodyPr>
          <a:lstStyle/>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p:txBody>
      </p:sp>
      <p:sp>
        <p:nvSpPr>
          <p:cNvPr id="52229" name="Rechteck 15"/>
          <p:cNvSpPr>
            <a:spLocks noChangeArrowheads="1"/>
          </p:cNvSpPr>
          <p:nvPr/>
        </p:nvSpPr>
        <p:spPr bwMode="auto">
          <a:xfrm>
            <a:off x="6011863" y="1687513"/>
            <a:ext cx="785812" cy="2863850"/>
          </a:xfrm>
          <a:prstGeom prst="rect">
            <a:avLst/>
          </a:prstGeom>
          <a:solidFill>
            <a:schemeClr val="bg1">
              <a:alpha val="74117"/>
            </a:schemeClr>
          </a:solidFill>
          <a:ln w="9525">
            <a:noFill/>
            <a:miter lim="800000"/>
            <a:headEnd/>
            <a:tailEnd/>
          </a:ln>
        </p:spPr>
        <p:txBody>
          <a:bodyPr lIns="90000" tIns="46800" rIns="90000" bIns="46800">
            <a:spAutoFit/>
          </a:bodyPr>
          <a:lstStyle/>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p:txBody>
      </p:sp>
      <p:sp>
        <p:nvSpPr>
          <p:cNvPr id="52230" name="Rechteck 15"/>
          <p:cNvSpPr>
            <a:spLocks noChangeArrowheads="1"/>
          </p:cNvSpPr>
          <p:nvPr/>
        </p:nvSpPr>
        <p:spPr bwMode="auto">
          <a:xfrm>
            <a:off x="4578350" y="1697038"/>
            <a:ext cx="785813" cy="2863850"/>
          </a:xfrm>
          <a:prstGeom prst="rect">
            <a:avLst/>
          </a:prstGeom>
          <a:solidFill>
            <a:schemeClr val="bg1">
              <a:alpha val="74117"/>
            </a:schemeClr>
          </a:solidFill>
          <a:ln w="9525">
            <a:noFill/>
            <a:miter lim="800000"/>
            <a:headEnd/>
            <a:tailEnd/>
          </a:ln>
        </p:spPr>
        <p:txBody>
          <a:bodyPr lIns="90000" tIns="46800" rIns="90000" bIns="46800">
            <a:spAutoFit/>
          </a:bodyPr>
          <a:lstStyle/>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p:txBody>
      </p:sp>
      <p:sp>
        <p:nvSpPr>
          <p:cNvPr id="20" name="Textfeld 12"/>
          <p:cNvSpPr txBox="1">
            <a:spLocks noChangeArrowheads="1"/>
          </p:cNvSpPr>
          <p:nvPr/>
        </p:nvSpPr>
        <p:spPr bwMode="auto">
          <a:xfrm>
            <a:off x="6948488" y="5106988"/>
            <a:ext cx="2160587" cy="461962"/>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defRPr/>
            </a:pPr>
            <a:r>
              <a:rPr lang="de-DE" dirty="0" smtClean="0">
                <a:cs typeface="Times New Roman" pitchFamily="18" charset="0"/>
              </a:rPr>
              <a:t>Klicken Sie bitte auf eine Person.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9"/>
          <p:cNvSpPr>
            <a:spLocks noChangeArrowheads="1"/>
          </p:cNvSpPr>
          <p:nvPr/>
        </p:nvSpPr>
        <p:spPr bwMode="auto">
          <a:xfrm>
            <a:off x="677863" y="2676525"/>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b</a:t>
            </a:r>
          </a:p>
        </p:txBody>
      </p:sp>
      <p:sp>
        <p:nvSpPr>
          <p:cNvPr id="54274" name="Rectangle 21"/>
          <p:cNvSpPr>
            <a:spLocks noChangeArrowheads="1"/>
          </p:cNvSpPr>
          <p:nvPr/>
        </p:nvSpPr>
        <p:spPr bwMode="auto">
          <a:xfrm>
            <a:off x="666750" y="4635500"/>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d</a:t>
            </a:r>
          </a:p>
        </p:txBody>
      </p:sp>
      <p:sp>
        <p:nvSpPr>
          <p:cNvPr id="54275" name="Rectangle 22"/>
          <p:cNvSpPr>
            <a:spLocks noChangeArrowheads="1"/>
          </p:cNvSpPr>
          <p:nvPr/>
        </p:nvSpPr>
        <p:spPr bwMode="auto">
          <a:xfrm>
            <a:off x="666750" y="13970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
        <p:nvSpPr>
          <p:cNvPr id="54276" name="Rectangle 19"/>
          <p:cNvSpPr>
            <a:spLocks noChangeArrowheads="1"/>
          </p:cNvSpPr>
          <p:nvPr/>
        </p:nvSpPr>
        <p:spPr bwMode="auto">
          <a:xfrm>
            <a:off x="685800" y="3752850"/>
            <a:ext cx="266700" cy="277813"/>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a:t>
            </a:r>
          </a:p>
        </p:txBody>
      </p:sp>
      <p:sp>
        <p:nvSpPr>
          <p:cNvPr id="54277" name="Text Box 4"/>
          <p:cNvSpPr txBox="1">
            <a:spLocks noChangeArrowheads="1"/>
          </p:cNvSpPr>
          <p:nvPr/>
        </p:nvSpPr>
        <p:spPr bwMode="auto">
          <a:xfrm>
            <a:off x="2667000" y="806450"/>
            <a:ext cx="5000625" cy="1754326"/>
          </a:xfrm>
          <a:prstGeom prst="rect">
            <a:avLst/>
          </a:prstGeom>
          <a:noFill/>
          <a:ln w="9525">
            <a:noFill/>
            <a:miter lim="800000"/>
            <a:headEnd/>
            <a:tailEnd/>
          </a:ln>
        </p:spPr>
        <p:txBody>
          <a:bodyPr>
            <a:spAutoFit/>
          </a:bodyPr>
          <a:lstStyle/>
          <a:p>
            <a:pPr marL="384175" indent="-384175">
              <a:spcBef>
                <a:spcPct val="50000"/>
              </a:spcBef>
              <a:buClr>
                <a:srgbClr val="FFFFFF"/>
              </a:buClr>
            </a:pPr>
            <a:r>
              <a:rPr lang="de-DE" dirty="0"/>
              <a:t>Beanstandungsanalyse</a:t>
            </a:r>
          </a:p>
          <a:p>
            <a:pPr marL="384175" indent="-384175">
              <a:spcBef>
                <a:spcPct val="50000"/>
              </a:spcBef>
              <a:buClr>
                <a:srgbClr val="FFFFFF"/>
              </a:buClr>
              <a:buFont typeface="Arial" charset="0"/>
              <a:buChar char="•"/>
            </a:pPr>
            <a:r>
              <a:rPr lang="de-DE" b="0" dirty="0"/>
              <a:t>Kundengespräch durchführen</a:t>
            </a:r>
            <a:br>
              <a:rPr lang="de-DE" b="0" dirty="0"/>
            </a:br>
            <a:r>
              <a:rPr lang="de-DE" b="0" dirty="0"/>
              <a:t>Beanstandung nachvollziehen</a:t>
            </a:r>
            <a:br>
              <a:rPr lang="de-DE" b="0" dirty="0"/>
            </a:br>
            <a:r>
              <a:rPr lang="de-DE" b="0" dirty="0"/>
              <a:t>Sicht- und Funktionskontrolle durchführen</a:t>
            </a:r>
            <a:br>
              <a:rPr lang="de-DE" b="0" dirty="0"/>
            </a:br>
            <a:r>
              <a:rPr lang="de-DE" b="0" dirty="0"/>
              <a:t>Kurztestprotokoll auswerten</a:t>
            </a:r>
            <a:br>
              <a:rPr lang="de-DE" b="0" dirty="0"/>
            </a:br>
            <a:r>
              <a:rPr lang="de-DE" b="0" dirty="0"/>
              <a:t>Wissensquellen nutzen</a:t>
            </a:r>
            <a:br>
              <a:rPr lang="de-DE" b="0" dirty="0"/>
            </a:br>
            <a:r>
              <a:rPr lang="de-DE" b="0" dirty="0"/>
              <a:t>Teilbereichs- und Funktionsebenen </a:t>
            </a:r>
            <a:r>
              <a:rPr lang="de-DE" b="0" dirty="0" smtClean="0"/>
              <a:t>bestimmen</a:t>
            </a:r>
            <a:endParaRPr lang="de-DE" b="0" dirty="0"/>
          </a:p>
          <a:p>
            <a:pPr marL="384175" indent="-384175">
              <a:spcBef>
                <a:spcPct val="50000"/>
              </a:spcBef>
              <a:buClr>
                <a:srgbClr val="FFFFFF"/>
              </a:buClr>
              <a:buFont typeface="Arial" charset="0"/>
              <a:buChar char="•"/>
            </a:pPr>
            <a:endParaRPr lang="de-DE" b="0" dirty="0"/>
          </a:p>
        </p:txBody>
      </p:sp>
      <p:sp>
        <p:nvSpPr>
          <p:cNvPr id="54278" name="Text Box 4"/>
          <p:cNvSpPr txBox="1">
            <a:spLocks noChangeArrowheads="1"/>
          </p:cNvSpPr>
          <p:nvPr/>
        </p:nvSpPr>
        <p:spPr bwMode="auto">
          <a:xfrm>
            <a:off x="2667000" y="2286000"/>
            <a:ext cx="5649913" cy="1569660"/>
          </a:xfrm>
          <a:prstGeom prst="rect">
            <a:avLst/>
          </a:prstGeom>
          <a:noFill/>
          <a:ln w="9525">
            <a:noFill/>
            <a:miter lim="800000"/>
            <a:headEnd/>
            <a:tailEnd/>
          </a:ln>
        </p:spPr>
        <p:txBody>
          <a:bodyPr>
            <a:spAutoFit/>
          </a:bodyPr>
          <a:lstStyle/>
          <a:p>
            <a:pPr marL="384175" indent="-384175">
              <a:spcBef>
                <a:spcPct val="50000"/>
              </a:spcBef>
              <a:buClr>
                <a:srgbClr val="FFFFFF"/>
              </a:buClr>
            </a:pPr>
            <a:r>
              <a:rPr lang="de-DE" dirty="0"/>
              <a:t>Prüfungsebene</a:t>
            </a:r>
            <a:endParaRPr lang="de-DE" b="0" dirty="0"/>
          </a:p>
          <a:p>
            <a:pPr marL="384175" indent="-384175">
              <a:spcBef>
                <a:spcPct val="50000"/>
              </a:spcBef>
              <a:buClr>
                <a:srgbClr val="FFFFFF"/>
              </a:buClr>
              <a:buFont typeface="Arial" charset="0"/>
              <a:buChar char="•"/>
            </a:pPr>
            <a:r>
              <a:rPr lang="de-DE" b="0" dirty="0" smtClean="0"/>
              <a:t>Reihenfolge </a:t>
            </a:r>
            <a:r>
              <a:rPr lang="de-DE" b="0" dirty="0"/>
              <a:t>der </a:t>
            </a:r>
            <a:r>
              <a:rPr lang="de-DE" b="0" dirty="0" smtClean="0"/>
              <a:t>Prüfschritte </a:t>
            </a:r>
            <a:r>
              <a:rPr lang="de-DE" b="0" dirty="0"/>
              <a:t>festlegen </a:t>
            </a:r>
            <a:r>
              <a:rPr lang="de-DE" b="0" dirty="0" smtClean="0"/>
              <a:t/>
            </a:r>
            <a:br>
              <a:rPr lang="de-DE" b="0" dirty="0" smtClean="0"/>
            </a:br>
            <a:r>
              <a:rPr lang="de-DE" b="0" dirty="0" smtClean="0"/>
              <a:t>Prüfmittel </a:t>
            </a:r>
            <a:r>
              <a:rPr lang="de-DE" b="0" dirty="0"/>
              <a:t>auswählen </a:t>
            </a:r>
            <a:br>
              <a:rPr lang="de-DE" b="0" dirty="0"/>
            </a:br>
            <a:r>
              <a:rPr lang="de-DE" b="0" dirty="0" smtClean="0"/>
              <a:t>Prüf- </a:t>
            </a:r>
            <a:r>
              <a:rPr lang="de-DE" b="0" dirty="0"/>
              <a:t>und </a:t>
            </a:r>
            <a:r>
              <a:rPr lang="de-DE" b="0" dirty="0" err="1"/>
              <a:t>Messpunkte</a:t>
            </a:r>
            <a:r>
              <a:rPr lang="de-DE" b="0" dirty="0"/>
              <a:t> festlegen</a:t>
            </a:r>
            <a:br>
              <a:rPr lang="de-DE" b="0" dirty="0"/>
            </a:br>
            <a:r>
              <a:rPr lang="de-DE" b="0" dirty="0" err="1" smtClean="0"/>
              <a:t>Messergebnisse</a:t>
            </a:r>
            <a:r>
              <a:rPr lang="de-DE" b="0" dirty="0" smtClean="0"/>
              <a:t> ermitteln</a:t>
            </a:r>
            <a:br>
              <a:rPr lang="de-DE" b="0" dirty="0" smtClean="0"/>
            </a:br>
            <a:r>
              <a:rPr lang="de-DE" b="0" dirty="0" err="1" smtClean="0"/>
              <a:t>Messergebnisse</a:t>
            </a:r>
            <a:r>
              <a:rPr lang="de-DE" b="0" dirty="0" smtClean="0"/>
              <a:t> bewerten</a:t>
            </a:r>
            <a:endParaRPr lang="de-DE" b="0" dirty="0"/>
          </a:p>
          <a:p>
            <a:pPr marL="384175" indent="-384175">
              <a:spcBef>
                <a:spcPct val="50000"/>
              </a:spcBef>
              <a:buClr>
                <a:srgbClr val="FFFFFF"/>
              </a:buClr>
              <a:buFont typeface="Arial" charset="0"/>
              <a:buChar char="•"/>
            </a:pPr>
            <a:endParaRPr lang="de-DE" b="0" dirty="0"/>
          </a:p>
        </p:txBody>
      </p:sp>
      <p:sp>
        <p:nvSpPr>
          <p:cNvPr id="54279" name="Text Box 4"/>
          <p:cNvSpPr txBox="1">
            <a:spLocks noChangeArrowheads="1"/>
          </p:cNvSpPr>
          <p:nvPr/>
        </p:nvSpPr>
        <p:spPr bwMode="auto">
          <a:xfrm>
            <a:off x="2738438" y="3573463"/>
            <a:ext cx="6154737" cy="1200329"/>
          </a:xfrm>
          <a:prstGeom prst="rect">
            <a:avLst/>
          </a:prstGeom>
          <a:noFill/>
          <a:ln w="9525">
            <a:noFill/>
            <a:miter lim="800000"/>
            <a:headEnd/>
            <a:tailEnd/>
          </a:ln>
        </p:spPr>
        <p:txBody>
          <a:bodyPr>
            <a:spAutoFit/>
          </a:bodyPr>
          <a:lstStyle/>
          <a:p>
            <a:pPr marL="384175" indent="-384175">
              <a:spcBef>
                <a:spcPct val="50000"/>
              </a:spcBef>
              <a:buClr>
                <a:srgbClr val="FFFFFF"/>
              </a:buClr>
            </a:pPr>
            <a:r>
              <a:rPr lang="de-DE" dirty="0"/>
              <a:t>Ursachenebene</a:t>
            </a:r>
          </a:p>
          <a:p>
            <a:pPr marL="384175" indent="-384175">
              <a:spcBef>
                <a:spcPct val="50000"/>
              </a:spcBef>
              <a:buClr>
                <a:srgbClr val="FFFFFF"/>
              </a:buClr>
              <a:buFont typeface="Arial" charset="0"/>
              <a:buChar char="•"/>
            </a:pPr>
            <a:r>
              <a:rPr lang="de-DE" b="0" dirty="0" smtClean="0"/>
              <a:t>Ursache </a:t>
            </a:r>
            <a:r>
              <a:rPr lang="de-DE" b="0" dirty="0"/>
              <a:t>der Beanstandung </a:t>
            </a:r>
            <a:r>
              <a:rPr lang="de-DE" b="0" dirty="0" smtClean="0"/>
              <a:t>bestimmen</a:t>
            </a:r>
            <a:r>
              <a:rPr lang="de-DE" b="0" dirty="0"/>
              <a:t/>
            </a:r>
            <a:br>
              <a:rPr lang="de-DE" b="0" dirty="0"/>
            </a:br>
            <a:r>
              <a:rPr lang="de-DE" b="0" dirty="0" smtClean="0"/>
              <a:t>Wirkungskette </a:t>
            </a:r>
            <a:r>
              <a:rPr lang="de-DE" b="0" dirty="0"/>
              <a:t>der Ursachen erkennen </a:t>
            </a:r>
            <a:br>
              <a:rPr lang="de-DE" b="0" dirty="0"/>
            </a:br>
            <a:endParaRPr lang="de-DE" b="0" dirty="0"/>
          </a:p>
          <a:p>
            <a:pPr marL="384175" indent="-384175">
              <a:spcBef>
                <a:spcPct val="50000"/>
              </a:spcBef>
              <a:buClr>
                <a:srgbClr val="FFFFFF"/>
              </a:buClr>
              <a:buFont typeface="Arial" charset="0"/>
              <a:buChar char="•"/>
            </a:pPr>
            <a:endParaRPr lang="de-DE" b="0" dirty="0"/>
          </a:p>
        </p:txBody>
      </p:sp>
      <p:sp>
        <p:nvSpPr>
          <p:cNvPr id="54280" name="Text Box 4"/>
          <p:cNvSpPr txBox="1">
            <a:spLocks noChangeArrowheads="1"/>
          </p:cNvSpPr>
          <p:nvPr/>
        </p:nvSpPr>
        <p:spPr bwMode="auto">
          <a:xfrm>
            <a:off x="2738438" y="4484688"/>
            <a:ext cx="4500562" cy="1015663"/>
          </a:xfrm>
          <a:prstGeom prst="rect">
            <a:avLst/>
          </a:prstGeom>
          <a:noFill/>
          <a:ln w="9525">
            <a:noFill/>
            <a:miter lim="800000"/>
            <a:headEnd/>
            <a:tailEnd/>
          </a:ln>
        </p:spPr>
        <p:txBody>
          <a:bodyPr>
            <a:spAutoFit/>
          </a:bodyPr>
          <a:lstStyle/>
          <a:p>
            <a:pPr marL="384175" indent="-384175">
              <a:spcBef>
                <a:spcPct val="50000"/>
              </a:spcBef>
              <a:buClr>
                <a:srgbClr val="FFFFFF"/>
              </a:buClr>
            </a:pPr>
            <a:r>
              <a:rPr lang="de-DE" dirty="0"/>
              <a:t>Fehlerbehebungs- und Kontrollebene</a:t>
            </a:r>
          </a:p>
          <a:p>
            <a:pPr marL="384175" indent="-384175">
              <a:spcBef>
                <a:spcPct val="50000"/>
              </a:spcBef>
              <a:buClr>
                <a:srgbClr val="FFFFFF"/>
              </a:buClr>
              <a:buFont typeface="Arial" charset="0"/>
              <a:buChar char="•"/>
            </a:pPr>
            <a:r>
              <a:rPr lang="de-DE" b="0" dirty="0" smtClean="0"/>
              <a:t>Fachgerechte </a:t>
            </a:r>
            <a:r>
              <a:rPr lang="de-DE" b="0" dirty="0"/>
              <a:t>Reparatur </a:t>
            </a:r>
            <a:r>
              <a:rPr lang="de-DE" b="0" dirty="0" smtClean="0"/>
              <a:t>durchführen</a:t>
            </a:r>
            <a:r>
              <a:rPr lang="de-DE" b="0" dirty="0"/>
              <a:t/>
            </a:r>
            <a:br>
              <a:rPr lang="de-DE" b="0" dirty="0"/>
            </a:br>
            <a:r>
              <a:rPr lang="de-DE" b="0" dirty="0" smtClean="0"/>
              <a:t>Behebung </a:t>
            </a:r>
            <a:r>
              <a:rPr lang="de-DE" b="0" dirty="0"/>
              <a:t>der Beanstandung und </a:t>
            </a:r>
            <a:r>
              <a:rPr lang="de-DE" b="0" dirty="0" smtClean="0"/>
              <a:t>der </a:t>
            </a:r>
            <a:r>
              <a:rPr lang="de-DE" b="0" dirty="0"/>
              <a:t>Ursache überprüfen</a:t>
            </a:r>
          </a:p>
          <a:p>
            <a:pPr marL="384175" indent="-384175">
              <a:spcBef>
                <a:spcPct val="50000"/>
              </a:spcBef>
              <a:buClr>
                <a:srgbClr val="FFFFFF"/>
              </a:buClr>
              <a:buFont typeface="Arial" charset="0"/>
              <a:buChar char="•"/>
            </a:pPr>
            <a:endParaRPr lang="de-DE" b="0" dirty="0"/>
          </a:p>
        </p:txBody>
      </p:sp>
      <p:sp>
        <p:nvSpPr>
          <p:cNvPr id="54281" name="Rechteck 36"/>
          <p:cNvSpPr>
            <a:spLocks noChangeArrowheads="1"/>
          </p:cNvSpPr>
          <p:nvPr/>
        </p:nvSpPr>
        <p:spPr bwMode="auto">
          <a:xfrm>
            <a:off x="2500313" y="571500"/>
            <a:ext cx="6643687" cy="279400"/>
          </a:xfrm>
          <a:prstGeom prst="rect">
            <a:avLst/>
          </a:prstGeom>
          <a:noFill/>
          <a:ln w="9525">
            <a:noFill/>
            <a:miter lim="800000"/>
            <a:headEnd/>
            <a:tailEnd/>
          </a:ln>
        </p:spPr>
        <p:txBody>
          <a:bodyPr lIns="90000" tIns="46800" rIns="90000" bIns="46800">
            <a:spAutoFit/>
          </a:bodyPr>
          <a:lstStyle/>
          <a:p>
            <a:pPr algn="ctr"/>
            <a:endParaRPr lang="de-DE"/>
          </a:p>
        </p:txBody>
      </p:sp>
      <p:sp>
        <p:nvSpPr>
          <p:cNvPr id="17" name="Textfeld 12"/>
          <p:cNvSpPr txBox="1">
            <a:spLocks noChangeArrowheads="1"/>
          </p:cNvSpPr>
          <p:nvPr/>
        </p:nvSpPr>
        <p:spPr bwMode="auto">
          <a:xfrm>
            <a:off x="6786563" y="5106988"/>
            <a:ext cx="2357437" cy="461962"/>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defRPr/>
            </a:pPr>
            <a:r>
              <a:rPr lang="de-DE" dirty="0" smtClean="0">
                <a:cs typeface="Times New Roman" pitchFamily="18" charset="0"/>
              </a:rPr>
              <a:t>Klicken Sie bitte auf die Symbole.</a:t>
            </a:r>
          </a:p>
        </p:txBody>
      </p:sp>
      <p:pic>
        <p:nvPicPr>
          <p:cNvPr id="54283" name="Picture 2" descr="C:\Users\Denver\AppData\Local\Temp\Rar$DR65.358\ebene_1.png"/>
          <p:cNvPicPr>
            <a:picLocks noChangeAspect="1" noChangeArrowheads="1"/>
          </p:cNvPicPr>
          <p:nvPr/>
        </p:nvPicPr>
        <p:blipFill>
          <a:blip r:embed="rId3"/>
          <a:srcRect/>
          <a:stretch>
            <a:fillRect/>
          </a:stretch>
        </p:blipFill>
        <p:spPr bwMode="auto">
          <a:xfrm>
            <a:off x="1138238" y="758825"/>
            <a:ext cx="1400175" cy="1211263"/>
          </a:xfrm>
          <a:prstGeom prst="rect">
            <a:avLst/>
          </a:prstGeom>
          <a:noFill/>
          <a:ln w="9525">
            <a:noFill/>
            <a:miter lim="800000"/>
            <a:headEnd/>
            <a:tailEnd/>
          </a:ln>
        </p:spPr>
      </p:pic>
      <p:pic>
        <p:nvPicPr>
          <p:cNvPr id="54286" name="Picture 4" descr="C:\Users\Denver\AppData\Local\Temp\Rar$DR79.523\ebene_4.png"/>
          <p:cNvPicPr>
            <a:picLocks noChangeAspect="1" noChangeArrowheads="1"/>
          </p:cNvPicPr>
          <p:nvPr/>
        </p:nvPicPr>
        <p:blipFill>
          <a:blip r:embed="rId4"/>
          <a:srcRect/>
          <a:stretch>
            <a:fillRect/>
          </a:stretch>
        </p:blipFill>
        <p:spPr bwMode="auto">
          <a:xfrm>
            <a:off x="1179513" y="4287838"/>
            <a:ext cx="1462087" cy="1265237"/>
          </a:xfrm>
          <a:prstGeom prst="rect">
            <a:avLst/>
          </a:prstGeom>
          <a:noFill/>
          <a:ln w="9525">
            <a:noFill/>
            <a:miter lim="800000"/>
            <a:headEnd/>
            <a:tailEnd/>
          </a:ln>
        </p:spPr>
      </p:pic>
      <p:pic>
        <p:nvPicPr>
          <p:cNvPr id="18" name="Picture 2" descr="G:\_busy\4799_DSE\02_Konzeption\04_Drehbuch\korrekturen\pics_1\ebene_3.png"/>
          <p:cNvPicPr>
            <a:picLocks noChangeAspect="1" noChangeArrowheads="1"/>
          </p:cNvPicPr>
          <p:nvPr/>
        </p:nvPicPr>
        <p:blipFill>
          <a:blip r:embed="rId5"/>
          <a:srcRect/>
          <a:stretch>
            <a:fillRect/>
          </a:stretch>
        </p:blipFill>
        <p:spPr bwMode="auto">
          <a:xfrm>
            <a:off x="1145197" y="2976562"/>
            <a:ext cx="1538237" cy="1330834"/>
          </a:xfrm>
          <a:prstGeom prst="rect">
            <a:avLst/>
          </a:prstGeom>
          <a:noFill/>
        </p:spPr>
      </p:pic>
      <p:pic>
        <p:nvPicPr>
          <p:cNvPr id="19" name="Picture 2" descr="G:\_busy\4799_DSE\02_Konzeption\04_Drehbuch\korrekturen\pics_1\ebene_2.png"/>
          <p:cNvPicPr>
            <a:picLocks noChangeAspect="1" noChangeArrowheads="1"/>
          </p:cNvPicPr>
          <p:nvPr/>
        </p:nvPicPr>
        <p:blipFill>
          <a:blip r:embed="rId6"/>
          <a:srcRect/>
          <a:stretch>
            <a:fillRect/>
          </a:stretch>
        </p:blipFill>
        <p:spPr bwMode="auto">
          <a:xfrm>
            <a:off x="1142976" y="1833554"/>
            <a:ext cx="1468988" cy="1270922"/>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2"/>
          <p:cNvSpPr>
            <a:spLocks noChangeArrowheads="1"/>
          </p:cNvSpPr>
          <p:nvPr/>
        </p:nvSpPr>
        <p:spPr bwMode="auto">
          <a:xfrm>
            <a:off x="449263" y="3097199"/>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pic>
        <p:nvPicPr>
          <p:cNvPr id="56322" name="Picture 4"/>
          <p:cNvPicPr>
            <a:picLocks noChangeAspect="1" noChangeArrowheads="1"/>
          </p:cNvPicPr>
          <p:nvPr/>
        </p:nvPicPr>
        <p:blipFill>
          <a:blip r:embed="rId3"/>
          <a:srcRect l="667" t="8421" r="96664" b="82104"/>
          <a:stretch>
            <a:fillRect/>
          </a:stretch>
        </p:blipFill>
        <p:spPr bwMode="auto">
          <a:xfrm>
            <a:off x="500063" y="1373174"/>
            <a:ext cx="857250" cy="1714500"/>
          </a:xfrm>
          <a:prstGeom prst="rect">
            <a:avLst/>
          </a:prstGeom>
          <a:noFill/>
          <a:ln w="9525">
            <a:solidFill>
              <a:schemeClr val="tx1"/>
            </a:solidFill>
            <a:miter lim="800000"/>
            <a:headEnd/>
            <a:tailEnd/>
          </a:ln>
        </p:spPr>
      </p:pic>
      <p:pic>
        <p:nvPicPr>
          <p:cNvPr id="56323" name="Grafik 85"/>
          <p:cNvPicPr>
            <a:picLocks noChangeAspect="1" noChangeArrowheads="1"/>
          </p:cNvPicPr>
          <p:nvPr/>
        </p:nvPicPr>
        <p:blipFill>
          <a:blip r:embed="rId4"/>
          <a:srcRect b="18182"/>
          <a:stretch>
            <a:fillRect/>
          </a:stretch>
        </p:blipFill>
        <p:spPr bwMode="auto">
          <a:xfrm>
            <a:off x="4429125" y="1182674"/>
            <a:ext cx="2500313" cy="571500"/>
          </a:xfrm>
          <a:prstGeom prst="rect">
            <a:avLst/>
          </a:prstGeom>
          <a:noFill/>
          <a:ln w="9525">
            <a:solidFill>
              <a:schemeClr val="tx1"/>
            </a:solidFill>
            <a:miter lim="800000"/>
            <a:headEnd/>
            <a:tailEnd/>
          </a:ln>
        </p:spPr>
      </p:pic>
      <p:pic>
        <p:nvPicPr>
          <p:cNvPr id="56324" name="Grafik 86"/>
          <p:cNvPicPr>
            <a:picLocks noChangeAspect="1" noChangeArrowheads="1"/>
          </p:cNvPicPr>
          <p:nvPr/>
        </p:nvPicPr>
        <p:blipFill>
          <a:blip r:embed="rId5"/>
          <a:srcRect l="26987" t="15833" r="29706" b="10001"/>
          <a:stretch>
            <a:fillRect/>
          </a:stretch>
        </p:blipFill>
        <p:spPr bwMode="auto">
          <a:xfrm>
            <a:off x="1928813" y="1246174"/>
            <a:ext cx="2000250" cy="2603500"/>
          </a:xfrm>
          <a:prstGeom prst="rect">
            <a:avLst/>
          </a:prstGeom>
          <a:noFill/>
          <a:ln w="9525">
            <a:solidFill>
              <a:schemeClr val="tx1"/>
            </a:solidFill>
            <a:miter lim="800000"/>
            <a:headEnd/>
            <a:tailEnd/>
          </a:ln>
        </p:spPr>
      </p:pic>
      <p:pic>
        <p:nvPicPr>
          <p:cNvPr id="56325" name="Grafik 10"/>
          <p:cNvPicPr>
            <a:picLocks noChangeAspect="1" noChangeArrowheads="1"/>
          </p:cNvPicPr>
          <p:nvPr/>
        </p:nvPicPr>
        <p:blipFill>
          <a:blip r:embed="rId6"/>
          <a:srcRect l="85832" t="2965" b="81660"/>
          <a:stretch>
            <a:fillRect/>
          </a:stretch>
        </p:blipFill>
        <p:spPr bwMode="auto">
          <a:xfrm>
            <a:off x="7358063" y="1119174"/>
            <a:ext cx="1357312" cy="987425"/>
          </a:xfrm>
          <a:prstGeom prst="rect">
            <a:avLst/>
          </a:prstGeom>
          <a:noFill/>
          <a:ln w="9525">
            <a:solidFill>
              <a:schemeClr val="tx1"/>
            </a:solidFill>
            <a:miter lim="800000"/>
            <a:headEnd/>
            <a:tailEnd/>
          </a:ln>
        </p:spPr>
      </p:pic>
      <p:pic>
        <p:nvPicPr>
          <p:cNvPr id="56326" name="Picture 4"/>
          <p:cNvPicPr>
            <a:picLocks noChangeAspect="1" noChangeArrowheads="1"/>
          </p:cNvPicPr>
          <p:nvPr/>
        </p:nvPicPr>
        <p:blipFill>
          <a:blip r:embed="rId7"/>
          <a:srcRect l="70665" r="15559" b="88391"/>
          <a:stretch>
            <a:fillRect/>
          </a:stretch>
        </p:blipFill>
        <p:spPr bwMode="auto">
          <a:xfrm>
            <a:off x="4572000" y="2643174"/>
            <a:ext cx="1827213" cy="825500"/>
          </a:xfrm>
          <a:prstGeom prst="rect">
            <a:avLst/>
          </a:prstGeom>
          <a:noFill/>
          <a:ln w="9525">
            <a:solidFill>
              <a:schemeClr val="tx1"/>
            </a:solidFill>
            <a:miter lim="800000"/>
            <a:headEnd/>
            <a:tailEnd/>
          </a:ln>
        </p:spPr>
      </p:pic>
      <p:pic>
        <p:nvPicPr>
          <p:cNvPr id="56327" name="Picture 12" descr="H:\_busy\4799_DSE\02_Konzeption\04_Drehbuch\Bilder\DAS_mercedes.jpg"/>
          <p:cNvPicPr>
            <a:picLocks noChangeAspect="1" noChangeArrowheads="1"/>
          </p:cNvPicPr>
          <p:nvPr/>
        </p:nvPicPr>
        <p:blipFill>
          <a:blip r:embed="rId8"/>
          <a:srcRect l="7640" r="4498"/>
          <a:stretch>
            <a:fillRect/>
          </a:stretch>
        </p:blipFill>
        <p:spPr bwMode="auto">
          <a:xfrm>
            <a:off x="6961188" y="2566974"/>
            <a:ext cx="1643062" cy="1246188"/>
          </a:xfrm>
          <a:prstGeom prst="rect">
            <a:avLst/>
          </a:prstGeom>
          <a:noFill/>
          <a:ln w="9525">
            <a:noFill/>
            <a:miter lim="800000"/>
            <a:headEnd/>
            <a:tailEnd/>
          </a:ln>
        </p:spPr>
      </p:pic>
      <p:sp>
        <p:nvSpPr>
          <p:cNvPr id="56328" name="Rectangle 22"/>
          <p:cNvSpPr>
            <a:spLocks noChangeArrowheads="1"/>
          </p:cNvSpPr>
          <p:nvPr/>
        </p:nvSpPr>
        <p:spPr bwMode="auto">
          <a:xfrm>
            <a:off x="1866900" y="3913174"/>
            <a:ext cx="276225" cy="279400"/>
          </a:xfrm>
          <a:prstGeom prst="rect">
            <a:avLst/>
          </a:prstGeom>
          <a:noFill/>
          <a:ln w="9525">
            <a:noFill/>
            <a:miter lim="800000"/>
            <a:headEnd/>
            <a:tailEnd/>
          </a:ln>
        </p:spPr>
        <p:txBody>
          <a:bodyPr wrap="none" lIns="90000" tIns="46800" rIns="90000" bIns="46800">
            <a:spAutoFit/>
          </a:bodyPr>
          <a:lstStyle/>
          <a:p>
            <a:pPr algn="ctr"/>
            <a:r>
              <a:rPr lang="de-DE" dirty="0">
                <a:solidFill>
                  <a:srgbClr val="FF00FF"/>
                </a:solidFill>
              </a:rPr>
              <a:t>b</a:t>
            </a:r>
          </a:p>
        </p:txBody>
      </p:sp>
      <p:sp>
        <p:nvSpPr>
          <p:cNvPr id="56329" name="Rectangle 22"/>
          <p:cNvSpPr>
            <a:spLocks noChangeArrowheads="1"/>
          </p:cNvSpPr>
          <p:nvPr/>
        </p:nvSpPr>
        <p:spPr bwMode="auto">
          <a:xfrm>
            <a:off x="4357688" y="1754174"/>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a:t>
            </a:r>
          </a:p>
        </p:txBody>
      </p:sp>
      <p:sp>
        <p:nvSpPr>
          <p:cNvPr id="56330" name="Rectangle 22"/>
          <p:cNvSpPr>
            <a:spLocks noChangeArrowheads="1"/>
          </p:cNvSpPr>
          <p:nvPr/>
        </p:nvSpPr>
        <p:spPr bwMode="auto">
          <a:xfrm>
            <a:off x="4500563" y="3475024"/>
            <a:ext cx="276225" cy="277813"/>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d</a:t>
            </a:r>
          </a:p>
        </p:txBody>
      </p:sp>
      <p:sp>
        <p:nvSpPr>
          <p:cNvPr id="56331" name="Rectangle 22"/>
          <p:cNvSpPr>
            <a:spLocks noChangeArrowheads="1"/>
          </p:cNvSpPr>
          <p:nvPr/>
        </p:nvSpPr>
        <p:spPr bwMode="auto">
          <a:xfrm>
            <a:off x="6608763" y="3503599"/>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e</a:t>
            </a:r>
          </a:p>
        </p:txBody>
      </p:sp>
      <p:sp>
        <p:nvSpPr>
          <p:cNvPr id="56332" name="Rectangle 22"/>
          <p:cNvSpPr>
            <a:spLocks noChangeArrowheads="1"/>
          </p:cNvSpPr>
          <p:nvPr/>
        </p:nvSpPr>
        <p:spPr bwMode="auto">
          <a:xfrm>
            <a:off x="7339013" y="2135174"/>
            <a:ext cx="233362"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f</a:t>
            </a:r>
          </a:p>
        </p:txBody>
      </p:sp>
      <p:sp>
        <p:nvSpPr>
          <p:cNvPr id="27" name="Textfeld 12"/>
          <p:cNvSpPr txBox="1">
            <a:spLocks noChangeArrowheads="1"/>
          </p:cNvSpPr>
          <p:nvPr/>
        </p:nvSpPr>
        <p:spPr bwMode="auto">
          <a:xfrm>
            <a:off x="6732588" y="4848225"/>
            <a:ext cx="2160587" cy="461963"/>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defRPr/>
            </a:pPr>
            <a:r>
              <a:rPr lang="de-DE" dirty="0" smtClean="0">
                <a:cs typeface="Times New Roman" pitchFamily="18" charset="0"/>
              </a:rPr>
              <a:t>Klicken Sie bitte auf die Grafiken.</a:t>
            </a:r>
          </a:p>
        </p:txBody>
      </p:sp>
      <p:sp>
        <p:nvSpPr>
          <p:cNvPr id="56340" name="Text Box 5"/>
          <p:cNvSpPr txBox="1">
            <a:spLocks noChangeArrowheads="1"/>
          </p:cNvSpPr>
          <p:nvPr/>
        </p:nvSpPr>
        <p:spPr bwMode="auto">
          <a:xfrm>
            <a:off x="1979613" y="3078149"/>
            <a:ext cx="1944687" cy="373930"/>
          </a:xfrm>
          <a:prstGeom prst="rect">
            <a:avLst/>
          </a:prstGeom>
          <a:solidFill>
            <a:srgbClr val="969696"/>
          </a:solidFill>
          <a:ln w="9525">
            <a:noFill/>
            <a:miter lim="800000"/>
            <a:headEnd/>
            <a:tailEnd/>
          </a:ln>
        </p:spPr>
        <p:txBody>
          <a:bodyPr lIns="95994" tIns="47997" rIns="95994" bIns="47997">
            <a:spAutoFit/>
          </a:bodyPr>
          <a:lstStyle/>
          <a:p>
            <a:pPr algn="ctr">
              <a:spcBef>
                <a:spcPct val="50000"/>
              </a:spcBef>
            </a:pPr>
            <a:r>
              <a:rPr lang="de-DE" sz="900" dirty="0"/>
              <a:t>Fahrzeug </a:t>
            </a:r>
            <a:br>
              <a:rPr lang="de-DE" sz="900" dirty="0"/>
            </a:br>
            <a:r>
              <a:rPr lang="de-DE" sz="900" dirty="0"/>
              <a:t>Betriebsanleitung</a:t>
            </a:r>
          </a:p>
        </p:txBody>
      </p:sp>
      <p:pic>
        <p:nvPicPr>
          <p:cNvPr id="4098" name="Picture 2" descr="G:\_busy\4799_DSE\02_Konzeption\04_Drehbuch\korrekturen\pics_1\worker2.png"/>
          <p:cNvPicPr>
            <a:picLocks noChangeAspect="1" noChangeArrowheads="1"/>
          </p:cNvPicPr>
          <p:nvPr/>
        </p:nvPicPr>
        <p:blipFill>
          <a:blip r:embed="rId9"/>
          <a:srcRect/>
          <a:stretch>
            <a:fillRect/>
          </a:stretch>
        </p:blipFill>
        <p:spPr bwMode="auto">
          <a:xfrm>
            <a:off x="357158" y="3544895"/>
            <a:ext cx="1395419" cy="1860559"/>
          </a:xfrm>
          <a:prstGeom prst="rect">
            <a:avLst/>
          </a:prstGeom>
          <a:noFill/>
        </p:spPr>
      </p:pic>
      <p:sp>
        <p:nvSpPr>
          <p:cNvPr id="24" name="Rectangle 22"/>
          <p:cNvSpPr>
            <a:spLocks noChangeArrowheads="1"/>
          </p:cNvSpPr>
          <p:nvPr/>
        </p:nvSpPr>
        <p:spPr bwMode="auto">
          <a:xfrm>
            <a:off x="1428728" y="4976826"/>
            <a:ext cx="276335" cy="279180"/>
          </a:xfrm>
          <a:prstGeom prst="rect">
            <a:avLst/>
          </a:prstGeom>
          <a:noFill/>
          <a:ln w="9525">
            <a:noFill/>
            <a:miter lim="800000"/>
            <a:headEnd/>
            <a:tailEnd/>
          </a:ln>
        </p:spPr>
        <p:txBody>
          <a:bodyPr wrap="none" lIns="90000" tIns="46800" rIns="90000" bIns="46800">
            <a:spAutoFit/>
          </a:bodyPr>
          <a:lstStyle/>
          <a:p>
            <a:pPr algn="ctr"/>
            <a:r>
              <a:rPr lang="de-DE" dirty="0" smtClean="0">
                <a:solidFill>
                  <a:srgbClr val="FF00FF"/>
                </a:solidFill>
              </a:rPr>
              <a:t>g</a:t>
            </a:r>
            <a:endParaRPr lang="de-DE" dirty="0">
              <a:solidFill>
                <a:srgbClr val="FF00FF"/>
              </a:solidFill>
            </a:endParaRPr>
          </a:p>
        </p:txBody>
      </p:sp>
      <p:pic>
        <p:nvPicPr>
          <p:cNvPr id="4099" name="Picture 3" descr="G:\_busy\4799_DSE\02_Konzeption\04_Drehbuch\korrekturen\pics_1\brain.png"/>
          <p:cNvPicPr>
            <a:picLocks noChangeAspect="1" noChangeArrowheads="1"/>
          </p:cNvPicPr>
          <p:nvPr/>
        </p:nvPicPr>
        <p:blipFill>
          <a:blip r:embed="rId10" cstate="print"/>
          <a:srcRect/>
          <a:stretch>
            <a:fillRect/>
          </a:stretch>
        </p:blipFill>
        <p:spPr bwMode="auto">
          <a:xfrm>
            <a:off x="3492843" y="3905256"/>
            <a:ext cx="2007851" cy="1673209"/>
          </a:xfrm>
          <a:prstGeom prst="rect">
            <a:avLst/>
          </a:prstGeom>
          <a:noFill/>
        </p:spPr>
      </p:pic>
      <p:sp>
        <p:nvSpPr>
          <p:cNvPr id="26" name="Rectangle 22"/>
          <p:cNvSpPr>
            <a:spLocks noChangeArrowheads="1"/>
          </p:cNvSpPr>
          <p:nvPr/>
        </p:nvSpPr>
        <p:spPr bwMode="auto">
          <a:xfrm>
            <a:off x="5286380" y="5191140"/>
            <a:ext cx="276335" cy="279180"/>
          </a:xfrm>
          <a:prstGeom prst="rect">
            <a:avLst/>
          </a:prstGeom>
          <a:noFill/>
          <a:ln w="9525">
            <a:noFill/>
            <a:miter lim="800000"/>
            <a:headEnd/>
            <a:tailEnd/>
          </a:ln>
        </p:spPr>
        <p:txBody>
          <a:bodyPr wrap="none" lIns="90000" tIns="46800" rIns="90000" bIns="46800">
            <a:spAutoFit/>
          </a:bodyPr>
          <a:lstStyle/>
          <a:p>
            <a:pPr algn="ctr"/>
            <a:r>
              <a:rPr lang="de-DE" dirty="0" smtClean="0">
                <a:solidFill>
                  <a:srgbClr val="FF00FF"/>
                </a:solidFill>
              </a:rPr>
              <a:t>h</a:t>
            </a:r>
            <a:endParaRPr lang="de-DE" dirty="0">
              <a:solidFill>
                <a:srgbClr val="FF00FF"/>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4"/>
          <p:cNvPicPr>
            <a:picLocks noChangeAspect="1" noChangeArrowheads="1"/>
          </p:cNvPicPr>
          <p:nvPr/>
        </p:nvPicPr>
        <p:blipFill>
          <a:blip r:embed="rId3"/>
          <a:srcRect l="667" t="8421" r="96664" b="82104"/>
          <a:stretch>
            <a:fillRect/>
          </a:stretch>
        </p:blipFill>
        <p:spPr bwMode="auto">
          <a:xfrm>
            <a:off x="3857625" y="1968500"/>
            <a:ext cx="857250" cy="1714500"/>
          </a:xfrm>
          <a:prstGeom prst="rect">
            <a:avLst/>
          </a:prstGeom>
          <a:noFill/>
          <a:ln w="9525">
            <a:solidFill>
              <a:schemeClr val="tx1"/>
            </a:solidFill>
            <a:miter lim="800000"/>
            <a:headEnd/>
            <a:tailEnd/>
          </a:ln>
        </p:spPr>
      </p:pic>
      <p:sp>
        <p:nvSpPr>
          <p:cNvPr id="58370" name="Textfeld 36"/>
          <p:cNvSpPr txBox="1">
            <a:spLocks noChangeArrowheads="1"/>
          </p:cNvSpPr>
          <p:nvPr/>
        </p:nvSpPr>
        <p:spPr bwMode="auto">
          <a:xfrm>
            <a:off x="1357313" y="1333500"/>
            <a:ext cx="5715000" cy="338138"/>
          </a:xfrm>
          <a:prstGeom prst="rect">
            <a:avLst/>
          </a:prstGeom>
          <a:noFill/>
          <a:ln w="9525">
            <a:noFill/>
            <a:miter lim="800000"/>
            <a:headEnd/>
            <a:tailEnd/>
          </a:ln>
        </p:spPr>
        <p:txBody>
          <a:bodyPr>
            <a:spAutoFit/>
          </a:bodyPr>
          <a:lstStyle/>
          <a:p>
            <a:pPr algn="ctr"/>
            <a:r>
              <a:rPr lang="de-DE" sz="1600"/>
              <a:t>WIS – Werkstatt-Informations-System</a:t>
            </a:r>
          </a:p>
        </p:txBody>
      </p:sp>
      <p:sp>
        <p:nvSpPr>
          <p:cNvPr id="58371" name="Rectangle 22"/>
          <p:cNvSpPr>
            <a:spLocks noChangeArrowheads="1"/>
          </p:cNvSpPr>
          <p:nvPr/>
        </p:nvSpPr>
        <p:spPr bwMode="auto">
          <a:xfrm>
            <a:off x="3806825" y="37465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feld 36"/>
          <p:cNvSpPr txBox="1">
            <a:spLocks noChangeArrowheads="1"/>
          </p:cNvSpPr>
          <p:nvPr/>
        </p:nvSpPr>
        <p:spPr bwMode="auto">
          <a:xfrm>
            <a:off x="1357313" y="1333500"/>
            <a:ext cx="5715000" cy="338138"/>
          </a:xfrm>
          <a:prstGeom prst="rect">
            <a:avLst/>
          </a:prstGeom>
          <a:noFill/>
          <a:ln w="9525">
            <a:noFill/>
            <a:miter lim="800000"/>
            <a:headEnd/>
            <a:tailEnd/>
          </a:ln>
        </p:spPr>
        <p:txBody>
          <a:bodyPr>
            <a:spAutoFit/>
          </a:bodyPr>
          <a:lstStyle/>
          <a:p>
            <a:pPr algn="ctr"/>
            <a:r>
              <a:rPr lang="de-DE" sz="1600"/>
              <a:t>Fahrzeug Betriebsanleitung</a:t>
            </a:r>
          </a:p>
        </p:txBody>
      </p:sp>
      <p:sp>
        <p:nvSpPr>
          <p:cNvPr id="60418" name="Rectangle 22"/>
          <p:cNvSpPr>
            <a:spLocks noChangeArrowheads="1"/>
          </p:cNvSpPr>
          <p:nvPr/>
        </p:nvSpPr>
        <p:spPr bwMode="auto">
          <a:xfrm>
            <a:off x="3163888" y="4508500"/>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b</a:t>
            </a:r>
          </a:p>
        </p:txBody>
      </p:sp>
      <p:pic>
        <p:nvPicPr>
          <p:cNvPr id="60419" name="Grafik 86"/>
          <p:cNvPicPr>
            <a:picLocks noChangeAspect="1" noChangeArrowheads="1"/>
          </p:cNvPicPr>
          <p:nvPr/>
        </p:nvPicPr>
        <p:blipFill>
          <a:blip r:embed="rId3"/>
          <a:srcRect l="26987" t="15833" r="29706" b="10001"/>
          <a:stretch>
            <a:fillRect/>
          </a:stretch>
        </p:blipFill>
        <p:spPr bwMode="auto">
          <a:xfrm>
            <a:off x="3214688" y="1841500"/>
            <a:ext cx="2000250" cy="2603500"/>
          </a:xfrm>
          <a:prstGeom prst="rect">
            <a:avLst/>
          </a:prstGeom>
          <a:noFill/>
          <a:ln w="9525">
            <a:solidFill>
              <a:schemeClr val="tx1"/>
            </a:solidFill>
            <a:miter lim="800000"/>
            <a:headEnd/>
            <a:tailEnd/>
          </a:ln>
        </p:spPr>
      </p:pic>
      <p:sp>
        <p:nvSpPr>
          <p:cNvPr id="60421" name="Text Box 5"/>
          <p:cNvSpPr txBox="1">
            <a:spLocks noChangeArrowheads="1"/>
          </p:cNvSpPr>
          <p:nvPr/>
        </p:nvSpPr>
        <p:spPr bwMode="auto">
          <a:xfrm>
            <a:off x="3348038" y="3695700"/>
            <a:ext cx="1757362" cy="527819"/>
          </a:xfrm>
          <a:prstGeom prst="rect">
            <a:avLst/>
          </a:prstGeom>
          <a:solidFill>
            <a:srgbClr val="969696"/>
          </a:solidFill>
          <a:ln w="9525">
            <a:noFill/>
            <a:miter lim="800000"/>
            <a:headEnd/>
            <a:tailEnd/>
          </a:ln>
        </p:spPr>
        <p:txBody>
          <a:bodyPr lIns="95994" tIns="47997" rIns="95994" bIns="47997">
            <a:spAutoFit/>
          </a:bodyPr>
          <a:lstStyle/>
          <a:p>
            <a:pPr algn="ctr">
              <a:spcBef>
                <a:spcPct val="50000"/>
              </a:spcBef>
            </a:pPr>
            <a:r>
              <a:rPr lang="de-DE" sz="1400" dirty="0"/>
              <a:t>Fahrzeug </a:t>
            </a:r>
            <a:br>
              <a:rPr lang="de-DE" sz="1400" dirty="0"/>
            </a:br>
            <a:r>
              <a:rPr lang="de-DE" sz="1400" dirty="0"/>
              <a:t>Betriebsanleitung</a:t>
            </a:r>
          </a:p>
        </p:txBody>
      </p:sp>
      <p:sp>
        <p:nvSpPr>
          <p:cNvPr id="2" name="Rechteck 1"/>
          <p:cNvSpPr/>
          <p:nvPr/>
        </p:nvSpPr>
        <p:spPr bwMode="auto">
          <a:xfrm>
            <a:off x="6444208" y="15081"/>
            <a:ext cx="2699792" cy="743744"/>
          </a:xfrm>
          <a:prstGeom prst="rect">
            <a:avLst/>
          </a:prstGeom>
          <a:solidFill>
            <a:srgbClr val="FFFFFF">
              <a:alpha val="72000"/>
            </a:srgbClr>
          </a:solidFill>
          <a:ln>
            <a:noFill/>
          </a:ln>
          <a:effectLst/>
          <a:ex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Grafik 23"/>
          <p:cNvPicPr>
            <a:picLocks noChangeAspect="1" noChangeArrowheads="1"/>
          </p:cNvPicPr>
          <p:nvPr/>
        </p:nvPicPr>
        <p:blipFill>
          <a:blip r:embed="rId3"/>
          <a:srcRect l="1736" t="18889" r="66730" b="7249"/>
          <a:stretch>
            <a:fillRect/>
          </a:stretch>
        </p:blipFill>
        <p:spPr bwMode="auto">
          <a:xfrm>
            <a:off x="323850" y="1968500"/>
            <a:ext cx="1979613" cy="2879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feld 36"/>
          <p:cNvSpPr txBox="1">
            <a:spLocks noChangeArrowheads="1"/>
          </p:cNvSpPr>
          <p:nvPr/>
        </p:nvSpPr>
        <p:spPr bwMode="auto">
          <a:xfrm>
            <a:off x="1357313" y="1333500"/>
            <a:ext cx="5715000" cy="338138"/>
          </a:xfrm>
          <a:prstGeom prst="rect">
            <a:avLst/>
          </a:prstGeom>
          <a:noFill/>
          <a:ln w="9525">
            <a:noFill/>
            <a:miter lim="800000"/>
            <a:headEnd/>
            <a:tailEnd/>
          </a:ln>
        </p:spPr>
        <p:txBody>
          <a:bodyPr>
            <a:spAutoFit/>
          </a:bodyPr>
          <a:lstStyle/>
          <a:p>
            <a:pPr algn="ctr"/>
            <a:r>
              <a:rPr lang="de-DE" sz="1600"/>
              <a:t>XENTRY TIPS</a:t>
            </a:r>
          </a:p>
        </p:txBody>
      </p:sp>
      <p:sp>
        <p:nvSpPr>
          <p:cNvPr id="62466" name="Rectangle 22"/>
          <p:cNvSpPr>
            <a:spLocks noChangeArrowheads="1"/>
          </p:cNvSpPr>
          <p:nvPr/>
        </p:nvSpPr>
        <p:spPr bwMode="auto">
          <a:xfrm>
            <a:off x="3000375" y="27305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a:t>
            </a:r>
          </a:p>
        </p:txBody>
      </p:sp>
      <p:pic>
        <p:nvPicPr>
          <p:cNvPr id="62467" name="Grafik 85"/>
          <p:cNvPicPr>
            <a:picLocks noChangeAspect="1" noChangeArrowheads="1"/>
          </p:cNvPicPr>
          <p:nvPr/>
        </p:nvPicPr>
        <p:blipFill>
          <a:blip r:embed="rId3"/>
          <a:srcRect b="18182"/>
          <a:stretch>
            <a:fillRect/>
          </a:stretch>
        </p:blipFill>
        <p:spPr bwMode="auto">
          <a:xfrm>
            <a:off x="3000375" y="2095500"/>
            <a:ext cx="2500313" cy="571500"/>
          </a:xfrm>
          <a:prstGeom prst="rect">
            <a:avLst/>
          </a:prstGeom>
          <a:noFill/>
          <a:ln w="9525">
            <a:solidFill>
              <a:schemeClr val="tx1"/>
            </a:solidFill>
            <a:miter lim="800000"/>
            <a:headEnd/>
            <a:tailEnd/>
          </a:ln>
        </p:spPr>
      </p:pic>
      <p:sp>
        <p:nvSpPr>
          <p:cNvPr id="5" name="Rechteck 4"/>
          <p:cNvSpPr/>
          <p:nvPr/>
        </p:nvSpPr>
        <p:spPr bwMode="auto">
          <a:xfrm>
            <a:off x="6444208" y="15081"/>
            <a:ext cx="2699792" cy="743744"/>
          </a:xfrm>
          <a:prstGeom prst="rect">
            <a:avLst/>
          </a:prstGeom>
          <a:solidFill>
            <a:srgbClr val="FFFFFF">
              <a:alpha val="72000"/>
            </a:srgbClr>
          </a:solidFill>
          <a:ln>
            <a:noFill/>
          </a:ln>
          <a:effectLst/>
          <a:ex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feld 36"/>
          <p:cNvSpPr txBox="1">
            <a:spLocks noChangeArrowheads="1"/>
          </p:cNvSpPr>
          <p:nvPr/>
        </p:nvSpPr>
        <p:spPr bwMode="auto">
          <a:xfrm>
            <a:off x="1357313" y="1333500"/>
            <a:ext cx="5715000" cy="338138"/>
          </a:xfrm>
          <a:prstGeom prst="rect">
            <a:avLst/>
          </a:prstGeom>
          <a:noFill/>
          <a:ln w="9525">
            <a:noFill/>
            <a:miter lim="800000"/>
            <a:headEnd/>
            <a:tailEnd/>
          </a:ln>
        </p:spPr>
        <p:txBody>
          <a:bodyPr>
            <a:spAutoFit/>
          </a:bodyPr>
          <a:lstStyle/>
          <a:p>
            <a:pPr algn="ctr"/>
            <a:r>
              <a:rPr lang="de-DE" sz="1600"/>
              <a:t>VeDoc – Vehicle Documentation</a:t>
            </a:r>
          </a:p>
        </p:txBody>
      </p:sp>
      <p:sp>
        <p:nvSpPr>
          <p:cNvPr id="64514" name="Rectangle 22"/>
          <p:cNvSpPr>
            <a:spLocks noChangeArrowheads="1"/>
          </p:cNvSpPr>
          <p:nvPr/>
        </p:nvSpPr>
        <p:spPr bwMode="auto">
          <a:xfrm>
            <a:off x="3357563" y="2730500"/>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d</a:t>
            </a:r>
          </a:p>
        </p:txBody>
      </p:sp>
      <p:pic>
        <p:nvPicPr>
          <p:cNvPr id="64515" name="Picture 4"/>
          <p:cNvPicPr>
            <a:picLocks noChangeAspect="1" noChangeArrowheads="1"/>
          </p:cNvPicPr>
          <p:nvPr/>
        </p:nvPicPr>
        <p:blipFill>
          <a:blip r:embed="rId3"/>
          <a:srcRect l="70665" r="15559" b="88391"/>
          <a:stretch>
            <a:fillRect/>
          </a:stretch>
        </p:blipFill>
        <p:spPr bwMode="auto">
          <a:xfrm>
            <a:off x="3357563" y="1841500"/>
            <a:ext cx="1827212" cy="825500"/>
          </a:xfrm>
          <a:prstGeom prst="rect">
            <a:avLst/>
          </a:prstGeom>
          <a:noFill/>
          <a:ln w="9525">
            <a:solidFill>
              <a:schemeClr val="tx1"/>
            </a:solidFill>
            <a:miter lim="800000"/>
            <a:headEnd/>
            <a:tailEnd/>
          </a:ln>
        </p:spPr>
      </p:pic>
      <p:sp>
        <p:nvSpPr>
          <p:cNvPr id="5" name="Rechteck 4"/>
          <p:cNvSpPr/>
          <p:nvPr/>
        </p:nvSpPr>
        <p:spPr bwMode="auto">
          <a:xfrm>
            <a:off x="6444208" y="15081"/>
            <a:ext cx="1656184" cy="743744"/>
          </a:xfrm>
          <a:prstGeom prst="rect">
            <a:avLst/>
          </a:prstGeom>
          <a:solidFill>
            <a:srgbClr val="FFFFFF">
              <a:alpha val="72000"/>
            </a:srgbClr>
          </a:solidFill>
          <a:ln>
            <a:noFill/>
          </a:ln>
          <a:effectLst/>
          <a:ex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feld 36"/>
          <p:cNvSpPr txBox="1">
            <a:spLocks noChangeArrowheads="1"/>
          </p:cNvSpPr>
          <p:nvPr/>
        </p:nvSpPr>
        <p:spPr bwMode="auto">
          <a:xfrm>
            <a:off x="1357313" y="1333500"/>
            <a:ext cx="5715000" cy="338138"/>
          </a:xfrm>
          <a:prstGeom prst="rect">
            <a:avLst/>
          </a:prstGeom>
          <a:noFill/>
          <a:ln w="9525">
            <a:noFill/>
            <a:miter lim="800000"/>
            <a:headEnd/>
            <a:tailEnd/>
          </a:ln>
        </p:spPr>
        <p:txBody>
          <a:bodyPr>
            <a:spAutoFit/>
          </a:bodyPr>
          <a:lstStyle/>
          <a:p>
            <a:pPr algn="ctr"/>
            <a:r>
              <a:rPr lang="de-DE" sz="1600"/>
              <a:t>XENTRY – DAS ( Diagnose-Assistenz-System)</a:t>
            </a:r>
          </a:p>
        </p:txBody>
      </p:sp>
      <p:sp>
        <p:nvSpPr>
          <p:cNvPr id="66562" name="Rectangle 22"/>
          <p:cNvSpPr>
            <a:spLocks noChangeArrowheads="1"/>
          </p:cNvSpPr>
          <p:nvPr/>
        </p:nvSpPr>
        <p:spPr bwMode="auto">
          <a:xfrm>
            <a:off x="3448050" y="31115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e</a:t>
            </a:r>
          </a:p>
        </p:txBody>
      </p:sp>
      <p:pic>
        <p:nvPicPr>
          <p:cNvPr id="66563" name="Picture 12" descr="H:\_busy\4799_DSE\02_Konzeption\04_Drehbuch\Bilder\DAS_mercedes.jpg"/>
          <p:cNvPicPr>
            <a:picLocks noChangeAspect="1" noChangeArrowheads="1"/>
          </p:cNvPicPr>
          <p:nvPr/>
        </p:nvPicPr>
        <p:blipFill>
          <a:blip r:embed="rId3"/>
          <a:srcRect l="7640" r="4498"/>
          <a:stretch>
            <a:fillRect/>
          </a:stretch>
        </p:blipFill>
        <p:spPr bwMode="auto">
          <a:xfrm>
            <a:off x="3500438" y="1841500"/>
            <a:ext cx="1643062" cy="1246188"/>
          </a:xfrm>
          <a:prstGeom prst="rect">
            <a:avLst/>
          </a:prstGeom>
          <a:noFill/>
          <a:ln w="9525">
            <a:noFill/>
            <a:miter lim="800000"/>
            <a:headEnd/>
            <a:tailEnd/>
          </a:ln>
        </p:spPr>
      </p:pic>
      <p:sp>
        <p:nvSpPr>
          <p:cNvPr id="5" name="Rechteck 4"/>
          <p:cNvSpPr/>
          <p:nvPr/>
        </p:nvSpPr>
        <p:spPr bwMode="auto">
          <a:xfrm>
            <a:off x="7272300" y="15081"/>
            <a:ext cx="828092" cy="743744"/>
          </a:xfrm>
          <a:prstGeom prst="rect">
            <a:avLst/>
          </a:prstGeom>
          <a:solidFill>
            <a:srgbClr val="FFFFFF">
              <a:alpha val="72000"/>
            </a:srgbClr>
          </a:solidFill>
          <a:ln>
            <a:noFill/>
          </a:ln>
          <a:effectLst/>
          <a:ex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feld 36"/>
          <p:cNvSpPr txBox="1">
            <a:spLocks noChangeArrowheads="1"/>
          </p:cNvSpPr>
          <p:nvPr/>
        </p:nvSpPr>
        <p:spPr bwMode="auto">
          <a:xfrm>
            <a:off x="1357313" y="1333500"/>
            <a:ext cx="5715000" cy="338138"/>
          </a:xfrm>
          <a:prstGeom prst="rect">
            <a:avLst/>
          </a:prstGeom>
          <a:noFill/>
          <a:ln w="9525">
            <a:noFill/>
            <a:miter lim="800000"/>
            <a:headEnd/>
            <a:tailEnd/>
          </a:ln>
        </p:spPr>
        <p:txBody>
          <a:bodyPr>
            <a:spAutoFit/>
          </a:bodyPr>
          <a:lstStyle/>
          <a:p>
            <a:pPr algn="ctr"/>
            <a:r>
              <a:rPr lang="de-DE" sz="1600"/>
              <a:t>SD Media</a:t>
            </a:r>
          </a:p>
        </p:txBody>
      </p:sp>
      <p:sp>
        <p:nvSpPr>
          <p:cNvPr id="68610" name="Rectangle 22"/>
          <p:cNvSpPr>
            <a:spLocks noChangeArrowheads="1"/>
          </p:cNvSpPr>
          <p:nvPr/>
        </p:nvSpPr>
        <p:spPr bwMode="auto">
          <a:xfrm>
            <a:off x="3448050" y="3111500"/>
            <a:ext cx="233363"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f</a:t>
            </a:r>
          </a:p>
        </p:txBody>
      </p:sp>
      <p:pic>
        <p:nvPicPr>
          <p:cNvPr id="68611" name="Grafik 10"/>
          <p:cNvPicPr>
            <a:picLocks noChangeAspect="1" noChangeArrowheads="1"/>
          </p:cNvPicPr>
          <p:nvPr/>
        </p:nvPicPr>
        <p:blipFill>
          <a:blip r:embed="rId3"/>
          <a:srcRect l="85832" t="2965" b="81660"/>
          <a:stretch>
            <a:fillRect/>
          </a:stretch>
        </p:blipFill>
        <p:spPr bwMode="auto">
          <a:xfrm>
            <a:off x="3571875" y="2095500"/>
            <a:ext cx="1357313" cy="987425"/>
          </a:xfrm>
          <a:prstGeom prst="rect">
            <a:avLst/>
          </a:prstGeom>
          <a:noFill/>
          <a:ln w="9525">
            <a:solidFill>
              <a:schemeClr val="tx1"/>
            </a:solidFill>
            <a:miter lim="800000"/>
            <a:headEnd/>
            <a:tailEnd/>
          </a:ln>
        </p:spPr>
      </p:pic>
      <p:sp>
        <p:nvSpPr>
          <p:cNvPr id="5" name="Rechteck 4"/>
          <p:cNvSpPr/>
          <p:nvPr/>
        </p:nvSpPr>
        <p:spPr bwMode="auto">
          <a:xfrm>
            <a:off x="5364088" y="19723"/>
            <a:ext cx="2699792" cy="743744"/>
          </a:xfrm>
          <a:prstGeom prst="rect">
            <a:avLst/>
          </a:prstGeom>
          <a:solidFill>
            <a:srgbClr val="FFFFFF">
              <a:alpha val="72000"/>
            </a:srgbClr>
          </a:solidFill>
          <a:ln>
            <a:noFill/>
          </a:ln>
          <a:effectLst/>
          <a:ex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feld 36"/>
          <p:cNvSpPr txBox="1">
            <a:spLocks noChangeArrowheads="1"/>
          </p:cNvSpPr>
          <p:nvPr/>
        </p:nvSpPr>
        <p:spPr bwMode="auto">
          <a:xfrm>
            <a:off x="1357313" y="1333500"/>
            <a:ext cx="5715000" cy="338138"/>
          </a:xfrm>
          <a:prstGeom prst="rect">
            <a:avLst/>
          </a:prstGeom>
          <a:noFill/>
          <a:ln w="9525">
            <a:noFill/>
            <a:miter lim="800000"/>
            <a:headEnd/>
            <a:tailEnd/>
          </a:ln>
        </p:spPr>
        <p:txBody>
          <a:bodyPr>
            <a:spAutoFit/>
          </a:bodyPr>
          <a:lstStyle/>
          <a:p>
            <a:pPr algn="ctr"/>
            <a:r>
              <a:rPr lang="de-DE" sz="1600" dirty="0" smtClean="0"/>
              <a:t>Arbeitskollegen/-</a:t>
            </a:r>
            <a:r>
              <a:rPr lang="de-DE" sz="1600" dirty="0" err="1" smtClean="0"/>
              <a:t>kolleginnen</a:t>
            </a:r>
            <a:endParaRPr lang="de-DE" sz="1600" dirty="0"/>
          </a:p>
        </p:txBody>
      </p:sp>
      <p:sp>
        <p:nvSpPr>
          <p:cNvPr id="68610" name="Rectangle 22"/>
          <p:cNvSpPr>
            <a:spLocks noChangeArrowheads="1"/>
          </p:cNvSpPr>
          <p:nvPr/>
        </p:nvSpPr>
        <p:spPr bwMode="auto">
          <a:xfrm>
            <a:off x="3448050" y="3111500"/>
            <a:ext cx="276335" cy="279180"/>
          </a:xfrm>
          <a:prstGeom prst="rect">
            <a:avLst/>
          </a:prstGeom>
          <a:noFill/>
          <a:ln w="9525">
            <a:noFill/>
            <a:miter lim="800000"/>
            <a:headEnd/>
            <a:tailEnd/>
          </a:ln>
        </p:spPr>
        <p:txBody>
          <a:bodyPr wrap="none" lIns="90000" tIns="46800" rIns="90000" bIns="46800">
            <a:spAutoFit/>
          </a:bodyPr>
          <a:lstStyle/>
          <a:p>
            <a:pPr algn="ctr"/>
            <a:r>
              <a:rPr lang="de-DE" dirty="0" smtClean="0">
                <a:solidFill>
                  <a:srgbClr val="FF00FF"/>
                </a:solidFill>
              </a:rPr>
              <a:t>g</a:t>
            </a:r>
            <a:endParaRPr lang="de-DE" dirty="0">
              <a:solidFill>
                <a:srgbClr val="FF00FF"/>
              </a:solidFill>
            </a:endParaRPr>
          </a:p>
        </p:txBody>
      </p:sp>
      <p:pic>
        <p:nvPicPr>
          <p:cNvPr id="5" name="Picture 2" descr="G:\_busy\4799_DSE\02_Konzeption\04_Drehbuch\korrekturen\pics_1\worker2.png"/>
          <p:cNvPicPr>
            <a:picLocks noChangeAspect="1" noChangeArrowheads="1"/>
          </p:cNvPicPr>
          <p:nvPr/>
        </p:nvPicPr>
        <p:blipFill>
          <a:blip r:embed="rId3"/>
          <a:srcRect/>
          <a:stretch>
            <a:fillRect/>
          </a:stretch>
        </p:blipFill>
        <p:spPr bwMode="auto">
          <a:xfrm>
            <a:off x="3643306" y="1833554"/>
            <a:ext cx="1395419" cy="1860559"/>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feld 36"/>
          <p:cNvSpPr txBox="1">
            <a:spLocks noChangeArrowheads="1"/>
          </p:cNvSpPr>
          <p:nvPr/>
        </p:nvSpPr>
        <p:spPr bwMode="auto">
          <a:xfrm>
            <a:off x="1357313" y="1333500"/>
            <a:ext cx="5715000" cy="338138"/>
          </a:xfrm>
          <a:prstGeom prst="rect">
            <a:avLst/>
          </a:prstGeom>
          <a:noFill/>
          <a:ln w="9525">
            <a:noFill/>
            <a:miter lim="800000"/>
            <a:headEnd/>
            <a:tailEnd/>
          </a:ln>
        </p:spPr>
        <p:txBody>
          <a:bodyPr>
            <a:spAutoFit/>
          </a:bodyPr>
          <a:lstStyle/>
          <a:p>
            <a:pPr algn="ctr"/>
            <a:r>
              <a:rPr lang="de-DE" sz="1600" dirty="0"/>
              <a:t>Ihr </a:t>
            </a:r>
            <a:r>
              <a:rPr lang="de-DE" sz="1600" dirty="0" smtClean="0"/>
              <a:t>Gehirn</a:t>
            </a:r>
            <a:endParaRPr lang="de-DE" sz="1600" dirty="0"/>
          </a:p>
        </p:txBody>
      </p:sp>
      <p:pic>
        <p:nvPicPr>
          <p:cNvPr id="3" name="Picture 2" descr="G:\_busy\4799_DSE\02_Konzeption\04_Drehbuch\korrekturen\pics_1\brain.png"/>
          <p:cNvPicPr>
            <a:picLocks noChangeAspect="1" noChangeArrowheads="1"/>
          </p:cNvPicPr>
          <p:nvPr/>
        </p:nvPicPr>
        <p:blipFill>
          <a:blip r:embed="rId3"/>
          <a:srcRect/>
          <a:stretch>
            <a:fillRect/>
          </a:stretch>
        </p:blipFill>
        <p:spPr bwMode="auto">
          <a:xfrm>
            <a:off x="2500298" y="1762116"/>
            <a:ext cx="3537583" cy="2947986"/>
          </a:xfrm>
          <a:prstGeom prst="rect">
            <a:avLst/>
          </a:prstGeom>
          <a:noFill/>
        </p:spPr>
      </p:pic>
      <p:sp>
        <p:nvSpPr>
          <p:cNvPr id="4" name="Rectangle 22"/>
          <p:cNvSpPr>
            <a:spLocks noChangeArrowheads="1"/>
          </p:cNvSpPr>
          <p:nvPr/>
        </p:nvSpPr>
        <p:spPr bwMode="auto">
          <a:xfrm>
            <a:off x="2500298" y="4405322"/>
            <a:ext cx="276335" cy="279180"/>
          </a:xfrm>
          <a:prstGeom prst="rect">
            <a:avLst/>
          </a:prstGeom>
          <a:noFill/>
          <a:ln w="9525">
            <a:noFill/>
            <a:miter lim="800000"/>
            <a:headEnd/>
            <a:tailEnd/>
          </a:ln>
        </p:spPr>
        <p:txBody>
          <a:bodyPr wrap="none" lIns="90000" tIns="46800" rIns="90000" bIns="46800">
            <a:spAutoFit/>
          </a:bodyPr>
          <a:lstStyle/>
          <a:p>
            <a:pPr algn="ctr"/>
            <a:r>
              <a:rPr lang="de-DE" dirty="0" smtClean="0">
                <a:solidFill>
                  <a:srgbClr val="FF00FF"/>
                </a:solidFill>
              </a:rPr>
              <a:t>h</a:t>
            </a:r>
            <a:endParaRPr lang="de-DE" dirty="0">
              <a:solidFill>
                <a:srgbClr val="FF00FF"/>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2"/>
          <p:cNvSpPr>
            <a:spLocks noChangeArrowheads="1"/>
          </p:cNvSpPr>
          <p:nvPr/>
        </p:nvSpPr>
        <p:spPr bwMode="auto">
          <a:xfrm>
            <a:off x="285750" y="10160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
        <p:nvSpPr>
          <p:cNvPr id="70658" name="Rechteck 1"/>
          <p:cNvSpPr>
            <a:spLocks noChangeArrowheads="1"/>
          </p:cNvSpPr>
          <p:nvPr/>
        </p:nvSpPr>
        <p:spPr bwMode="auto">
          <a:xfrm>
            <a:off x="5580063" y="2687638"/>
            <a:ext cx="3455987" cy="2339975"/>
          </a:xfrm>
          <a:prstGeom prst="rect">
            <a:avLst/>
          </a:prstGeom>
          <a:solidFill>
            <a:schemeClr val="bg1"/>
          </a:solidFill>
          <a:ln w="9525">
            <a:noFill/>
            <a:miter lim="800000"/>
            <a:headEnd/>
            <a:tailEnd/>
          </a:ln>
        </p:spPr>
        <p:txBody>
          <a:bodyPr lIns="90000" tIns="46800" rIns="90000" bIns="46800">
            <a:spAutoFit/>
          </a:bodyPr>
          <a:lstStyle/>
          <a:p>
            <a:pPr algn="ctr"/>
            <a:endParaRPr lang="de-DE"/>
          </a:p>
        </p:txBody>
      </p:sp>
      <p:sp>
        <p:nvSpPr>
          <p:cNvPr id="70659" name="Rechteck 5"/>
          <p:cNvSpPr>
            <a:spLocks noChangeArrowheads="1"/>
          </p:cNvSpPr>
          <p:nvPr/>
        </p:nvSpPr>
        <p:spPr bwMode="auto">
          <a:xfrm>
            <a:off x="3286125" y="1619250"/>
            <a:ext cx="1357313" cy="571500"/>
          </a:xfrm>
          <a:prstGeom prst="rect">
            <a:avLst/>
          </a:prstGeom>
          <a:solidFill>
            <a:schemeClr val="bg1"/>
          </a:solidFill>
          <a:ln w="9525">
            <a:noFill/>
            <a:miter lim="800000"/>
            <a:headEnd/>
            <a:tailEnd/>
          </a:ln>
        </p:spPr>
        <p:txBody>
          <a:bodyPr lIns="90000" tIns="46800" rIns="90000" bIns="46800">
            <a:spAutoFit/>
          </a:bodyPr>
          <a:lstStyle/>
          <a:p>
            <a:pPr algn="ctr"/>
            <a:endParaRPr lang="de-DE"/>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2"/>
          <p:cNvSpPr>
            <a:spLocks noChangeArrowheads="1"/>
          </p:cNvSpPr>
          <p:nvPr/>
        </p:nvSpPr>
        <p:spPr bwMode="auto">
          <a:xfrm>
            <a:off x="285750" y="10160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
        <p:nvSpPr>
          <p:cNvPr id="72706" name="Textfeld 1"/>
          <p:cNvSpPr txBox="1">
            <a:spLocks noChangeArrowheads="1"/>
          </p:cNvSpPr>
          <p:nvPr/>
        </p:nvSpPr>
        <p:spPr bwMode="auto">
          <a:xfrm>
            <a:off x="5943600" y="1260475"/>
            <a:ext cx="2663825" cy="457200"/>
          </a:xfrm>
          <a:prstGeom prst="rect">
            <a:avLst/>
          </a:prstGeom>
          <a:noFill/>
          <a:ln w="9525">
            <a:noFill/>
            <a:miter lim="800000"/>
            <a:headEnd/>
            <a:tailEnd/>
          </a:ln>
        </p:spPr>
        <p:txBody>
          <a:bodyPr>
            <a:spAutoFit/>
          </a:bodyPr>
          <a:lstStyle/>
          <a:p>
            <a:r>
              <a:rPr lang="de-DE">
                <a:cs typeface="Times New Roman" pitchFamily="18" charset="0"/>
              </a:rPr>
              <a:t>Guten Tag Frau Bäumler, wie kann ich Ihnen weiterhelfen?</a:t>
            </a:r>
          </a:p>
        </p:txBody>
      </p:sp>
      <p:sp>
        <p:nvSpPr>
          <p:cNvPr id="72707" name="Textfeld 12"/>
          <p:cNvSpPr txBox="1">
            <a:spLocks noChangeArrowheads="1"/>
          </p:cNvSpPr>
          <p:nvPr/>
        </p:nvSpPr>
        <p:spPr bwMode="auto">
          <a:xfrm>
            <a:off x="5940425" y="1998663"/>
            <a:ext cx="2663825" cy="276225"/>
          </a:xfrm>
          <a:prstGeom prst="rect">
            <a:avLst/>
          </a:prstGeom>
          <a:noFill/>
          <a:ln w="9525">
            <a:noFill/>
            <a:miter lim="800000"/>
            <a:headEnd/>
            <a:tailEnd/>
          </a:ln>
        </p:spPr>
        <p:txBody>
          <a:bodyPr>
            <a:spAutoFit/>
          </a:bodyPr>
          <a:lstStyle/>
          <a:p>
            <a:r>
              <a:rPr lang="de-DE">
                <a:cs typeface="Times New Roman" pitchFamily="18" charset="0"/>
              </a:rPr>
              <a:t>Hallo, was gibt es? </a:t>
            </a:r>
          </a:p>
        </p:txBody>
      </p:sp>
      <p:sp>
        <p:nvSpPr>
          <p:cNvPr id="72708" name="Rectangle 22"/>
          <p:cNvSpPr>
            <a:spLocks noChangeArrowheads="1"/>
          </p:cNvSpPr>
          <p:nvPr/>
        </p:nvSpPr>
        <p:spPr bwMode="auto">
          <a:xfrm>
            <a:off x="8423275" y="1274763"/>
            <a:ext cx="36195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b1</a:t>
            </a:r>
          </a:p>
        </p:txBody>
      </p:sp>
      <p:sp>
        <p:nvSpPr>
          <p:cNvPr id="72709" name="Rectangle 22"/>
          <p:cNvSpPr>
            <a:spLocks noChangeArrowheads="1"/>
          </p:cNvSpPr>
          <p:nvPr/>
        </p:nvSpPr>
        <p:spPr bwMode="auto">
          <a:xfrm>
            <a:off x="8459788" y="1966913"/>
            <a:ext cx="36195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b2</a:t>
            </a:r>
          </a:p>
        </p:txBody>
      </p:sp>
      <p:sp>
        <p:nvSpPr>
          <p:cNvPr id="72710" name="Textfeld 12"/>
          <p:cNvSpPr txBox="1">
            <a:spLocks noChangeArrowheads="1"/>
          </p:cNvSpPr>
          <p:nvPr/>
        </p:nvSpPr>
        <p:spPr bwMode="auto">
          <a:xfrm>
            <a:off x="2987675" y="1535113"/>
            <a:ext cx="2376488" cy="831850"/>
          </a:xfrm>
          <a:prstGeom prst="rect">
            <a:avLst/>
          </a:prstGeom>
          <a:solidFill>
            <a:schemeClr val="bg1"/>
          </a:solidFill>
          <a:ln w="9525">
            <a:solidFill>
              <a:schemeClr val="tx1"/>
            </a:solidFill>
            <a:miter lim="800000"/>
            <a:headEnd/>
            <a:tailEnd/>
          </a:ln>
        </p:spPr>
        <p:txBody>
          <a:bodyPr>
            <a:spAutoFit/>
          </a:bodyPr>
          <a:lstStyle/>
          <a:p>
            <a:r>
              <a:rPr lang="de-DE">
                <a:cs typeface="Times New Roman" pitchFamily="18" charset="0"/>
              </a:rPr>
              <a:t>Guten Tag, mein Fahrzeug fährt nicht mehr geradeaus, könnten Sie heute danach schauen?</a:t>
            </a:r>
          </a:p>
        </p:txBody>
      </p:sp>
      <p:sp>
        <p:nvSpPr>
          <p:cNvPr id="72711" name="Rectangle 22"/>
          <p:cNvSpPr>
            <a:spLocks noChangeArrowheads="1"/>
          </p:cNvSpPr>
          <p:nvPr/>
        </p:nvSpPr>
        <p:spPr bwMode="auto">
          <a:xfrm>
            <a:off x="8423275" y="5032375"/>
            <a:ext cx="36195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b3</a:t>
            </a:r>
          </a:p>
        </p:txBody>
      </p:sp>
      <p:sp>
        <p:nvSpPr>
          <p:cNvPr id="72712" name="Rechteck 19"/>
          <p:cNvSpPr>
            <a:spLocks noChangeArrowheads="1"/>
          </p:cNvSpPr>
          <p:nvPr/>
        </p:nvSpPr>
        <p:spPr bwMode="auto">
          <a:xfrm>
            <a:off x="5867400" y="3119438"/>
            <a:ext cx="3062288" cy="1017587"/>
          </a:xfrm>
          <a:prstGeom prst="rect">
            <a:avLst/>
          </a:prstGeom>
          <a:solidFill>
            <a:schemeClr val="bg1"/>
          </a:solidFill>
          <a:ln w="9525">
            <a:noFill/>
            <a:miter lim="800000"/>
            <a:headEnd/>
            <a:tailEnd/>
          </a:ln>
        </p:spPr>
        <p:txBody>
          <a:bodyPr lIns="90000" tIns="46800" rIns="90000" bIns="46800">
            <a:spAutoFit/>
          </a:bodyPr>
          <a:lstStyle/>
          <a:p>
            <a:pPr algn="ctr"/>
            <a:endParaRPr lang="de-DE"/>
          </a:p>
          <a:p>
            <a:pPr algn="ctr"/>
            <a:endParaRPr lang="de-DE"/>
          </a:p>
          <a:p>
            <a:pPr algn="ctr"/>
            <a:endParaRPr lang="de-DE"/>
          </a:p>
          <a:p>
            <a:pPr algn="ctr"/>
            <a:endParaRPr lang="de-DE"/>
          </a:p>
          <a:p>
            <a:pPr algn="ctr"/>
            <a:endParaRPr lang="de-DE"/>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2"/>
          <p:cNvSpPr>
            <a:spLocks noChangeArrowheads="1"/>
          </p:cNvSpPr>
          <p:nvPr/>
        </p:nvSpPr>
        <p:spPr bwMode="auto">
          <a:xfrm>
            <a:off x="285750" y="10160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
        <p:nvSpPr>
          <p:cNvPr id="74754" name="Textfeld 11"/>
          <p:cNvSpPr txBox="1">
            <a:spLocks noChangeArrowheads="1"/>
          </p:cNvSpPr>
          <p:nvPr/>
        </p:nvSpPr>
        <p:spPr bwMode="auto">
          <a:xfrm>
            <a:off x="5943600" y="1260475"/>
            <a:ext cx="2663825" cy="822325"/>
          </a:xfrm>
          <a:prstGeom prst="rect">
            <a:avLst/>
          </a:prstGeom>
          <a:noFill/>
          <a:ln w="9525">
            <a:noFill/>
            <a:miter lim="800000"/>
            <a:headEnd/>
            <a:tailEnd/>
          </a:ln>
        </p:spPr>
        <p:txBody>
          <a:bodyPr>
            <a:spAutoFit/>
          </a:bodyPr>
          <a:lstStyle/>
          <a:p>
            <a:r>
              <a:rPr lang="de-DE">
                <a:cs typeface="Times New Roman" pitchFamily="18" charset="0"/>
              </a:rPr>
              <a:t>Wie lange, bezogen auf ihren letzten Werkstattbesuch, ist es her, dass das Problem aufgetreten ist?</a:t>
            </a:r>
          </a:p>
        </p:txBody>
      </p:sp>
      <p:sp>
        <p:nvSpPr>
          <p:cNvPr id="74755" name="Textfeld 12"/>
          <p:cNvSpPr txBox="1">
            <a:spLocks noChangeArrowheads="1"/>
          </p:cNvSpPr>
          <p:nvPr/>
        </p:nvSpPr>
        <p:spPr bwMode="auto">
          <a:xfrm>
            <a:off x="5940425" y="2157413"/>
            <a:ext cx="2663825" cy="461962"/>
          </a:xfrm>
          <a:prstGeom prst="rect">
            <a:avLst/>
          </a:prstGeom>
          <a:noFill/>
          <a:ln w="9525">
            <a:noFill/>
            <a:miter lim="800000"/>
            <a:headEnd/>
            <a:tailEnd/>
          </a:ln>
        </p:spPr>
        <p:txBody>
          <a:bodyPr>
            <a:spAutoFit/>
          </a:bodyPr>
          <a:lstStyle/>
          <a:p>
            <a:r>
              <a:rPr lang="de-DE">
                <a:cs typeface="Times New Roman" pitchFamily="18" charset="0"/>
              </a:rPr>
              <a:t>Wann ist Ihnen dies zum ersten Mal aufgefallen?</a:t>
            </a:r>
          </a:p>
        </p:txBody>
      </p:sp>
      <p:sp>
        <p:nvSpPr>
          <p:cNvPr id="74756" name="Rectangle 22"/>
          <p:cNvSpPr>
            <a:spLocks noChangeArrowheads="1"/>
          </p:cNvSpPr>
          <p:nvPr/>
        </p:nvSpPr>
        <p:spPr bwMode="auto">
          <a:xfrm>
            <a:off x="8428038" y="1274763"/>
            <a:ext cx="352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c1</a:t>
            </a:r>
          </a:p>
        </p:txBody>
      </p:sp>
      <p:sp>
        <p:nvSpPr>
          <p:cNvPr id="74757" name="Rectangle 22"/>
          <p:cNvSpPr>
            <a:spLocks noChangeArrowheads="1"/>
          </p:cNvSpPr>
          <p:nvPr/>
        </p:nvSpPr>
        <p:spPr bwMode="auto">
          <a:xfrm>
            <a:off x="8464550" y="2197100"/>
            <a:ext cx="352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c2</a:t>
            </a:r>
          </a:p>
        </p:txBody>
      </p:sp>
      <p:sp>
        <p:nvSpPr>
          <p:cNvPr id="74758" name="Textfeld 12"/>
          <p:cNvSpPr txBox="1">
            <a:spLocks noChangeArrowheads="1"/>
          </p:cNvSpPr>
          <p:nvPr/>
        </p:nvSpPr>
        <p:spPr bwMode="auto">
          <a:xfrm>
            <a:off x="3132138" y="1573213"/>
            <a:ext cx="1619250" cy="830262"/>
          </a:xfrm>
          <a:prstGeom prst="rect">
            <a:avLst/>
          </a:prstGeom>
          <a:solidFill>
            <a:schemeClr val="bg1"/>
          </a:solidFill>
          <a:ln w="9525">
            <a:solidFill>
              <a:schemeClr val="tx1"/>
            </a:solidFill>
            <a:miter lim="800000"/>
            <a:headEnd/>
            <a:tailEnd/>
          </a:ln>
        </p:spPr>
        <p:txBody>
          <a:bodyPr>
            <a:spAutoFit/>
          </a:bodyPr>
          <a:lstStyle/>
          <a:p>
            <a:r>
              <a:rPr lang="de-DE">
                <a:cs typeface="Times New Roman" pitchFamily="18" charset="0"/>
              </a:rPr>
              <a:t>Seit ungefähr einem Monat.</a:t>
            </a:r>
            <a:endParaRPr lang="de-DE">
              <a:solidFill>
                <a:srgbClr val="33CC33"/>
              </a:solidFill>
              <a:cs typeface="Times New Roman" pitchFamily="18" charset="0"/>
            </a:endParaRPr>
          </a:p>
          <a:p>
            <a:endParaRPr lang="de-DE">
              <a:solidFill>
                <a:srgbClr val="33CC33"/>
              </a:solidFill>
              <a:cs typeface="Times New Roman" pitchFamily="18" charset="0"/>
            </a:endParaRPr>
          </a:p>
          <a:p>
            <a:endParaRPr lang="de-DE">
              <a:cs typeface="Times New Roman" pitchFamily="18" charset="0"/>
            </a:endParaRPr>
          </a:p>
        </p:txBody>
      </p:sp>
      <p:sp>
        <p:nvSpPr>
          <p:cNvPr id="74759" name="Rectangle 22"/>
          <p:cNvSpPr>
            <a:spLocks noChangeArrowheads="1"/>
          </p:cNvSpPr>
          <p:nvPr/>
        </p:nvSpPr>
        <p:spPr bwMode="auto">
          <a:xfrm>
            <a:off x="8428038" y="5032375"/>
            <a:ext cx="352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c3</a:t>
            </a:r>
          </a:p>
        </p:txBody>
      </p:sp>
      <p:sp>
        <p:nvSpPr>
          <p:cNvPr id="74760" name="Rechteck 20"/>
          <p:cNvSpPr>
            <a:spLocks noChangeArrowheads="1"/>
          </p:cNvSpPr>
          <p:nvPr/>
        </p:nvSpPr>
        <p:spPr bwMode="auto">
          <a:xfrm>
            <a:off x="5867400" y="3335338"/>
            <a:ext cx="3136900" cy="828675"/>
          </a:xfrm>
          <a:prstGeom prst="rect">
            <a:avLst/>
          </a:prstGeom>
          <a:solidFill>
            <a:schemeClr val="bg1"/>
          </a:solidFill>
          <a:ln w="9525">
            <a:noFill/>
            <a:miter lim="800000"/>
            <a:headEnd/>
            <a:tailEnd/>
          </a:ln>
        </p:spPr>
        <p:txBody>
          <a:bodyPr lIns="90000" tIns="46800" rIns="90000" bIns="46800">
            <a:spAutoFit/>
          </a:bodyPr>
          <a:lstStyle/>
          <a:p>
            <a:pPr algn="ctr"/>
            <a:endParaRPr lang="de-DE"/>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2"/>
          <p:cNvSpPr>
            <a:spLocks noChangeArrowheads="1"/>
          </p:cNvSpPr>
          <p:nvPr/>
        </p:nvSpPr>
        <p:spPr bwMode="auto">
          <a:xfrm>
            <a:off x="285750" y="10160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
        <p:nvSpPr>
          <p:cNvPr id="76802" name="Textfeld 11"/>
          <p:cNvSpPr txBox="1">
            <a:spLocks noChangeArrowheads="1"/>
          </p:cNvSpPr>
          <p:nvPr/>
        </p:nvSpPr>
        <p:spPr bwMode="auto">
          <a:xfrm>
            <a:off x="5943600" y="1260475"/>
            <a:ext cx="2663825" cy="276225"/>
          </a:xfrm>
          <a:prstGeom prst="rect">
            <a:avLst/>
          </a:prstGeom>
          <a:noFill/>
          <a:ln w="9525">
            <a:noFill/>
            <a:miter lim="800000"/>
            <a:headEnd/>
            <a:tailEnd/>
          </a:ln>
        </p:spPr>
        <p:txBody>
          <a:bodyPr>
            <a:spAutoFit/>
          </a:bodyPr>
          <a:lstStyle/>
          <a:p>
            <a:r>
              <a:rPr lang="de-DE">
                <a:cs typeface="Times New Roman" pitchFamily="18" charset="0"/>
              </a:rPr>
              <a:t>Es könnten die Reifen sein.</a:t>
            </a:r>
          </a:p>
        </p:txBody>
      </p:sp>
      <p:sp>
        <p:nvSpPr>
          <p:cNvPr id="76803" name="Textfeld 12"/>
          <p:cNvSpPr txBox="1">
            <a:spLocks noChangeArrowheads="1"/>
          </p:cNvSpPr>
          <p:nvPr/>
        </p:nvSpPr>
        <p:spPr bwMode="auto">
          <a:xfrm>
            <a:off x="5940425" y="1998663"/>
            <a:ext cx="2663825" cy="460375"/>
          </a:xfrm>
          <a:prstGeom prst="rect">
            <a:avLst/>
          </a:prstGeom>
          <a:noFill/>
          <a:ln w="9525">
            <a:noFill/>
            <a:miter lim="800000"/>
            <a:headEnd/>
            <a:tailEnd/>
          </a:ln>
        </p:spPr>
        <p:txBody>
          <a:bodyPr>
            <a:spAutoFit/>
          </a:bodyPr>
          <a:lstStyle/>
          <a:p>
            <a:r>
              <a:rPr lang="de-DE">
                <a:cs typeface="Times New Roman" pitchFamily="18" charset="0"/>
              </a:rPr>
              <a:t>Ich vermute, dass die Reifen die Ursache sind.</a:t>
            </a:r>
          </a:p>
        </p:txBody>
      </p:sp>
      <p:sp>
        <p:nvSpPr>
          <p:cNvPr id="76804" name="Rectangle 22"/>
          <p:cNvSpPr>
            <a:spLocks noChangeArrowheads="1"/>
          </p:cNvSpPr>
          <p:nvPr/>
        </p:nvSpPr>
        <p:spPr bwMode="auto">
          <a:xfrm>
            <a:off x="8428038" y="1274763"/>
            <a:ext cx="352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e1</a:t>
            </a:r>
          </a:p>
        </p:txBody>
      </p:sp>
      <p:sp>
        <p:nvSpPr>
          <p:cNvPr id="76805" name="Rectangle 22"/>
          <p:cNvSpPr>
            <a:spLocks noChangeArrowheads="1"/>
          </p:cNvSpPr>
          <p:nvPr/>
        </p:nvSpPr>
        <p:spPr bwMode="auto">
          <a:xfrm>
            <a:off x="8464550" y="1966913"/>
            <a:ext cx="352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e2</a:t>
            </a:r>
          </a:p>
        </p:txBody>
      </p:sp>
      <p:sp>
        <p:nvSpPr>
          <p:cNvPr id="76806" name="Textfeld 12"/>
          <p:cNvSpPr txBox="1">
            <a:spLocks noChangeArrowheads="1"/>
          </p:cNvSpPr>
          <p:nvPr/>
        </p:nvSpPr>
        <p:spPr bwMode="auto">
          <a:xfrm>
            <a:off x="3203575" y="1550988"/>
            <a:ext cx="1728788" cy="830262"/>
          </a:xfrm>
          <a:prstGeom prst="rect">
            <a:avLst/>
          </a:prstGeom>
          <a:solidFill>
            <a:schemeClr val="bg1"/>
          </a:solidFill>
          <a:ln w="9525">
            <a:solidFill>
              <a:schemeClr val="tx1"/>
            </a:solidFill>
            <a:miter lim="800000"/>
            <a:headEnd/>
            <a:tailEnd/>
          </a:ln>
        </p:spPr>
        <p:txBody>
          <a:bodyPr>
            <a:spAutoFit/>
          </a:bodyPr>
          <a:lstStyle/>
          <a:p>
            <a:r>
              <a:rPr lang="de-DE">
                <a:cs typeface="Times New Roman" pitchFamily="18" charset="0"/>
              </a:rPr>
              <a:t>Sie sind der Fachmann, die Reifen sind aber noch nicht sehr alt.</a:t>
            </a:r>
          </a:p>
        </p:txBody>
      </p:sp>
      <p:sp>
        <p:nvSpPr>
          <p:cNvPr id="76807" name="Rectangle 22"/>
          <p:cNvSpPr>
            <a:spLocks noChangeArrowheads="1"/>
          </p:cNvSpPr>
          <p:nvPr/>
        </p:nvSpPr>
        <p:spPr bwMode="auto">
          <a:xfrm>
            <a:off x="8428038" y="5032375"/>
            <a:ext cx="352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e3</a:t>
            </a:r>
          </a:p>
        </p:txBody>
      </p:sp>
      <p:sp>
        <p:nvSpPr>
          <p:cNvPr id="76808" name="Rechteck 18"/>
          <p:cNvSpPr>
            <a:spLocks noChangeArrowheads="1"/>
          </p:cNvSpPr>
          <p:nvPr/>
        </p:nvSpPr>
        <p:spPr bwMode="auto">
          <a:xfrm>
            <a:off x="5867400" y="3516313"/>
            <a:ext cx="3062288" cy="649287"/>
          </a:xfrm>
          <a:prstGeom prst="rect">
            <a:avLst/>
          </a:prstGeom>
          <a:solidFill>
            <a:schemeClr val="bg1"/>
          </a:solidFill>
          <a:ln w="9525">
            <a:noFill/>
            <a:miter lim="800000"/>
            <a:headEnd/>
            <a:tailEnd/>
          </a:ln>
        </p:spPr>
        <p:txBody>
          <a:bodyPr lIns="90000" tIns="46800" rIns="90000" bIns="46800">
            <a:spAutoFit/>
          </a:bodyPr>
          <a:lstStyle/>
          <a:p>
            <a:pPr algn="ctr"/>
            <a:endParaRPr lang="de-DE"/>
          </a:p>
          <a:p>
            <a:pPr algn="ctr"/>
            <a:endParaRPr lang="de-DE"/>
          </a:p>
          <a:p>
            <a:pPr algn="ctr"/>
            <a:endParaRPr lang="de-D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Grafik 23"/>
          <p:cNvPicPr>
            <a:picLocks noChangeAspect="1" noChangeArrowheads="1"/>
          </p:cNvPicPr>
          <p:nvPr/>
        </p:nvPicPr>
        <p:blipFill>
          <a:blip r:embed="rId3"/>
          <a:srcRect l="1736" t="18889" r="66730" b="7249"/>
          <a:stretch>
            <a:fillRect/>
          </a:stretch>
        </p:blipFill>
        <p:spPr bwMode="auto">
          <a:xfrm>
            <a:off x="323850" y="1968500"/>
            <a:ext cx="1979613" cy="2879725"/>
          </a:xfrm>
          <a:prstGeom prst="rect">
            <a:avLst/>
          </a:prstGeom>
          <a:noFill/>
          <a:ln w="9525">
            <a:noFill/>
            <a:miter lim="800000"/>
            <a:headEnd/>
            <a:tailEnd/>
          </a:ln>
        </p:spPr>
      </p:pic>
      <p:pic>
        <p:nvPicPr>
          <p:cNvPr id="27650" name="Picture 2" descr="C:\Users\Denver\AppData\Local\Temp\Rar$DR65.358\ebene_1.png"/>
          <p:cNvPicPr>
            <a:picLocks noChangeAspect="1" noChangeArrowheads="1"/>
          </p:cNvPicPr>
          <p:nvPr/>
        </p:nvPicPr>
        <p:blipFill>
          <a:blip r:embed="rId4"/>
          <a:srcRect/>
          <a:stretch>
            <a:fillRect/>
          </a:stretch>
        </p:blipFill>
        <p:spPr bwMode="auto">
          <a:xfrm>
            <a:off x="579438" y="744538"/>
            <a:ext cx="1400175" cy="120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2"/>
          <p:cNvSpPr>
            <a:spLocks noChangeArrowheads="1"/>
          </p:cNvSpPr>
          <p:nvPr/>
        </p:nvSpPr>
        <p:spPr bwMode="auto">
          <a:xfrm>
            <a:off x="285750" y="10160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
        <p:nvSpPr>
          <p:cNvPr id="78850" name="Textfeld 11"/>
          <p:cNvSpPr txBox="1">
            <a:spLocks noChangeArrowheads="1"/>
          </p:cNvSpPr>
          <p:nvPr/>
        </p:nvSpPr>
        <p:spPr bwMode="auto">
          <a:xfrm>
            <a:off x="5943600" y="1260475"/>
            <a:ext cx="2663825" cy="822325"/>
          </a:xfrm>
          <a:prstGeom prst="rect">
            <a:avLst/>
          </a:prstGeom>
          <a:noFill/>
          <a:ln w="9525">
            <a:noFill/>
            <a:miter lim="800000"/>
            <a:headEnd/>
            <a:tailEnd/>
          </a:ln>
        </p:spPr>
        <p:txBody>
          <a:bodyPr>
            <a:spAutoFit/>
          </a:bodyPr>
          <a:lstStyle/>
          <a:p>
            <a:r>
              <a:rPr lang="de-DE">
                <a:cs typeface="Times New Roman" pitchFamily="18" charset="0"/>
              </a:rPr>
              <a:t>Ich würde vorschlagen, Sie lassen ihr Fahrzeug in der Werkstatt. Morgen kennen wir die Ursache.</a:t>
            </a:r>
          </a:p>
        </p:txBody>
      </p:sp>
      <p:sp>
        <p:nvSpPr>
          <p:cNvPr id="78851" name="Textfeld 12"/>
          <p:cNvSpPr txBox="1">
            <a:spLocks noChangeArrowheads="1"/>
          </p:cNvSpPr>
          <p:nvPr/>
        </p:nvSpPr>
        <p:spPr bwMode="auto">
          <a:xfrm>
            <a:off x="5940425" y="1998663"/>
            <a:ext cx="2663825" cy="830262"/>
          </a:xfrm>
          <a:prstGeom prst="rect">
            <a:avLst/>
          </a:prstGeom>
          <a:noFill/>
          <a:ln w="9525">
            <a:noFill/>
            <a:miter lim="800000"/>
            <a:headEnd/>
            <a:tailEnd/>
          </a:ln>
        </p:spPr>
        <p:txBody>
          <a:bodyPr>
            <a:spAutoFit/>
          </a:bodyPr>
          <a:lstStyle/>
          <a:p>
            <a:r>
              <a:rPr lang="de-DE">
                <a:cs typeface="Times New Roman" pitchFamily="18" charset="0"/>
              </a:rPr>
              <a:t>Äh, mal sehen. Hmm, am besten das Fahrzeug, ähhm, hier stehen lassen und, ähh, Morgen anrufen?</a:t>
            </a:r>
          </a:p>
        </p:txBody>
      </p:sp>
      <p:sp>
        <p:nvSpPr>
          <p:cNvPr id="78852" name="Rectangle 22"/>
          <p:cNvSpPr>
            <a:spLocks noChangeArrowheads="1"/>
          </p:cNvSpPr>
          <p:nvPr/>
        </p:nvSpPr>
        <p:spPr bwMode="auto">
          <a:xfrm>
            <a:off x="8423275" y="1274763"/>
            <a:ext cx="36195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d1</a:t>
            </a:r>
          </a:p>
        </p:txBody>
      </p:sp>
      <p:sp>
        <p:nvSpPr>
          <p:cNvPr id="78853" name="Rectangle 22"/>
          <p:cNvSpPr>
            <a:spLocks noChangeArrowheads="1"/>
          </p:cNvSpPr>
          <p:nvPr/>
        </p:nvSpPr>
        <p:spPr bwMode="auto">
          <a:xfrm>
            <a:off x="8459788" y="1966913"/>
            <a:ext cx="36195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d2</a:t>
            </a:r>
          </a:p>
        </p:txBody>
      </p:sp>
      <p:sp>
        <p:nvSpPr>
          <p:cNvPr id="78854" name="Textfeld 12"/>
          <p:cNvSpPr txBox="1">
            <a:spLocks noChangeArrowheads="1"/>
          </p:cNvSpPr>
          <p:nvPr/>
        </p:nvSpPr>
        <p:spPr bwMode="auto">
          <a:xfrm>
            <a:off x="3203575" y="1535113"/>
            <a:ext cx="1512888" cy="865187"/>
          </a:xfrm>
          <a:prstGeom prst="rect">
            <a:avLst/>
          </a:prstGeom>
          <a:solidFill>
            <a:schemeClr val="bg1"/>
          </a:solidFill>
          <a:ln w="9525">
            <a:solidFill>
              <a:schemeClr val="tx1"/>
            </a:solidFill>
            <a:miter lim="800000"/>
            <a:headEnd/>
            <a:tailEnd/>
          </a:ln>
        </p:spPr>
        <p:txBody>
          <a:bodyPr>
            <a:spAutoFit/>
          </a:bodyPr>
          <a:lstStyle/>
          <a:p>
            <a:r>
              <a:rPr lang="de-DE">
                <a:cs typeface="Times New Roman" pitchFamily="18" charset="0"/>
              </a:rPr>
              <a:t>Super, ich danke ihnen.</a:t>
            </a:r>
          </a:p>
        </p:txBody>
      </p:sp>
      <p:sp>
        <p:nvSpPr>
          <p:cNvPr id="78855" name="Rectangle 22"/>
          <p:cNvSpPr>
            <a:spLocks noChangeArrowheads="1"/>
          </p:cNvSpPr>
          <p:nvPr/>
        </p:nvSpPr>
        <p:spPr bwMode="auto">
          <a:xfrm>
            <a:off x="8423275" y="5032375"/>
            <a:ext cx="36195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d3</a:t>
            </a:r>
          </a:p>
        </p:txBody>
      </p:sp>
      <p:sp>
        <p:nvSpPr>
          <p:cNvPr id="78856" name="Rechteck 18"/>
          <p:cNvSpPr>
            <a:spLocks noChangeArrowheads="1"/>
          </p:cNvSpPr>
          <p:nvPr/>
        </p:nvSpPr>
        <p:spPr bwMode="auto">
          <a:xfrm>
            <a:off x="5867400" y="3695700"/>
            <a:ext cx="3136900" cy="468313"/>
          </a:xfrm>
          <a:prstGeom prst="rect">
            <a:avLst/>
          </a:prstGeom>
          <a:solidFill>
            <a:schemeClr val="bg1"/>
          </a:solidFill>
          <a:ln w="9525">
            <a:noFill/>
            <a:miter lim="800000"/>
            <a:headEnd/>
            <a:tailEnd/>
          </a:ln>
        </p:spPr>
        <p:txBody>
          <a:bodyPr lIns="90000" tIns="46800" rIns="90000" bIns="46800">
            <a:spAutoFit/>
          </a:bodyPr>
          <a:lstStyle/>
          <a:p>
            <a:pPr algn="ctr"/>
            <a:endParaRPr lang="de-DE"/>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2"/>
          <p:cNvSpPr>
            <a:spLocks noChangeArrowheads="1"/>
          </p:cNvSpPr>
          <p:nvPr/>
        </p:nvSpPr>
        <p:spPr bwMode="auto">
          <a:xfrm>
            <a:off x="285750" y="10160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
        <p:nvSpPr>
          <p:cNvPr id="80898" name="Rectangle 22"/>
          <p:cNvSpPr>
            <a:spLocks noChangeArrowheads="1"/>
          </p:cNvSpPr>
          <p:nvPr/>
        </p:nvSpPr>
        <p:spPr bwMode="auto">
          <a:xfrm>
            <a:off x="8445500" y="1274763"/>
            <a:ext cx="3175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f1</a:t>
            </a:r>
          </a:p>
        </p:txBody>
      </p:sp>
      <p:sp>
        <p:nvSpPr>
          <p:cNvPr id="80899" name="Rectangle 22"/>
          <p:cNvSpPr>
            <a:spLocks noChangeArrowheads="1"/>
          </p:cNvSpPr>
          <p:nvPr/>
        </p:nvSpPr>
        <p:spPr bwMode="auto">
          <a:xfrm>
            <a:off x="8480425" y="1966913"/>
            <a:ext cx="3175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f2</a:t>
            </a:r>
          </a:p>
        </p:txBody>
      </p:sp>
      <p:sp>
        <p:nvSpPr>
          <p:cNvPr id="80900" name="Textfeld 13"/>
          <p:cNvSpPr txBox="1">
            <a:spLocks noChangeArrowheads="1"/>
          </p:cNvSpPr>
          <p:nvPr/>
        </p:nvSpPr>
        <p:spPr bwMode="auto">
          <a:xfrm>
            <a:off x="5943600" y="1260475"/>
            <a:ext cx="2663825" cy="461963"/>
          </a:xfrm>
          <a:prstGeom prst="rect">
            <a:avLst/>
          </a:prstGeom>
          <a:noFill/>
          <a:ln w="9525">
            <a:noFill/>
            <a:miter lim="800000"/>
            <a:headEnd/>
            <a:tailEnd/>
          </a:ln>
        </p:spPr>
        <p:txBody>
          <a:bodyPr>
            <a:spAutoFit/>
          </a:bodyPr>
          <a:lstStyle/>
          <a:p>
            <a:r>
              <a:rPr lang="de-DE">
                <a:cs typeface="Times New Roman" pitchFamily="18" charset="0"/>
              </a:rPr>
              <a:t>Ihr Fahrzeug wird bis Morgenabend fertig sein.</a:t>
            </a:r>
          </a:p>
        </p:txBody>
      </p:sp>
      <p:sp>
        <p:nvSpPr>
          <p:cNvPr id="80901" name="Textfeld 14"/>
          <p:cNvSpPr txBox="1">
            <a:spLocks noChangeArrowheads="1"/>
          </p:cNvSpPr>
          <p:nvPr/>
        </p:nvSpPr>
        <p:spPr bwMode="auto">
          <a:xfrm>
            <a:off x="5940425" y="1824038"/>
            <a:ext cx="2663825" cy="1016000"/>
          </a:xfrm>
          <a:prstGeom prst="rect">
            <a:avLst/>
          </a:prstGeom>
          <a:noFill/>
          <a:ln w="9525">
            <a:noFill/>
            <a:miter lim="800000"/>
            <a:headEnd/>
            <a:tailEnd/>
          </a:ln>
        </p:spPr>
        <p:txBody>
          <a:bodyPr>
            <a:spAutoFit/>
          </a:bodyPr>
          <a:lstStyle/>
          <a:p>
            <a:r>
              <a:rPr lang="de-DE">
                <a:cs typeface="Times New Roman" pitchFamily="18" charset="0"/>
              </a:rPr>
              <a:t>Ich glaube wir habe gerade viel zu tun, aber eigentlich haben wir schon Zeit, dass ihr Fahrzeug bis Morgen, vielleicht Morgenabend fertig ist. </a:t>
            </a:r>
          </a:p>
        </p:txBody>
      </p:sp>
      <p:sp>
        <p:nvSpPr>
          <p:cNvPr id="80902" name="Textfeld 12"/>
          <p:cNvSpPr txBox="1">
            <a:spLocks noChangeArrowheads="1"/>
          </p:cNvSpPr>
          <p:nvPr/>
        </p:nvSpPr>
        <p:spPr bwMode="auto">
          <a:xfrm>
            <a:off x="3203575" y="1535113"/>
            <a:ext cx="1512888" cy="865187"/>
          </a:xfrm>
          <a:prstGeom prst="rect">
            <a:avLst/>
          </a:prstGeom>
          <a:solidFill>
            <a:schemeClr val="bg1"/>
          </a:solidFill>
          <a:ln w="9525">
            <a:solidFill>
              <a:schemeClr val="tx1"/>
            </a:solidFill>
            <a:miter lim="800000"/>
            <a:headEnd/>
            <a:tailEnd/>
          </a:ln>
        </p:spPr>
        <p:txBody>
          <a:bodyPr>
            <a:spAutoFit/>
          </a:bodyPr>
          <a:lstStyle/>
          <a:p>
            <a:r>
              <a:rPr lang="de-DE">
                <a:cs typeface="Times New Roman" pitchFamily="18" charset="0"/>
              </a:rPr>
              <a:t>Ausgezeichnet, vielen Dank.</a:t>
            </a:r>
          </a:p>
        </p:txBody>
      </p:sp>
      <p:sp>
        <p:nvSpPr>
          <p:cNvPr id="80903" name="Rectangle 22"/>
          <p:cNvSpPr>
            <a:spLocks noChangeArrowheads="1"/>
          </p:cNvSpPr>
          <p:nvPr/>
        </p:nvSpPr>
        <p:spPr bwMode="auto">
          <a:xfrm>
            <a:off x="8443913" y="5040313"/>
            <a:ext cx="3175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f3</a:t>
            </a:r>
          </a:p>
        </p:txBody>
      </p:sp>
      <p:sp>
        <p:nvSpPr>
          <p:cNvPr id="80904" name="Rechteck 18"/>
          <p:cNvSpPr>
            <a:spLocks noChangeArrowheads="1"/>
          </p:cNvSpPr>
          <p:nvPr/>
        </p:nvSpPr>
        <p:spPr bwMode="auto">
          <a:xfrm>
            <a:off x="5857875" y="3840163"/>
            <a:ext cx="2922588" cy="279400"/>
          </a:xfrm>
          <a:prstGeom prst="rect">
            <a:avLst/>
          </a:prstGeom>
          <a:solidFill>
            <a:schemeClr val="bg1"/>
          </a:solidFill>
          <a:ln w="9525">
            <a:noFill/>
            <a:miter lim="800000"/>
            <a:headEnd/>
            <a:tailEnd/>
          </a:ln>
        </p:spPr>
        <p:txBody>
          <a:bodyPr lIns="90000" tIns="46800" rIns="90000" bIns="46800">
            <a:spAutoFit/>
          </a:bodyPr>
          <a:lstStyle/>
          <a:p>
            <a:pPr algn="ctr"/>
            <a:endParaRPr lang="de-DE"/>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2"/>
          <p:cNvSpPr>
            <a:spLocks noChangeArrowheads="1"/>
          </p:cNvSpPr>
          <p:nvPr/>
        </p:nvSpPr>
        <p:spPr bwMode="auto">
          <a:xfrm>
            <a:off x="285750" y="10160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
        <p:nvSpPr>
          <p:cNvPr id="82946" name="Rectangle 22"/>
          <p:cNvSpPr>
            <a:spLocks noChangeArrowheads="1"/>
          </p:cNvSpPr>
          <p:nvPr/>
        </p:nvSpPr>
        <p:spPr bwMode="auto">
          <a:xfrm>
            <a:off x="8423275" y="1274763"/>
            <a:ext cx="36195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g1</a:t>
            </a:r>
          </a:p>
        </p:txBody>
      </p:sp>
      <p:sp>
        <p:nvSpPr>
          <p:cNvPr id="82947" name="Rectangle 22"/>
          <p:cNvSpPr>
            <a:spLocks noChangeArrowheads="1"/>
          </p:cNvSpPr>
          <p:nvPr/>
        </p:nvSpPr>
        <p:spPr bwMode="auto">
          <a:xfrm>
            <a:off x="8459788" y="1966913"/>
            <a:ext cx="36195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g2</a:t>
            </a:r>
          </a:p>
        </p:txBody>
      </p:sp>
      <p:sp>
        <p:nvSpPr>
          <p:cNvPr id="82948" name="Textfeld 13"/>
          <p:cNvSpPr txBox="1">
            <a:spLocks noChangeArrowheads="1"/>
          </p:cNvSpPr>
          <p:nvPr/>
        </p:nvSpPr>
        <p:spPr bwMode="auto">
          <a:xfrm>
            <a:off x="5943600" y="1260475"/>
            <a:ext cx="2663825" cy="646113"/>
          </a:xfrm>
          <a:prstGeom prst="rect">
            <a:avLst/>
          </a:prstGeom>
          <a:noFill/>
          <a:ln w="9525">
            <a:noFill/>
            <a:miter lim="800000"/>
            <a:headEnd/>
            <a:tailEnd/>
          </a:ln>
        </p:spPr>
        <p:txBody>
          <a:bodyPr>
            <a:spAutoFit/>
          </a:bodyPr>
          <a:lstStyle/>
          <a:p>
            <a:r>
              <a:rPr lang="de-DE">
                <a:cs typeface="Times New Roman" pitchFamily="18" charset="0"/>
              </a:rPr>
              <a:t>Wenn Sie wünschen, reparieren wir den defekten Blinker gleich mit.</a:t>
            </a:r>
          </a:p>
        </p:txBody>
      </p:sp>
      <p:sp>
        <p:nvSpPr>
          <p:cNvPr id="82949" name="Textfeld 14"/>
          <p:cNvSpPr txBox="1">
            <a:spLocks noChangeArrowheads="1"/>
          </p:cNvSpPr>
          <p:nvPr/>
        </p:nvSpPr>
        <p:spPr bwMode="auto">
          <a:xfrm>
            <a:off x="5940425" y="1998663"/>
            <a:ext cx="2663825" cy="460375"/>
          </a:xfrm>
          <a:prstGeom prst="rect">
            <a:avLst/>
          </a:prstGeom>
          <a:noFill/>
          <a:ln w="9525">
            <a:noFill/>
            <a:miter lim="800000"/>
            <a:headEnd/>
            <a:tailEnd/>
          </a:ln>
        </p:spPr>
        <p:txBody>
          <a:bodyPr>
            <a:spAutoFit/>
          </a:bodyPr>
          <a:lstStyle/>
          <a:p>
            <a:r>
              <a:rPr lang="de-DE">
                <a:cs typeface="Times New Roman" pitchFamily="18" charset="0"/>
              </a:rPr>
              <a:t>Den kaputten Blinker reparieren wir auch gleich.</a:t>
            </a:r>
          </a:p>
        </p:txBody>
      </p:sp>
      <p:sp>
        <p:nvSpPr>
          <p:cNvPr id="82950" name="Textfeld 12"/>
          <p:cNvSpPr txBox="1">
            <a:spLocks noChangeArrowheads="1"/>
          </p:cNvSpPr>
          <p:nvPr/>
        </p:nvSpPr>
        <p:spPr bwMode="auto">
          <a:xfrm>
            <a:off x="3132138" y="1500188"/>
            <a:ext cx="1727200" cy="900112"/>
          </a:xfrm>
          <a:prstGeom prst="rect">
            <a:avLst/>
          </a:prstGeom>
          <a:solidFill>
            <a:schemeClr val="bg1"/>
          </a:solidFill>
          <a:ln w="9525">
            <a:solidFill>
              <a:schemeClr val="tx1"/>
            </a:solidFill>
            <a:miter lim="800000"/>
            <a:headEnd/>
            <a:tailEnd/>
          </a:ln>
        </p:spPr>
        <p:txBody>
          <a:bodyPr>
            <a:spAutoFit/>
          </a:bodyPr>
          <a:lstStyle/>
          <a:p>
            <a:r>
              <a:rPr lang="de-DE">
                <a:cs typeface="Times New Roman" pitchFamily="18" charset="0"/>
              </a:rPr>
              <a:t>Danke, sehr aufmerksam von Ihnen.</a:t>
            </a:r>
          </a:p>
        </p:txBody>
      </p:sp>
      <p:sp>
        <p:nvSpPr>
          <p:cNvPr id="82951" name="Rectangle 22"/>
          <p:cNvSpPr>
            <a:spLocks noChangeArrowheads="1"/>
          </p:cNvSpPr>
          <p:nvPr/>
        </p:nvSpPr>
        <p:spPr bwMode="auto">
          <a:xfrm>
            <a:off x="8443913" y="5040313"/>
            <a:ext cx="36195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g3</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3" name="Picture 3" descr="I:\_busy\4799_DSE\02_Konzeption\04_Drehbuch\Bilder\cleanscreen.gif"/>
          <p:cNvPicPr>
            <a:picLocks noChangeAspect="1" noChangeArrowheads="1"/>
          </p:cNvPicPr>
          <p:nvPr/>
        </p:nvPicPr>
        <p:blipFill>
          <a:blip r:embed="rId3"/>
          <a:srcRect/>
          <a:stretch>
            <a:fillRect/>
          </a:stretch>
        </p:blipFill>
        <p:spPr bwMode="auto">
          <a:xfrm>
            <a:off x="34925" y="812800"/>
            <a:ext cx="7200900" cy="4818063"/>
          </a:xfrm>
          <a:prstGeom prst="rect">
            <a:avLst/>
          </a:prstGeom>
          <a:noFill/>
          <a:ln w="9525">
            <a:noFill/>
            <a:miter lim="800000"/>
            <a:headEnd/>
            <a:tailEnd/>
          </a:ln>
        </p:spPr>
      </p:pic>
      <p:sp>
        <p:nvSpPr>
          <p:cNvPr id="84994" name="Rectangle 22"/>
          <p:cNvSpPr>
            <a:spLocks noChangeArrowheads="1"/>
          </p:cNvSpPr>
          <p:nvPr/>
        </p:nvSpPr>
        <p:spPr bwMode="auto">
          <a:xfrm>
            <a:off x="1476375" y="3108325"/>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
        <p:nvSpPr>
          <p:cNvPr id="84995" name="Rectangle 22"/>
          <p:cNvSpPr>
            <a:spLocks noChangeArrowheads="1"/>
          </p:cNvSpPr>
          <p:nvPr/>
        </p:nvSpPr>
        <p:spPr bwMode="auto">
          <a:xfrm>
            <a:off x="755650" y="1319213"/>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b</a:t>
            </a:r>
          </a:p>
        </p:txBody>
      </p:sp>
      <p:sp>
        <p:nvSpPr>
          <p:cNvPr id="84996" name="Rectangle 22"/>
          <p:cNvSpPr>
            <a:spLocks noChangeArrowheads="1"/>
          </p:cNvSpPr>
          <p:nvPr/>
        </p:nvSpPr>
        <p:spPr bwMode="auto">
          <a:xfrm>
            <a:off x="755650" y="968375"/>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a:t>
            </a:r>
          </a:p>
        </p:txBody>
      </p:sp>
      <p:sp>
        <p:nvSpPr>
          <p:cNvPr id="11" name="Textfeld 12"/>
          <p:cNvSpPr txBox="1">
            <a:spLocks noChangeArrowheads="1"/>
          </p:cNvSpPr>
          <p:nvPr/>
        </p:nvSpPr>
        <p:spPr bwMode="auto">
          <a:xfrm>
            <a:off x="7215188" y="1079500"/>
            <a:ext cx="1785937" cy="1384300"/>
          </a:xfrm>
          <a:prstGeom prst="rect">
            <a:avLst/>
          </a:prstGeom>
          <a:noFill/>
          <a:ln>
            <a:solidFill>
              <a:schemeClr val="tx1"/>
            </a:solidFill>
          </a:ln>
          <a:extLst/>
        </p:spPr>
        <p:txBody>
          <a:bodyPr>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marL="171450" indent="-171450" eaLnBrk="1" hangingPunct="1">
              <a:buFont typeface="Wingdings" pitchFamily="2" charset="2"/>
              <a:buChar char="§"/>
              <a:defRPr/>
            </a:pPr>
            <a:endParaRPr lang="de-DE" dirty="0" smtClean="0">
              <a:cs typeface="Times New Roman" pitchFamily="18" charset="0"/>
            </a:endParaRPr>
          </a:p>
          <a:p>
            <a:pPr marL="171450" indent="-171450" eaLnBrk="1" hangingPunct="1">
              <a:buFont typeface="Wingdings" pitchFamily="2" charset="2"/>
              <a:buChar char="§"/>
              <a:defRPr/>
            </a:pPr>
            <a:r>
              <a:rPr lang="de-DE" dirty="0" smtClean="0">
                <a:cs typeface="Times New Roman" pitchFamily="18" charset="0"/>
              </a:rPr>
              <a:t>Einsatz der Hebebühne zu diesem Zeitpunkt ungünstig.</a:t>
            </a:r>
          </a:p>
          <a:p>
            <a:pPr marL="171450" indent="-171450" eaLnBrk="1" hangingPunct="1">
              <a:buFont typeface="Wingdings" pitchFamily="2" charset="2"/>
              <a:buChar char="§"/>
              <a:defRPr/>
            </a:pPr>
            <a:endParaRPr lang="de-DE" dirty="0" smtClean="0">
              <a:cs typeface="Times New Roman" pitchFamily="18" charset="0"/>
            </a:endParaRPr>
          </a:p>
          <a:p>
            <a:pPr eaLnBrk="1" hangingPunct="1">
              <a:defRPr/>
            </a:pPr>
            <a:endParaRPr lang="de-DE" dirty="0" smtClean="0">
              <a:cs typeface="Times New Roman" pitchFamily="18" charset="0"/>
            </a:endParaRPr>
          </a:p>
        </p:txBody>
      </p:sp>
      <p:sp>
        <p:nvSpPr>
          <p:cNvPr id="12" name="Textfeld 12"/>
          <p:cNvSpPr txBox="1">
            <a:spLocks noChangeArrowheads="1"/>
          </p:cNvSpPr>
          <p:nvPr/>
        </p:nvSpPr>
        <p:spPr bwMode="auto">
          <a:xfrm>
            <a:off x="6443663" y="4487863"/>
            <a:ext cx="2305050" cy="649287"/>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p>
            <a:pPr>
              <a:defRPr/>
            </a:pPr>
            <a:r>
              <a:rPr lang="de-DE" dirty="0">
                <a:cs typeface="Times New Roman" pitchFamily="18" charset="0"/>
              </a:rPr>
              <a:t>Ziehen Sie bitte das Symbol der Hebebühne auf die Markierung der Achse.</a:t>
            </a:r>
          </a:p>
        </p:txBody>
      </p:sp>
      <p:sp>
        <p:nvSpPr>
          <p:cNvPr id="84999" name="Rechteck 1"/>
          <p:cNvSpPr>
            <a:spLocks noChangeArrowheads="1"/>
          </p:cNvSpPr>
          <p:nvPr/>
        </p:nvSpPr>
        <p:spPr bwMode="auto">
          <a:xfrm>
            <a:off x="1214438" y="1190625"/>
            <a:ext cx="1008062" cy="715963"/>
          </a:xfrm>
          <a:prstGeom prst="rect">
            <a:avLst/>
          </a:prstGeom>
          <a:solidFill>
            <a:schemeClr val="bg1"/>
          </a:solidFill>
          <a:ln w="9525">
            <a:noFill/>
            <a:miter lim="800000"/>
            <a:headEnd/>
            <a:tailEnd/>
          </a:ln>
        </p:spPr>
        <p:txBody>
          <a:bodyPr lIns="90000" tIns="46800" rIns="90000" bIns="46800">
            <a:spAutoFit/>
          </a:bodyPr>
          <a:lstStyle/>
          <a:p>
            <a:pPr algn="ctr"/>
            <a:endParaRPr lang="de-DE"/>
          </a:p>
        </p:txBody>
      </p:sp>
      <p:sp>
        <p:nvSpPr>
          <p:cNvPr id="85000" name="Textfeld 8"/>
          <p:cNvSpPr txBox="1">
            <a:spLocks noChangeArrowheads="1"/>
          </p:cNvSpPr>
          <p:nvPr/>
        </p:nvSpPr>
        <p:spPr bwMode="auto">
          <a:xfrm>
            <a:off x="428625" y="4191000"/>
            <a:ext cx="500063" cy="138113"/>
          </a:xfrm>
          <a:prstGeom prst="rect">
            <a:avLst/>
          </a:prstGeom>
          <a:solidFill>
            <a:schemeClr val="bg1"/>
          </a:solidFill>
          <a:ln w="9525">
            <a:noFill/>
            <a:miter lim="800000"/>
            <a:headEnd/>
            <a:tailEnd/>
          </a:ln>
        </p:spPr>
        <p:txBody>
          <a:bodyPr lIns="0" tIns="0" rIns="0" bIns="0">
            <a:spAutoFit/>
          </a:bodyPr>
          <a:lstStyle/>
          <a:p>
            <a:pPr algn="ctr"/>
            <a:r>
              <a:rPr lang="de-DE" sz="900"/>
              <a:t>Nutzen</a:t>
            </a:r>
            <a:endParaRPr lang="de-DE" sz="700"/>
          </a:p>
        </p:txBody>
      </p:sp>
      <p:sp>
        <p:nvSpPr>
          <p:cNvPr id="85001" name="Textfeld 9"/>
          <p:cNvSpPr txBox="1">
            <a:spLocks noChangeArrowheads="1"/>
          </p:cNvSpPr>
          <p:nvPr/>
        </p:nvSpPr>
        <p:spPr bwMode="auto">
          <a:xfrm>
            <a:off x="428625" y="5410200"/>
            <a:ext cx="500063" cy="138113"/>
          </a:xfrm>
          <a:prstGeom prst="rect">
            <a:avLst/>
          </a:prstGeom>
          <a:solidFill>
            <a:schemeClr val="bg1"/>
          </a:solidFill>
          <a:ln w="9525">
            <a:noFill/>
            <a:miter lim="800000"/>
            <a:headEnd/>
            <a:tailEnd/>
          </a:ln>
        </p:spPr>
        <p:txBody>
          <a:bodyPr lIns="0" tIns="0" rIns="0" bIns="0">
            <a:spAutoFit/>
          </a:bodyPr>
          <a:lstStyle/>
          <a:p>
            <a:pPr algn="ctr"/>
            <a:r>
              <a:rPr lang="de-DE" sz="900"/>
              <a:t>Aufwand</a:t>
            </a:r>
            <a:endParaRPr lang="de-DE" sz="700"/>
          </a:p>
        </p:txBody>
      </p:sp>
      <p:sp>
        <p:nvSpPr>
          <p:cNvPr id="85002" name="Textfeld 12"/>
          <p:cNvSpPr txBox="1">
            <a:spLocks noChangeArrowheads="1"/>
          </p:cNvSpPr>
          <p:nvPr/>
        </p:nvSpPr>
        <p:spPr bwMode="auto">
          <a:xfrm>
            <a:off x="2106613" y="4259263"/>
            <a:ext cx="642937" cy="261937"/>
          </a:xfrm>
          <a:prstGeom prst="rect">
            <a:avLst/>
          </a:prstGeom>
          <a:solidFill>
            <a:schemeClr val="bg1"/>
          </a:solidFill>
          <a:ln w="9525">
            <a:noFill/>
            <a:miter lim="800000"/>
            <a:headEnd/>
            <a:tailEnd/>
          </a:ln>
        </p:spPr>
        <p:txBody>
          <a:bodyPr>
            <a:spAutoFit/>
          </a:bodyPr>
          <a:lstStyle/>
          <a:p>
            <a:r>
              <a:rPr lang="de-DE" sz="1100"/>
              <a:t>Achse</a:t>
            </a:r>
          </a:p>
        </p:txBody>
      </p:sp>
      <p:sp>
        <p:nvSpPr>
          <p:cNvPr id="85003" name="Textfeld 24"/>
          <p:cNvSpPr txBox="1">
            <a:spLocks noChangeArrowheads="1"/>
          </p:cNvSpPr>
          <p:nvPr/>
        </p:nvSpPr>
        <p:spPr bwMode="auto">
          <a:xfrm>
            <a:off x="4643438" y="4643438"/>
            <a:ext cx="642937" cy="261937"/>
          </a:xfrm>
          <a:prstGeom prst="rect">
            <a:avLst/>
          </a:prstGeom>
          <a:solidFill>
            <a:schemeClr val="bg1"/>
          </a:solidFill>
          <a:ln w="9525">
            <a:noFill/>
            <a:miter lim="800000"/>
            <a:headEnd/>
            <a:tailEnd/>
          </a:ln>
        </p:spPr>
        <p:txBody>
          <a:bodyPr>
            <a:spAutoFit/>
          </a:bodyPr>
          <a:lstStyle/>
          <a:p>
            <a:r>
              <a:rPr lang="de-DE" sz="1100"/>
              <a:t>Reifen</a:t>
            </a:r>
          </a:p>
        </p:txBody>
      </p:sp>
      <p:pic>
        <p:nvPicPr>
          <p:cNvPr id="85004" name="Picture 2" descr="I:\_busy\4799_DSE\02_Konzeption\04_Drehbuch\Bilder\augebuehne.gif"/>
          <p:cNvPicPr>
            <a:picLocks noChangeAspect="1" noChangeArrowheads="1"/>
          </p:cNvPicPr>
          <p:nvPr/>
        </p:nvPicPr>
        <p:blipFill>
          <a:blip r:embed="rId4"/>
          <a:srcRect/>
          <a:stretch>
            <a:fillRect/>
          </a:stretch>
        </p:blipFill>
        <p:spPr bwMode="auto">
          <a:xfrm>
            <a:off x="34925" y="879475"/>
            <a:ext cx="581025" cy="800100"/>
          </a:xfrm>
          <a:prstGeom prst="rect">
            <a:avLst/>
          </a:prstGeom>
          <a:noFill/>
          <a:ln w="9525">
            <a:noFill/>
            <a:miter lim="800000"/>
            <a:headEnd/>
            <a:tailEnd/>
          </a:ln>
        </p:spPr>
      </p:pic>
      <p:pic>
        <p:nvPicPr>
          <p:cNvPr id="85005" name="Picture 2" descr="I:\_busy\4799_DSE\02_Konzeption\04_Drehbuch\Bilder\EbenenSymole\mercedes.gif"/>
          <p:cNvPicPr>
            <a:picLocks noChangeAspect="1" noChangeArrowheads="1"/>
          </p:cNvPicPr>
          <p:nvPr/>
        </p:nvPicPr>
        <p:blipFill>
          <a:blip r:embed="rId5"/>
          <a:srcRect/>
          <a:stretch>
            <a:fillRect/>
          </a:stretch>
        </p:blipFill>
        <p:spPr bwMode="auto">
          <a:xfrm>
            <a:off x="1820863" y="1889125"/>
            <a:ext cx="4610100" cy="2066925"/>
          </a:xfrm>
          <a:prstGeom prst="rect">
            <a:avLst/>
          </a:prstGeom>
          <a:noFill/>
          <a:ln w="9525">
            <a:noFill/>
            <a:miter lim="800000"/>
            <a:headEnd/>
            <a:tailEnd/>
          </a:ln>
        </p:spPr>
      </p:pic>
      <p:cxnSp>
        <p:nvCxnSpPr>
          <p:cNvPr id="17" name="Gerade Verbindung 16"/>
          <p:cNvCxnSpPr/>
          <p:nvPr/>
        </p:nvCxnSpPr>
        <p:spPr bwMode="auto">
          <a:xfrm flipV="1">
            <a:off x="2483768" y="3624064"/>
            <a:ext cx="1584176" cy="635994"/>
          </a:xfrm>
          <a:prstGeom prst="line">
            <a:avLst/>
          </a:prstGeom>
          <a:noFill/>
          <a:ln w="25400" cap="flat" cmpd="sng" algn="ctr">
            <a:gradFill>
              <a:gsLst>
                <a:gs pos="53000">
                  <a:srgbClr val="383838"/>
                </a:gs>
                <a:gs pos="99167">
                  <a:schemeClr val="bg1"/>
                </a:gs>
                <a:gs pos="54000">
                  <a:schemeClr val="bg1"/>
                </a:gs>
                <a:gs pos="0">
                  <a:schemeClr val="tx1"/>
                </a:gs>
              </a:gsLst>
              <a:lin ang="5400000" scaled="0"/>
            </a:gradFill>
            <a:prstDash val="solid"/>
            <a:round/>
            <a:headEnd type="none" w="med" len="med"/>
            <a:tailEnd type="none" w="med" len="med"/>
          </a:ln>
          <a:effectLst/>
          <a:extLst/>
        </p:spPr>
      </p:cxnSp>
      <p:sp>
        <p:nvSpPr>
          <p:cNvPr id="85007" name="Ellipse 17"/>
          <p:cNvSpPr>
            <a:spLocks noChangeArrowheads="1"/>
          </p:cNvSpPr>
          <p:nvPr/>
        </p:nvSpPr>
        <p:spPr bwMode="auto">
          <a:xfrm>
            <a:off x="2484438" y="4113213"/>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85008" name="Gerade Verbindung 22"/>
          <p:cNvCxnSpPr>
            <a:cxnSpLocks noChangeShapeType="1"/>
          </p:cNvCxnSpPr>
          <p:nvPr/>
        </p:nvCxnSpPr>
        <p:spPr bwMode="auto">
          <a:xfrm>
            <a:off x="4643438" y="3840163"/>
            <a:ext cx="215900" cy="681037"/>
          </a:xfrm>
          <a:prstGeom prst="line">
            <a:avLst/>
          </a:prstGeom>
          <a:noFill/>
          <a:ln w="25400" algn="ctr">
            <a:solidFill>
              <a:schemeClr val="tx1"/>
            </a:solidFill>
            <a:round/>
            <a:headEnd/>
            <a:tailEnd/>
          </a:ln>
        </p:spPr>
      </p:cxnSp>
      <p:sp>
        <p:nvSpPr>
          <p:cNvPr id="85009" name="Ellipse 23"/>
          <p:cNvSpPr>
            <a:spLocks noChangeArrowheads="1"/>
          </p:cNvSpPr>
          <p:nvPr/>
        </p:nvSpPr>
        <p:spPr bwMode="auto">
          <a:xfrm>
            <a:off x="4751388" y="4459288"/>
            <a:ext cx="215900" cy="217487"/>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Picture 3" descr="I:\_busy\4799_DSE\02_Konzeption\04_Drehbuch\Bilder\cleanscreen.gif"/>
          <p:cNvPicPr>
            <a:picLocks noChangeAspect="1" noChangeArrowheads="1"/>
          </p:cNvPicPr>
          <p:nvPr/>
        </p:nvPicPr>
        <p:blipFill>
          <a:blip r:embed="rId3"/>
          <a:srcRect/>
          <a:stretch>
            <a:fillRect/>
          </a:stretch>
        </p:blipFill>
        <p:spPr bwMode="auto">
          <a:xfrm>
            <a:off x="34925" y="822325"/>
            <a:ext cx="7200900" cy="4818063"/>
          </a:xfrm>
          <a:prstGeom prst="rect">
            <a:avLst/>
          </a:prstGeom>
          <a:noFill/>
          <a:ln w="9525">
            <a:noFill/>
            <a:miter lim="800000"/>
            <a:headEnd/>
            <a:tailEnd/>
          </a:ln>
        </p:spPr>
      </p:pic>
      <p:sp>
        <p:nvSpPr>
          <p:cNvPr id="87042" name="Rectangle 22"/>
          <p:cNvSpPr>
            <a:spLocks noChangeArrowheads="1"/>
          </p:cNvSpPr>
          <p:nvPr/>
        </p:nvSpPr>
        <p:spPr bwMode="auto">
          <a:xfrm>
            <a:off x="755650" y="1319213"/>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b</a:t>
            </a:r>
          </a:p>
        </p:txBody>
      </p:sp>
      <p:sp>
        <p:nvSpPr>
          <p:cNvPr id="87043" name="Rectangle 22"/>
          <p:cNvSpPr>
            <a:spLocks noChangeArrowheads="1"/>
          </p:cNvSpPr>
          <p:nvPr/>
        </p:nvSpPr>
        <p:spPr bwMode="auto">
          <a:xfrm>
            <a:off x="755650" y="968375"/>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a:t>
            </a:r>
          </a:p>
        </p:txBody>
      </p:sp>
      <p:sp>
        <p:nvSpPr>
          <p:cNvPr id="11" name="Textfeld 12"/>
          <p:cNvSpPr txBox="1">
            <a:spLocks noChangeArrowheads="1"/>
          </p:cNvSpPr>
          <p:nvPr/>
        </p:nvSpPr>
        <p:spPr bwMode="auto">
          <a:xfrm>
            <a:off x="7215188" y="1079500"/>
            <a:ext cx="1785937" cy="1384300"/>
          </a:xfrm>
          <a:prstGeom prst="rect">
            <a:avLst/>
          </a:prstGeom>
          <a:noFill/>
          <a:ln>
            <a:solidFill>
              <a:schemeClr val="tx1"/>
            </a:solidFill>
          </a:ln>
          <a:extLst/>
        </p:spPr>
        <p:txBody>
          <a:bodyPr>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defRPr/>
            </a:pPr>
            <a:endParaRPr lang="de-DE" dirty="0" smtClean="0">
              <a:cs typeface="Times New Roman" pitchFamily="18" charset="0"/>
            </a:endParaRPr>
          </a:p>
          <a:p>
            <a:pPr marL="171450" indent="-171450" eaLnBrk="1" hangingPunct="1">
              <a:buFont typeface="Wingdings" pitchFamily="2" charset="2"/>
              <a:buChar char="§"/>
              <a:defRPr/>
            </a:pPr>
            <a:r>
              <a:rPr lang="de-DE" dirty="0" smtClean="0">
                <a:cs typeface="Times New Roman" pitchFamily="18" charset="0"/>
              </a:rPr>
              <a:t>Einsatz der Sinne bedeutet hoher Nutzen bei geringem Aufwand</a:t>
            </a:r>
          </a:p>
          <a:p>
            <a:pPr marL="171450" indent="-171450" eaLnBrk="1" hangingPunct="1">
              <a:buFont typeface="Wingdings" pitchFamily="2" charset="2"/>
              <a:buChar char="§"/>
              <a:defRPr/>
            </a:pPr>
            <a:endParaRPr lang="de-DE" dirty="0" smtClean="0">
              <a:cs typeface="Times New Roman" pitchFamily="18" charset="0"/>
            </a:endParaRPr>
          </a:p>
          <a:p>
            <a:pPr eaLnBrk="1" hangingPunct="1">
              <a:defRPr/>
            </a:pPr>
            <a:endParaRPr lang="de-DE" dirty="0" smtClean="0">
              <a:cs typeface="Times New Roman" pitchFamily="18" charset="0"/>
            </a:endParaRPr>
          </a:p>
        </p:txBody>
      </p:sp>
      <p:sp>
        <p:nvSpPr>
          <p:cNvPr id="12" name="Textfeld 12"/>
          <p:cNvSpPr txBox="1">
            <a:spLocks noChangeArrowheads="1"/>
          </p:cNvSpPr>
          <p:nvPr/>
        </p:nvSpPr>
        <p:spPr bwMode="auto">
          <a:xfrm>
            <a:off x="6588125" y="4487863"/>
            <a:ext cx="2160588" cy="649287"/>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p>
            <a:pPr>
              <a:defRPr/>
            </a:pPr>
            <a:r>
              <a:rPr lang="de-DE" dirty="0">
                <a:cs typeface="Times New Roman" pitchFamily="18" charset="0"/>
              </a:rPr>
              <a:t>Ziehen Sie bitte das Auge Symbol auf </a:t>
            </a:r>
            <a:r>
              <a:rPr lang="de-DE" dirty="0"/>
              <a:t>den Button </a:t>
            </a:r>
            <a:r>
              <a:rPr lang="de-DE" dirty="0">
                <a:cs typeface="Times New Roman" pitchFamily="18" charset="0"/>
              </a:rPr>
              <a:t>der Reifen.</a:t>
            </a:r>
          </a:p>
        </p:txBody>
      </p:sp>
      <p:sp>
        <p:nvSpPr>
          <p:cNvPr id="87046" name="Rechteck 1"/>
          <p:cNvSpPr>
            <a:spLocks noChangeArrowheads="1"/>
          </p:cNvSpPr>
          <p:nvPr/>
        </p:nvSpPr>
        <p:spPr bwMode="auto">
          <a:xfrm>
            <a:off x="1187450" y="1108075"/>
            <a:ext cx="1008063" cy="715963"/>
          </a:xfrm>
          <a:prstGeom prst="rect">
            <a:avLst/>
          </a:prstGeom>
          <a:solidFill>
            <a:schemeClr val="bg1"/>
          </a:solidFill>
          <a:ln w="9525">
            <a:noFill/>
            <a:miter lim="800000"/>
            <a:headEnd/>
            <a:tailEnd/>
          </a:ln>
        </p:spPr>
        <p:txBody>
          <a:bodyPr lIns="90000" tIns="46800" rIns="90000" bIns="46800">
            <a:spAutoFit/>
          </a:bodyPr>
          <a:lstStyle/>
          <a:p>
            <a:pPr algn="ctr"/>
            <a:endParaRPr lang="de-DE"/>
          </a:p>
        </p:txBody>
      </p:sp>
      <p:sp>
        <p:nvSpPr>
          <p:cNvPr id="87047" name="Textfeld 8"/>
          <p:cNvSpPr txBox="1">
            <a:spLocks noChangeArrowheads="1"/>
          </p:cNvSpPr>
          <p:nvPr/>
        </p:nvSpPr>
        <p:spPr bwMode="auto">
          <a:xfrm>
            <a:off x="428625" y="4191000"/>
            <a:ext cx="500063" cy="138113"/>
          </a:xfrm>
          <a:prstGeom prst="rect">
            <a:avLst/>
          </a:prstGeom>
          <a:solidFill>
            <a:schemeClr val="bg1"/>
          </a:solidFill>
          <a:ln w="9525">
            <a:noFill/>
            <a:miter lim="800000"/>
            <a:headEnd/>
            <a:tailEnd/>
          </a:ln>
        </p:spPr>
        <p:txBody>
          <a:bodyPr lIns="0" tIns="0" rIns="0" bIns="0">
            <a:spAutoFit/>
          </a:bodyPr>
          <a:lstStyle/>
          <a:p>
            <a:pPr algn="ctr"/>
            <a:r>
              <a:rPr lang="de-DE" sz="900"/>
              <a:t>Nutzen</a:t>
            </a:r>
            <a:endParaRPr lang="de-DE" sz="700"/>
          </a:p>
        </p:txBody>
      </p:sp>
      <p:sp>
        <p:nvSpPr>
          <p:cNvPr id="87048" name="Textfeld 9"/>
          <p:cNvSpPr txBox="1">
            <a:spLocks noChangeArrowheads="1"/>
          </p:cNvSpPr>
          <p:nvPr/>
        </p:nvSpPr>
        <p:spPr bwMode="auto">
          <a:xfrm>
            <a:off x="428625" y="5410200"/>
            <a:ext cx="500063" cy="138113"/>
          </a:xfrm>
          <a:prstGeom prst="rect">
            <a:avLst/>
          </a:prstGeom>
          <a:solidFill>
            <a:schemeClr val="bg1"/>
          </a:solidFill>
          <a:ln w="9525">
            <a:noFill/>
            <a:miter lim="800000"/>
            <a:headEnd/>
            <a:tailEnd/>
          </a:ln>
        </p:spPr>
        <p:txBody>
          <a:bodyPr lIns="0" tIns="0" rIns="0" bIns="0">
            <a:spAutoFit/>
          </a:bodyPr>
          <a:lstStyle/>
          <a:p>
            <a:pPr algn="ctr"/>
            <a:r>
              <a:rPr lang="de-DE" sz="900"/>
              <a:t>Aufwand</a:t>
            </a:r>
            <a:endParaRPr lang="de-DE" sz="700"/>
          </a:p>
        </p:txBody>
      </p:sp>
      <p:pic>
        <p:nvPicPr>
          <p:cNvPr id="87049" name="Picture 2" descr="I:\_busy\4799_DSE\02_Konzeption\04_Drehbuch\Bilder\augebuehne.gif"/>
          <p:cNvPicPr>
            <a:picLocks noChangeAspect="1" noChangeArrowheads="1"/>
          </p:cNvPicPr>
          <p:nvPr/>
        </p:nvPicPr>
        <p:blipFill>
          <a:blip r:embed="rId4"/>
          <a:srcRect/>
          <a:stretch>
            <a:fillRect/>
          </a:stretch>
        </p:blipFill>
        <p:spPr bwMode="auto">
          <a:xfrm>
            <a:off x="34925" y="879475"/>
            <a:ext cx="581025" cy="800100"/>
          </a:xfrm>
          <a:prstGeom prst="rect">
            <a:avLst/>
          </a:prstGeom>
          <a:noFill/>
          <a:ln w="9525">
            <a:noFill/>
            <a:miter lim="800000"/>
            <a:headEnd/>
            <a:tailEnd/>
          </a:ln>
        </p:spPr>
      </p:pic>
      <p:sp>
        <p:nvSpPr>
          <p:cNvPr id="87050" name="Rectangle 22"/>
          <p:cNvSpPr>
            <a:spLocks noChangeArrowheads="1"/>
          </p:cNvSpPr>
          <p:nvPr/>
        </p:nvSpPr>
        <p:spPr bwMode="auto">
          <a:xfrm>
            <a:off x="1476375" y="3108325"/>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pic>
        <p:nvPicPr>
          <p:cNvPr id="87051" name="Picture 2" descr="I:\_busy\4799_DSE\02_Konzeption\04_Drehbuch\Bilder\EbenenSymole\mercedes.gif"/>
          <p:cNvPicPr>
            <a:picLocks noChangeAspect="1" noChangeArrowheads="1"/>
          </p:cNvPicPr>
          <p:nvPr/>
        </p:nvPicPr>
        <p:blipFill>
          <a:blip r:embed="rId5"/>
          <a:srcRect/>
          <a:stretch>
            <a:fillRect/>
          </a:stretch>
        </p:blipFill>
        <p:spPr bwMode="auto">
          <a:xfrm>
            <a:off x="1820863" y="1889125"/>
            <a:ext cx="4610100" cy="2066925"/>
          </a:xfrm>
          <a:prstGeom prst="rect">
            <a:avLst/>
          </a:prstGeom>
          <a:noFill/>
          <a:ln w="9525">
            <a:noFill/>
            <a:miter lim="800000"/>
            <a:headEnd/>
            <a:tailEnd/>
          </a:ln>
        </p:spPr>
      </p:pic>
      <p:sp>
        <p:nvSpPr>
          <p:cNvPr id="87052" name="Textfeld 12"/>
          <p:cNvSpPr txBox="1">
            <a:spLocks noChangeArrowheads="1"/>
          </p:cNvSpPr>
          <p:nvPr/>
        </p:nvSpPr>
        <p:spPr bwMode="auto">
          <a:xfrm>
            <a:off x="2106613" y="4259263"/>
            <a:ext cx="642937" cy="261937"/>
          </a:xfrm>
          <a:prstGeom prst="rect">
            <a:avLst/>
          </a:prstGeom>
          <a:solidFill>
            <a:schemeClr val="bg1"/>
          </a:solidFill>
          <a:ln w="9525">
            <a:noFill/>
            <a:miter lim="800000"/>
            <a:headEnd/>
            <a:tailEnd/>
          </a:ln>
        </p:spPr>
        <p:txBody>
          <a:bodyPr>
            <a:spAutoFit/>
          </a:bodyPr>
          <a:lstStyle/>
          <a:p>
            <a:r>
              <a:rPr lang="de-DE" sz="1100"/>
              <a:t>Achse</a:t>
            </a:r>
          </a:p>
        </p:txBody>
      </p:sp>
      <p:sp>
        <p:nvSpPr>
          <p:cNvPr id="87053" name="Textfeld 24"/>
          <p:cNvSpPr txBox="1">
            <a:spLocks noChangeArrowheads="1"/>
          </p:cNvSpPr>
          <p:nvPr/>
        </p:nvSpPr>
        <p:spPr bwMode="auto">
          <a:xfrm>
            <a:off x="4643438" y="4643438"/>
            <a:ext cx="642937" cy="261937"/>
          </a:xfrm>
          <a:prstGeom prst="rect">
            <a:avLst/>
          </a:prstGeom>
          <a:solidFill>
            <a:schemeClr val="bg1"/>
          </a:solidFill>
          <a:ln w="9525">
            <a:noFill/>
            <a:miter lim="800000"/>
            <a:headEnd/>
            <a:tailEnd/>
          </a:ln>
        </p:spPr>
        <p:txBody>
          <a:bodyPr>
            <a:spAutoFit/>
          </a:bodyPr>
          <a:lstStyle/>
          <a:p>
            <a:r>
              <a:rPr lang="de-DE" sz="1100"/>
              <a:t>Reifen</a:t>
            </a:r>
          </a:p>
        </p:txBody>
      </p:sp>
      <p:cxnSp>
        <p:nvCxnSpPr>
          <p:cNvPr id="21" name="Gerade Verbindung 20"/>
          <p:cNvCxnSpPr/>
          <p:nvPr/>
        </p:nvCxnSpPr>
        <p:spPr bwMode="auto">
          <a:xfrm flipV="1">
            <a:off x="2483768" y="3624064"/>
            <a:ext cx="1584176" cy="635994"/>
          </a:xfrm>
          <a:prstGeom prst="line">
            <a:avLst/>
          </a:prstGeom>
          <a:noFill/>
          <a:ln w="25400" cap="flat" cmpd="sng" algn="ctr">
            <a:gradFill>
              <a:gsLst>
                <a:gs pos="53000">
                  <a:srgbClr val="383838"/>
                </a:gs>
                <a:gs pos="99167">
                  <a:schemeClr val="bg1"/>
                </a:gs>
                <a:gs pos="54000">
                  <a:schemeClr val="bg1"/>
                </a:gs>
                <a:gs pos="0">
                  <a:schemeClr val="tx1"/>
                </a:gs>
              </a:gsLst>
              <a:lin ang="5400000" scaled="0"/>
            </a:gradFill>
            <a:prstDash val="solid"/>
            <a:round/>
            <a:headEnd type="none" w="med" len="med"/>
            <a:tailEnd type="none" w="med" len="med"/>
          </a:ln>
          <a:effectLst/>
          <a:extLst/>
        </p:spPr>
      </p:cxnSp>
      <p:sp>
        <p:nvSpPr>
          <p:cNvPr id="87055" name="Ellipse 21"/>
          <p:cNvSpPr>
            <a:spLocks noChangeArrowheads="1"/>
          </p:cNvSpPr>
          <p:nvPr/>
        </p:nvSpPr>
        <p:spPr bwMode="auto">
          <a:xfrm>
            <a:off x="2484438" y="4113213"/>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87056" name="Gerade Verbindung 22"/>
          <p:cNvCxnSpPr>
            <a:cxnSpLocks noChangeShapeType="1"/>
          </p:cNvCxnSpPr>
          <p:nvPr/>
        </p:nvCxnSpPr>
        <p:spPr bwMode="auto">
          <a:xfrm>
            <a:off x="4643438" y="3840163"/>
            <a:ext cx="215900" cy="681037"/>
          </a:xfrm>
          <a:prstGeom prst="line">
            <a:avLst/>
          </a:prstGeom>
          <a:noFill/>
          <a:ln w="25400" algn="ctr">
            <a:solidFill>
              <a:schemeClr val="tx1"/>
            </a:solidFill>
            <a:round/>
            <a:headEnd/>
            <a:tailEnd/>
          </a:ln>
        </p:spPr>
      </p:cxnSp>
      <p:sp>
        <p:nvSpPr>
          <p:cNvPr id="87057" name="Ellipse 23"/>
          <p:cNvSpPr>
            <a:spLocks noChangeArrowheads="1"/>
          </p:cNvSpPr>
          <p:nvPr/>
        </p:nvSpPr>
        <p:spPr bwMode="auto">
          <a:xfrm>
            <a:off x="4751388" y="4459288"/>
            <a:ext cx="215900" cy="217487"/>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2"/>
          <p:cNvSpPr>
            <a:spLocks noChangeArrowheads="1"/>
          </p:cNvSpPr>
          <p:nvPr/>
        </p:nvSpPr>
        <p:spPr bwMode="auto">
          <a:xfrm>
            <a:off x="2347913" y="2411413"/>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b</a:t>
            </a:r>
          </a:p>
        </p:txBody>
      </p:sp>
      <p:sp>
        <p:nvSpPr>
          <p:cNvPr id="89090" name="Textfeld 12"/>
          <p:cNvSpPr txBox="1">
            <a:spLocks noChangeArrowheads="1"/>
          </p:cNvSpPr>
          <p:nvPr/>
        </p:nvSpPr>
        <p:spPr bwMode="auto">
          <a:xfrm>
            <a:off x="2714625" y="2413000"/>
            <a:ext cx="3214688" cy="466725"/>
          </a:xfrm>
          <a:prstGeom prst="rect">
            <a:avLst/>
          </a:prstGeom>
          <a:noFill/>
          <a:ln w="9525">
            <a:solidFill>
              <a:schemeClr val="tx1"/>
            </a:solidFill>
            <a:miter lim="800000"/>
            <a:headEnd/>
            <a:tailEnd/>
          </a:ln>
        </p:spPr>
        <p:txBody>
          <a:bodyPr>
            <a:spAutoFit/>
          </a:bodyPr>
          <a:lstStyle/>
          <a:p>
            <a:r>
              <a:rPr lang="de-DE">
                <a:cs typeface="Times New Roman" pitchFamily="18" charset="0"/>
              </a:rPr>
              <a:t>Fahrwerkseinstellungen und Achsgeometrie prüfen.</a:t>
            </a:r>
          </a:p>
        </p:txBody>
      </p:sp>
      <p:sp>
        <p:nvSpPr>
          <p:cNvPr id="89091" name="Textfeld 12"/>
          <p:cNvSpPr txBox="1">
            <a:spLocks noChangeArrowheads="1"/>
          </p:cNvSpPr>
          <p:nvPr/>
        </p:nvSpPr>
        <p:spPr bwMode="auto">
          <a:xfrm>
            <a:off x="2714625" y="1778000"/>
            <a:ext cx="3214688" cy="461963"/>
          </a:xfrm>
          <a:prstGeom prst="rect">
            <a:avLst/>
          </a:prstGeom>
          <a:noFill/>
          <a:ln w="9525">
            <a:solidFill>
              <a:schemeClr val="tx1"/>
            </a:solidFill>
            <a:miter lim="800000"/>
            <a:headEnd/>
            <a:tailEnd/>
          </a:ln>
        </p:spPr>
        <p:txBody>
          <a:bodyPr>
            <a:spAutoFit/>
          </a:bodyPr>
          <a:lstStyle/>
          <a:p>
            <a:r>
              <a:rPr lang="de-DE">
                <a:cs typeface="Times New Roman" pitchFamily="18" charset="0"/>
              </a:rPr>
              <a:t>Reifen erneuern und das Fahrzeug dem Kunden übergeben.</a:t>
            </a:r>
          </a:p>
        </p:txBody>
      </p:sp>
      <p:sp>
        <p:nvSpPr>
          <p:cNvPr id="89092" name="Rectangle 22"/>
          <p:cNvSpPr>
            <a:spLocks noChangeArrowheads="1"/>
          </p:cNvSpPr>
          <p:nvPr/>
        </p:nvSpPr>
        <p:spPr bwMode="auto">
          <a:xfrm>
            <a:off x="2349500" y="1844675"/>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a:t>
            </a:r>
          </a:p>
        </p:txBody>
      </p:sp>
      <p:sp>
        <p:nvSpPr>
          <p:cNvPr id="89093" name="Textfeld 12"/>
          <p:cNvSpPr txBox="1">
            <a:spLocks noChangeArrowheads="1"/>
          </p:cNvSpPr>
          <p:nvPr/>
        </p:nvSpPr>
        <p:spPr bwMode="auto">
          <a:xfrm>
            <a:off x="2714625" y="2976563"/>
            <a:ext cx="3214688" cy="466725"/>
          </a:xfrm>
          <a:prstGeom prst="rect">
            <a:avLst/>
          </a:prstGeom>
          <a:noFill/>
          <a:ln w="9525">
            <a:solidFill>
              <a:schemeClr val="tx1"/>
            </a:solidFill>
            <a:miter lim="800000"/>
            <a:headEnd/>
            <a:tailEnd/>
          </a:ln>
        </p:spPr>
        <p:txBody>
          <a:bodyPr>
            <a:spAutoFit/>
          </a:bodyPr>
          <a:lstStyle/>
          <a:p>
            <a:r>
              <a:rPr lang="de-DE">
                <a:cs typeface="Times New Roman" pitchFamily="18" charset="0"/>
              </a:rPr>
              <a:t>Belehrung des Kunden die Fahrweise zu verbessern.</a:t>
            </a:r>
          </a:p>
        </p:txBody>
      </p:sp>
      <p:sp>
        <p:nvSpPr>
          <p:cNvPr id="89094" name="Rectangle 22"/>
          <p:cNvSpPr>
            <a:spLocks noChangeArrowheads="1"/>
          </p:cNvSpPr>
          <p:nvPr/>
        </p:nvSpPr>
        <p:spPr bwMode="auto">
          <a:xfrm>
            <a:off x="2357438" y="2976563"/>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d</a:t>
            </a:r>
          </a:p>
        </p:txBody>
      </p:sp>
      <p:sp>
        <p:nvSpPr>
          <p:cNvPr id="89095" name="Rectangle 22"/>
          <p:cNvSpPr>
            <a:spLocks noChangeArrowheads="1"/>
          </p:cNvSpPr>
          <p:nvPr/>
        </p:nvSpPr>
        <p:spPr bwMode="auto">
          <a:xfrm>
            <a:off x="2357438" y="356235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e</a:t>
            </a:r>
          </a:p>
        </p:txBody>
      </p:sp>
      <p:sp>
        <p:nvSpPr>
          <p:cNvPr id="89096" name="Textfeld 12"/>
          <p:cNvSpPr txBox="1">
            <a:spLocks noChangeArrowheads="1"/>
          </p:cNvSpPr>
          <p:nvPr/>
        </p:nvSpPr>
        <p:spPr bwMode="auto">
          <a:xfrm>
            <a:off x="2714625" y="3589338"/>
            <a:ext cx="3214688" cy="466725"/>
          </a:xfrm>
          <a:prstGeom prst="rect">
            <a:avLst/>
          </a:prstGeom>
          <a:noFill/>
          <a:ln w="9525">
            <a:solidFill>
              <a:schemeClr val="tx1"/>
            </a:solidFill>
            <a:miter lim="800000"/>
            <a:headEnd/>
            <a:tailEnd/>
          </a:ln>
        </p:spPr>
        <p:txBody>
          <a:bodyPr>
            <a:spAutoFit/>
          </a:bodyPr>
          <a:lstStyle/>
          <a:p>
            <a:r>
              <a:rPr lang="de-DE">
                <a:cs typeface="Times New Roman" pitchFamily="18" charset="0"/>
              </a:rPr>
              <a:t>Reifendruck erhöhen und das Fahrzeug dem Kunden übergeben.</a:t>
            </a:r>
          </a:p>
        </p:txBody>
      </p:sp>
      <p:sp>
        <p:nvSpPr>
          <p:cNvPr id="18" name="Textfeld 12"/>
          <p:cNvSpPr txBox="1">
            <a:spLocks noChangeArrowheads="1"/>
          </p:cNvSpPr>
          <p:nvPr/>
        </p:nvSpPr>
        <p:spPr bwMode="auto">
          <a:xfrm>
            <a:off x="6948488" y="5106988"/>
            <a:ext cx="2160587" cy="461962"/>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eaLnBrk="1" hangingPunct="1">
              <a:defRPr/>
            </a:pPr>
            <a:r>
              <a:rPr lang="de-DE" dirty="0" smtClean="0">
                <a:cs typeface="Times New Roman" pitchFamily="18" charset="0"/>
              </a:rPr>
              <a:t>Klicken Sie bitte auf eine der Alternativen.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7" name="Picture 3" descr="C:\Users\Denver Basien\Desktop\ursacheschema.jpg"/>
          <p:cNvPicPr>
            <a:picLocks noChangeAspect="1" noChangeArrowheads="1"/>
          </p:cNvPicPr>
          <p:nvPr/>
        </p:nvPicPr>
        <p:blipFill>
          <a:blip r:embed="rId3"/>
          <a:srcRect/>
          <a:stretch>
            <a:fillRect/>
          </a:stretch>
        </p:blipFill>
        <p:spPr bwMode="auto">
          <a:xfrm>
            <a:off x="1890713" y="1206500"/>
            <a:ext cx="6858000" cy="4100513"/>
          </a:xfrm>
          <a:prstGeom prst="rect">
            <a:avLst/>
          </a:prstGeom>
          <a:noFill/>
          <a:ln w="9525">
            <a:noFill/>
            <a:miter lim="800000"/>
            <a:headEnd/>
            <a:tailEnd/>
          </a:ln>
        </p:spPr>
      </p:pic>
      <p:pic>
        <p:nvPicPr>
          <p:cNvPr id="91138" name="Picture 19" descr="I:\_busy\4799_DSE\02_Konzeption\04_Drehbuch\Bilder\spur.gif"/>
          <p:cNvPicPr>
            <a:picLocks noChangeAspect="1" noChangeArrowheads="1"/>
          </p:cNvPicPr>
          <p:nvPr/>
        </p:nvPicPr>
        <p:blipFill>
          <a:blip r:embed="rId4"/>
          <a:srcRect/>
          <a:stretch>
            <a:fillRect/>
          </a:stretch>
        </p:blipFill>
        <p:spPr bwMode="auto">
          <a:xfrm>
            <a:off x="6967538" y="2111375"/>
            <a:ext cx="2087562" cy="1554163"/>
          </a:xfrm>
          <a:prstGeom prst="rect">
            <a:avLst/>
          </a:prstGeom>
          <a:noFill/>
          <a:ln w="9525">
            <a:noFill/>
            <a:miter lim="800000"/>
            <a:headEnd/>
            <a:tailEnd/>
          </a:ln>
        </p:spPr>
      </p:pic>
      <p:sp>
        <p:nvSpPr>
          <p:cNvPr id="18" name="Textfeld 12"/>
          <p:cNvSpPr txBox="1">
            <a:spLocks noChangeArrowheads="1"/>
          </p:cNvSpPr>
          <p:nvPr/>
        </p:nvSpPr>
        <p:spPr bwMode="auto">
          <a:xfrm>
            <a:off x="142875" y="2309813"/>
            <a:ext cx="1571625" cy="830262"/>
          </a:xfrm>
          <a:prstGeom prst="rect">
            <a:avLst/>
          </a:prstGeom>
          <a:noFill/>
          <a:ln>
            <a:solidFill>
              <a:schemeClr val="tx1"/>
            </a:solidFill>
          </a:ln>
          <a:extLst/>
        </p:spPr>
        <p:txBody>
          <a:bodyPr>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marL="92075" eaLnBrk="1" hangingPunct="1">
              <a:tabLst>
                <a:tab pos="274638" algn="l"/>
              </a:tabLst>
              <a:defRPr/>
            </a:pPr>
            <a:r>
              <a:rPr lang="de-DE" dirty="0" smtClean="0">
                <a:cs typeface="Times New Roman" pitchFamily="18" charset="0"/>
              </a:rPr>
              <a:t>Fahrzeug fährt nicht mehr gerade aus</a:t>
            </a:r>
          </a:p>
          <a:p>
            <a:pPr eaLnBrk="1" hangingPunct="1">
              <a:defRPr/>
            </a:pPr>
            <a:endParaRPr lang="de-DE" dirty="0" smtClean="0">
              <a:cs typeface="Times New Roman" pitchFamily="18" charset="0"/>
            </a:endParaRPr>
          </a:p>
        </p:txBody>
      </p:sp>
      <p:sp>
        <p:nvSpPr>
          <p:cNvPr id="20" name="Textfeld 12"/>
          <p:cNvSpPr txBox="1">
            <a:spLocks noChangeArrowheads="1"/>
          </p:cNvSpPr>
          <p:nvPr/>
        </p:nvSpPr>
        <p:spPr bwMode="auto">
          <a:xfrm>
            <a:off x="4138613" y="1270000"/>
            <a:ext cx="1571625" cy="830263"/>
          </a:xfrm>
          <a:prstGeom prst="rect">
            <a:avLst/>
          </a:prstGeom>
          <a:noFill/>
          <a:ln>
            <a:solidFill>
              <a:schemeClr val="tx1"/>
            </a:solidFill>
          </a:ln>
          <a:extLst/>
        </p:spPr>
        <p:txBody>
          <a:bodyPr>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marL="92075" eaLnBrk="1" hangingPunct="1">
              <a:tabLst>
                <a:tab pos="274638" algn="l"/>
              </a:tabLst>
              <a:defRPr/>
            </a:pPr>
            <a:r>
              <a:rPr lang="de-DE" dirty="0" smtClean="0">
                <a:cs typeface="Times New Roman" pitchFamily="18" charset="0"/>
              </a:rPr>
              <a:t>Reifen werden ungleichmäßig abgenutzt</a:t>
            </a:r>
          </a:p>
          <a:p>
            <a:pPr eaLnBrk="1" hangingPunct="1">
              <a:defRPr/>
            </a:pPr>
            <a:endParaRPr lang="de-DE" dirty="0" smtClean="0">
              <a:cs typeface="Times New Roman" pitchFamily="18" charset="0"/>
            </a:endParaRPr>
          </a:p>
        </p:txBody>
      </p:sp>
      <p:sp>
        <p:nvSpPr>
          <p:cNvPr id="91141" name="Textfeld 12"/>
          <p:cNvSpPr txBox="1">
            <a:spLocks noChangeArrowheads="1"/>
          </p:cNvSpPr>
          <p:nvPr/>
        </p:nvSpPr>
        <p:spPr bwMode="auto">
          <a:xfrm>
            <a:off x="7000875" y="1433513"/>
            <a:ext cx="1963738" cy="461962"/>
          </a:xfrm>
          <a:prstGeom prst="rect">
            <a:avLst/>
          </a:prstGeom>
          <a:noFill/>
          <a:ln w="9525">
            <a:solidFill>
              <a:schemeClr val="tx1"/>
            </a:solidFill>
            <a:miter lim="800000"/>
            <a:headEnd/>
            <a:tailEnd/>
          </a:ln>
        </p:spPr>
        <p:txBody>
          <a:bodyPr>
            <a:spAutoFit/>
          </a:bodyPr>
          <a:lstStyle/>
          <a:p>
            <a:pPr marL="92075">
              <a:tabLst>
                <a:tab pos="274638" algn="l"/>
              </a:tabLst>
            </a:pPr>
            <a:r>
              <a:rPr lang="de-DE">
                <a:cs typeface="Times New Roman" pitchFamily="18" charset="0"/>
              </a:rPr>
              <a:t>Spurwert außerhalb der Toleranz</a:t>
            </a:r>
          </a:p>
        </p:txBody>
      </p:sp>
      <p:sp>
        <p:nvSpPr>
          <p:cNvPr id="91142" name="Textfeld 12"/>
          <p:cNvSpPr txBox="1">
            <a:spLocks noChangeArrowheads="1"/>
          </p:cNvSpPr>
          <p:nvPr/>
        </p:nvSpPr>
        <p:spPr bwMode="auto">
          <a:xfrm>
            <a:off x="5867400" y="2700338"/>
            <a:ext cx="1571625" cy="276225"/>
          </a:xfrm>
          <a:prstGeom prst="rect">
            <a:avLst/>
          </a:prstGeom>
          <a:noFill/>
          <a:ln w="9525">
            <a:noFill/>
            <a:miter lim="800000"/>
            <a:headEnd/>
            <a:tailEnd/>
          </a:ln>
        </p:spPr>
        <p:txBody>
          <a:bodyPr>
            <a:spAutoFit/>
          </a:bodyPr>
          <a:lstStyle/>
          <a:p>
            <a:pPr marL="92075">
              <a:tabLst>
                <a:tab pos="274638" algn="l"/>
              </a:tabLst>
            </a:pPr>
            <a:r>
              <a:rPr lang="de-DE">
                <a:cs typeface="Times New Roman" pitchFamily="18" charset="0"/>
              </a:rPr>
              <a:t>verursacht</a:t>
            </a:r>
          </a:p>
        </p:txBody>
      </p:sp>
      <p:sp>
        <p:nvSpPr>
          <p:cNvPr id="91143" name="Textfeld 12"/>
          <p:cNvSpPr txBox="1">
            <a:spLocks noChangeArrowheads="1"/>
          </p:cNvSpPr>
          <p:nvPr/>
        </p:nvSpPr>
        <p:spPr bwMode="auto">
          <a:xfrm>
            <a:off x="2987675" y="2700338"/>
            <a:ext cx="1571625" cy="276225"/>
          </a:xfrm>
          <a:prstGeom prst="rect">
            <a:avLst/>
          </a:prstGeom>
          <a:noFill/>
          <a:ln w="9525">
            <a:noFill/>
            <a:miter lim="800000"/>
            <a:headEnd/>
            <a:tailEnd/>
          </a:ln>
        </p:spPr>
        <p:txBody>
          <a:bodyPr>
            <a:spAutoFit/>
          </a:bodyPr>
          <a:lstStyle/>
          <a:p>
            <a:pPr marL="92075">
              <a:tabLst>
                <a:tab pos="274638" algn="l"/>
              </a:tabLst>
            </a:pPr>
            <a:r>
              <a:rPr lang="de-DE">
                <a:cs typeface="Times New Roman" pitchFamily="18" charset="0"/>
              </a:rPr>
              <a:t>verursacht</a:t>
            </a:r>
          </a:p>
        </p:txBody>
      </p:sp>
      <p:sp>
        <p:nvSpPr>
          <p:cNvPr id="91144" name="Rectangle 22"/>
          <p:cNvSpPr>
            <a:spLocks noChangeArrowheads="1"/>
          </p:cNvSpPr>
          <p:nvPr/>
        </p:nvSpPr>
        <p:spPr bwMode="auto">
          <a:xfrm>
            <a:off x="4643438" y="3498850"/>
            <a:ext cx="274637" cy="274638"/>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b</a:t>
            </a:r>
          </a:p>
        </p:txBody>
      </p:sp>
      <p:sp>
        <p:nvSpPr>
          <p:cNvPr id="91145" name="Rectangle 22"/>
          <p:cNvSpPr>
            <a:spLocks noChangeArrowheads="1"/>
          </p:cNvSpPr>
          <p:nvPr/>
        </p:nvSpPr>
        <p:spPr bwMode="auto">
          <a:xfrm>
            <a:off x="2643188" y="3556000"/>
            <a:ext cx="265112" cy="274638"/>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a:t>
            </a:r>
          </a:p>
        </p:txBody>
      </p:sp>
      <p:sp>
        <p:nvSpPr>
          <p:cNvPr id="28" name="Textfeld 12"/>
          <p:cNvSpPr txBox="1">
            <a:spLocks noChangeArrowheads="1"/>
          </p:cNvSpPr>
          <p:nvPr/>
        </p:nvSpPr>
        <p:spPr bwMode="auto">
          <a:xfrm>
            <a:off x="2500313" y="4405313"/>
            <a:ext cx="5214937" cy="825500"/>
          </a:xfrm>
          <a:prstGeom prst="rect">
            <a:avLst/>
          </a:prstGeom>
          <a:noFill/>
          <a:ln>
            <a:noFill/>
          </a:ln>
          <a:extLst/>
        </p:spPr>
        <p:txBody>
          <a:bodyPr>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algn="ctr" eaLnBrk="0" fontAlgn="base" hangingPunct="0">
              <a:spcBef>
                <a:spcPct val="0"/>
              </a:spcBef>
              <a:spcAft>
                <a:spcPct val="0"/>
              </a:spcAft>
              <a:defRPr sz="1200" b="1">
                <a:solidFill>
                  <a:schemeClr val="tx1"/>
                </a:solidFill>
                <a:latin typeface="Arial" charset="0"/>
              </a:defRPr>
            </a:lvl6pPr>
            <a:lvl7pPr marL="2971800" indent="-228600" algn="ctr" eaLnBrk="0" fontAlgn="base" hangingPunct="0">
              <a:spcBef>
                <a:spcPct val="0"/>
              </a:spcBef>
              <a:spcAft>
                <a:spcPct val="0"/>
              </a:spcAft>
              <a:defRPr sz="1200" b="1">
                <a:solidFill>
                  <a:schemeClr val="tx1"/>
                </a:solidFill>
                <a:latin typeface="Arial" charset="0"/>
              </a:defRPr>
            </a:lvl7pPr>
            <a:lvl8pPr marL="3429000" indent="-228600" algn="ctr" eaLnBrk="0" fontAlgn="base" hangingPunct="0">
              <a:spcBef>
                <a:spcPct val="0"/>
              </a:spcBef>
              <a:spcAft>
                <a:spcPct val="0"/>
              </a:spcAft>
              <a:defRPr sz="1200" b="1">
                <a:solidFill>
                  <a:schemeClr val="tx1"/>
                </a:solidFill>
                <a:latin typeface="Arial" charset="0"/>
              </a:defRPr>
            </a:lvl8pPr>
            <a:lvl9pPr marL="3886200" indent="-228600" algn="ctr" eaLnBrk="0" fontAlgn="base" hangingPunct="0">
              <a:spcBef>
                <a:spcPct val="0"/>
              </a:spcBef>
              <a:spcAft>
                <a:spcPct val="0"/>
              </a:spcAft>
              <a:defRPr sz="1200" b="1">
                <a:solidFill>
                  <a:schemeClr val="tx1"/>
                </a:solidFill>
                <a:latin typeface="Arial" charset="0"/>
              </a:defRPr>
            </a:lvl9pPr>
          </a:lstStyle>
          <a:p>
            <a:pPr marL="92075" eaLnBrk="1" hangingPunct="1">
              <a:tabLst>
                <a:tab pos="274638" algn="l"/>
              </a:tabLst>
              <a:defRPr/>
            </a:pPr>
            <a:r>
              <a:rPr lang="de-DE" sz="1600" dirty="0" smtClean="0">
                <a:solidFill>
                  <a:srgbClr val="FF0000"/>
                </a:solidFill>
                <a:cs typeface="Times New Roman" pitchFamily="18" charset="0"/>
              </a:rPr>
              <a:t>Nicht nur Symptome behandeln, sondern Ursachen finden!</a:t>
            </a:r>
          </a:p>
          <a:p>
            <a:pPr eaLnBrk="1" hangingPunct="1">
              <a:defRPr/>
            </a:pPr>
            <a:endParaRPr lang="de-DE" sz="1600" dirty="0" smtClean="0">
              <a:solidFill>
                <a:srgbClr val="FF0000"/>
              </a:solidFill>
              <a:cs typeface="Times New Roman" pitchFamily="18" charset="0"/>
            </a:endParaRPr>
          </a:p>
        </p:txBody>
      </p:sp>
      <p:sp>
        <p:nvSpPr>
          <p:cNvPr id="91147" name="Rectangle 22"/>
          <p:cNvSpPr>
            <a:spLocks noChangeArrowheads="1"/>
          </p:cNvSpPr>
          <p:nvPr/>
        </p:nvSpPr>
        <p:spPr bwMode="auto">
          <a:xfrm>
            <a:off x="4356100" y="4703763"/>
            <a:ext cx="274638" cy="274637"/>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d</a:t>
            </a:r>
          </a:p>
        </p:txBody>
      </p:sp>
      <p:pic>
        <p:nvPicPr>
          <p:cNvPr id="91148" name="Picture 19" descr="http://images.gleeboo.de/de2/3/a/0/2/662a6b1ce6cf65e40c02bf5b1e9bc454.jpg"/>
          <p:cNvPicPr>
            <a:picLocks noChangeAspect="1" noChangeArrowheads="1"/>
          </p:cNvPicPr>
          <p:nvPr/>
        </p:nvPicPr>
        <p:blipFill>
          <a:blip r:embed="rId5"/>
          <a:srcRect/>
          <a:stretch>
            <a:fillRect/>
          </a:stretch>
        </p:blipFill>
        <p:spPr bwMode="auto">
          <a:xfrm>
            <a:off x="7380288" y="3808413"/>
            <a:ext cx="1524000" cy="1524000"/>
          </a:xfrm>
          <a:prstGeom prst="rect">
            <a:avLst/>
          </a:prstGeom>
          <a:noFill/>
          <a:ln w="9525">
            <a:noFill/>
            <a:miter lim="800000"/>
            <a:headEnd/>
            <a:tailEnd/>
          </a:ln>
        </p:spPr>
      </p:pic>
      <p:sp>
        <p:nvSpPr>
          <p:cNvPr id="91149" name="Rectangle 22"/>
          <p:cNvSpPr>
            <a:spLocks noChangeArrowheads="1"/>
          </p:cNvSpPr>
          <p:nvPr/>
        </p:nvSpPr>
        <p:spPr bwMode="auto">
          <a:xfrm>
            <a:off x="7835900" y="2420938"/>
            <a:ext cx="350838"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a1</a:t>
            </a:r>
          </a:p>
        </p:txBody>
      </p:sp>
      <p:sp>
        <p:nvSpPr>
          <p:cNvPr id="91150" name="Rectangle 22"/>
          <p:cNvSpPr>
            <a:spLocks noChangeArrowheads="1"/>
          </p:cNvSpPr>
          <p:nvPr/>
        </p:nvSpPr>
        <p:spPr bwMode="auto">
          <a:xfrm>
            <a:off x="8316913" y="5032375"/>
            <a:ext cx="265112" cy="274638"/>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7" name="Picture 2" descr="C:\Users\Denver Basien\Desktop\Clipboard.png"/>
          <p:cNvPicPr>
            <a:picLocks noChangeAspect="1" noChangeArrowheads="1"/>
          </p:cNvPicPr>
          <p:nvPr/>
        </p:nvPicPr>
        <p:blipFill>
          <a:blip r:embed="rId3"/>
          <a:srcRect/>
          <a:stretch>
            <a:fillRect/>
          </a:stretch>
        </p:blipFill>
        <p:spPr bwMode="auto">
          <a:xfrm>
            <a:off x="2928938" y="1047750"/>
            <a:ext cx="6143625" cy="4572000"/>
          </a:xfrm>
          <a:prstGeom prst="rect">
            <a:avLst/>
          </a:prstGeom>
          <a:noFill/>
          <a:ln w="9525">
            <a:noFill/>
            <a:miter lim="800000"/>
            <a:headEnd/>
            <a:tailEnd/>
          </a:ln>
        </p:spPr>
      </p:pic>
      <p:sp>
        <p:nvSpPr>
          <p:cNvPr id="4" name="Textfeld 3"/>
          <p:cNvSpPr txBox="1"/>
          <p:nvPr/>
        </p:nvSpPr>
        <p:spPr>
          <a:xfrm>
            <a:off x="0" y="1262063"/>
            <a:ext cx="6786563" cy="769937"/>
          </a:xfrm>
          <a:prstGeom prst="rect">
            <a:avLst/>
          </a:prstGeom>
          <a:noFill/>
        </p:spPr>
        <p:txBody>
          <a:bodyPr>
            <a:spAutoFit/>
          </a:bodyPr>
          <a:lstStyle/>
          <a:p>
            <a:pPr marL="514350" indent="-514350">
              <a:defRPr/>
            </a:pPr>
            <a:r>
              <a:rPr lang="de-DE" sz="2000" dirty="0">
                <a:cs typeface="+mn-cs"/>
              </a:rPr>
              <a:t>Diagnosespiel</a:t>
            </a:r>
          </a:p>
          <a:p>
            <a:pPr marL="514350" indent="-514350">
              <a:defRPr/>
            </a:pPr>
            <a:endParaRPr lang="de-DE" sz="2400" dirty="0">
              <a:cs typeface="+mn-cs"/>
            </a:endParaRPr>
          </a:p>
        </p:txBody>
      </p:sp>
      <p:sp>
        <p:nvSpPr>
          <p:cNvPr id="101379" name="Textfeld 4"/>
          <p:cNvSpPr txBox="1">
            <a:spLocks noChangeArrowheads="1"/>
          </p:cNvSpPr>
          <p:nvPr/>
        </p:nvSpPr>
        <p:spPr bwMode="auto">
          <a:xfrm rot="1523130">
            <a:off x="5230813" y="3883025"/>
            <a:ext cx="2016125" cy="523875"/>
          </a:xfrm>
          <a:prstGeom prst="rect">
            <a:avLst/>
          </a:prstGeom>
          <a:noFill/>
          <a:ln w="9525">
            <a:noFill/>
            <a:miter lim="800000"/>
            <a:headEnd/>
            <a:tailEnd/>
          </a:ln>
        </p:spPr>
        <p:txBody>
          <a:bodyPr>
            <a:spAutoFit/>
          </a:bodyPr>
          <a:lstStyle/>
          <a:p>
            <a:r>
              <a:rPr lang="de-DE" sz="1400"/>
              <a:t>Fahrzeug Typ: E-500 (BR212)</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0" y="1262063"/>
            <a:ext cx="6786563" cy="677862"/>
          </a:xfrm>
          <a:prstGeom prst="rect">
            <a:avLst/>
          </a:prstGeom>
          <a:noFill/>
        </p:spPr>
        <p:txBody>
          <a:bodyPr>
            <a:spAutoFit/>
          </a:bodyPr>
          <a:lstStyle/>
          <a:p>
            <a:pPr marL="514350" indent="-514350">
              <a:defRPr/>
            </a:pPr>
            <a:r>
              <a:rPr lang="de-DE" sz="2000" dirty="0">
                <a:cs typeface="+mn-cs"/>
              </a:rPr>
              <a:t>Diagnosespiel</a:t>
            </a:r>
          </a:p>
          <a:p>
            <a:pPr marL="514350" indent="-514350">
              <a:defRPr/>
            </a:pPr>
            <a:r>
              <a:rPr lang="de-DE" sz="1800" dirty="0">
                <a:cs typeface="+mn-cs"/>
              </a:rPr>
              <a:t>- Vorbereitung</a:t>
            </a:r>
          </a:p>
        </p:txBody>
      </p:sp>
      <p:pic>
        <p:nvPicPr>
          <p:cNvPr id="103426" name="Picture 2" descr="C:\Users\Denver Basien\Desktop\Clipboard.png"/>
          <p:cNvPicPr>
            <a:picLocks noChangeAspect="1" noChangeArrowheads="1"/>
          </p:cNvPicPr>
          <p:nvPr/>
        </p:nvPicPr>
        <p:blipFill>
          <a:blip r:embed="rId3"/>
          <a:srcRect/>
          <a:stretch>
            <a:fillRect/>
          </a:stretch>
        </p:blipFill>
        <p:spPr bwMode="auto">
          <a:xfrm>
            <a:off x="2928938" y="1047750"/>
            <a:ext cx="6143625" cy="4572000"/>
          </a:xfrm>
          <a:prstGeom prst="rect">
            <a:avLst/>
          </a:prstGeom>
          <a:noFill/>
          <a:ln w="9525">
            <a:noFill/>
            <a:miter lim="800000"/>
            <a:headEnd/>
            <a:tailEnd/>
          </a:ln>
        </p:spPr>
      </p:pic>
      <p:sp>
        <p:nvSpPr>
          <p:cNvPr id="103427" name="Textfeld 1"/>
          <p:cNvSpPr txBox="1">
            <a:spLocks noChangeArrowheads="1"/>
          </p:cNvSpPr>
          <p:nvPr/>
        </p:nvSpPr>
        <p:spPr bwMode="auto">
          <a:xfrm>
            <a:off x="25400" y="2316163"/>
            <a:ext cx="3384550" cy="831850"/>
          </a:xfrm>
          <a:prstGeom prst="rect">
            <a:avLst/>
          </a:prstGeom>
          <a:noFill/>
          <a:ln w="9525">
            <a:noFill/>
            <a:miter lim="800000"/>
            <a:headEnd/>
            <a:tailEnd/>
          </a:ln>
        </p:spPr>
        <p:txBody>
          <a:bodyPr>
            <a:spAutoFit/>
          </a:bodyPr>
          <a:lstStyle/>
          <a:p>
            <a:pPr marL="171450" indent="-171450">
              <a:buFontTx/>
              <a:buChar char="-"/>
            </a:pPr>
            <a:r>
              <a:rPr lang="de-DE" sz="1600"/>
              <a:t>Ebenen beachten</a:t>
            </a:r>
          </a:p>
          <a:p>
            <a:pPr marL="171450" indent="-171450">
              <a:buFontTx/>
              <a:buChar char="-"/>
            </a:pPr>
            <a:r>
              <a:rPr lang="de-DE" sz="1600"/>
              <a:t>Nutzen und Aufwand abwägen</a:t>
            </a:r>
          </a:p>
          <a:p>
            <a:pPr marL="171450" indent="-171450">
              <a:buFontTx/>
              <a:buChar char="-"/>
            </a:pPr>
            <a:r>
              <a:rPr lang="de-DE" sz="1600"/>
              <a:t>Schreibwerkzeug parat haben</a:t>
            </a:r>
          </a:p>
        </p:txBody>
      </p:sp>
      <p:sp>
        <p:nvSpPr>
          <p:cNvPr id="103428" name="Rectangle 22"/>
          <p:cNvSpPr>
            <a:spLocks noChangeArrowheads="1"/>
          </p:cNvSpPr>
          <p:nvPr/>
        </p:nvSpPr>
        <p:spPr bwMode="auto">
          <a:xfrm>
            <a:off x="2124075" y="2316163"/>
            <a:ext cx="265113" cy="274637"/>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
        <p:nvSpPr>
          <p:cNvPr id="103429" name="Rectangle 22"/>
          <p:cNvSpPr>
            <a:spLocks noChangeArrowheads="1"/>
          </p:cNvSpPr>
          <p:nvPr/>
        </p:nvSpPr>
        <p:spPr bwMode="auto">
          <a:xfrm>
            <a:off x="3254375" y="2873375"/>
            <a:ext cx="277813"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b</a:t>
            </a:r>
          </a:p>
        </p:txBody>
      </p:sp>
      <p:sp>
        <p:nvSpPr>
          <p:cNvPr id="103430" name="Rectangle 22"/>
          <p:cNvSpPr>
            <a:spLocks noChangeArrowheads="1"/>
          </p:cNvSpPr>
          <p:nvPr/>
        </p:nvSpPr>
        <p:spPr bwMode="auto">
          <a:xfrm>
            <a:off x="3211513" y="2590800"/>
            <a:ext cx="352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a1</a:t>
            </a:r>
          </a:p>
        </p:txBody>
      </p:sp>
      <p:sp>
        <p:nvSpPr>
          <p:cNvPr id="8" name="Textfeld 12"/>
          <p:cNvSpPr txBox="1">
            <a:spLocks noChangeArrowheads="1"/>
          </p:cNvSpPr>
          <p:nvPr/>
        </p:nvSpPr>
        <p:spPr bwMode="auto">
          <a:xfrm>
            <a:off x="6696075" y="4973638"/>
            <a:ext cx="2413000" cy="646112"/>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p>
            <a:pPr>
              <a:defRPr/>
            </a:pPr>
            <a:r>
              <a:rPr lang="de-DE" dirty="0">
                <a:cs typeface="Times New Roman" pitchFamily="18" charset="0"/>
              </a:rPr>
              <a:t>Klicken Sie bitte auf den „Weiter“ Button, wenn Sie bereit sind.</a:t>
            </a:r>
          </a:p>
        </p:txBody>
      </p:sp>
      <p:sp>
        <p:nvSpPr>
          <p:cNvPr id="103432" name="Textfeld 3"/>
          <p:cNvSpPr txBox="1">
            <a:spLocks noChangeArrowheads="1"/>
          </p:cNvSpPr>
          <p:nvPr/>
        </p:nvSpPr>
        <p:spPr bwMode="auto">
          <a:xfrm rot="1523130">
            <a:off x="5230813" y="3883025"/>
            <a:ext cx="2016125" cy="523875"/>
          </a:xfrm>
          <a:prstGeom prst="rect">
            <a:avLst/>
          </a:prstGeom>
          <a:noFill/>
          <a:ln w="9525">
            <a:noFill/>
            <a:miter lim="800000"/>
            <a:headEnd/>
            <a:tailEnd/>
          </a:ln>
        </p:spPr>
        <p:txBody>
          <a:bodyPr>
            <a:spAutoFit/>
          </a:bodyPr>
          <a:lstStyle/>
          <a:p>
            <a:r>
              <a:rPr lang="de-DE" sz="1400"/>
              <a:t>Fahrzeug Typ: E-500 (BR212)</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2"/>
          <p:cNvSpPr>
            <a:spLocks noChangeArrowheads="1"/>
          </p:cNvSpPr>
          <p:nvPr/>
        </p:nvSpPr>
        <p:spPr bwMode="auto">
          <a:xfrm>
            <a:off x="285750" y="10160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
        <p:nvSpPr>
          <p:cNvPr id="105474" name="Textfeld 12"/>
          <p:cNvSpPr txBox="1">
            <a:spLocks noChangeArrowheads="1"/>
          </p:cNvSpPr>
          <p:nvPr/>
        </p:nvSpPr>
        <p:spPr bwMode="auto">
          <a:xfrm>
            <a:off x="2339975" y="1752600"/>
            <a:ext cx="1800225" cy="830263"/>
          </a:xfrm>
          <a:prstGeom prst="rect">
            <a:avLst/>
          </a:prstGeom>
          <a:solidFill>
            <a:schemeClr val="bg1"/>
          </a:solidFill>
          <a:ln w="9525">
            <a:solidFill>
              <a:schemeClr val="tx1"/>
            </a:solidFill>
            <a:miter lim="800000"/>
            <a:headEnd/>
            <a:tailEnd/>
          </a:ln>
        </p:spPr>
        <p:txBody>
          <a:bodyPr>
            <a:spAutoFit/>
          </a:bodyPr>
          <a:lstStyle/>
          <a:p>
            <a:endParaRPr lang="de-DE">
              <a:cs typeface="Times New Roman" pitchFamily="18" charset="0"/>
            </a:endParaRPr>
          </a:p>
          <a:p>
            <a:endParaRPr lang="de-DE">
              <a:cs typeface="Times New Roman" pitchFamily="18" charset="0"/>
            </a:endParaRPr>
          </a:p>
          <a:p>
            <a:endParaRPr lang="de-DE">
              <a:cs typeface="Times New Roman" pitchFamily="18" charset="0"/>
            </a:endParaRPr>
          </a:p>
          <a:p>
            <a:endParaRPr lang="de-DE">
              <a:cs typeface="Times New Roman" pitchFamily="18" charset="0"/>
            </a:endParaRPr>
          </a:p>
        </p:txBody>
      </p:sp>
      <p:sp>
        <p:nvSpPr>
          <p:cNvPr id="105475" name="Textfeld 1"/>
          <p:cNvSpPr txBox="1">
            <a:spLocks noChangeArrowheads="1"/>
          </p:cNvSpPr>
          <p:nvPr/>
        </p:nvSpPr>
        <p:spPr bwMode="auto">
          <a:xfrm>
            <a:off x="4356100" y="1871663"/>
            <a:ext cx="2663825" cy="457200"/>
          </a:xfrm>
          <a:prstGeom prst="rect">
            <a:avLst/>
          </a:prstGeom>
          <a:noFill/>
          <a:ln w="9525">
            <a:noFill/>
            <a:miter lim="800000"/>
            <a:headEnd/>
            <a:tailEnd/>
          </a:ln>
        </p:spPr>
        <p:txBody>
          <a:bodyPr>
            <a:spAutoFit/>
          </a:bodyPr>
          <a:lstStyle/>
          <a:p>
            <a:r>
              <a:rPr lang="de-DE">
                <a:cs typeface="Times New Roman" pitchFamily="18" charset="0"/>
              </a:rPr>
              <a:t>Guten Tag Frau Bäumler, wie kann ich Ihnen weiterhelfen?</a:t>
            </a:r>
          </a:p>
        </p:txBody>
      </p:sp>
      <p:sp>
        <p:nvSpPr>
          <p:cNvPr id="105476" name="Textfeld 12"/>
          <p:cNvSpPr txBox="1">
            <a:spLocks noChangeArrowheads="1"/>
          </p:cNvSpPr>
          <p:nvPr/>
        </p:nvSpPr>
        <p:spPr bwMode="auto">
          <a:xfrm>
            <a:off x="4352925" y="2611438"/>
            <a:ext cx="2663825" cy="276225"/>
          </a:xfrm>
          <a:prstGeom prst="rect">
            <a:avLst/>
          </a:prstGeom>
          <a:noFill/>
          <a:ln w="9525">
            <a:noFill/>
            <a:miter lim="800000"/>
            <a:headEnd/>
            <a:tailEnd/>
          </a:ln>
        </p:spPr>
        <p:txBody>
          <a:bodyPr>
            <a:spAutoFit/>
          </a:bodyPr>
          <a:lstStyle/>
          <a:p>
            <a:r>
              <a:rPr lang="de-DE">
                <a:cs typeface="Times New Roman" pitchFamily="18" charset="0"/>
              </a:rPr>
              <a:t>Hallo, was gibt es? </a:t>
            </a:r>
          </a:p>
        </p:txBody>
      </p:sp>
      <p:sp>
        <p:nvSpPr>
          <p:cNvPr id="105477" name="Rectangle 22"/>
          <p:cNvSpPr>
            <a:spLocks noChangeArrowheads="1"/>
          </p:cNvSpPr>
          <p:nvPr/>
        </p:nvSpPr>
        <p:spPr bwMode="auto">
          <a:xfrm>
            <a:off x="6140450" y="1608138"/>
            <a:ext cx="38735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Q1</a:t>
            </a:r>
          </a:p>
        </p:txBody>
      </p:sp>
      <p:sp>
        <p:nvSpPr>
          <p:cNvPr id="105478" name="Rectangle 22"/>
          <p:cNvSpPr>
            <a:spLocks noChangeArrowheads="1"/>
          </p:cNvSpPr>
          <p:nvPr/>
        </p:nvSpPr>
        <p:spPr bwMode="auto">
          <a:xfrm>
            <a:off x="6140450" y="2335213"/>
            <a:ext cx="38735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Q2</a:t>
            </a:r>
          </a:p>
        </p:txBody>
      </p:sp>
      <p:graphicFrame>
        <p:nvGraphicFramePr>
          <p:cNvPr id="21" name="Tabelle 20"/>
          <p:cNvGraphicFramePr>
            <a:graphicFrameLocks noGrp="1"/>
          </p:cNvGraphicFramePr>
          <p:nvPr/>
        </p:nvGraphicFramePr>
        <p:xfrm>
          <a:off x="6892039" y="1308274"/>
          <a:ext cx="2232248" cy="3153712"/>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04055"/>
                <a:gridCol w="1728193"/>
              </a:tblGrid>
              <a:tr h="392220">
                <a:tc>
                  <a:txBody>
                    <a:bodyPr/>
                    <a:lstStyle/>
                    <a:p>
                      <a:pPr algn="ctr"/>
                      <a:endParaRPr lang="de-DE" b="0"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b="0" dirty="0" smtClean="0"/>
                        <a:t>Fahrberechtigungssystem</a:t>
                      </a:r>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Fahrzeugbatterie</a:t>
                      </a:r>
                    </a:p>
                    <a:p>
                      <a:pPr algn="ctr"/>
                      <a:endParaRPr lang="de-DE" sz="1050" dirty="0"/>
                    </a:p>
                  </a:txBody>
                  <a:tcPr>
                    <a:solidFill>
                      <a:schemeClr val="bg1"/>
                    </a:solidFill>
                  </a:tcPr>
                </a:tc>
              </a:tr>
              <a:tr h="451993">
                <a:tc>
                  <a:txBody>
                    <a:bodyPr/>
                    <a:lstStyle/>
                    <a:p>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Starter mechanisch</a:t>
                      </a:r>
                    </a:p>
                    <a:p>
                      <a:endParaRPr lang="de-DE" sz="1050" dirty="0"/>
                    </a:p>
                  </a:txBody>
                  <a:tcPr>
                    <a:solidFill>
                      <a:schemeClr val="bg1"/>
                    </a:solidFill>
                  </a:tcPr>
                </a:tc>
              </a:tr>
              <a:tr h="501527">
                <a:tc>
                  <a:txBody>
                    <a:bodyPr/>
                    <a:lstStyle/>
                    <a:p>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Zündanlage</a:t>
                      </a:r>
                    </a:p>
                    <a:p>
                      <a:endParaRPr lang="de-DE" sz="1050" dirty="0"/>
                    </a:p>
                  </a:txBody>
                  <a:tcPr>
                    <a:solidFill>
                      <a:schemeClr val="bg1"/>
                    </a:solidFill>
                  </a:tcPr>
                </a:tc>
              </a:tr>
              <a:tr h="451993">
                <a:tc>
                  <a:txBody>
                    <a:bodyPr/>
                    <a:lstStyle/>
                    <a:p>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Kraftstoffsystem</a:t>
                      </a:r>
                      <a:endParaRPr lang="de-DE" sz="1050" dirty="0"/>
                    </a:p>
                  </a:txBody>
                  <a:tcPr>
                    <a:solidFill>
                      <a:schemeClr val="bg1"/>
                    </a:solidFill>
                  </a:tcPr>
                </a:tc>
              </a:tr>
              <a:tr h="451993">
                <a:tc>
                  <a:txBody>
                    <a:bodyPr/>
                    <a:lstStyle/>
                    <a:p>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Fahrwerk</a:t>
                      </a:r>
                    </a:p>
                    <a:p>
                      <a:pPr algn="ctr"/>
                      <a:endParaRPr lang="de-DE" sz="1050" dirty="0"/>
                    </a:p>
                  </a:txBody>
                  <a:tcPr>
                    <a:solidFill>
                      <a:schemeClr val="bg1"/>
                    </a:solidFill>
                  </a:tcPr>
                </a:tc>
              </a:tr>
              <a:tr h="451993">
                <a:tc>
                  <a:txBody>
                    <a:bodyPr/>
                    <a:lstStyle/>
                    <a:p>
                      <a:endParaRPr lang="de-DE" dirty="0"/>
                    </a:p>
                  </a:txBody>
                  <a:tcPr>
                    <a:cell3D prstMaterial="dkEdge">
                      <a:bevel prst="relaxedInset"/>
                      <a:lightRig rig="flood" dir="t"/>
                    </a:cell3D>
                    <a:solidFill>
                      <a:schemeClr val="bg1"/>
                    </a:solidFill>
                  </a:tcPr>
                </a:tc>
                <a:tc>
                  <a:txBody>
                    <a:bodyPr/>
                    <a:lstStyle/>
                    <a:p>
                      <a:pPr algn="ctr"/>
                      <a:r>
                        <a:rPr lang="de-DE" sz="1050" dirty="0" smtClean="0"/>
                        <a:t>Karosserie</a:t>
                      </a:r>
                      <a:endParaRPr lang="de-DE" sz="1050" dirty="0"/>
                    </a:p>
                  </a:txBody>
                  <a:tcPr>
                    <a:solidFill>
                      <a:schemeClr val="bg1"/>
                    </a:solidFill>
                  </a:tcPr>
                </a:tc>
              </a:tr>
            </a:tbl>
          </a:graphicData>
        </a:graphic>
      </p:graphicFrame>
      <p:sp>
        <p:nvSpPr>
          <p:cNvPr id="105480" name="Textfeld 4"/>
          <p:cNvSpPr txBox="1">
            <a:spLocks noChangeArrowheads="1"/>
          </p:cNvSpPr>
          <p:nvPr/>
        </p:nvSpPr>
        <p:spPr bwMode="auto">
          <a:xfrm>
            <a:off x="6802438" y="1031875"/>
            <a:ext cx="2341562" cy="276225"/>
          </a:xfrm>
          <a:prstGeom prst="rect">
            <a:avLst/>
          </a:prstGeom>
          <a:noFill/>
          <a:ln w="9525">
            <a:noFill/>
            <a:miter lim="800000"/>
            <a:headEnd/>
            <a:tailEnd/>
          </a:ln>
        </p:spPr>
        <p:txBody>
          <a:bodyPr>
            <a:spAutoFit/>
          </a:bodyPr>
          <a:lstStyle/>
          <a:p>
            <a:pPr algn="ctr"/>
            <a:r>
              <a:rPr lang="de-DE"/>
              <a:t>Ausschlussmöglichkeiten</a:t>
            </a:r>
          </a:p>
        </p:txBody>
      </p:sp>
      <p:sp>
        <p:nvSpPr>
          <p:cNvPr id="105481" name="Rectangle 22"/>
          <p:cNvSpPr>
            <a:spLocks noChangeArrowheads="1"/>
          </p:cNvSpPr>
          <p:nvPr/>
        </p:nvSpPr>
        <p:spPr bwMode="auto">
          <a:xfrm>
            <a:off x="7461250" y="1884363"/>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g</a:t>
            </a:r>
          </a:p>
        </p:txBody>
      </p:sp>
      <p:sp>
        <p:nvSpPr>
          <p:cNvPr id="105482" name="Rectangle 22"/>
          <p:cNvSpPr>
            <a:spLocks noChangeArrowheads="1"/>
          </p:cNvSpPr>
          <p:nvPr/>
        </p:nvSpPr>
        <p:spPr bwMode="auto">
          <a:xfrm>
            <a:off x="7464425" y="2325688"/>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h</a:t>
            </a:r>
          </a:p>
        </p:txBody>
      </p:sp>
      <p:sp>
        <p:nvSpPr>
          <p:cNvPr id="105483" name="Rectangle 22"/>
          <p:cNvSpPr>
            <a:spLocks noChangeArrowheads="1"/>
          </p:cNvSpPr>
          <p:nvPr/>
        </p:nvSpPr>
        <p:spPr bwMode="auto">
          <a:xfrm>
            <a:off x="7489825" y="2828925"/>
            <a:ext cx="225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i</a:t>
            </a:r>
          </a:p>
        </p:txBody>
      </p:sp>
      <p:sp>
        <p:nvSpPr>
          <p:cNvPr id="105484" name="Rectangle 22"/>
          <p:cNvSpPr>
            <a:spLocks noChangeArrowheads="1"/>
          </p:cNvSpPr>
          <p:nvPr/>
        </p:nvSpPr>
        <p:spPr bwMode="auto">
          <a:xfrm>
            <a:off x="7505700" y="3260725"/>
            <a:ext cx="225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j</a:t>
            </a:r>
          </a:p>
        </p:txBody>
      </p:sp>
      <p:sp>
        <p:nvSpPr>
          <p:cNvPr id="105485" name="Rectangle 22"/>
          <p:cNvSpPr>
            <a:spLocks noChangeArrowheads="1"/>
          </p:cNvSpPr>
          <p:nvPr/>
        </p:nvSpPr>
        <p:spPr bwMode="auto">
          <a:xfrm>
            <a:off x="7466013" y="376555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k</a:t>
            </a:r>
          </a:p>
        </p:txBody>
      </p:sp>
      <p:sp>
        <p:nvSpPr>
          <p:cNvPr id="105486" name="Rectangle 22"/>
          <p:cNvSpPr>
            <a:spLocks noChangeArrowheads="1"/>
          </p:cNvSpPr>
          <p:nvPr/>
        </p:nvSpPr>
        <p:spPr bwMode="auto">
          <a:xfrm>
            <a:off x="7491413" y="1460500"/>
            <a:ext cx="233362"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f</a:t>
            </a:r>
          </a:p>
        </p:txBody>
      </p:sp>
      <p:sp>
        <p:nvSpPr>
          <p:cNvPr id="105487" name="Rectangle 22"/>
          <p:cNvSpPr>
            <a:spLocks noChangeArrowheads="1"/>
          </p:cNvSpPr>
          <p:nvPr/>
        </p:nvSpPr>
        <p:spPr bwMode="auto">
          <a:xfrm>
            <a:off x="7505700" y="4143375"/>
            <a:ext cx="225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2" descr="I:\_busy\4799_DSE\02_Konzeption\04_Drehbuch\Bilder\EbenenSymole\mercedes.gif"/>
          <p:cNvPicPr>
            <a:picLocks noChangeAspect="1" noChangeArrowheads="1"/>
          </p:cNvPicPr>
          <p:nvPr/>
        </p:nvPicPr>
        <p:blipFill>
          <a:blip r:embed="rId3"/>
          <a:srcRect/>
          <a:stretch>
            <a:fillRect/>
          </a:stretch>
        </p:blipFill>
        <p:spPr bwMode="auto">
          <a:xfrm>
            <a:off x="1944688" y="3479800"/>
            <a:ext cx="3008312" cy="1349375"/>
          </a:xfrm>
          <a:prstGeom prst="rect">
            <a:avLst/>
          </a:prstGeom>
          <a:noFill/>
          <a:ln w="9525">
            <a:noFill/>
            <a:miter lim="800000"/>
            <a:headEnd/>
            <a:tailEnd/>
          </a:ln>
        </p:spPr>
      </p:pic>
      <p:pic>
        <p:nvPicPr>
          <p:cNvPr id="29698" name="Picture 2" descr="C:\Users\Denver\AppData\Local\Temp\Rar$DR65.358\ebene_1.png"/>
          <p:cNvPicPr>
            <a:picLocks noChangeAspect="1" noChangeArrowheads="1"/>
          </p:cNvPicPr>
          <p:nvPr/>
        </p:nvPicPr>
        <p:blipFill>
          <a:blip r:embed="rId4"/>
          <a:srcRect/>
          <a:stretch>
            <a:fillRect/>
          </a:stretch>
        </p:blipFill>
        <p:spPr bwMode="auto">
          <a:xfrm>
            <a:off x="7642225" y="744538"/>
            <a:ext cx="1400175" cy="120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2"/>
          <p:cNvSpPr>
            <a:spLocks noChangeArrowheads="1"/>
          </p:cNvSpPr>
          <p:nvPr/>
        </p:nvSpPr>
        <p:spPr bwMode="auto">
          <a:xfrm>
            <a:off x="285750" y="10160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
        <p:nvSpPr>
          <p:cNvPr id="107522" name="Textfeld 12"/>
          <p:cNvSpPr txBox="1">
            <a:spLocks noChangeArrowheads="1"/>
          </p:cNvSpPr>
          <p:nvPr/>
        </p:nvSpPr>
        <p:spPr bwMode="auto">
          <a:xfrm>
            <a:off x="1763713" y="1752600"/>
            <a:ext cx="2376487" cy="830263"/>
          </a:xfrm>
          <a:prstGeom prst="rect">
            <a:avLst/>
          </a:prstGeom>
          <a:solidFill>
            <a:schemeClr val="bg1"/>
          </a:solidFill>
          <a:ln w="9525">
            <a:solidFill>
              <a:schemeClr val="tx1"/>
            </a:solidFill>
            <a:miter lim="800000"/>
            <a:headEnd/>
            <a:tailEnd/>
          </a:ln>
        </p:spPr>
        <p:txBody>
          <a:bodyPr>
            <a:spAutoFit/>
          </a:bodyPr>
          <a:lstStyle/>
          <a:p>
            <a:r>
              <a:rPr lang="de-DE" dirty="0">
                <a:cs typeface="Times New Roman" pitchFamily="18" charset="0"/>
              </a:rPr>
              <a:t>Guten Tag, mein Fahrzeug </a:t>
            </a:r>
            <a:r>
              <a:rPr lang="de-DE" dirty="0" smtClean="0">
                <a:cs typeface="Times New Roman" pitchFamily="18" charset="0"/>
              </a:rPr>
              <a:t>springt </a:t>
            </a:r>
            <a:r>
              <a:rPr lang="de-DE" dirty="0">
                <a:cs typeface="Times New Roman" pitchFamily="18" charset="0"/>
              </a:rPr>
              <a:t>nicht mehr an. Könnten Sie heute danach schauen?</a:t>
            </a:r>
          </a:p>
        </p:txBody>
      </p:sp>
      <p:sp>
        <p:nvSpPr>
          <p:cNvPr id="107523" name="Textfeld 1"/>
          <p:cNvSpPr txBox="1">
            <a:spLocks noChangeArrowheads="1"/>
          </p:cNvSpPr>
          <p:nvPr/>
        </p:nvSpPr>
        <p:spPr bwMode="auto">
          <a:xfrm>
            <a:off x="4430713" y="1674813"/>
            <a:ext cx="2663825" cy="460375"/>
          </a:xfrm>
          <a:prstGeom prst="rect">
            <a:avLst/>
          </a:prstGeom>
          <a:noFill/>
          <a:ln w="9525">
            <a:noFill/>
            <a:miter lim="800000"/>
            <a:headEnd/>
            <a:tailEnd/>
          </a:ln>
        </p:spPr>
        <p:txBody>
          <a:bodyPr>
            <a:spAutoFit/>
          </a:bodyPr>
          <a:lstStyle/>
          <a:p>
            <a:r>
              <a:rPr lang="de-DE">
                <a:cs typeface="Times New Roman" pitchFamily="18" charset="0"/>
              </a:rPr>
              <a:t>Wann ist die Beanstandung </a:t>
            </a:r>
          </a:p>
          <a:p>
            <a:r>
              <a:rPr lang="de-DE">
                <a:cs typeface="Times New Roman" pitchFamily="18" charset="0"/>
              </a:rPr>
              <a:t>zum ersten mal Aufgetreten?</a:t>
            </a:r>
          </a:p>
        </p:txBody>
      </p:sp>
      <p:sp>
        <p:nvSpPr>
          <p:cNvPr id="107524" name="Textfeld 12"/>
          <p:cNvSpPr txBox="1">
            <a:spLocks noChangeArrowheads="1"/>
          </p:cNvSpPr>
          <p:nvPr/>
        </p:nvSpPr>
        <p:spPr bwMode="auto">
          <a:xfrm>
            <a:off x="4427538" y="2413000"/>
            <a:ext cx="2663825" cy="276225"/>
          </a:xfrm>
          <a:prstGeom prst="rect">
            <a:avLst/>
          </a:prstGeom>
          <a:noFill/>
          <a:ln w="9525">
            <a:noFill/>
            <a:miter lim="800000"/>
            <a:headEnd/>
            <a:tailEnd/>
          </a:ln>
        </p:spPr>
        <p:txBody>
          <a:bodyPr>
            <a:spAutoFit/>
          </a:bodyPr>
          <a:lstStyle/>
          <a:p>
            <a:r>
              <a:rPr lang="de-DE">
                <a:cs typeface="Times New Roman" pitchFamily="18" charset="0"/>
              </a:rPr>
              <a:t>Dreht der Anlasser? </a:t>
            </a:r>
          </a:p>
        </p:txBody>
      </p:sp>
      <p:sp>
        <p:nvSpPr>
          <p:cNvPr id="107525" name="Rectangle 22"/>
          <p:cNvSpPr>
            <a:spLocks noChangeArrowheads="1"/>
          </p:cNvSpPr>
          <p:nvPr/>
        </p:nvSpPr>
        <p:spPr bwMode="auto">
          <a:xfrm>
            <a:off x="6176963" y="3625850"/>
            <a:ext cx="46355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Q11</a:t>
            </a:r>
          </a:p>
        </p:txBody>
      </p:sp>
      <p:sp>
        <p:nvSpPr>
          <p:cNvPr id="107526" name="Rectangle 22"/>
          <p:cNvSpPr>
            <a:spLocks noChangeArrowheads="1"/>
          </p:cNvSpPr>
          <p:nvPr/>
        </p:nvSpPr>
        <p:spPr bwMode="auto">
          <a:xfrm>
            <a:off x="6230938" y="2760663"/>
            <a:ext cx="387350" cy="277812"/>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Q5</a:t>
            </a:r>
          </a:p>
        </p:txBody>
      </p:sp>
      <p:sp>
        <p:nvSpPr>
          <p:cNvPr id="107527" name="Textfeld 12"/>
          <p:cNvSpPr txBox="1">
            <a:spLocks noChangeArrowheads="1"/>
          </p:cNvSpPr>
          <p:nvPr/>
        </p:nvSpPr>
        <p:spPr bwMode="auto">
          <a:xfrm>
            <a:off x="4443413" y="3079750"/>
            <a:ext cx="2663825" cy="461963"/>
          </a:xfrm>
          <a:prstGeom prst="rect">
            <a:avLst/>
          </a:prstGeom>
          <a:noFill/>
          <a:ln w="9525">
            <a:noFill/>
            <a:miter lim="800000"/>
            <a:headEnd/>
            <a:tailEnd/>
          </a:ln>
        </p:spPr>
        <p:txBody>
          <a:bodyPr>
            <a:spAutoFit/>
          </a:bodyPr>
          <a:lstStyle/>
          <a:p>
            <a:r>
              <a:rPr lang="de-DE">
                <a:cs typeface="Times New Roman" pitchFamily="18" charset="0"/>
              </a:rPr>
              <a:t>Wann haben Sie zuletzt </a:t>
            </a:r>
          </a:p>
          <a:p>
            <a:r>
              <a:rPr lang="de-DE">
                <a:cs typeface="Times New Roman" pitchFamily="18" charset="0"/>
              </a:rPr>
              <a:t>getankt?</a:t>
            </a:r>
          </a:p>
        </p:txBody>
      </p:sp>
      <p:sp>
        <p:nvSpPr>
          <p:cNvPr id="107528" name="Rectangle 22"/>
          <p:cNvSpPr>
            <a:spLocks noChangeArrowheads="1"/>
          </p:cNvSpPr>
          <p:nvPr/>
        </p:nvSpPr>
        <p:spPr bwMode="auto">
          <a:xfrm>
            <a:off x="6230938" y="1338263"/>
            <a:ext cx="387350" cy="277812"/>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Q3</a:t>
            </a:r>
          </a:p>
        </p:txBody>
      </p:sp>
      <p:sp>
        <p:nvSpPr>
          <p:cNvPr id="107529" name="Textfeld 12"/>
          <p:cNvSpPr txBox="1">
            <a:spLocks noChangeArrowheads="1"/>
          </p:cNvSpPr>
          <p:nvPr/>
        </p:nvSpPr>
        <p:spPr bwMode="auto">
          <a:xfrm>
            <a:off x="4427538" y="3846513"/>
            <a:ext cx="2663825" cy="461962"/>
          </a:xfrm>
          <a:prstGeom prst="rect">
            <a:avLst/>
          </a:prstGeom>
          <a:noFill/>
          <a:ln w="9525">
            <a:noFill/>
            <a:miter lim="800000"/>
            <a:headEnd/>
            <a:tailEnd/>
          </a:ln>
        </p:spPr>
        <p:txBody>
          <a:bodyPr>
            <a:spAutoFit/>
          </a:bodyPr>
          <a:lstStyle/>
          <a:p>
            <a:r>
              <a:rPr lang="de-DE">
                <a:cs typeface="Times New Roman" pitchFamily="18" charset="0"/>
              </a:rPr>
              <a:t>Haben Sie eine Warnweste</a:t>
            </a:r>
          </a:p>
          <a:p>
            <a:r>
              <a:rPr lang="de-DE">
                <a:cs typeface="Times New Roman" pitchFamily="18" charset="0"/>
              </a:rPr>
              <a:t>dabei?</a:t>
            </a:r>
          </a:p>
        </p:txBody>
      </p:sp>
      <p:sp>
        <p:nvSpPr>
          <p:cNvPr id="107530" name="Rectangle 22"/>
          <p:cNvSpPr>
            <a:spLocks noChangeArrowheads="1"/>
          </p:cNvSpPr>
          <p:nvPr/>
        </p:nvSpPr>
        <p:spPr bwMode="auto">
          <a:xfrm>
            <a:off x="6215063" y="2105025"/>
            <a:ext cx="387350" cy="279400"/>
          </a:xfrm>
          <a:prstGeom prst="rect">
            <a:avLst/>
          </a:prstGeom>
          <a:noFill/>
          <a:ln w="9525">
            <a:noFill/>
            <a:miter lim="800000"/>
            <a:headEnd/>
            <a:tailEnd/>
          </a:ln>
        </p:spPr>
        <p:txBody>
          <a:bodyPr wrap="none" lIns="90000" tIns="46800" rIns="90000" bIns="46800">
            <a:spAutoFit/>
          </a:bodyPr>
          <a:lstStyle/>
          <a:p>
            <a:pPr algn="ctr"/>
            <a:r>
              <a:rPr lang="de-DE" dirty="0">
                <a:solidFill>
                  <a:srgbClr val="FF00FF"/>
                </a:solidFill>
              </a:rPr>
              <a:t>Q4</a:t>
            </a:r>
          </a:p>
        </p:txBody>
      </p:sp>
      <p:sp>
        <p:nvSpPr>
          <p:cNvPr id="107531" name="Rectangle 22"/>
          <p:cNvSpPr>
            <a:spLocks noChangeArrowheads="1"/>
          </p:cNvSpPr>
          <p:nvPr/>
        </p:nvSpPr>
        <p:spPr bwMode="auto">
          <a:xfrm>
            <a:off x="3773488" y="2255838"/>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a:t>
            </a:r>
          </a:p>
        </p:txBody>
      </p:sp>
      <p:graphicFrame>
        <p:nvGraphicFramePr>
          <p:cNvPr id="17" name="Tabelle 16"/>
          <p:cNvGraphicFramePr>
            <a:graphicFrameLocks noGrp="1"/>
          </p:cNvGraphicFramePr>
          <p:nvPr/>
        </p:nvGraphicFramePr>
        <p:xfrm>
          <a:off x="6892039" y="1308274"/>
          <a:ext cx="2232248" cy="3153712"/>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04055"/>
                <a:gridCol w="1728193"/>
              </a:tblGrid>
              <a:tr h="392220">
                <a:tc>
                  <a:txBody>
                    <a:bodyPr/>
                    <a:lstStyle/>
                    <a:p>
                      <a:pPr algn="ctr"/>
                      <a:r>
                        <a:rPr lang="de-DE" b="0" dirty="0" smtClean="0"/>
                        <a:t>x</a:t>
                      </a:r>
                      <a:endParaRPr lang="de-DE" b="0"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b="0" dirty="0" smtClean="0"/>
                        <a:t>Fahrberechtigungssystem</a:t>
                      </a:r>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Fahrzeugbatterie</a:t>
                      </a:r>
                    </a:p>
                    <a:p>
                      <a:pPr algn="ctr"/>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Starter mechanisch</a:t>
                      </a:r>
                    </a:p>
                    <a:p>
                      <a:endParaRPr lang="de-DE" sz="1050" dirty="0"/>
                    </a:p>
                  </a:txBody>
                  <a:tcPr>
                    <a:solidFill>
                      <a:schemeClr val="bg1"/>
                    </a:solidFill>
                  </a:tcPr>
                </a:tc>
              </a:tr>
              <a:tr h="501527">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Zündanlage</a:t>
                      </a:r>
                    </a:p>
                    <a:p>
                      <a:endParaRPr lang="de-DE" sz="1050" dirty="0"/>
                    </a:p>
                  </a:txBody>
                  <a:tcPr>
                    <a:solidFill>
                      <a:schemeClr val="bg1"/>
                    </a:solidFill>
                  </a:tcPr>
                </a:tc>
              </a:tr>
              <a:tr h="451993">
                <a:tc>
                  <a:txBody>
                    <a:bodyPr/>
                    <a:lstStyle/>
                    <a:p>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Kraftstoffsystem</a:t>
                      </a:r>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Fahrwerk</a:t>
                      </a:r>
                    </a:p>
                    <a:p>
                      <a:pPr algn="ctr"/>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algn="ctr"/>
                      <a:r>
                        <a:rPr lang="de-DE" sz="1050" dirty="0" smtClean="0"/>
                        <a:t>Karosserie</a:t>
                      </a:r>
                      <a:endParaRPr lang="de-DE" sz="1050" dirty="0"/>
                    </a:p>
                  </a:txBody>
                  <a:tcPr>
                    <a:solidFill>
                      <a:schemeClr val="bg1"/>
                    </a:solidFill>
                  </a:tcPr>
                </a:tc>
              </a:tr>
            </a:tbl>
          </a:graphicData>
        </a:graphic>
      </p:graphicFrame>
      <p:sp>
        <p:nvSpPr>
          <p:cNvPr id="107533" name="Textfeld 4"/>
          <p:cNvSpPr txBox="1">
            <a:spLocks noChangeArrowheads="1"/>
          </p:cNvSpPr>
          <p:nvPr/>
        </p:nvSpPr>
        <p:spPr bwMode="auto">
          <a:xfrm>
            <a:off x="6802438" y="1031875"/>
            <a:ext cx="2341562" cy="276225"/>
          </a:xfrm>
          <a:prstGeom prst="rect">
            <a:avLst/>
          </a:prstGeom>
          <a:noFill/>
          <a:ln w="9525">
            <a:noFill/>
            <a:miter lim="800000"/>
            <a:headEnd/>
            <a:tailEnd/>
          </a:ln>
        </p:spPr>
        <p:txBody>
          <a:bodyPr>
            <a:spAutoFit/>
          </a:bodyPr>
          <a:lstStyle/>
          <a:p>
            <a:pPr algn="ctr"/>
            <a:r>
              <a:rPr lang="de-DE"/>
              <a:t>Ausschlussmöglichkeiten</a:t>
            </a:r>
          </a:p>
        </p:txBody>
      </p:sp>
      <p:sp>
        <p:nvSpPr>
          <p:cNvPr id="107534" name="Rectangle 22"/>
          <p:cNvSpPr>
            <a:spLocks noChangeArrowheads="1"/>
          </p:cNvSpPr>
          <p:nvPr/>
        </p:nvSpPr>
        <p:spPr bwMode="auto">
          <a:xfrm>
            <a:off x="7461250" y="1884363"/>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g</a:t>
            </a:r>
          </a:p>
        </p:txBody>
      </p:sp>
      <p:sp>
        <p:nvSpPr>
          <p:cNvPr id="107535" name="Rectangle 22"/>
          <p:cNvSpPr>
            <a:spLocks noChangeArrowheads="1"/>
          </p:cNvSpPr>
          <p:nvPr/>
        </p:nvSpPr>
        <p:spPr bwMode="auto">
          <a:xfrm>
            <a:off x="7464425" y="2325688"/>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h</a:t>
            </a:r>
          </a:p>
        </p:txBody>
      </p:sp>
      <p:sp>
        <p:nvSpPr>
          <p:cNvPr id="107536" name="Rectangle 22"/>
          <p:cNvSpPr>
            <a:spLocks noChangeArrowheads="1"/>
          </p:cNvSpPr>
          <p:nvPr/>
        </p:nvSpPr>
        <p:spPr bwMode="auto">
          <a:xfrm>
            <a:off x="7489825" y="2828925"/>
            <a:ext cx="225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i</a:t>
            </a:r>
          </a:p>
        </p:txBody>
      </p:sp>
      <p:sp>
        <p:nvSpPr>
          <p:cNvPr id="107537" name="Rectangle 22"/>
          <p:cNvSpPr>
            <a:spLocks noChangeArrowheads="1"/>
          </p:cNvSpPr>
          <p:nvPr/>
        </p:nvSpPr>
        <p:spPr bwMode="auto">
          <a:xfrm>
            <a:off x="7505700" y="3260725"/>
            <a:ext cx="225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j</a:t>
            </a:r>
          </a:p>
        </p:txBody>
      </p:sp>
      <p:sp>
        <p:nvSpPr>
          <p:cNvPr id="107538" name="Rectangle 22"/>
          <p:cNvSpPr>
            <a:spLocks noChangeArrowheads="1"/>
          </p:cNvSpPr>
          <p:nvPr/>
        </p:nvSpPr>
        <p:spPr bwMode="auto">
          <a:xfrm>
            <a:off x="7466013" y="376555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k</a:t>
            </a:r>
          </a:p>
        </p:txBody>
      </p:sp>
      <p:sp>
        <p:nvSpPr>
          <p:cNvPr id="107539" name="Rectangle 22"/>
          <p:cNvSpPr>
            <a:spLocks noChangeArrowheads="1"/>
          </p:cNvSpPr>
          <p:nvPr/>
        </p:nvSpPr>
        <p:spPr bwMode="auto">
          <a:xfrm>
            <a:off x="7491413" y="1460500"/>
            <a:ext cx="233362"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f</a:t>
            </a:r>
          </a:p>
        </p:txBody>
      </p:sp>
      <p:sp>
        <p:nvSpPr>
          <p:cNvPr id="107540" name="Rectangle 22"/>
          <p:cNvSpPr>
            <a:spLocks noChangeArrowheads="1"/>
          </p:cNvSpPr>
          <p:nvPr/>
        </p:nvSpPr>
        <p:spPr bwMode="auto">
          <a:xfrm>
            <a:off x="7505700" y="4143375"/>
            <a:ext cx="225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nvGraphicFramePr>
        <p:xfrm>
          <a:off x="6856511" y="1812330"/>
          <a:ext cx="2232248" cy="1816993"/>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04055"/>
                <a:gridCol w="1728193"/>
              </a:tblGrid>
              <a:tr h="392220">
                <a:tc>
                  <a:txBody>
                    <a:bodyPr/>
                    <a:lstStyle/>
                    <a:p>
                      <a:pPr algn="ctr"/>
                      <a:r>
                        <a:rPr lang="de-DE" b="0" dirty="0" smtClean="0"/>
                        <a:t>x</a:t>
                      </a:r>
                      <a:endParaRPr lang="de-DE" b="0"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b="0" dirty="0" smtClean="0"/>
                        <a:t>Motormechanik</a:t>
                      </a:r>
                    </a:p>
                    <a:p>
                      <a:pPr algn="ctr"/>
                      <a:endParaRPr lang="de-DE" sz="1050" b="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Zündanlage</a:t>
                      </a:r>
                    </a:p>
                    <a:p>
                      <a:pPr algn="ctr"/>
                      <a:endParaRPr lang="de-DE" sz="1050" dirty="0"/>
                    </a:p>
                  </a:txBody>
                  <a:tcPr>
                    <a:solidFill>
                      <a:schemeClr val="bg1"/>
                    </a:solidFill>
                  </a:tcPr>
                </a:tc>
              </a:tr>
              <a:tr h="451993">
                <a:tc>
                  <a:txBody>
                    <a:bodyPr/>
                    <a:lstStyle/>
                    <a:p>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Kraftstoffanlage</a:t>
                      </a:r>
                      <a:endParaRPr lang="de-DE" sz="1050" dirty="0"/>
                    </a:p>
                  </a:txBody>
                  <a:tcPr>
                    <a:solidFill>
                      <a:schemeClr val="bg1"/>
                    </a:solidFill>
                  </a:tcPr>
                </a:tc>
              </a:tr>
              <a:tr h="501527">
                <a:tc>
                  <a:txBody>
                    <a:bodyPr/>
                    <a:lstStyle/>
                    <a:p>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Kraftstoffmangel</a:t>
                      </a:r>
                      <a:r>
                        <a:rPr lang="de-DE" sz="1050" baseline="0" dirty="0" smtClean="0"/>
                        <a:t> im Tank</a:t>
                      </a:r>
                      <a:endParaRPr lang="de-DE" sz="1050" dirty="0" smtClean="0"/>
                    </a:p>
                    <a:p>
                      <a:endParaRPr lang="de-DE" sz="1050" dirty="0"/>
                    </a:p>
                  </a:txBody>
                  <a:tcPr>
                    <a:solidFill>
                      <a:schemeClr val="bg1"/>
                    </a:solidFill>
                  </a:tcPr>
                </a:tc>
              </a:tr>
            </a:tbl>
          </a:graphicData>
        </a:graphic>
      </p:graphicFrame>
      <p:sp>
        <p:nvSpPr>
          <p:cNvPr id="109570" name="Textfeld 4"/>
          <p:cNvSpPr txBox="1">
            <a:spLocks noChangeArrowheads="1"/>
          </p:cNvSpPr>
          <p:nvPr/>
        </p:nvSpPr>
        <p:spPr bwMode="auto">
          <a:xfrm>
            <a:off x="6767513" y="1535113"/>
            <a:ext cx="2341562" cy="276225"/>
          </a:xfrm>
          <a:prstGeom prst="rect">
            <a:avLst/>
          </a:prstGeom>
          <a:noFill/>
          <a:ln w="9525">
            <a:noFill/>
            <a:miter lim="800000"/>
            <a:headEnd/>
            <a:tailEnd/>
          </a:ln>
        </p:spPr>
        <p:txBody>
          <a:bodyPr>
            <a:spAutoFit/>
          </a:bodyPr>
          <a:lstStyle/>
          <a:p>
            <a:pPr algn="ctr"/>
            <a:r>
              <a:rPr lang="de-DE"/>
              <a:t>Ausschlussmöglichkeiten</a:t>
            </a:r>
          </a:p>
        </p:txBody>
      </p:sp>
      <p:sp>
        <p:nvSpPr>
          <p:cNvPr id="10" name="Textfeld 12"/>
          <p:cNvSpPr txBox="1">
            <a:spLocks noChangeArrowheads="1"/>
          </p:cNvSpPr>
          <p:nvPr/>
        </p:nvSpPr>
        <p:spPr bwMode="auto">
          <a:xfrm>
            <a:off x="6659563" y="4487863"/>
            <a:ext cx="2413000" cy="1196975"/>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p>
            <a:pPr>
              <a:defRPr/>
            </a:pPr>
            <a:r>
              <a:rPr lang="de-DE" dirty="0">
                <a:cs typeface="Times New Roman" pitchFamily="18" charset="0"/>
              </a:rPr>
              <a:t>Ziehen Sie bitte Symbole auf die Markierungen und klicken Sie auf die Ausschlussmöglichkeiten.</a:t>
            </a:r>
          </a:p>
          <a:p>
            <a:pPr>
              <a:defRPr/>
            </a:pPr>
            <a:endParaRPr lang="de-DE" dirty="0">
              <a:cs typeface="Times New Roman" pitchFamily="18" charset="0"/>
            </a:endParaRPr>
          </a:p>
          <a:p>
            <a:pPr>
              <a:defRPr/>
            </a:pPr>
            <a:endParaRPr lang="de-DE" dirty="0">
              <a:cs typeface="Times New Roman" pitchFamily="18" charset="0"/>
            </a:endParaRPr>
          </a:p>
        </p:txBody>
      </p:sp>
      <p:sp>
        <p:nvSpPr>
          <p:cNvPr id="109572" name="Rectangle 22"/>
          <p:cNvSpPr>
            <a:spLocks noChangeArrowheads="1"/>
          </p:cNvSpPr>
          <p:nvPr/>
        </p:nvSpPr>
        <p:spPr bwMode="auto">
          <a:xfrm>
            <a:off x="2124075" y="4487863"/>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
        <p:nvSpPr>
          <p:cNvPr id="109573" name="Rectangle 22"/>
          <p:cNvSpPr>
            <a:spLocks noChangeArrowheads="1"/>
          </p:cNvSpPr>
          <p:nvPr/>
        </p:nvSpPr>
        <p:spPr bwMode="auto">
          <a:xfrm>
            <a:off x="628650" y="1247775"/>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b</a:t>
            </a:r>
          </a:p>
        </p:txBody>
      </p:sp>
      <p:sp>
        <p:nvSpPr>
          <p:cNvPr id="109574" name="Rectangle 22"/>
          <p:cNvSpPr>
            <a:spLocks noChangeArrowheads="1"/>
          </p:cNvSpPr>
          <p:nvPr/>
        </p:nvSpPr>
        <p:spPr bwMode="auto">
          <a:xfrm>
            <a:off x="638175" y="1535113"/>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a:t>
            </a:r>
          </a:p>
        </p:txBody>
      </p:sp>
      <p:sp>
        <p:nvSpPr>
          <p:cNvPr id="109575" name="Rectangle 22"/>
          <p:cNvSpPr>
            <a:spLocks noChangeArrowheads="1"/>
          </p:cNvSpPr>
          <p:nvPr/>
        </p:nvSpPr>
        <p:spPr bwMode="auto">
          <a:xfrm>
            <a:off x="628650" y="1905000"/>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d</a:t>
            </a:r>
          </a:p>
        </p:txBody>
      </p:sp>
      <p:sp>
        <p:nvSpPr>
          <p:cNvPr id="109576" name="Rectangle 22"/>
          <p:cNvSpPr>
            <a:spLocks noChangeArrowheads="1"/>
          </p:cNvSpPr>
          <p:nvPr/>
        </p:nvSpPr>
        <p:spPr bwMode="auto">
          <a:xfrm>
            <a:off x="633413" y="2265363"/>
            <a:ext cx="266700" cy="277812"/>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e</a:t>
            </a:r>
          </a:p>
        </p:txBody>
      </p:sp>
      <p:sp>
        <p:nvSpPr>
          <p:cNvPr id="109577" name="Rectangle 22"/>
          <p:cNvSpPr>
            <a:spLocks noChangeArrowheads="1"/>
          </p:cNvSpPr>
          <p:nvPr/>
        </p:nvSpPr>
        <p:spPr bwMode="auto">
          <a:xfrm>
            <a:off x="4981575" y="4740275"/>
            <a:ext cx="266700" cy="277813"/>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y</a:t>
            </a:r>
          </a:p>
        </p:txBody>
      </p:sp>
      <p:pic>
        <p:nvPicPr>
          <p:cNvPr id="109578" name="Picture 2" descr="H:\_busy\4799_DSE\02_Konzeption\04_Drehbuch\Anhang-komplett\Anhang\01_Bedienelemente\Handlungsanweisungen\Handlungsanweisung mit OK-Button.jpg"/>
          <p:cNvPicPr>
            <a:picLocks noChangeAspect="1" noChangeArrowheads="1"/>
          </p:cNvPicPr>
          <p:nvPr/>
        </p:nvPicPr>
        <p:blipFill>
          <a:blip r:embed="rId3"/>
          <a:srcRect l="3027" t="56487" r="75838" b="5513"/>
          <a:stretch>
            <a:fillRect/>
          </a:stretch>
        </p:blipFill>
        <p:spPr bwMode="auto">
          <a:xfrm>
            <a:off x="7500938" y="5280025"/>
            <a:ext cx="722312" cy="328613"/>
          </a:xfrm>
          <a:prstGeom prst="rect">
            <a:avLst/>
          </a:prstGeom>
          <a:noFill/>
          <a:ln w="9525">
            <a:noFill/>
            <a:miter lim="800000"/>
            <a:headEnd/>
            <a:tailEnd/>
          </a:ln>
        </p:spPr>
      </p:pic>
      <p:sp>
        <p:nvSpPr>
          <p:cNvPr id="109579" name="Rectangle 22"/>
          <p:cNvSpPr>
            <a:spLocks noChangeArrowheads="1"/>
          </p:cNvSpPr>
          <p:nvPr/>
        </p:nvSpPr>
        <p:spPr bwMode="auto">
          <a:xfrm>
            <a:off x="5159375" y="1125538"/>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x</a:t>
            </a:r>
          </a:p>
        </p:txBody>
      </p:sp>
      <p:sp>
        <p:nvSpPr>
          <p:cNvPr id="109580" name="Rectangle 22"/>
          <p:cNvSpPr>
            <a:spLocks noChangeArrowheads="1"/>
          </p:cNvSpPr>
          <p:nvPr/>
        </p:nvSpPr>
        <p:spPr bwMode="auto">
          <a:xfrm>
            <a:off x="7426325" y="2387600"/>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g</a:t>
            </a:r>
          </a:p>
        </p:txBody>
      </p:sp>
      <p:sp>
        <p:nvSpPr>
          <p:cNvPr id="109581" name="Rectangle 22"/>
          <p:cNvSpPr>
            <a:spLocks noChangeArrowheads="1"/>
          </p:cNvSpPr>
          <p:nvPr/>
        </p:nvSpPr>
        <p:spPr bwMode="auto">
          <a:xfrm>
            <a:off x="7429500" y="2828925"/>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h</a:t>
            </a:r>
          </a:p>
        </p:txBody>
      </p:sp>
      <p:sp>
        <p:nvSpPr>
          <p:cNvPr id="109582" name="Rectangle 22"/>
          <p:cNvSpPr>
            <a:spLocks noChangeArrowheads="1"/>
          </p:cNvSpPr>
          <p:nvPr/>
        </p:nvSpPr>
        <p:spPr bwMode="auto">
          <a:xfrm>
            <a:off x="7454900" y="3332163"/>
            <a:ext cx="225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i</a:t>
            </a:r>
          </a:p>
        </p:txBody>
      </p:sp>
      <p:sp>
        <p:nvSpPr>
          <p:cNvPr id="109583" name="Rectangle 22"/>
          <p:cNvSpPr>
            <a:spLocks noChangeArrowheads="1"/>
          </p:cNvSpPr>
          <p:nvPr/>
        </p:nvSpPr>
        <p:spPr bwMode="auto">
          <a:xfrm>
            <a:off x="7456488" y="1963738"/>
            <a:ext cx="233362"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f</a:t>
            </a:r>
          </a:p>
        </p:txBody>
      </p:sp>
      <p:pic>
        <p:nvPicPr>
          <p:cNvPr id="109584" name="Picture 3" descr="H:\_busy\4799_DSE\02_Konzeption\04_Drehbuch\Bilder\messschieber.jpg"/>
          <p:cNvPicPr>
            <a:picLocks noChangeAspect="1" noChangeArrowheads="1"/>
          </p:cNvPicPr>
          <p:nvPr/>
        </p:nvPicPr>
        <p:blipFill>
          <a:blip r:embed="rId4"/>
          <a:srcRect/>
          <a:stretch>
            <a:fillRect/>
          </a:stretch>
        </p:blipFill>
        <p:spPr bwMode="auto">
          <a:xfrm>
            <a:off x="71438" y="2271713"/>
            <a:ext cx="514350" cy="276225"/>
          </a:xfrm>
          <a:prstGeom prst="rect">
            <a:avLst/>
          </a:prstGeom>
          <a:noFill/>
          <a:ln w="9525">
            <a:noFill/>
            <a:miter lim="800000"/>
            <a:headEnd/>
            <a:tailEnd/>
          </a:ln>
        </p:spPr>
      </p:pic>
      <p:sp>
        <p:nvSpPr>
          <p:cNvPr id="28" name="Textfeld 27"/>
          <p:cNvSpPr txBox="1"/>
          <p:nvPr/>
        </p:nvSpPr>
        <p:spPr>
          <a:xfrm>
            <a:off x="4211638" y="993775"/>
            <a:ext cx="1000125" cy="254000"/>
          </a:xfrm>
          <a:prstGeom prst="rect">
            <a:avLst/>
          </a:prstGeom>
          <a:solidFill>
            <a:schemeClr val="bg1"/>
          </a:solidFill>
        </p:spPr>
        <p:txBody>
          <a:bodyPr>
            <a:spAutoFit/>
          </a:bodyPr>
          <a:lstStyle/>
          <a:p>
            <a:pPr algn="r">
              <a:defRPr/>
            </a:pPr>
            <a:r>
              <a:rPr lang="de-DE" sz="1050" dirty="0">
                <a:cs typeface="+mn-cs"/>
              </a:rPr>
              <a:t>Tankanzeige</a:t>
            </a:r>
          </a:p>
        </p:txBody>
      </p:sp>
      <p:sp>
        <p:nvSpPr>
          <p:cNvPr id="109586" name="Textfeld 28"/>
          <p:cNvSpPr txBox="1">
            <a:spLocks noChangeArrowheads="1"/>
          </p:cNvSpPr>
          <p:nvPr/>
        </p:nvSpPr>
        <p:spPr bwMode="auto">
          <a:xfrm>
            <a:off x="2849563" y="4864100"/>
            <a:ext cx="785812" cy="430213"/>
          </a:xfrm>
          <a:prstGeom prst="rect">
            <a:avLst/>
          </a:prstGeom>
          <a:solidFill>
            <a:schemeClr val="bg1"/>
          </a:solidFill>
          <a:ln w="9525">
            <a:noFill/>
            <a:miter lim="800000"/>
            <a:headEnd/>
            <a:tailEnd/>
          </a:ln>
        </p:spPr>
        <p:txBody>
          <a:bodyPr>
            <a:spAutoFit/>
          </a:bodyPr>
          <a:lstStyle/>
          <a:p>
            <a:r>
              <a:rPr lang="de-DE" sz="1100"/>
              <a:t>Motor starten </a:t>
            </a:r>
          </a:p>
        </p:txBody>
      </p:sp>
      <p:sp>
        <p:nvSpPr>
          <p:cNvPr id="109587" name="Textfeld 29"/>
          <p:cNvSpPr txBox="1">
            <a:spLocks noChangeArrowheads="1"/>
          </p:cNvSpPr>
          <p:nvPr/>
        </p:nvSpPr>
        <p:spPr bwMode="auto">
          <a:xfrm>
            <a:off x="4211638" y="4705350"/>
            <a:ext cx="785812" cy="430213"/>
          </a:xfrm>
          <a:prstGeom prst="rect">
            <a:avLst/>
          </a:prstGeom>
          <a:solidFill>
            <a:schemeClr val="bg1"/>
          </a:solidFill>
          <a:ln w="9525">
            <a:noFill/>
            <a:miter lim="800000"/>
            <a:headEnd/>
            <a:tailEnd/>
          </a:ln>
        </p:spPr>
        <p:txBody>
          <a:bodyPr>
            <a:spAutoFit/>
          </a:bodyPr>
          <a:lstStyle/>
          <a:p>
            <a:r>
              <a:rPr lang="de-DE" sz="1100"/>
              <a:t>Zündung EIN</a:t>
            </a:r>
          </a:p>
        </p:txBody>
      </p:sp>
      <p:sp>
        <p:nvSpPr>
          <p:cNvPr id="109588" name="Textfeld 25"/>
          <p:cNvSpPr txBox="1">
            <a:spLocks noChangeArrowheads="1"/>
          </p:cNvSpPr>
          <p:nvPr/>
        </p:nvSpPr>
        <p:spPr bwMode="auto">
          <a:xfrm>
            <a:off x="323850" y="4262438"/>
            <a:ext cx="500063" cy="138112"/>
          </a:xfrm>
          <a:prstGeom prst="rect">
            <a:avLst/>
          </a:prstGeom>
          <a:solidFill>
            <a:schemeClr val="bg1"/>
          </a:solidFill>
          <a:ln w="9525">
            <a:noFill/>
            <a:miter lim="800000"/>
            <a:headEnd/>
            <a:tailEnd/>
          </a:ln>
        </p:spPr>
        <p:txBody>
          <a:bodyPr lIns="0" tIns="0" rIns="0" bIns="0">
            <a:spAutoFit/>
          </a:bodyPr>
          <a:lstStyle/>
          <a:p>
            <a:pPr algn="ctr"/>
            <a:r>
              <a:rPr lang="de-DE" sz="900"/>
              <a:t>Nutzen</a:t>
            </a:r>
            <a:endParaRPr lang="de-DE" sz="700"/>
          </a:p>
        </p:txBody>
      </p:sp>
      <p:sp>
        <p:nvSpPr>
          <p:cNvPr id="109589" name="Textfeld 26"/>
          <p:cNvSpPr txBox="1">
            <a:spLocks noChangeArrowheads="1"/>
          </p:cNvSpPr>
          <p:nvPr/>
        </p:nvSpPr>
        <p:spPr bwMode="auto">
          <a:xfrm>
            <a:off x="360363" y="5364163"/>
            <a:ext cx="500062" cy="138112"/>
          </a:xfrm>
          <a:prstGeom prst="rect">
            <a:avLst/>
          </a:prstGeom>
          <a:solidFill>
            <a:schemeClr val="bg1"/>
          </a:solidFill>
          <a:ln w="9525">
            <a:noFill/>
            <a:miter lim="800000"/>
            <a:headEnd/>
            <a:tailEnd/>
          </a:ln>
        </p:spPr>
        <p:txBody>
          <a:bodyPr lIns="0" tIns="0" rIns="0" bIns="0">
            <a:spAutoFit/>
          </a:bodyPr>
          <a:lstStyle/>
          <a:p>
            <a:pPr algn="ctr"/>
            <a:r>
              <a:rPr lang="de-DE" sz="900"/>
              <a:t>Aufwand</a:t>
            </a:r>
            <a:endParaRPr lang="de-DE" sz="700"/>
          </a:p>
        </p:txBody>
      </p:sp>
      <p:pic>
        <p:nvPicPr>
          <p:cNvPr id="109590" name="Picture 2" descr="G:\_busy\4799_DSE\02_Konzeption\04_Drehbuch\Bilder\Leve2.jpg"/>
          <p:cNvPicPr>
            <a:picLocks noChangeAspect="1" noChangeArrowheads="1"/>
          </p:cNvPicPr>
          <p:nvPr/>
        </p:nvPicPr>
        <p:blipFill>
          <a:blip r:embed="rId5"/>
          <a:srcRect t="11905" r="92603" b="60226"/>
          <a:stretch>
            <a:fillRect/>
          </a:stretch>
        </p:blipFill>
        <p:spPr bwMode="auto">
          <a:xfrm>
            <a:off x="34925" y="1103313"/>
            <a:ext cx="598488" cy="1593850"/>
          </a:xfrm>
          <a:prstGeom prst="rect">
            <a:avLst/>
          </a:prstGeom>
          <a:noFill/>
          <a:ln w="9525">
            <a:noFill/>
            <a:miter lim="800000"/>
            <a:headEnd/>
            <a:tailEnd/>
          </a:ln>
        </p:spPr>
      </p:pic>
      <p:pic>
        <p:nvPicPr>
          <p:cNvPr id="109591" name="Picture 2" descr="I:\_busy\4799_DSE\02_Konzeption\03_Feinkonzept\cockpit.jpg"/>
          <p:cNvPicPr>
            <a:picLocks noChangeAspect="1" noChangeArrowheads="1"/>
          </p:cNvPicPr>
          <p:nvPr/>
        </p:nvPicPr>
        <p:blipFill>
          <a:blip r:embed="rId6"/>
          <a:srcRect/>
          <a:stretch>
            <a:fillRect/>
          </a:stretch>
        </p:blipFill>
        <p:spPr bwMode="auto">
          <a:xfrm>
            <a:off x="1784350" y="1746250"/>
            <a:ext cx="3508375" cy="2597150"/>
          </a:xfrm>
          <a:prstGeom prst="rect">
            <a:avLst/>
          </a:prstGeom>
          <a:noFill/>
          <a:ln w="9525">
            <a:noFill/>
            <a:miter lim="800000"/>
            <a:headEnd/>
            <a:tailEnd/>
          </a:ln>
        </p:spPr>
      </p:pic>
      <p:cxnSp>
        <p:nvCxnSpPr>
          <p:cNvPr id="31" name="Gerade Verbindung 30"/>
          <p:cNvCxnSpPr/>
          <p:nvPr/>
        </p:nvCxnSpPr>
        <p:spPr bwMode="auto">
          <a:xfrm flipH="1">
            <a:off x="4067944" y="1314361"/>
            <a:ext cx="576064" cy="1522502"/>
          </a:xfrm>
          <a:prstGeom prst="line">
            <a:avLst/>
          </a:prstGeom>
          <a:noFill/>
          <a:ln w="25400" cap="flat" cmpd="sng" algn="ctr">
            <a:gradFill>
              <a:gsLst>
                <a:gs pos="25000">
                  <a:srgbClr val="383838"/>
                </a:gs>
                <a:gs pos="99167">
                  <a:schemeClr val="bg1"/>
                </a:gs>
                <a:gs pos="27000">
                  <a:schemeClr val="bg1"/>
                </a:gs>
                <a:gs pos="0">
                  <a:schemeClr val="tx1"/>
                </a:gs>
              </a:gsLst>
              <a:lin ang="5400000" scaled="0"/>
            </a:gradFill>
            <a:prstDash val="solid"/>
            <a:round/>
            <a:headEnd type="none" w="med" len="med"/>
            <a:tailEnd type="none" w="med" len="med"/>
          </a:ln>
          <a:effectLst/>
          <a:extLst/>
        </p:spPr>
      </p:cxnSp>
      <p:sp>
        <p:nvSpPr>
          <p:cNvPr id="109593" name="Ellipse 31"/>
          <p:cNvSpPr>
            <a:spLocks noChangeArrowheads="1"/>
          </p:cNvSpPr>
          <p:nvPr/>
        </p:nvSpPr>
        <p:spPr bwMode="auto">
          <a:xfrm>
            <a:off x="4535488" y="1230313"/>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09594" name="Gerade Verbindung 32"/>
          <p:cNvCxnSpPr>
            <a:cxnSpLocks noChangeShapeType="1"/>
            <a:endCxn id="109595" idx="3"/>
          </p:cNvCxnSpPr>
          <p:nvPr/>
        </p:nvCxnSpPr>
        <p:spPr bwMode="auto">
          <a:xfrm flipH="1">
            <a:off x="3059113" y="3911600"/>
            <a:ext cx="865187" cy="968375"/>
          </a:xfrm>
          <a:prstGeom prst="line">
            <a:avLst/>
          </a:prstGeom>
          <a:noFill/>
          <a:ln w="25400" algn="ctr">
            <a:solidFill>
              <a:schemeClr val="tx1"/>
            </a:solidFill>
            <a:round/>
            <a:headEnd/>
            <a:tailEnd/>
          </a:ln>
        </p:spPr>
      </p:cxnSp>
      <p:sp>
        <p:nvSpPr>
          <p:cNvPr id="109595" name="Ellipse 33"/>
          <p:cNvSpPr>
            <a:spLocks noChangeArrowheads="1"/>
          </p:cNvSpPr>
          <p:nvPr/>
        </p:nvSpPr>
        <p:spPr bwMode="auto">
          <a:xfrm>
            <a:off x="3027363" y="4695825"/>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09596" name="Gerade Verbindung 41"/>
          <p:cNvCxnSpPr>
            <a:cxnSpLocks noChangeShapeType="1"/>
          </p:cNvCxnSpPr>
          <p:nvPr/>
        </p:nvCxnSpPr>
        <p:spPr bwMode="auto">
          <a:xfrm>
            <a:off x="4089400" y="3814763"/>
            <a:ext cx="0" cy="1108075"/>
          </a:xfrm>
          <a:prstGeom prst="line">
            <a:avLst/>
          </a:prstGeom>
          <a:noFill/>
          <a:ln w="25400" algn="ctr">
            <a:solidFill>
              <a:schemeClr val="tx1"/>
            </a:solidFill>
            <a:round/>
            <a:headEnd/>
            <a:tailEnd/>
          </a:ln>
        </p:spPr>
      </p:cxnSp>
      <p:sp>
        <p:nvSpPr>
          <p:cNvPr id="109597" name="Ellipse 42"/>
          <p:cNvSpPr>
            <a:spLocks noChangeArrowheads="1"/>
          </p:cNvSpPr>
          <p:nvPr/>
        </p:nvSpPr>
        <p:spPr bwMode="auto">
          <a:xfrm>
            <a:off x="3981450" y="4819650"/>
            <a:ext cx="215900" cy="217488"/>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sp>
        <p:nvSpPr>
          <p:cNvPr id="109598" name="Rectangle 22"/>
          <p:cNvSpPr>
            <a:spLocks noChangeArrowheads="1"/>
          </p:cNvSpPr>
          <p:nvPr/>
        </p:nvSpPr>
        <p:spPr bwMode="auto">
          <a:xfrm>
            <a:off x="3408363" y="4757738"/>
            <a:ext cx="258762"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z</a:t>
            </a:r>
          </a:p>
        </p:txBody>
      </p:sp>
      <p:pic>
        <p:nvPicPr>
          <p:cNvPr id="109599" name="Picture 2" descr="I:\_busy\4799_DSE\02_Konzeption\04_Drehbuch\Bilder\messschieber.jpg"/>
          <p:cNvPicPr>
            <a:picLocks noChangeAspect="1" noChangeArrowheads="1"/>
          </p:cNvPicPr>
          <p:nvPr/>
        </p:nvPicPr>
        <p:blipFill>
          <a:blip r:embed="rId4"/>
          <a:srcRect/>
          <a:stretch>
            <a:fillRect/>
          </a:stretch>
        </p:blipFill>
        <p:spPr bwMode="auto">
          <a:xfrm>
            <a:off x="68263" y="2255838"/>
            <a:ext cx="542925" cy="292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nvGraphicFramePr>
        <p:xfrm>
          <a:off x="6892039" y="1596306"/>
          <a:ext cx="2232248" cy="2720979"/>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04055"/>
                <a:gridCol w="1728193"/>
              </a:tblGrid>
              <a:tr h="392220">
                <a:tc>
                  <a:txBody>
                    <a:bodyPr/>
                    <a:lstStyle/>
                    <a:p>
                      <a:pPr algn="ctr"/>
                      <a:r>
                        <a:rPr lang="de-DE" b="0" dirty="0" smtClean="0"/>
                        <a:t>x</a:t>
                      </a:r>
                      <a:endParaRPr lang="de-DE" b="0"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b="0" dirty="0" smtClean="0"/>
                        <a:t>Kraftstoffmangel im Tank</a:t>
                      </a:r>
                    </a:p>
                    <a:p>
                      <a:pPr algn="ctr"/>
                      <a:endParaRPr lang="de-DE" sz="1050" b="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Tankleckage</a:t>
                      </a:r>
                    </a:p>
                    <a:p>
                      <a:pPr algn="ctr"/>
                      <a:endParaRPr lang="de-DE" sz="1050" dirty="0"/>
                    </a:p>
                  </a:txBody>
                  <a:tcPr>
                    <a:solidFill>
                      <a:schemeClr val="bg1"/>
                    </a:solidFill>
                  </a:tcPr>
                </a:tc>
              </a:tr>
              <a:tr h="451993">
                <a:tc>
                  <a:txBody>
                    <a:bodyPr/>
                    <a:lstStyle/>
                    <a:p>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Zündanlage</a:t>
                      </a:r>
                    </a:p>
                    <a:p>
                      <a:endParaRPr lang="de-DE" sz="1050" dirty="0"/>
                    </a:p>
                  </a:txBody>
                  <a:tcPr>
                    <a:solidFill>
                      <a:schemeClr val="bg1"/>
                    </a:solidFill>
                  </a:tcPr>
                </a:tc>
              </a:tr>
              <a:tr h="501527">
                <a:tc>
                  <a:txBody>
                    <a:bodyPr/>
                    <a:lstStyle/>
                    <a:p>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Kraftstoffpumpe defekt</a:t>
                      </a:r>
                    </a:p>
                    <a:p>
                      <a:endParaRPr lang="de-DE" sz="1050" dirty="0"/>
                    </a:p>
                  </a:txBody>
                  <a:tcPr>
                    <a:solidFill>
                      <a:schemeClr val="bg1"/>
                    </a:solidFill>
                  </a:tcPr>
                </a:tc>
              </a:tr>
              <a:tr h="451993">
                <a:tc>
                  <a:txBody>
                    <a:bodyPr/>
                    <a:lstStyle/>
                    <a:p>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dirty="0" smtClean="0"/>
                        <a:t>Kraftstofffilter</a:t>
                      </a:r>
                      <a:r>
                        <a:rPr lang="de-DE" sz="1050" baseline="0" dirty="0" smtClean="0"/>
                        <a:t> verstopft</a:t>
                      </a:r>
                      <a:endParaRPr lang="de-DE" sz="1050" dirty="0" smtClean="0"/>
                    </a:p>
                    <a:p>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aseline="0" dirty="0" smtClean="0"/>
                        <a:t>Falscher Kraftstoff</a:t>
                      </a:r>
                      <a:endParaRPr lang="de-DE" sz="1050" dirty="0" smtClean="0"/>
                    </a:p>
                    <a:p>
                      <a:endParaRPr lang="de-DE" sz="1050" dirty="0"/>
                    </a:p>
                  </a:txBody>
                  <a:tcPr>
                    <a:solidFill>
                      <a:schemeClr val="bg1"/>
                    </a:solidFill>
                  </a:tcPr>
                </a:tc>
              </a:tr>
            </a:tbl>
          </a:graphicData>
        </a:graphic>
      </p:graphicFrame>
      <p:sp>
        <p:nvSpPr>
          <p:cNvPr id="111618" name="Textfeld 4"/>
          <p:cNvSpPr txBox="1">
            <a:spLocks noChangeArrowheads="1"/>
          </p:cNvSpPr>
          <p:nvPr/>
        </p:nvSpPr>
        <p:spPr bwMode="auto">
          <a:xfrm>
            <a:off x="6802438" y="1319213"/>
            <a:ext cx="2341562" cy="276225"/>
          </a:xfrm>
          <a:prstGeom prst="rect">
            <a:avLst/>
          </a:prstGeom>
          <a:noFill/>
          <a:ln w="9525">
            <a:noFill/>
            <a:miter lim="800000"/>
            <a:headEnd/>
            <a:tailEnd/>
          </a:ln>
        </p:spPr>
        <p:txBody>
          <a:bodyPr>
            <a:spAutoFit/>
          </a:bodyPr>
          <a:lstStyle/>
          <a:p>
            <a:pPr algn="ctr"/>
            <a:r>
              <a:rPr lang="de-DE"/>
              <a:t>Ausschlussmöglichkeiten</a:t>
            </a:r>
          </a:p>
        </p:txBody>
      </p:sp>
      <p:sp>
        <p:nvSpPr>
          <p:cNvPr id="10" name="Textfeld 12"/>
          <p:cNvSpPr txBox="1">
            <a:spLocks noChangeArrowheads="1"/>
          </p:cNvSpPr>
          <p:nvPr/>
        </p:nvSpPr>
        <p:spPr bwMode="auto">
          <a:xfrm>
            <a:off x="6659563" y="4487863"/>
            <a:ext cx="2413000" cy="1196975"/>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p>
            <a:pPr>
              <a:defRPr/>
            </a:pPr>
            <a:r>
              <a:rPr lang="de-DE" dirty="0">
                <a:cs typeface="Times New Roman" pitchFamily="18" charset="0"/>
              </a:rPr>
              <a:t>Ziehen Sie bitte Symbole auf die Markierungen und klicken Sie auf die Ausschlussmöglichkeiten.</a:t>
            </a:r>
          </a:p>
          <a:p>
            <a:pPr>
              <a:defRPr/>
            </a:pPr>
            <a:endParaRPr lang="de-DE" dirty="0">
              <a:cs typeface="Times New Roman" pitchFamily="18" charset="0"/>
            </a:endParaRPr>
          </a:p>
          <a:p>
            <a:pPr>
              <a:defRPr/>
            </a:pPr>
            <a:endParaRPr lang="de-DE" dirty="0">
              <a:cs typeface="Times New Roman" pitchFamily="18" charset="0"/>
            </a:endParaRPr>
          </a:p>
        </p:txBody>
      </p:sp>
      <p:sp>
        <p:nvSpPr>
          <p:cNvPr id="111620" name="Rectangle 22"/>
          <p:cNvSpPr>
            <a:spLocks noChangeArrowheads="1"/>
          </p:cNvSpPr>
          <p:nvPr/>
        </p:nvSpPr>
        <p:spPr bwMode="auto">
          <a:xfrm>
            <a:off x="628650" y="1247775"/>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b</a:t>
            </a:r>
          </a:p>
        </p:txBody>
      </p:sp>
      <p:sp>
        <p:nvSpPr>
          <p:cNvPr id="111621" name="Rectangle 22"/>
          <p:cNvSpPr>
            <a:spLocks noChangeArrowheads="1"/>
          </p:cNvSpPr>
          <p:nvPr/>
        </p:nvSpPr>
        <p:spPr bwMode="auto">
          <a:xfrm>
            <a:off x="638175" y="1535113"/>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a:t>
            </a:r>
          </a:p>
        </p:txBody>
      </p:sp>
      <p:sp>
        <p:nvSpPr>
          <p:cNvPr id="111622" name="Rectangle 22"/>
          <p:cNvSpPr>
            <a:spLocks noChangeArrowheads="1"/>
          </p:cNvSpPr>
          <p:nvPr/>
        </p:nvSpPr>
        <p:spPr bwMode="auto">
          <a:xfrm>
            <a:off x="628650" y="1905000"/>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d</a:t>
            </a:r>
          </a:p>
        </p:txBody>
      </p:sp>
      <p:sp>
        <p:nvSpPr>
          <p:cNvPr id="111623" name="Rectangle 22"/>
          <p:cNvSpPr>
            <a:spLocks noChangeArrowheads="1"/>
          </p:cNvSpPr>
          <p:nvPr/>
        </p:nvSpPr>
        <p:spPr bwMode="auto">
          <a:xfrm>
            <a:off x="633413" y="2265363"/>
            <a:ext cx="266700" cy="277812"/>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e</a:t>
            </a:r>
          </a:p>
        </p:txBody>
      </p:sp>
      <p:pic>
        <p:nvPicPr>
          <p:cNvPr id="111624" name="Picture 2" descr="H:\_busy\4799_DSE\02_Konzeption\04_Drehbuch\Anhang-komplett\Anhang\01_Bedienelemente\Handlungsanweisungen\Handlungsanweisung mit OK-Button.jpg"/>
          <p:cNvPicPr>
            <a:picLocks noChangeAspect="1" noChangeArrowheads="1"/>
          </p:cNvPicPr>
          <p:nvPr/>
        </p:nvPicPr>
        <p:blipFill>
          <a:blip r:embed="rId3"/>
          <a:srcRect l="3027" t="56487" r="75838" b="5513"/>
          <a:stretch>
            <a:fillRect/>
          </a:stretch>
        </p:blipFill>
        <p:spPr bwMode="auto">
          <a:xfrm>
            <a:off x="7500938" y="5280025"/>
            <a:ext cx="722312" cy="328613"/>
          </a:xfrm>
          <a:prstGeom prst="rect">
            <a:avLst/>
          </a:prstGeom>
          <a:noFill/>
          <a:ln w="9525">
            <a:noFill/>
            <a:miter lim="800000"/>
            <a:headEnd/>
            <a:tailEnd/>
          </a:ln>
        </p:spPr>
      </p:pic>
      <p:sp>
        <p:nvSpPr>
          <p:cNvPr id="111625" name="Rectangle 22"/>
          <p:cNvSpPr>
            <a:spLocks noChangeArrowheads="1"/>
          </p:cNvSpPr>
          <p:nvPr/>
        </p:nvSpPr>
        <p:spPr bwMode="auto">
          <a:xfrm>
            <a:off x="7461250" y="2171700"/>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g</a:t>
            </a:r>
          </a:p>
        </p:txBody>
      </p:sp>
      <p:sp>
        <p:nvSpPr>
          <p:cNvPr id="111626" name="Rectangle 22"/>
          <p:cNvSpPr>
            <a:spLocks noChangeArrowheads="1"/>
          </p:cNvSpPr>
          <p:nvPr/>
        </p:nvSpPr>
        <p:spPr bwMode="auto">
          <a:xfrm>
            <a:off x="7464425" y="2613025"/>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h</a:t>
            </a:r>
          </a:p>
        </p:txBody>
      </p:sp>
      <p:sp>
        <p:nvSpPr>
          <p:cNvPr id="111627" name="Rectangle 22"/>
          <p:cNvSpPr>
            <a:spLocks noChangeArrowheads="1"/>
          </p:cNvSpPr>
          <p:nvPr/>
        </p:nvSpPr>
        <p:spPr bwMode="auto">
          <a:xfrm>
            <a:off x="7489825" y="3116263"/>
            <a:ext cx="225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i</a:t>
            </a:r>
          </a:p>
        </p:txBody>
      </p:sp>
      <p:sp>
        <p:nvSpPr>
          <p:cNvPr id="111628" name="Rectangle 22"/>
          <p:cNvSpPr>
            <a:spLocks noChangeArrowheads="1"/>
          </p:cNvSpPr>
          <p:nvPr/>
        </p:nvSpPr>
        <p:spPr bwMode="auto">
          <a:xfrm>
            <a:off x="7505700" y="3548063"/>
            <a:ext cx="225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j</a:t>
            </a:r>
          </a:p>
        </p:txBody>
      </p:sp>
      <p:sp>
        <p:nvSpPr>
          <p:cNvPr id="111629" name="Rectangle 22"/>
          <p:cNvSpPr>
            <a:spLocks noChangeArrowheads="1"/>
          </p:cNvSpPr>
          <p:nvPr/>
        </p:nvSpPr>
        <p:spPr bwMode="auto">
          <a:xfrm>
            <a:off x="7466013" y="4056063"/>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k</a:t>
            </a:r>
          </a:p>
        </p:txBody>
      </p:sp>
      <p:sp>
        <p:nvSpPr>
          <p:cNvPr id="111630" name="Rectangle 22"/>
          <p:cNvSpPr>
            <a:spLocks noChangeArrowheads="1"/>
          </p:cNvSpPr>
          <p:nvPr/>
        </p:nvSpPr>
        <p:spPr bwMode="auto">
          <a:xfrm>
            <a:off x="7491413" y="1747838"/>
            <a:ext cx="233362"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f</a:t>
            </a:r>
          </a:p>
        </p:txBody>
      </p:sp>
      <p:pic>
        <p:nvPicPr>
          <p:cNvPr id="111631" name="Picture 2" descr="C:\Users\Denver Basien\Documents\___enter\4799_DSE\02_Konzeption\03_Feinkonzept\eklasse.jpg"/>
          <p:cNvPicPr>
            <a:picLocks noChangeAspect="1" noChangeArrowheads="1"/>
          </p:cNvPicPr>
          <p:nvPr/>
        </p:nvPicPr>
        <p:blipFill>
          <a:blip r:embed="rId4"/>
          <a:srcRect/>
          <a:stretch>
            <a:fillRect/>
          </a:stretch>
        </p:blipFill>
        <p:spPr bwMode="auto">
          <a:xfrm>
            <a:off x="1776413" y="1912938"/>
            <a:ext cx="4057650" cy="2406650"/>
          </a:xfrm>
          <a:prstGeom prst="rect">
            <a:avLst/>
          </a:prstGeom>
          <a:noFill/>
          <a:ln w="9525">
            <a:noFill/>
            <a:miter lim="800000"/>
            <a:headEnd/>
            <a:tailEnd/>
          </a:ln>
        </p:spPr>
      </p:pic>
      <p:pic>
        <p:nvPicPr>
          <p:cNvPr id="111632" name="Picture 3" descr="C:\Users\Denver Basien\Documents\___enter\4799_DSE\02_Konzeption\03_Feinkonzept\menuEklass.jpg"/>
          <p:cNvPicPr>
            <a:picLocks noChangeAspect="1" noChangeArrowheads="1"/>
          </p:cNvPicPr>
          <p:nvPr/>
        </p:nvPicPr>
        <p:blipFill>
          <a:blip r:embed="rId5"/>
          <a:srcRect l="-655" t="12016" r="92638" b="41344"/>
          <a:stretch>
            <a:fillRect/>
          </a:stretch>
        </p:blipFill>
        <p:spPr bwMode="auto">
          <a:xfrm>
            <a:off x="0" y="1119188"/>
            <a:ext cx="642938" cy="2643187"/>
          </a:xfrm>
          <a:prstGeom prst="rect">
            <a:avLst/>
          </a:prstGeom>
          <a:noFill/>
          <a:ln w="9525">
            <a:noFill/>
            <a:miter lim="800000"/>
            <a:headEnd/>
            <a:tailEnd/>
          </a:ln>
        </p:spPr>
      </p:pic>
      <p:sp>
        <p:nvSpPr>
          <p:cNvPr id="111633" name="Rectangle 22"/>
          <p:cNvSpPr>
            <a:spLocks noChangeArrowheads="1"/>
          </p:cNvSpPr>
          <p:nvPr/>
        </p:nvSpPr>
        <p:spPr bwMode="auto">
          <a:xfrm>
            <a:off x="642938" y="2619375"/>
            <a:ext cx="352425" cy="279400"/>
          </a:xfrm>
          <a:prstGeom prst="rect">
            <a:avLst/>
          </a:prstGeom>
          <a:noFill/>
          <a:ln w="9525">
            <a:noFill/>
            <a:miter lim="800000"/>
            <a:headEnd/>
            <a:tailEnd/>
          </a:ln>
        </p:spPr>
        <p:txBody>
          <a:bodyPr wrap="none" lIns="90000" tIns="46800" rIns="90000" bIns="46800">
            <a:spAutoFit/>
          </a:bodyPr>
          <a:lstStyle/>
          <a:p>
            <a:pPr algn="ctr"/>
            <a:r>
              <a:rPr lang="de-DE" dirty="0">
                <a:solidFill>
                  <a:srgbClr val="FF00FF"/>
                </a:solidFill>
              </a:rPr>
              <a:t>e1</a:t>
            </a:r>
          </a:p>
        </p:txBody>
      </p:sp>
      <p:sp>
        <p:nvSpPr>
          <p:cNvPr id="111634" name="Rectangle 22"/>
          <p:cNvSpPr>
            <a:spLocks noChangeArrowheads="1"/>
          </p:cNvSpPr>
          <p:nvPr/>
        </p:nvSpPr>
        <p:spPr bwMode="auto">
          <a:xfrm>
            <a:off x="647700" y="2976563"/>
            <a:ext cx="352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e3</a:t>
            </a:r>
          </a:p>
        </p:txBody>
      </p:sp>
      <p:cxnSp>
        <p:nvCxnSpPr>
          <p:cNvPr id="111635" name="Gerade Verbindung 2"/>
          <p:cNvCxnSpPr>
            <a:cxnSpLocks noChangeShapeType="1"/>
          </p:cNvCxnSpPr>
          <p:nvPr/>
        </p:nvCxnSpPr>
        <p:spPr bwMode="auto">
          <a:xfrm flipH="1">
            <a:off x="4427538" y="3695700"/>
            <a:ext cx="431800" cy="941388"/>
          </a:xfrm>
          <a:prstGeom prst="line">
            <a:avLst/>
          </a:prstGeom>
          <a:noFill/>
          <a:ln w="25400" algn="ctr">
            <a:solidFill>
              <a:schemeClr val="tx1"/>
            </a:solidFill>
            <a:round/>
            <a:headEnd/>
            <a:tailEnd/>
          </a:ln>
        </p:spPr>
      </p:cxnSp>
      <p:sp>
        <p:nvSpPr>
          <p:cNvPr id="111636" name="Ellipse 5"/>
          <p:cNvSpPr>
            <a:spLocks noChangeArrowheads="1"/>
          </p:cNvSpPr>
          <p:nvPr/>
        </p:nvSpPr>
        <p:spPr bwMode="auto">
          <a:xfrm>
            <a:off x="4284663" y="4591050"/>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sp>
        <p:nvSpPr>
          <p:cNvPr id="111637" name="Textfeld 7"/>
          <p:cNvSpPr txBox="1">
            <a:spLocks noChangeArrowheads="1"/>
          </p:cNvSpPr>
          <p:nvPr/>
        </p:nvSpPr>
        <p:spPr bwMode="auto">
          <a:xfrm>
            <a:off x="4572000" y="4602163"/>
            <a:ext cx="1079500" cy="461962"/>
          </a:xfrm>
          <a:prstGeom prst="rect">
            <a:avLst/>
          </a:prstGeom>
          <a:noFill/>
          <a:ln w="9525">
            <a:solidFill>
              <a:schemeClr val="tx1"/>
            </a:solidFill>
            <a:miter lim="800000"/>
            <a:headEnd/>
            <a:tailEnd/>
          </a:ln>
        </p:spPr>
        <p:txBody>
          <a:bodyPr>
            <a:spAutoFit/>
          </a:bodyPr>
          <a:lstStyle/>
          <a:p>
            <a:r>
              <a:rPr lang="de-DE" b="0"/>
              <a:t>Boden unter Fahrzeug</a:t>
            </a:r>
          </a:p>
        </p:txBody>
      </p:sp>
      <p:cxnSp>
        <p:nvCxnSpPr>
          <p:cNvPr id="111638" name="Gerade Verbindung 26"/>
          <p:cNvCxnSpPr>
            <a:cxnSpLocks noChangeShapeType="1"/>
          </p:cNvCxnSpPr>
          <p:nvPr/>
        </p:nvCxnSpPr>
        <p:spPr bwMode="auto">
          <a:xfrm flipH="1" flipV="1">
            <a:off x="1979613" y="1814513"/>
            <a:ext cx="1296987" cy="581025"/>
          </a:xfrm>
          <a:prstGeom prst="line">
            <a:avLst/>
          </a:prstGeom>
          <a:noFill/>
          <a:ln w="25400" algn="ctr">
            <a:solidFill>
              <a:schemeClr val="tx1"/>
            </a:solidFill>
            <a:round/>
            <a:headEnd/>
            <a:tailEnd/>
          </a:ln>
        </p:spPr>
      </p:cxnSp>
      <p:sp>
        <p:nvSpPr>
          <p:cNvPr id="111639" name="Ellipse 27"/>
          <p:cNvSpPr>
            <a:spLocks noChangeArrowheads="1"/>
          </p:cNvSpPr>
          <p:nvPr/>
        </p:nvSpPr>
        <p:spPr bwMode="auto">
          <a:xfrm>
            <a:off x="1871663" y="1689100"/>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sp>
        <p:nvSpPr>
          <p:cNvPr id="111640" name="Textfeld 32"/>
          <p:cNvSpPr txBox="1">
            <a:spLocks noChangeArrowheads="1"/>
          </p:cNvSpPr>
          <p:nvPr/>
        </p:nvSpPr>
        <p:spPr bwMode="auto">
          <a:xfrm>
            <a:off x="2176463" y="1563688"/>
            <a:ext cx="901700" cy="277812"/>
          </a:xfrm>
          <a:prstGeom prst="rect">
            <a:avLst/>
          </a:prstGeom>
          <a:noFill/>
          <a:ln w="9525">
            <a:solidFill>
              <a:schemeClr val="tx1"/>
            </a:solidFill>
            <a:miter lim="800000"/>
            <a:headEnd/>
            <a:tailEnd/>
          </a:ln>
        </p:spPr>
        <p:txBody>
          <a:bodyPr>
            <a:spAutoFit/>
          </a:bodyPr>
          <a:lstStyle/>
          <a:p>
            <a:r>
              <a:rPr lang="de-DE" b="0"/>
              <a:t>Tankinhalt</a:t>
            </a:r>
          </a:p>
        </p:txBody>
      </p:sp>
      <p:cxnSp>
        <p:nvCxnSpPr>
          <p:cNvPr id="111641" name="Gerade Verbindung 33"/>
          <p:cNvCxnSpPr>
            <a:cxnSpLocks noChangeShapeType="1"/>
          </p:cNvCxnSpPr>
          <p:nvPr/>
        </p:nvCxnSpPr>
        <p:spPr bwMode="auto">
          <a:xfrm flipH="1">
            <a:off x="4176713" y="1797050"/>
            <a:ext cx="935037" cy="900113"/>
          </a:xfrm>
          <a:prstGeom prst="line">
            <a:avLst/>
          </a:prstGeom>
          <a:noFill/>
          <a:ln w="25400" algn="ctr">
            <a:solidFill>
              <a:schemeClr val="tx1"/>
            </a:solidFill>
            <a:round/>
            <a:headEnd/>
            <a:tailEnd/>
          </a:ln>
        </p:spPr>
      </p:cxnSp>
      <p:sp>
        <p:nvSpPr>
          <p:cNvPr id="111642" name="Ellipse 34"/>
          <p:cNvSpPr>
            <a:spLocks noChangeArrowheads="1"/>
          </p:cNvSpPr>
          <p:nvPr/>
        </p:nvSpPr>
        <p:spPr bwMode="auto">
          <a:xfrm>
            <a:off x="5003800" y="1679575"/>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sp>
        <p:nvSpPr>
          <p:cNvPr id="111643" name="Textfeld 35"/>
          <p:cNvSpPr txBox="1">
            <a:spLocks noChangeArrowheads="1"/>
          </p:cNvSpPr>
          <p:nvPr/>
        </p:nvSpPr>
        <p:spPr bwMode="auto">
          <a:xfrm>
            <a:off x="4606925" y="1157288"/>
            <a:ext cx="1063625" cy="460375"/>
          </a:xfrm>
          <a:prstGeom prst="rect">
            <a:avLst/>
          </a:prstGeom>
          <a:noFill/>
          <a:ln w="9525">
            <a:solidFill>
              <a:schemeClr val="tx1"/>
            </a:solidFill>
            <a:miter lim="800000"/>
            <a:headEnd/>
            <a:tailEnd/>
          </a:ln>
        </p:spPr>
        <p:txBody>
          <a:bodyPr>
            <a:spAutoFit/>
          </a:bodyPr>
          <a:lstStyle/>
          <a:p>
            <a:r>
              <a:rPr lang="de-DE" b="0"/>
              <a:t>Diagnose-schnittstelle</a:t>
            </a:r>
          </a:p>
        </p:txBody>
      </p:sp>
      <p:sp>
        <p:nvSpPr>
          <p:cNvPr id="111644" name="Textfeld 36"/>
          <p:cNvSpPr txBox="1">
            <a:spLocks noChangeArrowheads="1"/>
          </p:cNvSpPr>
          <p:nvPr/>
        </p:nvSpPr>
        <p:spPr bwMode="auto">
          <a:xfrm>
            <a:off x="844550" y="1247775"/>
            <a:ext cx="703263" cy="279400"/>
          </a:xfrm>
          <a:prstGeom prst="rect">
            <a:avLst/>
          </a:prstGeom>
          <a:noFill/>
          <a:ln w="9525">
            <a:solidFill>
              <a:schemeClr val="tx1"/>
            </a:solidFill>
            <a:miter lim="800000"/>
            <a:headEnd/>
            <a:tailEnd/>
          </a:ln>
        </p:spPr>
        <p:txBody>
          <a:bodyPr>
            <a:spAutoFit/>
          </a:bodyPr>
          <a:lstStyle/>
          <a:p>
            <a:r>
              <a:rPr lang="de-DE" b="0"/>
              <a:t>Tooltip</a:t>
            </a:r>
          </a:p>
        </p:txBody>
      </p:sp>
      <p:sp>
        <p:nvSpPr>
          <p:cNvPr id="111645" name="Rectangle 22"/>
          <p:cNvSpPr>
            <a:spLocks noChangeArrowheads="1"/>
          </p:cNvSpPr>
          <p:nvPr/>
        </p:nvSpPr>
        <p:spPr bwMode="auto">
          <a:xfrm>
            <a:off x="1846263" y="1339850"/>
            <a:ext cx="266700" cy="277813"/>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x</a:t>
            </a:r>
          </a:p>
        </p:txBody>
      </p:sp>
      <p:sp>
        <p:nvSpPr>
          <p:cNvPr id="111646" name="Rectangle 22"/>
          <p:cNvSpPr>
            <a:spLocks noChangeArrowheads="1"/>
          </p:cNvSpPr>
          <p:nvPr/>
        </p:nvSpPr>
        <p:spPr bwMode="auto">
          <a:xfrm>
            <a:off x="5221288" y="1643063"/>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y</a:t>
            </a:r>
          </a:p>
        </p:txBody>
      </p:sp>
      <p:sp>
        <p:nvSpPr>
          <p:cNvPr id="111647" name="Rectangle 22"/>
          <p:cNvSpPr>
            <a:spLocks noChangeArrowheads="1"/>
          </p:cNvSpPr>
          <p:nvPr/>
        </p:nvSpPr>
        <p:spPr bwMode="auto">
          <a:xfrm>
            <a:off x="4021138" y="4591050"/>
            <a:ext cx="258762"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z</a:t>
            </a:r>
          </a:p>
        </p:txBody>
      </p:sp>
      <p:pic>
        <p:nvPicPr>
          <p:cNvPr id="111648" name="Picture 3" descr="I:\_busy\4799_DSE\02_Konzeption\04_Drehbuch\Bilder\level 4\kurzA.gif"/>
          <p:cNvPicPr>
            <a:picLocks noChangeAspect="1" noChangeArrowheads="1"/>
          </p:cNvPicPr>
          <p:nvPr/>
        </p:nvPicPr>
        <p:blipFill>
          <a:blip r:embed="rId6" cstate="print"/>
          <a:srcRect/>
          <a:stretch>
            <a:fillRect/>
          </a:stretch>
        </p:blipFill>
        <p:spPr bwMode="auto">
          <a:xfrm>
            <a:off x="1447800" y="4848225"/>
            <a:ext cx="1179513" cy="392113"/>
          </a:xfrm>
          <a:prstGeom prst="rect">
            <a:avLst/>
          </a:prstGeom>
          <a:noFill/>
          <a:ln w="9525">
            <a:noFill/>
            <a:miter lim="800000"/>
            <a:headEnd/>
            <a:tailEnd/>
          </a:ln>
        </p:spPr>
      </p:pic>
      <p:sp>
        <p:nvSpPr>
          <p:cNvPr id="111649" name="Rectangle 22"/>
          <p:cNvSpPr>
            <a:spLocks noChangeArrowheads="1"/>
          </p:cNvSpPr>
          <p:nvPr/>
        </p:nvSpPr>
        <p:spPr bwMode="auto">
          <a:xfrm>
            <a:off x="2644775" y="4940300"/>
            <a:ext cx="2413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r</a:t>
            </a:r>
          </a:p>
        </p:txBody>
      </p:sp>
      <p:sp>
        <p:nvSpPr>
          <p:cNvPr id="111650" name="Rectangle 22"/>
          <p:cNvSpPr>
            <a:spLocks noChangeArrowheads="1"/>
          </p:cNvSpPr>
          <p:nvPr/>
        </p:nvSpPr>
        <p:spPr bwMode="auto">
          <a:xfrm>
            <a:off x="2751138" y="23368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pic>
        <p:nvPicPr>
          <p:cNvPr id="111651" name="Picture 2" descr="I:\_busy\4799_DSE\02_Konzeption\04_Drehbuch\Bilder\DAS.gif"/>
          <p:cNvPicPr>
            <a:picLocks noChangeAspect="1" noChangeArrowheads="1"/>
          </p:cNvPicPr>
          <p:nvPr/>
        </p:nvPicPr>
        <p:blipFill>
          <a:blip r:embed="rId7"/>
          <a:srcRect/>
          <a:stretch>
            <a:fillRect/>
          </a:stretch>
        </p:blipFill>
        <p:spPr bwMode="auto">
          <a:xfrm>
            <a:off x="34925" y="2982913"/>
            <a:ext cx="581025" cy="352425"/>
          </a:xfrm>
          <a:prstGeom prst="rect">
            <a:avLst/>
          </a:prstGeom>
          <a:noFill/>
          <a:ln w="9525">
            <a:noFill/>
            <a:miter lim="800000"/>
            <a:headEnd/>
            <a:tailEnd/>
          </a:ln>
        </p:spPr>
      </p:pic>
      <p:sp>
        <p:nvSpPr>
          <p:cNvPr id="111652" name="Rechteck 6"/>
          <p:cNvSpPr>
            <a:spLocks noChangeArrowheads="1"/>
          </p:cNvSpPr>
          <p:nvPr/>
        </p:nvSpPr>
        <p:spPr bwMode="auto">
          <a:xfrm>
            <a:off x="0" y="3368675"/>
            <a:ext cx="614363" cy="319088"/>
          </a:xfrm>
          <a:prstGeom prst="rect">
            <a:avLst/>
          </a:prstGeom>
          <a:solidFill>
            <a:schemeClr val="bg1"/>
          </a:solidFill>
          <a:ln w="9525">
            <a:noFill/>
            <a:miter lim="800000"/>
            <a:headEnd/>
            <a:tailEnd/>
          </a:ln>
        </p:spPr>
        <p:txBody>
          <a:bodyPr lIns="90000" tIns="46800" rIns="90000" bIns="46800">
            <a:spAutoFit/>
          </a:bodyPr>
          <a:lstStyle/>
          <a:p>
            <a:pPr algn="ctr"/>
            <a:endParaRPr lang="de-DE"/>
          </a:p>
        </p:txBody>
      </p:sp>
      <p:pic>
        <p:nvPicPr>
          <p:cNvPr id="43" name="Picture 2" descr="G:\_busy\4799_DSE\02_Konzeption\04_Drehbuch\korrekturen\xentry.jpg"/>
          <p:cNvPicPr>
            <a:picLocks noChangeAspect="1" noChangeArrowheads="1"/>
          </p:cNvPicPr>
          <p:nvPr/>
        </p:nvPicPr>
        <p:blipFill>
          <a:blip r:embed="rId8"/>
          <a:srcRect/>
          <a:stretch>
            <a:fillRect/>
          </a:stretch>
        </p:blipFill>
        <p:spPr bwMode="auto">
          <a:xfrm>
            <a:off x="66647" y="3029311"/>
            <a:ext cx="576263" cy="304441"/>
          </a:xfrm>
          <a:prstGeom prst="rect">
            <a:avLst/>
          </a:prstGeom>
          <a:noFill/>
        </p:spPr>
      </p:pic>
      <p:pic>
        <p:nvPicPr>
          <p:cNvPr id="6147" name="Picture 3" descr="G:\_busy\4799_DSE\02_Konzeption\04_Drehbuch\korrekturen\mess.gif"/>
          <p:cNvPicPr>
            <a:picLocks noChangeAspect="1" noChangeArrowheads="1"/>
          </p:cNvPicPr>
          <p:nvPr/>
        </p:nvPicPr>
        <p:blipFill>
          <a:blip r:embed="rId9"/>
          <a:srcRect/>
          <a:stretch>
            <a:fillRect/>
          </a:stretch>
        </p:blipFill>
        <p:spPr bwMode="auto">
          <a:xfrm>
            <a:off x="39380" y="2619371"/>
            <a:ext cx="603530" cy="3600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nvGraphicFramePr>
        <p:xfrm>
          <a:off x="6892039" y="1679848"/>
          <a:ext cx="2232248" cy="3000506"/>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04055"/>
                <a:gridCol w="1728193"/>
              </a:tblGrid>
              <a:tr h="392220">
                <a:tc>
                  <a:txBody>
                    <a:bodyPr/>
                    <a:lstStyle/>
                    <a:p>
                      <a:pPr algn="ctr"/>
                      <a:r>
                        <a:rPr lang="de-DE" b="0" dirty="0" smtClean="0"/>
                        <a:t>(x)</a:t>
                      </a:r>
                      <a:endParaRPr lang="de-DE" b="0"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b="0" dirty="0" smtClean="0"/>
                        <a:t>Kraftstoffmangel im Tank</a:t>
                      </a:r>
                    </a:p>
                    <a:p>
                      <a:pPr algn="ctr"/>
                      <a:endParaRPr lang="de-DE" sz="1050" b="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Tankleckage</a:t>
                      </a:r>
                    </a:p>
                    <a:p>
                      <a:pPr algn="ctr"/>
                      <a:endParaRPr lang="de-DE" sz="1050" dirty="0"/>
                    </a:p>
                  </a:txBody>
                  <a:tcPr>
                    <a:solidFill>
                      <a:schemeClr val="bg1"/>
                    </a:solidFill>
                  </a:tcPr>
                </a:tc>
              </a:tr>
              <a:tr h="451993">
                <a:tc>
                  <a:txBody>
                    <a:bodyPr/>
                    <a:lstStyle/>
                    <a:p>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Zündanlage</a:t>
                      </a:r>
                    </a:p>
                    <a:p>
                      <a:endParaRPr lang="de-DE" sz="1050" dirty="0"/>
                    </a:p>
                  </a:txBody>
                  <a:tcPr>
                    <a:solidFill>
                      <a:schemeClr val="bg1"/>
                    </a:solidFill>
                  </a:tcPr>
                </a:tc>
              </a:tr>
              <a:tr h="501527">
                <a:tc>
                  <a:txBody>
                    <a:bodyPr/>
                    <a:lstStyle/>
                    <a:p>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Kraftstoffpumpe defekt</a:t>
                      </a:r>
                    </a:p>
                    <a:p>
                      <a:endParaRPr lang="de-DE" sz="1050" dirty="0"/>
                    </a:p>
                  </a:txBody>
                  <a:tcPr>
                    <a:solidFill>
                      <a:schemeClr val="bg1"/>
                    </a:solidFill>
                  </a:tcPr>
                </a:tc>
              </a:tr>
              <a:tr h="451993">
                <a:tc>
                  <a:txBody>
                    <a:bodyPr/>
                    <a:lstStyle/>
                    <a:p>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dirty="0" smtClean="0"/>
                        <a:t>Kraftstofffilter</a:t>
                      </a:r>
                      <a:r>
                        <a:rPr lang="de-DE" sz="1050" baseline="0" dirty="0" smtClean="0"/>
                        <a:t> verstopft</a:t>
                      </a:r>
                      <a:endParaRPr lang="de-DE" sz="1050" dirty="0" smtClean="0"/>
                    </a:p>
                    <a:p>
                      <a:endParaRPr lang="de-DE" sz="1050" dirty="0"/>
                    </a:p>
                  </a:txBody>
                  <a:tcPr>
                    <a:solidFill>
                      <a:schemeClr val="bg1"/>
                    </a:solidFill>
                  </a:tcPr>
                </a:tc>
              </a:tr>
              <a:tr h="451993">
                <a:tc>
                  <a:txBody>
                    <a:bodyPr/>
                    <a:lstStyle/>
                    <a:p>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dirty="0" smtClean="0"/>
                        <a:t>Kraftstoffleitungen</a:t>
                      </a:r>
                      <a:r>
                        <a:rPr lang="de-DE" sz="1050" baseline="0" dirty="0" smtClean="0"/>
                        <a:t> (Richtiger Kraftstoff)</a:t>
                      </a:r>
                      <a:endParaRPr lang="de-DE" sz="1050"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de-DE" sz="1050" dirty="0" smtClean="0"/>
                    </a:p>
                    <a:p>
                      <a:endParaRPr lang="de-DE" sz="1050" dirty="0"/>
                    </a:p>
                  </a:txBody>
                  <a:tcPr>
                    <a:solidFill>
                      <a:schemeClr val="bg1"/>
                    </a:solidFill>
                  </a:tcPr>
                </a:tc>
              </a:tr>
            </a:tbl>
          </a:graphicData>
        </a:graphic>
      </p:graphicFrame>
      <p:sp>
        <p:nvSpPr>
          <p:cNvPr id="113666" name="Textfeld 4"/>
          <p:cNvSpPr txBox="1">
            <a:spLocks noChangeArrowheads="1"/>
          </p:cNvSpPr>
          <p:nvPr/>
        </p:nvSpPr>
        <p:spPr bwMode="auto">
          <a:xfrm>
            <a:off x="6802438" y="1403350"/>
            <a:ext cx="2341562" cy="276225"/>
          </a:xfrm>
          <a:prstGeom prst="rect">
            <a:avLst/>
          </a:prstGeom>
          <a:noFill/>
          <a:ln w="9525">
            <a:noFill/>
            <a:miter lim="800000"/>
            <a:headEnd/>
            <a:tailEnd/>
          </a:ln>
        </p:spPr>
        <p:txBody>
          <a:bodyPr>
            <a:spAutoFit/>
          </a:bodyPr>
          <a:lstStyle/>
          <a:p>
            <a:pPr algn="ctr"/>
            <a:r>
              <a:rPr lang="de-DE"/>
              <a:t>Ausschlussmöglichkeiten</a:t>
            </a:r>
          </a:p>
        </p:txBody>
      </p:sp>
      <p:sp>
        <p:nvSpPr>
          <p:cNvPr id="10" name="Textfeld 12"/>
          <p:cNvSpPr txBox="1">
            <a:spLocks noChangeArrowheads="1"/>
          </p:cNvSpPr>
          <p:nvPr/>
        </p:nvSpPr>
        <p:spPr bwMode="auto">
          <a:xfrm>
            <a:off x="6659563" y="4487863"/>
            <a:ext cx="2413000" cy="1196975"/>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p>
            <a:pPr>
              <a:defRPr/>
            </a:pPr>
            <a:r>
              <a:rPr lang="de-DE" dirty="0">
                <a:cs typeface="Times New Roman" pitchFamily="18" charset="0"/>
              </a:rPr>
              <a:t>Ziehen Sie bitte Symbole auf die Markierungen und klicken Sie auf die Ausschlussmöglichkeiten.</a:t>
            </a:r>
          </a:p>
          <a:p>
            <a:pPr>
              <a:defRPr/>
            </a:pPr>
            <a:endParaRPr lang="de-DE" dirty="0">
              <a:cs typeface="Times New Roman" pitchFamily="18" charset="0"/>
            </a:endParaRPr>
          </a:p>
          <a:p>
            <a:pPr>
              <a:defRPr/>
            </a:pPr>
            <a:endParaRPr lang="de-DE" dirty="0">
              <a:cs typeface="Times New Roman" pitchFamily="18" charset="0"/>
            </a:endParaRPr>
          </a:p>
        </p:txBody>
      </p:sp>
      <p:sp>
        <p:nvSpPr>
          <p:cNvPr id="113668" name="Rectangle 22"/>
          <p:cNvSpPr>
            <a:spLocks noChangeArrowheads="1"/>
          </p:cNvSpPr>
          <p:nvPr/>
        </p:nvSpPr>
        <p:spPr bwMode="auto">
          <a:xfrm>
            <a:off x="628650" y="1247775"/>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b</a:t>
            </a:r>
          </a:p>
        </p:txBody>
      </p:sp>
      <p:sp>
        <p:nvSpPr>
          <p:cNvPr id="113669" name="Rectangle 22"/>
          <p:cNvSpPr>
            <a:spLocks noChangeArrowheads="1"/>
          </p:cNvSpPr>
          <p:nvPr/>
        </p:nvSpPr>
        <p:spPr bwMode="auto">
          <a:xfrm>
            <a:off x="638175" y="1535113"/>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a:t>
            </a:r>
          </a:p>
        </p:txBody>
      </p:sp>
      <p:sp>
        <p:nvSpPr>
          <p:cNvPr id="113670" name="Rectangle 22"/>
          <p:cNvSpPr>
            <a:spLocks noChangeArrowheads="1"/>
          </p:cNvSpPr>
          <p:nvPr/>
        </p:nvSpPr>
        <p:spPr bwMode="auto">
          <a:xfrm>
            <a:off x="628650" y="1905000"/>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d</a:t>
            </a:r>
          </a:p>
        </p:txBody>
      </p:sp>
      <p:sp>
        <p:nvSpPr>
          <p:cNvPr id="113671" name="Rectangle 22"/>
          <p:cNvSpPr>
            <a:spLocks noChangeArrowheads="1"/>
          </p:cNvSpPr>
          <p:nvPr/>
        </p:nvSpPr>
        <p:spPr bwMode="auto">
          <a:xfrm>
            <a:off x="633413" y="2265363"/>
            <a:ext cx="266700" cy="277812"/>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e</a:t>
            </a:r>
          </a:p>
        </p:txBody>
      </p:sp>
      <p:pic>
        <p:nvPicPr>
          <p:cNvPr id="113672" name="Picture 2" descr="H:\_busy\4799_DSE\02_Konzeption\04_Drehbuch\Anhang-komplett\Anhang\01_Bedienelemente\Handlungsanweisungen\Handlungsanweisung mit OK-Button.jpg"/>
          <p:cNvPicPr>
            <a:picLocks noChangeAspect="1" noChangeArrowheads="1"/>
          </p:cNvPicPr>
          <p:nvPr/>
        </p:nvPicPr>
        <p:blipFill>
          <a:blip r:embed="rId3"/>
          <a:srcRect l="3027" t="56487" r="75838" b="5513"/>
          <a:stretch>
            <a:fillRect/>
          </a:stretch>
        </p:blipFill>
        <p:spPr bwMode="auto">
          <a:xfrm>
            <a:off x="7500938" y="5280025"/>
            <a:ext cx="722312" cy="328613"/>
          </a:xfrm>
          <a:prstGeom prst="rect">
            <a:avLst/>
          </a:prstGeom>
          <a:noFill/>
          <a:ln w="9525">
            <a:noFill/>
            <a:miter lim="800000"/>
            <a:headEnd/>
            <a:tailEnd/>
          </a:ln>
        </p:spPr>
      </p:pic>
      <p:sp>
        <p:nvSpPr>
          <p:cNvPr id="113673" name="Rectangle 22"/>
          <p:cNvSpPr>
            <a:spLocks noChangeArrowheads="1"/>
          </p:cNvSpPr>
          <p:nvPr/>
        </p:nvSpPr>
        <p:spPr bwMode="auto">
          <a:xfrm>
            <a:off x="7461250" y="2255838"/>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g</a:t>
            </a:r>
          </a:p>
        </p:txBody>
      </p:sp>
      <p:sp>
        <p:nvSpPr>
          <p:cNvPr id="113674" name="Rectangle 22"/>
          <p:cNvSpPr>
            <a:spLocks noChangeArrowheads="1"/>
          </p:cNvSpPr>
          <p:nvPr/>
        </p:nvSpPr>
        <p:spPr bwMode="auto">
          <a:xfrm>
            <a:off x="7464425" y="2697163"/>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h</a:t>
            </a:r>
          </a:p>
        </p:txBody>
      </p:sp>
      <p:sp>
        <p:nvSpPr>
          <p:cNvPr id="113675" name="Rectangle 22"/>
          <p:cNvSpPr>
            <a:spLocks noChangeArrowheads="1"/>
          </p:cNvSpPr>
          <p:nvPr/>
        </p:nvSpPr>
        <p:spPr bwMode="auto">
          <a:xfrm>
            <a:off x="7489825" y="3200400"/>
            <a:ext cx="225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i</a:t>
            </a:r>
          </a:p>
        </p:txBody>
      </p:sp>
      <p:sp>
        <p:nvSpPr>
          <p:cNvPr id="113676" name="Rectangle 22"/>
          <p:cNvSpPr>
            <a:spLocks noChangeArrowheads="1"/>
          </p:cNvSpPr>
          <p:nvPr/>
        </p:nvSpPr>
        <p:spPr bwMode="auto">
          <a:xfrm>
            <a:off x="7505700" y="3632200"/>
            <a:ext cx="225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j</a:t>
            </a:r>
          </a:p>
        </p:txBody>
      </p:sp>
      <p:sp>
        <p:nvSpPr>
          <p:cNvPr id="113677" name="Rectangle 22"/>
          <p:cNvSpPr>
            <a:spLocks noChangeArrowheads="1"/>
          </p:cNvSpPr>
          <p:nvPr/>
        </p:nvSpPr>
        <p:spPr bwMode="auto">
          <a:xfrm>
            <a:off x="7466013" y="4200525"/>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k</a:t>
            </a:r>
          </a:p>
        </p:txBody>
      </p:sp>
      <p:sp>
        <p:nvSpPr>
          <p:cNvPr id="113678" name="Rectangle 22"/>
          <p:cNvSpPr>
            <a:spLocks noChangeArrowheads="1"/>
          </p:cNvSpPr>
          <p:nvPr/>
        </p:nvSpPr>
        <p:spPr bwMode="auto">
          <a:xfrm>
            <a:off x="7491413" y="1831975"/>
            <a:ext cx="233362"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f</a:t>
            </a:r>
          </a:p>
        </p:txBody>
      </p:sp>
      <p:pic>
        <p:nvPicPr>
          <p:cNvPr id="113679" name="Picture 2" descr="C:\Users\Denver Basien\Documents\___enter\4799_DSE\02_Konzeption\03_Feinkonzept\eklasse.jpg"/>
          <p:cNvPicPr>
            <a:picLocks noChangeAspect="1" noChangeArrowheads="1"/>
          </p:cNvPicPr>
          <p:nvPr/>
        </p:nvPicPr>
        <p:blipFill>
          <a:blip r:embed="rId4"/>
          <a:srcRect/>
          <a:stretch>
            <a:fillRect/>
          </a:stretch>
        </p:blipFill>
        <p:spPr bwMode="auto">
          <a:xfrm>
            <a:off x="1776413" y="1912938"/>
            <a:ext cx="4057650" cy="2406650"/>
          </a:xfrm>
          <a:prstGeom prst="rect">
            <a:avLst/>
          </a:prstGeom>
          <a:noFill/>
          <a:ln w="9525">
            <a:noFill/>
            <a:miter lim="800000"/>
            <a:headEnd/>
            <a:tailEnd/>
          </a:ln>
        </p:spPr>
      </p:pic>
      <p:pic>
        <p:nvPicPr>
          <p:cNvPr id="113680" name="Picture 3" descr="C:\Users\Denver Basien\Documents\___enter\4799_DSE\02_Konzeption\03_Feinkonzept\menuEklass.jpg"/>
          <p:cNvPicPr>
            <a:picLocks noChangeAspect="1" noChangeArrowheads="1"/>
          </p:cNvPicPr>
          <p:nvPr/>
        </p:nvPicPr>
        <p:blipFill>
          <a:blip r:embed="rId5"/>
          <a:srcRect l="-655" t="12016" r="92638" b="41344"/>
          <a:stretch>
            <a:fillRect/>
          </a:stretch>
        </p:blipFill>
        <p:spPr bwMode="auto">
          <a:xfrm>
            <a:off x="0" y="1119188"/>
            <a:ext cx="642938" cy="2643187"/>
          </a:xfrm>
          <a:prstGeom prst="rect">
            <a:avLst/>
          </a:prstGeom>
          <a:noFill/>
          <a:ln w="9525">
            <a:noFill/>
            <a:miter lim="800000"/>
            <a:headEnd/>
            <a:tailEnd/>
          </a:ln>
        </p:spPr>
      </p:pic>
      <p:sp>
        <p:nvSpPr>
          <p:cNvPr id="113681" name="Rectangle 22"/>
          <p:cNvSpPr>
            <a:spLocks noChangeArrowheads="1"/>
          </p:cNvSpPr>
          <p:nvPr/>
        </p:nvSpPr>
        <p:spPr bwMode="auto">
          <a:xfrm>
            <a:off x="642938" y="2619375"/>
            <a:ext cx="352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e1</a:t>
            </a:r>
          </a:p>
        </p:txBody>
      </p:sp>
      <p:sp>
        <p:nvSpPr>
          <p:cNvPr id="113682" name="Rectangle 22"/>
          <p:cNvSpPr>
            <a:spLocks noChangeArrowheads="1"/>
          </p:cNvSpPr>
          <p:nvPr/>
        </p:nvSpPr>
        <p:spPr bwMode="auto">
          <a:xfrm>
            <a:off x="647700" y="2976563"/>
            <a:ext cx="352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e2</a:t>
            </a:r>
          </a:p>
        </p:txBody>
      </p:sp>
      <p:sp>
        <p:nvSpPr>
          <p:cNvPr id="113683" name="Rectangle 22"/>
          <p:cNvSpPr>
            <a:spLocks noChangeArrowheads="1"/>
          </p:cNvSpPr>
          <p:nvPr/>
        </p:nvSpPr>
        <p:spPr bwMode="auto">
          <a:xfrm>
            <a:off x="642938" y="3341688"/>
            <a:ext cx="352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e3</a:t>
            </a:r>
          </a:p>
        </p:txBody>
      </p:sp>
      <p:cxnSp>
        <p:nvCxnSpPr>
          <p:cNvPr id="113684" name="Gerade Verbindung 2"/>
          <p:cNvCxnSpPr>
            <a:cxnSpLocks noChangeShapeType="1"/>
          </p:cNvCxnSpPr>
          <p:nvPr/>
        </p:nvCxnSpPr>
        <p:spPr bwMode="auto">
          <a:xfrm flipH="1">
            <a:off x="4427538" y="3695700"/>
            <a:ext cx="431800" cy="941388"/>
          </a:xfrm>
          <a:prstGeom prst="line">
            <a:avLst/>
          </a:prstGeom>
          <a:noFill/>
          <a:ln w="25400" algn="ctr">
            <a:solidFill>
              <a:schemeClr val="tx1"/>
            </a:solidFill>
            <a:round/>
            <a:headEnd/>
            <a:tailEnd/>
          </a:ln>
        </p:spPr>
      </p:cxnSp>
      <p:sp>
        <p:nvSpPr>
          <p:cNvPr id="113685" name="Ellipse 5"/>
          <p:cNvSpPr>
            <a:spLocks noChangeArrowheads="1"/>
          </p:cNvSpPr>
          <p:nvPr/>
        </p:nvSpPr>
        <p:spPr bwMode="auto">
          <a:xfrm>
            <a:off x="4284663" y="4591050"/>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sp>
        <p:nvSpPr>
          <p:cNvPr id="113686" name="Textfeld 7"/>
          <p:cNvSpPr txBox="1">
            <a:spLocks noChangeArrowheads="1"/>
          </p:cNvSpPr>
          <p:nvPr/>
        </p:nvSpPr>
        <p:spPr bwMode="auto">
          <a:xfrm>
            <a:off x="4572000" y="4602163"/>
            <a:ext cx="1079500" cy="461962"/>
          </a:xfrm>
          <a:prstGeom prst="rect">
            <a:avLst/>
          </a:prstGeom>
          <a:noFill/>
          <a:ln w="9525">
            <a:solidFill>
              <a:schemeClr val="tx1"/>
            </a:solidFill>
            <a:miter lim="800000"/>
            <a:headEnd/>
            <a:tailEnd/>
          </a:ln>
        </p:spPr>
        <p:txBody>
          <a:bodyPr>
            <a:spAutoFit/>
          </a:bodyPr>
          <a:lstStyle/>
          <a:p>
            <a:r>
              <a:rPr lang="de-DE" b="0"/>
              <a:t>Boden unter Fahrzeug</a:t>
            </a:r>
          </a:p>
        </p:txBody>
      </p:sp>
      <p:cxnSp>
        <p:nvCxnSpPr>
          <p:cNvPr id="113687" name="Gerade Verbindung 26"/>
          <p:cNvCxnSpPr>
            <a:cxnSpLocks noChangeShapeType="1"/>
          </p:cNvCxnSpPr>
          <p:nvPr/>
        </p:nvCxnSpPr>
        <p:spPr bwMode="auto">
          <a:xfrm flipH="1" flipV="1">
            <a:off x="1979613" y="1814513"/>
            <a:ext cx="1296987" cy="581025"/>
          </a:xfrm>
          <a:prstGeom prst="line">
            <a:avLst/>
          </a:prstGeom>
          <a:noFill/>
          <a:ln w="25400" algn="ctr">
            <a:solidFill>
              <a:schemeClr val="tx1"/>
            </a:solidFill>
            <a:round/>
            <a:headEnd/>
            <a:tailEnd/>
          </a:ln>
        </p:spPr>
      </p:cxnSp>
      <p:sp>
        <p:nvSpPr>
          <p:cNvPr id="113688" name="Ellipse 27"/>
          <p:cNvSpPr>
            <a:spLocks noChangeArrowheads="1"/>
          </p:cNvSpPr>
          <p:nvPr/>
        </p:nvSpPr>
        <p:spPr bwMode="auto">
          <a:xfrm>
            <a:off x="1871663" y="1689100"/>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sp>
        <p:nvSpPr>
          <p:cNvPr id="113689" name="Textfeld 32"/>
          <p:cNvSpPr txBox="1">
            <a:spLocks noChangeArrowheads="1"/>
          </p:cNvSpPr>
          <p:nvPr/>
        </p:nvSpPr>
        <p:spPr bwMode="auto">
          <a:xfrm>
            <a:off x="2176463" y="1563688"/>
            <a:ext cx="901700" cy="277812"/>
          </a:xfrm>
          <a:prstGeom prst="rect">
            <a:avLst/>
          </a:prstGeom>
          <a:noFill/>
          <a:ln w="9525">
            <a:solidFill>
              <a:schemeClr val="tx1"/>
            </a:solidFill>
            <a:miter lim="800000"/>
            <a:headEnd/>
            <a:tailEnd/>
          </a:ln>
        </p:spPr>
        <p:txBody>
          <a:bodyPr>
            <a:spAutoFit/>
          </a:bodyPr>
          <a:lstStyle/>
          <a:p>
            <a:r>
              <a:rPr lang="de-DE" b="0"/>
              <a:t>Tankinhalt</a:t>
            </a:r>
          </a:p>
        </p:txBody>
      </p:sp>
      <p:cxnSp>
        <p:nvCxnSpPr>
          <p:cNvPr id="113690" name="Gerade Verbindung 33"/>
          <p:cNvCxnSpPr>
            <a:cxnSpLocks noChangeShapeType="1"/>
          </p:cNvCxnSpPr>
          <p:nvPr/>
        </p:nvCxnSpPr>
        <p:spPr bwMode="auto">
          <a:xfrm flipH="1">
            <a:off x="4176713" y="1797050"/>
            <a:ext cx="935037" cy="900113"/>
          </a:xfrm>
          <a:prstGeom prst="line">
            <a:avLst/>
          </a:prstGeom>
          <a:noFill/>
          <a:ln w="25400" algn="ctr">
            <a:solidFill>
              <a:schemeClr val="tx1"/>
            </a:solidFill>
            <a:round/>
            <a:headEnd/>
            <a:tailEnd/>
          </a:ln>
        </p:spPr>
      </p:cxnSp>
      <p:sp>
        <p:nvSpPr>
          <p:cNvPr id="113691" name="Ellipse 34"/>
          <p:cNvSpPr>
            <a:spLocks noChangeArrowheads="1"/>
          </p:cNvSpPr>
          <p:nvPr/>
        </p:nvSpPr>
        <p:spPr bwMode="auto">
          <a:xfrm>
            <a:off x="5003800" y="1679575"/>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sp>
        <p:nvSpPr>
          <p:cNvPr id="113692" name="Textfeld 35"/>
          <p:cNvSpPr txBox="1">
            <a:spLocks noChangeArrowheads="1"/>
          </p:cNvSpPr>
          <p:nvPr/>
        </p:nvSpPr>
        <p:spPr bwMode="auto">
          <a:xfrm>
            <a:off x="4606925" y="1157288"/>
            <a:ext cx="1063625" cy="460375"/>
          </a:xfrm>
          <a:prstGeom prst="rect">
            <a:avLst/>
          </a:prstGeom>
          <a:noFill/>
          <a:ln w="9525">
            <a:solidFill>
              <a:schemeClr val="tx1"/>
            </a:solidFill>
            <a:miter lim="800000"/>
            <a:headEnd/>
            <a:tailEnd/>
          </a:ln>
        </p:spPr>
        <p:txBody>
          <a:bodyPr>
            <a:spAutoFit/>
          </a:bodyPr>
          <a:lstStyle/>
          <a:p>
            <a:r>
              <a:rPr lang="de-DE" b="0"/>
              <a:t>Diagnose-schnittstelle</a:t>
            </a:r>
          </a:p>
        </p:txBody>
      </p:sp>
      <p:sp>
        <p:nvSpPr>
          <p:cNvPr id="113693" name="Textfeld 36"/>
          <p:cNvSpPr txBox="1">
            <a:spLocks noChangeArrowheads="1"/>
          </p:cNvSpPr>
          <p:nvPr/>
        </p:nvSpPr>
        <p:spPr bwMode="auto">
          <a:xfrm>
            <a:off x="844550" y="1247775"/>
            <a:ext cx="703263" cy="279400"/>
          </a:xfrm>
          <a:prstGeom prst="rect">
            <a:avLst/>
          </a:prstGeom>
          <a:noFill/>
          <a:ln w="9525">
            <a:solidFill>
              <a:schemeClr val="tx1"/>
            </a:solidFill>
            <a:miter lim="800000"/>
            <a:headEnd/>
            <a:tailEnd/>
          </a:ln>
        </p:spPr>
        <p:txBody>
          <a:bodyPr>
            <a:spAutoFit/>
          </a:bodyPr>
          <a:lstStyle/>
          <a:p>
            <a:r>
              <a:rPr lang="de-DE" b="0"/>
              <a:t>Tooltip</a:t>
            </a:r>
          </a:p>
        </p:txBody>
      </p:sp>
      <p:sp>
        <p:nvSpPr>
          <p:cNvPr id="113694" name="Rectangle 22"/>
          <p:cNvSpPr>
            <a:spLocks noChangeArrowheads="1"/>
          </p:cNvSpPr>
          <p:nvPr/>
        </p:nvSpPr>
        <p:spPr bwMode="auto">
          <a:xfrm>
            <a:off x="1846263" y="1339850"/>
            <a:ext cx="266700" cy="277813"/>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x</a:t>
            </a:r>
          </a:p>
        </p:txBody>
      </p:sp>
      <p:sp>
        <p:nvSpPr>
          <p:cNvPr id="113695" name="Rectangle 22"/>
          <p:cNvSpPr>
            <a:spLocks noChangeArrowheads="1"/>
          </p:cNvSpPr>
          <p:nvPr/>
        </p:nvSpPr>
        <p:spPr bwMode="auto">
          <a:xfrm>
            <a:off x="5221288" y="1643063"/>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y</a:t>
            </a:r>
          </a:p>
        </p:txBody>
      </p:sp>
      <p:sp>
        <p:nvSpPr>
          <p:cNvPr id="113696" name="Rectangle 22"/>
          <p:cNvSpPr>
            <a:spLocks noChangeArrowheads="1"/>
          </p:cNvSpPr>
          <p:nvPr/>
        </p:nvSpPr>
        <p:spPr bwMode="auto">
          <a:xfrm>
            <a:off x="4021138" y="4591050"/>
            <a:ext cx="258762"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z</a:t>
            </a:r>
          </a:p>
        </p:txBody>
      </p:sp>
      <p:sp>
        <p:nvSpPr>
          <p:cNvPr id="113697" name="Rectangle 22"/>
          <p:cNvSpPr>
            <a:spLocks noChangeArrowheads="1"/>
          </p:cNvSpPr>
          <p:nvPr/>
        </p:nvSpPr>
        <p:spPr bwMode="auto">
          <a:xfrm>
            <a:off x="1643063" y="37719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pic>
        <p:nvPicPr>
          <p:cNvPr id="113698" name="Picture 2" descr="I:\_busy\4799_DSE\02_Konzeption\04_Drehbuch\Bilder\Kurztest.gif"/>
          <p:cNvPicPr>
            <a:picLocks noChangeAspect="1" noChangeArrowheads="1"/>
          </p:cNvPicPr>
          <p:nvPr/>
        </p:nvPicPr>
        <p:blipFill>
          <a:blip r:embed="rId6"/>
          <a:srcRect/>
          <a:stretch>
            <a:fillRect/>
          </a:stretch>
        </p:blipFill>
        <p:spPr bwMode="auto">
          <a:xfrm>
            <a:off x="400050" y="2298700"/>
            <a:ext cx="8201025" cy="1828800"/>
          </a:xfrm>
          <a:prstGeom prst="rect">
            <a:avLst/>
          </a:prstGeom>
          <a:noFill/>
          <a:ln w="9525">
            <a:noFill/>
            <a:miter lim="800000"/>
            <a:headEnd/>
            <a:tailEnd/>
          </a:ln>
        </p:spPr>
      </p:pic>
      <p:sp>
        <p:nvSpPr>
          <p:cNvPr id="113699" name="Textfeld 1"/>
          <p:cNvSpPr txBox="1">
            <a:spLocks noChangeArrowheads="1"/>
          </p:cNvSpPr>
          <p:nvPr/>
        </p:nvSpPr>
        <p:spPr bwMode="auto">
          <a:xfrm>
            <a:off x="490538" y="2711450"/>
            <a:ext cx="3095625" cy="338138"/>
          </a:xfrm>
          <a:prstGeom prst="rect">
            <a:avLst/>
          </a:prstGeom>
          <a:solidFill>
            <a:schemeClr val="bg1"/>
          </a:solidFill>
          <a:ln w="9525">
            <a:noFill/>
            <a:miter lim="800000"/>
            <a:headEnd/>
            <a:tailEnd/>
          </a:ln>
        </p:spPr>
        <p:txBody>
          <a:bodyPr>
            <a:spAutoFit/>
          </a:bodyPr>
          <a:lstStyle/>
          <a:p>
            <a:r>
              <a:rPr lang="de-DE" sz="1600"/>
              <a:t>ME – Motorelektronik (N3/10)</a:t>
            </a:r>
          </a:p>
        </p:txBody>
      </p:sp>
      <p:sp>
        <p:nvSpPr>
          <p:cNvPr id="113700" name="Textfeld 41"/>
          <p:cNvSpPr txBox="1">
            <a:spLocks noChangeArrowheads="1"/>
          </p:cNvSpPr>
          <p:nvPr/>
        </p:nvSpPr>
        <p:spPr bwMode="auto">
          <a:xfrm>
            <a:off x="900113" y="3068638"/>
            <a:ext cx="368300" cy="169862"/>
          </a:xfrm>
          <a:prstGeom prst="rect">
            <a:avLst/>
          </a:prstGeom>
          <a:solidFill>
            <a:schemeClr val="bg1"/>
          </a:solidFill>
          <a:ln w="9525">
            <a:noFill/>
            <a:miter lim="800000"/>
            <a:headEnd/>
            <a:tailEnd/>
          </a:ln>
        </p:spPr>
        <p:txBody>
          <a:bodyPr lIns="0" tIns="0" rIns="0" bIns="0">
            <a:spAutoFit/>
          </a:bodyPr>
          <a:lstStyle/>
          <a:p>
            <a:r>
              <a:rPr lang="de-DE" sz="1100"/>
              <a:t>Code</a:t>
            </a:r>
          </a:p>
        </p:txBody>
      </p:sp>
      <p:sp>
        <p:nvSpPr>
          <p:cNvPr id="113701" name="Textfeld 42"/>
          <p:cNvSpPr txBox="1">
            <a:spLocks noChangeArrowheads="1"/>
          </p:cNvSpPr>
          <p:nvPr/>
        </p:nvSpPr>
        <p:spPr bwMode="auto">
          <a:xfrm>
            <a:off x="1928813" y="3084513"/>
            <a:ext cx="368300" cy="169862"/>
          </a:xfrm>
          <a:prstGeom prst="rect">
            <a:avLst/>
          </a:prstGeom>
          <a:solidFill>
            <a:schemeClr val="bg1"/>
          </a:solidFill>
          <a:ln w="9525">
            <a:noFill/>
            <a:miter lim="800000"/>
            <a:headEnd/>
            <a:tailEnd/>
          </a:ln>
        </p:spPr>
        <p:txBody>
          <a:bodyPr lIns="0" tIns="0" rIns="0" bIns="0">
            <a:spAutoFit/>
          </a:bodyPr>
          <a:lstStyle/>
          <a:p>
            <a:r>
              <a:rPr lang="de-DE" sz="1100"/>
              <a:t>Text</a:t>
            </a:r>
          </a:p>
        </p:txBody>
      </p:sp>
      <p:sp>
        <p:nvSpPr>
          <p:cNvPr id="113702" name="Textfeld 43"/>
          <p:cNvSpPr txBox="1">
            <a:spLocks noChangeArrowheads="1"/>
          </p:cNvSpPr>
          <p:nvPr/>
        </p:nvSpPr>
        <p:spPr bwMode="auto">
          <a:xfrm>
            <a:off x="890588" y="3262313"/>
            <a:ext cx="368300" cy="169862"/>
          </a:xfrm>
          <a:prstGeom prst="rect">
            <a:avLst/>
          </a:prstGeom>
          <a:solidFill>
            <a:schemeClr val="bg1"/>
          </a:solidFill>
          <a:ln w="9525">
            <a:noFill/>
            <a:miter lim="800000"/>
            <a:headEnd/>
            <a:tailEnd/>
          </a:ln>
        </p:spPr>
        <p:txBody>
          <a:bodyPr lIns="0" tIns="0" rIns="0" bIns="0">
            <a:spAutoFit/>
          </a:bodyPr>
          <a:lstStyle/>
          <a:p>
            <a:r>
              <a:rPr lang="de-DE" sz="1100" b="0"/>
              <a:t>0490</a:t>
            </a:r>
          </a:p>
        </p:txBody>
      </p:sp>
      <p:sp>
        <p:nvSpPr>
          <p:cNvPr id="113703" name="Textfeld 44"/>
          <p:cNvSpPr txBox="1">
            <a:spLocks noChangeArrowheads="1"/>
          </p:cNvSpPr>
          <p:nvPr/>
        </p:nvSpPr>
        <p:spPr bwMode="auto">
          <a:xfrm>
            <a:off x="1941513" y="3271838"/>
            <a:ext cx="4286250" cy="169862"/>
          </a:xfrm>
          <a:prstGeom prst="rect">
            <a:avLst/>
          </a:prstGeom>
          <a:solidFill>
            <a:schemeClr val="bg1"/>
          </a:solidFill>
          <a:ln w="9525">
            <a:noFill/>
            <a:miter lim="800000"/>
            <a:headEnd/>
            <a:tailEnd/>
          </a:ln>
        </p:spPr>
        <p:txBody>
          <a:bodyPr lIns="0" tIns="0" rIns="0" bIns="0">
            <a:spAutoFit/>
          </a:bodyPr>
          <a:lstStyle/>
          <a:p>
            <a:r>
              <a:rPr lang="de-DE" sz="1100" b="0"/>
              <a:t>Der Ausgang für Kraftstoffpumpe hat Kurzschluss nach Masse.</a:t>
            </a:r>
          </a:p>
        </p:txBody>
      </p:sp>
      <p:sp>
        <p:nvSpPr>
          <p:cNvPr id="113704" name="Textfeld 45"/>
          <p:cNvSpPr txBox="1">
            <a:spLocks noChangeArrowheads="1"/>
          </p:cNvSpPr>
          <p:nvPr/>
        </p:nvSpPr>
        <p:spPr bwMode="auto">
          <a:xfrm>
            <a:off x="1935163" y="3840163"/>
            <a:ext cx="5445125" cy="169862"/>
          </a:xfrm>
          <a:prstGeom prst="rect">
            <a:avLst/>
          </a:prstGeom>
          <a:solidFill>
            <a:schemeClr val="bg1"/>
          </a:solidFill>
          <a:ln w="9525">
            <a:noFill/>
            <a:miter lim="800000"/>
            <a:headEnd/>
            <a:tailEnd/>
          </a:ln>
        </p:spPr>
        <p:txBody>
          <a:bodyPr lIns="0" tIns="0" rIns="0" bIns="0">
            <a:spAutoFit/>
          </a:bodyPr>
          <a:lstStyle/>
          <a:p>
            <a:r>
              <a:rPr lang="de-DE" sz="1100" b="0"/>
              <a:t>Die Kommunikation mit dem Steuergerät ‘Kraftstoffpumpe‘ hat Funktionsstörung.</a:t>
            </a:r>
          </a:p>
        </p:txBody>
      </p:sp>
      <p:sp>
        <p:nvSpPr>
          <p:cNvPr id="113705" name="Textfeld 46"/>
          <p:cNvSpPr txBox="1">
            <a:spLocks noChangeArrowheads="1"/>
          </p:cNvSpPr>
          <p:nvPr/>
        </p:nvSpPr>
        <p:spPr bwMode="auto">
          <a:xfrm>
            <a:off x="1928813" y="3656013"/>
            <a:ext cx="368300" cy="169862"/>
          </a:xfrm>
          <a:prstGeom prst="rect">
            <a:avLst/>
          </a:prstGeom>
          <a:solidFill>
            <a:schemeClr val="bg1"/>
          </a:solidFill>
          <a:ln w="9525">
            <a:noFill/>
            <a:miter lim="800000"/>
            <a:headEnd/>
            <a:tailEnd/>
          </a:ln>
        </p:spPr>
        <p:txBody>
          <a:bodyPr lIns="0" tIns="0" rIns="0" bIns="0">
            <a:spAutoFit/>
          </a:bodyPr>
          <a:lstStyle/>
          <a:p>
            <a:r>
              <a:rPr lang="de-DE" sz="1100"/>
              <a:t>Text</a:t>
            </a:r>
          </a:p>
        </p:txBody>
      </p:sp>
      <p:sp>
        <p:nvSpPr>
          <p:cNvPr id="113706" name="Textfeld 47"/>
          <p:cNvSpPr txBox="1">
            <a:spLocks noChangeArrowheads="1"/>
          </p:cNvSpPr>
          <p:nvPr/>
        </p:nvSpPr>
        <p:spPr bwMode="auto">
          <a:xfrm>
            <a:off x="904875" y="3663950"/>
            <a:ext cx="765175" cy="169863"/>
          </a:xfrm>
          <a:prstGeom prst="rect">
            <a:avLst/>
          </a:prstGeom>
          <a:solidFill>
            <a:schemeClr val="bg1"/>
          </a:solidFill>
          <a:ln w="9525">
            <a:noFill/>
            <a:miter lim="800000"/>
            <a:headEnd/>
            <a:tailEnd/>
          </a:ln>
        </p:spPr>
        <p:txBody>
          <a:bodyPr lIns="0" tIns="0" rIns="0" bIns="0">
            <a:spAutoFit/>
          </a:bodyPr>
          <a:lstStyle/>
          <a:p>
            <a:r>
              <a:rPr lang="de-DE" sz="1100"/>
              <a:t>Ereignis</a:t>
            </a:r>
          </a:p>
        </p:txBody>
      </p:sp>
      <p:sp>
        <p:nvSpPr>
          <p:cNvPr id="113707" name="Textfeld 48"/>
          <p:cNvSpPr txBox="1">
            <a:spLocks noChangeArrowheads="1"/>
          </p:cNvSpPr>
          <p:nvPr/>
        </p:nvSpPr>
        <p:spPr bwMode="auto">
          <a:xfrm>
            <a:off x="900113" y="3840163"/>
            <a:ext cx="368300" cy="169862"/>
          </a:xfrm>
          <a:prstGeom prst="rect">
            <a:avLst/>
          </a:prstGeom>
          <a:solidFill>
            <a:schemeClr val="bg1"/>
          </a:solidFill>
          <a:ln w="9525">
            <a:noFill/>
            <a:miter lim="800000"/>
            <a:headEnd/>
            <a:tailEnd/>
          </a:ln>
        </p:spPr>
        <p:txBody>
          <a:bodyPr lIns="0" tIns="0" rIns="0" bIns="0">
            <a:spAutoFit/>
          </a:bodyPr>
          <a:lstStyle/>
          <a:p>
            <a:r>
              <a:rPr lang="de-DE" sz="1100" b="0"/>
              <a:t>2081</a:t>
            </a:r>
          </a:p>
        </p:txBody>
      </p:sp>
      <p:sp>
        <p:nvSpPr>
          <p:cNvPr id="113708" name="Textfeld 49"/>
          <p:cNvSpPr txBox="1">
            <a:spLocks noChangeArrowheads="1"/>
          </p:cNvSpPr>
          <p:nvPr/>
        </p:nvSpPr>
        <p:spPr bwMode="auto">
          <a:xfrm>
            <a:off x="7478713" y="3074988"/>
            <a:ext cx="622300" cy="169862"/>
          </a:xfrm>
          <a:prstGeom prst="rect">
            <a:avLst/>
          </a:prstGeom>
          <a:solidFill>
            <a:schemeClr val="bg1"/>
          </a:solidFill>
          <a:ln w="9525">
            <a:noFill/>
            <a:miter lim="800000"/>
            <a:headEnd/>
            <a:tailEnd/>
          </a:ln>
        </p:spPr>
        <p:txBody>
          <a:bodyPr lIns="0" tIns="0" rIns="0" bIns="0">
            <a:spAutoFit/>
          </a:bodyPr>
          <a:lstStyle/>
          <a:p>
            <a:r>
              <a:rPr lang="de-DE" sz="1100"/>
              <a:t>Status</a:t>
            </a:r>
          </a:p>
        </p:txBody>
      </p:sp>
      <p:sp>
        <p:nvSpPr>
          <p:cNvPr id="113709" name="Textfeld 50"/>
          <p:cNvSpPr txBox="1">
            <a:spLocks noChangeArrowheads="1"/>
          </p:cNvSpPr>
          <p:nvPr/>
        </p:nvSpPr>
        <p:spPr bwMode="auto">
          <a:xfrm>
            <a:off x="7478713" y="3646488"/>
            <a:ext cx="622300" cy="169862"/>
          </a:xfrm>
          <a:prstGeom prst="rect">
            <a:avLst/>
          </a:prstGeom>
          <a:solidFill>
            <a:schemeClr val="bg1"/>
          </a:solidFill>
          <a:ln w="9525">
            <a:noFill/>
            <a:miter lim="800000"/>
            <a:headEnd/>
            <a:tailEnd/>
          </a:ln>
        </p:spPr>
        <p:txBody>
          <a:bodyPr lIns="0" tIns="0" rIns="0" bIns="0">
            <a:spAutoFit/>
          </a:bodyPr>
          <a:lstStyle/>
          <a:p>
            <a:r>
              <a:rPr lang="de-DE" sz="1100"/>
              <a:t>Status</a:t>
            </a:r>
          </a:p>
        </p:txBody>
      </p:sp>
      <p:sp>
        <p:nvSpPr>
          <p:cNvPr id="113710" name="Textfeld 51"/>
          <p:cNvSpPr txBox="1">
            <a:spLocks noChangeArrowheads="1"/>
          </p:cNvSpPr>
          <p:nvPr/>
        </p:nvSpPr>
        <p:spPr bwMode="auto">
          <a:xfrm>
            <a:off x="7489825" y="3276600"/>
            <a:ext cx="368300" cy="169863"/>
          </a:xfrm>
          <a:prstGeom prst="rect">
            <a:avLst/>
          </a:prstGeom>
          <a:solidFill>
            <a:schemeClr val="bg1"/>
          </a:solidFill>
          <a:ln w="9525">
            <a:noFill/>
            <a:miter lim="800000"/>
            <a:headEnd/>
            <a:tailEnd/>
          </a:ln>
        </p:spPr>
        <p:txBody>
          <a:bodyPr lIns="0" tIns="0" rIns="0" bIns="0">
            <a:spAutoFit/>
          </a:bodyPr>
          <a:lstStyle/>
          <a:p>
            <a:r>
              <a:rPr lang="de-DE" sz="1100" b="0"/>
              <a:t>A+S</a:t>
            </a:r>
          </a:p>
        </p:txBody>
      </p:sp>
      <p:sp>
        <p:nvSpPr>
          <p:cNvPr id="113711" name="Textfeld 52"/>
          <p:cNvSpPr txBox="1">
            <a:spLocks noChangeArrowheads="1"/>
          </p:cNvSpPr>
          <p:nvPr/>
        </p:nvSpPr>
        <p:spPr bwMode="auto">
          <a:xfrm>
            <a:off x="7486650" y="3841750"/>
            <a:ext cx="368300" cy="168275"/>
          </a:xfrm>
          <a:prstGeom prst="rect">
            <a:avLst/>
          </a:prstGeom>
          <a:solidFill>
            <a:schemeClr val="bg1"/>
          </a:solidFill>
          <a:ln w="9525">
            <a:noFill/>
            <a:miter lim="800000"/>
            <a:headEnd/>
            <a:tailEnd/>
          </a:ln>
        </p:spPr>
        <p:txBody>
          <a:bodyPr lIns="0" tIns="0" rIns="0" bIns="0">
            <a:spAutoFit/>
          </a:bodyPr>
          <a:lstStyle/>
          <a:p>
            <a:r>
              <a:rPr lang="de-DE" sz="1100" b="0"/>
              <a:t>A+S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nvGraphicFramePr>
        <p:xfrm>
          <a:off x="6856511" y="1673595"/>
          <a:ext cx="2232248" cy="2166493"/>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04055"/>
                <a:gridCol w="1728193"/>
              </a:tblGrid>
              <a:tr h="392220">
                <a:tc>
                  <a:txBody>
                    <a:bodyPr/>
                    <a:lstStyle/>
                    <a:p>
                      <a:pPr algn="ctr"/>
                      <a:endParaRPr lang="de-DE" b="0"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b="0" dirty="0" smtClean="0"/>
                        <a:t>Sicherung</a:t>
                      </a:r>
                      <a:r>
                        <a:rPr lang="de-DE" sz="1050" b="0" baseline="0" dirty="0" smtClean="0"/>
                        <a:t> Kraftstoffpumpe</a:t>
                      </a:r>
                      <a:endParaRPr lang="de-DE" sz="1050" b="0" dirty="0" smtClean="0"/>
                    </a:p>
                    <a:p>
                      <a:pPr algn="ctr"/>
                      <a:endParaRPr lang="de-DE" sz="1050" b="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Kraftstoffpumpe</a:t>
                      </a:r>
                      <a:r>
                        <a:rPr lang="de-DE" sz="1050" baseline="0" dirty="0" smtClean="0"/>
                        <a:t> </a:t>
                      </a:r>
                      <a:endParaRPr lang="de-DE" sz="1050" dirty="0" smtClean="0"/>
                    </a:p>
                    <a:p>
                      <a:pPr algn="ctr"/>
                      <a:endParaRPr lang="de-DE" sz="1050" dirty="0"/>
                    </a:p>
                  </a:txBody>
                  <a:tcPr>
                    <a:solidFill>
                      <a:schemeClr val="bg1"/>
                    </a:solidFill>
                  </a:tcPr>
                </a:tc>
              </a:tr>
              <a:tr h="451993">
                <a:tc>
                  <a:txBody>
                    <a:bodyPr/>
                    <a:lstStyle/>
                    <a:p>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Masseleitung Kraftstoffpumpe</a:t>
                      </a:r>
                    </a:p>
                    <a:p>
                      <a:endParaRPr lang="de-DE" sz="1050" dirty="0"/>
                    </a:p>
                  </a:txBody>
                  <a:tcPr>
                    <a:solidFill>
                      <a:schemeClr val="bg1"/>
                    </a:solidFill>
                  </a:tcPr>
                </a:tc>
              </a:tr>
              <a:tr h="501527">
                <a:tc>
                  <a:txBody>
                    <a:bodyPr/>
                    <a:lstStyle/>
                    <a:p>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Plusleitung</a:t>
                      </a:r>
                      <a:r>
                        <a:rPr lang="de-DE" sz="1050" baseline="0" dirty="0" smtClean="0"/>
                        <a:t> Kraftstoffpumpe</a:t>
                      </a:r>
                      <a:endParaRPr lang="de-DE" sz="1050" dirty="0" smtClean="0"/>
                    </a:p>
                    <a:p>
                      <a:endParaRPr lang="de-DE" sz="1050" dirty="0"/>
                    </a:p>
                  </a:txBody>
                  <a:tcPr>
                    <a:solidFill>
                      <a:schemeClr val="bg1"/>
                    </a:solidFill>
                  </a:tcPr>
                </a:tc>
              </a:tr>
            </a:tbl>
          </a:graphicData>
        </a:graphic>
      </p:graphicFrame>
      <p:sp>
        <p:nvSpPr>
          <p:cNvPr id="115714" name="Textfeld 4"/>
          <p:cNvSpPr txBox="1">
            <a:spLocks noChangeArrowheads="1"/>
          </p:cNvSpPr>
          <p:nvPr/>
        </p:nvSpPr>
        <p:spPr bwMode="auto">
          <a:xfrm>
            <a:off x="6767513" y="1397000"/>
            <a:ext cx="2341562" cy="276225"/>
          </a:xfrm>
          <a:prstGeom prst="rect">
            <a:avLst/>
          </a:prstGeom>
          <a:noFill/>
          <a:ln w="9525">
            <a:noFill/>
            <a:miter lim="800000"/>
            <a:headEnd/>
            <a:tailEnd/>
          </a:ln>
        </p:spPr>
        <p:txBody>
          <a:bodyPr>
            <a:spAutoFit/>
          </a:bodyPr>
          <a:lstStyle/>
          <a:p>
            <a:pPr algn="ctr"/>
            <a:r>
              <a:rPr lang="de-DE"/>
              <a:t>Ausschlussmöglichkeiten</a:t>
            </a:r>
          </a:p>
        </p:txBody>
      </p:sp>
      <p:sp>
        <p:nvSpPr>
          <p:cNvPr id="115715" name="Rectangle 22"/>
          <p:cNvSpPr>
            <a:spLocks noChangeArrowheads="1"/>
          </p:cNvSpPr>
          <p:nvPr/>
        </p:nvSpPr>
        <p:spPr bwMode="auto">
          <a:xfrm>
            <a:off x="628650" y="1247775"/>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b</a:t>
            </a:r>
          </a:p>
        </p:txBody>
      </p:sp>
      <p:sp>
        <p:nvSpPr>
          <p:cNvPr id="115716" name="Rectangle 22"/>
          <p:cNvSpPr>
            <a:spLocks noChangeArrowheads="1"/>
          </p:cNvSpPr>
          <p:nvPr/>
        </p:nvSpPr>
        <p:spPr bwMode="auto">
          <a:xfrm>
            <a:off x="638175" y="1535113"/>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a:t>
            </a:r>
          </a:p>
        </p:txBody>
      </p:sp>
      <p:sp>
        <p:nvSpPr>
          <p:cNvPr id="115717" name="Rectangle 22"/>
          <p:cNvSpPr>
            <a:spLocks noChangeArrowheads="1"/>
          </p:cNvSpPr>
          <p:nvPr/>
        </p:nvSpPr>
        <p:spPr bwMode="auto">
          <a:xfrm>
            <a:off x="628650" y="1905000"/>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d</a:t>
            </a:r>
          </a:p>
        </p:txBody>
      </p:sp>
      <p:sp>
        <p:nvSpPr>
          <p:cNvPr id="115718" name="Rectangle 22"/>
          <p:cNvSpPr>
            <a:spLocks noChangeArrowheads="1"/>
          </p:cNvSpPr>
          <p:nvPr/>
        </p:nvSpPr>
        <p:spPr bwMode="auto">
          <a:xfrm>
            <a:off x="633413" y="2265363"/>
            <a:ext cx="266700" cy="277812"/>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e</a:t>
            </a:r>
          </a:p>
        </p:txBody>
      </p:sp>
      <p:sp>
        <p:nvSpPr>
          <p:cNvPr id="115719" name="Rectangle 22"/>
          <p:cNvSpPr>
            <a:spLocks noChangeArrowheads="1"/>
          </p:cNvSpPr>
          <p:nvPr/>
        </p:nvSpPr>
        <p:spPr bwMode="auto">
          <a:xfrm>
            <a:off x="7345363" y="2270125"/>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g</a:t>
            </a:r>
          </a:p>
        </p:txBody>
      </p:sp>
      <p:sp>
        <p:nvSpPr>
          <p:cNvPr id="115720" name="Rectangle 22"/>
          <p:cNvSpPr>
            <a:spLocks noChangeArrowheads="1"/>
          </p:cNvSpPr>
          <p:nvPr/>
        </p:nvSpPr>
        <p:spPr bwMode="auto">
          <a:xfrm>
            <a:off x="7348538" y="2846388"/>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h</a:t>
            </a:r>
          </a:p>
        </p:txBody>
      </p:sp>
      <p:sp>
        <p:nvSpPr>
          <p:cNvPr id="115721" name="Rectangle 22"/>
          <p:cNvSpPr>
            <a:spLocks noChangeArrowheads="1"/>
          </p:cNvSpPr>
          <p:nvPr/>
        </p:nvSpPr>
        <p:spPr bwMode="auto">
          <a:xfrm>
            <a:off x="7373938" y="3422650"/>
            <a:ext cx="225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i</a:t>
            </a:r>
          </a:p>
        </p:txBody>
      </p:sp>
      <p:sp>
        <p:nvSpPr>
          <p:cNvPr id="115722" name="Rectangle 22"/>
          <p:cNvSpPr>
            <a:spLocks noChangeArrowheads="1"/>
          </p:cNvSpPr>
          <p:nvPr/>
        </p:nvSpPr>
        <p:spPr bwMode="auto">
          <a:xfrm>
            <a:off x="7375525" y="1754188"/>
            <a:ext cx="233363"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f</a:t>
            </a:r>
          </a:p>
        </p:txBody>
      </p:sp>
      <p:pic>
        <p:nvPicPr>
          <p:cNvPr id="115723" name="Picture 2" descr="C:\Users\Denver Basien\Documents\___enter\4799_DSE\02_Konzeption\03_Feinkonzept\sicherungsblock.jpg"/>
          <p:cNvPicPr>
            <a:picLocks noChangeAspect="1" noChangeArrowheads="1"/>
          </p:cNvPicPr>
          <p:nvPr/>
        </p:nvPicPr>
        <p:blipFill>
          <a:blip r:embed="rId3"/>
          <a:srcRect/>
          <a:stretch>
            <a:fillRect/>
          </a:stretch>
        </p:blipFill>
        <p:spPr bwMode="auto">
          <a:xfrm>
            <a:off x="1428750" y="2119313"/>
            <a:ext cx="4824413" cy="2006600"/>
          </a:xfrm>
          <a:prstGeom prst="rect">
            <a:avLst/>
          </a:prstGeom>
          <a:noFill/>
          <a:ln w="9525">
            <a:noFill/>
            <a:miter lim="800000"/>
            <a:headEnd/>
            <a:tailEnd/>
          </a:ln>
        </p:spPr>
      </p:pic>
      <p:cxnSp>
        <p:nvCxnSpPr>
          <p:cNvPr id="115724" name="Gerade Verbindung 16"/>
          <p:cNvCxnSpPr>
            <a:cxnSpLocks noChangeShapeType="1"/>
          </p:cNvCxnSpPr>
          <p:nvPr/>
        </p:nvCxnSpPr>
        <p:spPr bwMode="auto">
          <a:xfrm>
            <a:off x="4605338" y="3059113"/>
            <a:ext cx="0" cy="1428750"/>
          </a:xfrm>
          <a:prstGeom prst="line">
            <a:avLst/>
          </a:prstGeom>
          <a:noFill/>
          <a:ln w="25400" algn="ctr">
            <a:solidFill>
              <a:schemeClr val="tx1"/>
            </a:solidFill>
            <a:round/>
            <a:headEnd/>
            <a:tailEnd/>
          </a:ln>
        </p:spPr>
      </p:cxnSp>
      <p:sp>
        <p:nvSpPr>
          <p:cNvPr id="115725" name="Ellipse 17"/>
          <p:cNvSpPr>
            <a:spLocks noChangeArrowheads="1"/>
          </p:cNvSpPr>
          <p:nvPr/>
        </p:nvSpPr>
        <p:spPr bwMode="auto">
          <a:xfrm>
            <a:off x="4497388" y="4416425"/>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15726" name="Gerade Verbindung 19"/>
          <p:cNvCxnSpPr>
            <a:cxnSpLocks noChangeShapeType="1"/>
          </p:cNvCxnSpPr>
          <p:nvPr/>
        </p:nvCxnSpPr>
        <p:spPr bwMode="auto">
          <a:xfrm>
            <a:off x="3527425" y="3340100"/>
            <a:ext cx="0" cy="1620838"/>
          </a:xfrm>
          <a:prstGeom prst="line">
            <a:avLst/>
          </a:prstGeom>
          <a:noFill/>
          <a:ln w="25400" algn="ctr">
            <a:solidFill>
              <a:schemeClr val="tx1"/>
            </a:solidFill>
            <a:round/>
            <a:headEnd/>
            <a:tailEnd/>
          </a:ln>
        </p:spPr>
      </p:cxnSp>
      <p:sp>
        <p:nvSpPr>
          <p:cNvPr id="115727" name="Ellipse 20"/>
          <p:cNvSpPr>
            <a:spLocks noChangeArrowheads="1"/>
          </p:cNvSpPr>
          <p:nvPr/>
        </p:nvSpPr>
        <p:spPr bwMode="auto">
          <a:xfrm>
            <a:off x="3419475" y="4887913"/>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15728" name="Gerade Verbindung 21"/>
          <p:cNvCxnSpPr>
            <a:cxnSpLocks noChangeShapeType="1"/>
          </p:cNvCxnSpPr>
          <p:nvPr/>
        </p:nvCxnSpPr>
        <p:spPr bwMode="auto">
          <a:xfrm>
            <a:off x="2268538" y="3921125"/>
            <a:ext cx="0" cy="1047750"/>
          </a:xfrm>
          <a:prstGeom prst="line">
            <a:avLst/>
          </a:prstGeom>
          <a:noFill/>
          <a:ln w="25400" algn="ctr">
            <a:solidFill>
              <a:schemeClr val="tx1"/>
            </a:solidFill>
            <a:round/>
            <a:headEnd/>
            <a:tailEnd/>
          </a:ln>
        </p:spPr>
      </p:cxnSp>
      <p:sp>
        <p:nvSpPr>
          <p:cNvPr id="115729" name="Ellipse 22"/>
          <p:cNvSpPr>
            <a:spLocks noChangeArrowheads="1"/>
          </p:cNvSpPr>
          <p:nvPr/>
        </p:nvSpPr>
        <p:spPr bwMode="auto">
          <a:xfrm>
            <a:off x="2159000" y="4897438"/>
            <a:ext cx="217488"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15730" name="Gerade Verbindung 23"/>
          <p:cNvCxnSpPr>
            <a:cxnSpLocks noChangeShapeType="1"/>
          </p:cNvCxnSpPr>
          <p:nvPr/>
        </p:nvCxnSpPr>
        <p:spPr bwMode="auto">
          <a:xfrm>
            <a:off x="2360613" y="1281113"/>
            <a:ext cx="0" cy="1046162"/>
          </a:xfrm>
          <a:prstGeom prst="line">
            <a:avLst/>
          </a:prstGeom>
          <a:noFill/>
          <a:ln w="25400" algn="ctr">
            <a:solidFill>
              <a:schemeClr val="tx1"/>
            </a:solidFill>
            <a:round/>
            <a:headEnd/>
            <a:tailEnd/>
          </a:ln>
        </p:spPr>
      </p:cxnSp>
      <p:sp>
        <p:nvSpPr>
          <p:cNvPr id="115731" name="Ellipse 24"/>
          <p:cNvSpPr>
            <a:spLocks noChangeArrowheads="1"/>
          </p:cNvSpPr>
          <p:nvPr/>
        </p:nvSpPr>
        <p:spPr bwMode="auto">
          <a:xfrm>
            <a:off x="2252663" y="1196975"/>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15732" name="Gerade Verbindung 25"/>
          <p:cNvCxnSpPr>
            <a:cxnSpLocks noChangeShapeType="1"/>
          </p:cNvCxnSpPr>
          <p:nvPr/>
        </p:nvCxnSpPr>
        <p:spPr bwMode="auto">
          <a:xfrm>
            <a:off x="3919538" y="1284288"/>
            <a:ext cx="0" cy="1046162"/>
          </a:xfrm>
          <a:prstGeom prst="line">
            <a:avLst/>
          </a:prstGeom>
          <a:noFill/>
          <a:ln w="25400" algn="ctr">
            <a:solidFill>
              <a:schemeClr val="tx1"/>
            </a:solidFill>
            <a:round/>
            <a:headEnd/>
            <a:tailEnd/>
          </a:ln>
        </p:spPr>
      </p:cxnSp>
      <p:sp>
        <p:nvSpPr>
          <p:cNvPr id="115733" name="Ellipse 26"/>
          <p:cNvSpPr>
            <a:spLocks noChangeArrowheads="1"/>
          </p:cNvSpPr>
          <p:nvPr/>
        </p:nvSpPr>
        <p:spPr bwMode="auto">
          <a:xfrm>
            <a:off x="3811588" y="1200150"/>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15734" name="Gerade Verbindung 28"/>
          <p:cNvCxnSpPr>
            <a:cxnSpLocks noChangeShapeType="1"/>
          </p:cNvCxnSpPr>
          <p:nvPr/>
        </p:nvCxnSpPr>
        <p:spPr bwMode="auto">
          <a:xfrm>
            <a:off x="4859338" y="1296988"/>
            <a:ext cx="0" cy="1047750"/>
          </a:xfrm>
          <a:prstGeom prst="line">
            <a:avLst/>
          </a:prstGeom>
          <a:noFill/>
          <a:ln w="25400" algn="ctr">
            <a:solidFill>
              <a:schemeClr val="tx1"/>
            </a:solidFill>
            <a:round/>
            <a:headEnd/>
            <a:tailEnd/>
          </a:ln>
        </p:spPr>
      </p:cxnSp>
      <p:sp>
        <p:nvSpPr>
          <p:cNvPr id="115735" name="Ellipse 29"/>
          <p:cNvSpPr>
            <a:spLocks noChangeArrowheads="1"/>
          </p:cNvSpPr>
          <p:nvPr/>
        </p:nvSpPr>
        <p:spPr bwMode="auto">
          <a:xfrm>
            <a:off x="4751388" y="1212850"/>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15736" name="Gerade Verbindung 30"/>
          <p:cNvCxnSpPr>
            <a:cxnSpLocks noChangeShapeType="1"/>
            <a:stCxn id="115737" idx="4"/>
          </p:cNvCxnSpPr>
          <p:nvPr/>
        </p:nvCxnSpPr>
        <p:spPr bwMode="auto">
          <a:xfrm>
            <a:off x="2771775" y="1412875"/>
            <a:ext cx="0" cy="1709738"/>
          </a:xfrm>
          <a:prstGeom prst="line">
            <a:avLst/>
          </a:prstGeom>
          <a:noFill/>
          <a:ln w="25400" algn="ctr">
            <a:solidFill>
              <a:schemeClr val="tx1"/>
            </a:solidFill>
            <a:round/>
            <a:headEnd/>
            <a:tailEnd/>
          </a:ln>
        </p:spPr>
      </p:cxnSp>
      <p:sp>
        <p:nvSpPr>
          <p:cNvPr id="115737" name="Ellipse 31"/>
          <p:cNvSpPr>
            <a:spLocks noChangeArrowheads="1"/>
          </p:cNvSpPr>
          <p:nvPr/>
        </p:nvSpPr>
        <p:spPr bwMode="auto">
          <a:xfrm>
            <a:off x="2663825" y="1196975"/>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15738" name="Gerade Verbindung 35"/>
          <p:cNvCxnSpPr>
            <a:cxnSpLocks noChangeShapeType="1"/>
          </p:cNvCxnSpPr>
          <p:nvPr/>
        </p:nvCxnSpPr>
        <p:spPr bwMode="auto">
          <a:xfrm>
            <a:off x="1008063" y="2579688"/>
            <a:ext cx="755650" cy="0"/>
          </a:xfrm>
          <a:prstGeom prst="line">
            <a:avLst/>
          </a:prstGeom>
          <a:noFill/>
          <a:ln w="25400" algn="ctr">
            <a:solidFill>
              <a:schemeClr val="tx1"/>
            </a:solidFill>
            <a:round/>
            <a:headEnd/>
            <a:tailEnd/>
          </a:ln>
        </p:spPr>
      </p:cxnSp>
      <p:sp>
        <p:nvSpPr>
          <p:cNvPr id="115739" name="Ellipse 36"/>
          <p:cNvSpPr>
            <a:spLocks noChangeArrowheads="1"/>
          </p:cNvSpPr>
          <p:nvPr/>
        </p:nvSpPr>
        <p:spPr bwMode="auto">
          <a:xfrm>
            <a:off x="900113" y="2471738"/>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15740" name="Gerade Verbindung 42"/>
          <p:cNvCxnSpPr>
            <a:cxnSpLocks noChangeShapeType="1"/>
          </p:cNvCxnSpPr>
          <p:nvPr/>
        </p:nvCxnSpPr>
        <p:spPr bwMode="auto">
          <a:xfrm>
            <a:off x="3095625" y="3944938"/>
            <a:ext cx="0" cy="1047750"/>
          </a:xfrm>
          <a:prstGeom prst="line">
            <a:avLst/>
          </a:prstGeom>
          <a:noFill/>
          <a:ln w="25400" algn="ctr">
            <a:solidFill>
              <a:schemeClr val="tx1"/>
            </a:solidFill>
            <a:round/>
            <a:headEnd/>
            <a:tailEnd/>
          </a:ln>
        </p:spPr>
      </p:cxnSp>
      <p:sp>
        <p:nvSpPr>
          <p:cNvPr id="115741" name="Ellipse 43"/>
          <p:cNvSpPr>
            <a:spLocks noChangeArrowheads="1"/>
          </p:cNvSpPr>
          <p:nvPr/>
        </p:nvSpPr>
        <p:spPr bwMode="auto">
          <a:xfrm>
            <a:off x="2987675" y="4919663"/>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pic>
        <p:nvPicPr>
          <p:cNvPr id="115742" name="Picture 3" descr="C:\Users\Denver Basien\Documents\___enter\4799_DSE\02_Konzeption\03_Feinkonzept\menuEklass.jpg"/>
          <p:cNvPicPr>
            <a:picLocks noChangeAspect="1" noChangeArrowheads="1"/>
          </p:cNvPicPr>
          <p:nvPr/>
        </p:nvPicPr>
        <p:blipFill>
          <a:blip r:embed="rId4"/>
          <a:srcRect l="-655" t="12016" r="92638" b="41344"/>
          <a:stretch>
            <a:fillRect/>
          </a:stretch>
        </p:blipFill>
        <p:spPr bwMode="auto">
          <a:xfrm>
            <a:off x="0" y="1119188"/>
            <a:ext cx="642938" cy="2643187"/>
          </a:xfrm>
          <a:prstGeom prst="rect">
            <a:avLst/>
          </a:prstGeom>
          <a:noFill/>
          <a:ln w="9525">
            <a:noFill/>
            <a:miter lim="800000"/>
            <a:headEnd/>
            <a:tailEnd/>
          </a:ln>
        </p:spPr>
      </p:pic>
      <p:sp>
        <p:nvSpPr>
          <p:cNvPr id="115743" name="Rectangle 22"/>
          <p:cNvSpPr>
            <a:spLocks noChangeArrowheads="1"/>
          </p:cNvSpPr>
          <p:nvPr/>
        </p:nvSpPr>
        <p:spPr bwMode="auto">
          <a:xfrm>
            <a:off x="658813" y="2619375"/>
            <a:ext cx="2413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r</a:t>
            </a:r>
          </a:p>
        </p:txBody>
      </p:sp>
      <p:pic>
        <p:nvPicPr>
          <p:cNvPr id="115744" name="Picture 4" descr="I:\_busy\4799_DSE\02_Konzeption\04_Drehbuch\Bilder\Diode-SYMBOL.gif"/>
          <p:cNvPicPr>
            <a:picLocks noChangeAspect="1" noChangeArrowheads="1"/>
          </p:cNvPicPr>
          <p:nvPr/>
        </p:nvPicPr>
        <p:blipFill>
          <a:blip r:embed="rId5"/>
          <a:srcRect r="8606"/>
          <a:stretch>
            <a:fillRect/>
          </a:stretch>
        </p:blipFill>
        <p:spPr bwMode="auto">
          <a:xfrm>
            <a:off x="28575" y="1839913"/>
            <a:ext cx="582613" cy="409575"/>
          </a:xfrm>
          <a:prstGeom prst="rect">
            <a:avLst/>
          </a:prstGeom>
          <a:noFill/>
          <a:ln w="9525">
            <a:noFill/>
            <a:miter lim="800000"/>
            <a:headEnd/>
            <a:tailEnd/>
          </a:ln>
        </p:spPr>
      </p:pic>
      <p:sp>
        <p:nvSpPr>
          <p:cNvPr id="115745" name="Rectangle 22"/>
          <p:cNvSpPr>
            <a:spLocks noChangeArrowheads="1"/>
          </p:cNvSpPr>
          <p:nvPr/>
        </p:nvSpPr>
        <p:spPr bwMode="auto">
          <a:xfrm>
            <a:off x="3363913" y="1970088"/>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
        <p:nvSpPr>
          <p:cNvPr id="115746" name="Rechteck 4"/>
          <p:cNvSpPr>
            <a:spLocks noChangeArrowheads="1"/>
          </p:cNvSpPr>
          <p:nvPr/>
        </p:nvSpPr>
        <p:spPr bwMode="auto">
          <a:xfrm>
            <a:off x="0" y="2976563"/>
            <a:ext cx="628650" cy="1017587"/>
          </a:xfrm>
          <a:prstGeom prst="rect">
            <a:avLst/>
          </a:prstGeom>
          <a:solidFill>
            <a:schemeClr val="bg1"/>
          </a:solidFill>
          <a:ln w="9525">
            <a:noFill/>
            <a:miter lim="800000"/>
            <a:headEnd/>
            <a:tailEnd/>
          </a:ln>
        </p:spPr>
        <p:txBody>
          <a:bodyPr lIns="90000" tIns="46800" rIns="90000" bIns="46800">
            <a:spAutoFit/>
          </a:bodyPr>
          <a:lstStyle/>
          <a:p>
            <a:pPr algn="ctr"/>
            <a:endParaRPr lang="de-DE"/>
          </a:p>
          <a:p>
            <a:pPr algn="ctr"/>
            <a:endParaRPr lang="de-DE"/>
          </a:p>
          <a:p>
            <a:pPr algn="ctr"/>
            <a:endParaRPr lang="de-DE"/>
          </a:p>
          <a:p>
            <a:pPr algn="ctr"/>
            <a:endParaRPr lang="de-DE"/>
          </a:p>
          <a:p>
            <a:pPr algn="ctr"/>
            <a:endParaRPr lang="de-DE"/>
          </a:p>
        </p:txBody>
      </p:sp>
      <p:sp>
        <p:nvSpPr>
          <p:cNvPr id="115747" name="Rectangle 22"/>
          <p:cNvSpPr>
            <a:spLocks noChangeArrowheads="1"/>
          </p:cNvSpPr>
          <p:nvPr/>
        </p:nvSpPr>
        <p:spPr bwMode="auto">
          <a:xfrm>
            <a:off x="2436813" y="1398588"/>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1</a:t>
            </a:r>
          </a:p>
        </p:txBody>
      </p:sp>
      <p:sp>
        <p:nvSpPr>
          <p:cNvPr id="115748" name="Rectangle 22"/>
          <p:cNvSpPr>
            <a:spLocks noChangeArrowheads="1"/>
          </p:cNvSpPr>
          <p:nvPr/>
        </p:nvSpPr>
        <p:spPr bwMode="auto">
          <a:xfrm>
            <a:off x="4008438" y="14605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1</a:t>
            </a:r>
          </a:p>
        </p:txBody>
      </p:sp>
      <p:sp>
        <p:nvSpPr>
          <p:cNvPr id="115749" name="Rectangle 22"/>
          <p:cNvSpPr>
            <a:spLocks noChangeArrowheads="1"/>
          </p:cNvSpPr>
          <p:nvPr/>
        </p:nvSpPr>
        <p:spPr bwMode="auto">
          <a:xfrm>
            <a:off x="4884738" y="142875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1</a:t>
            </a:r>
          </a:p>
        </p:txBody>
      </p:sp>
      <p:sp>
        <p:nvSpPr>
          <p:cNvPr id="115750" name="Rectangle 22"/>
          <p:cNvSpPr>
            <a:spLocks noChangeArrowheads="1"/>
          </p:cNvSpPr>
          <p:nvPr/>
        </p:nvSpPr>
        <p:spPr bwMode="auto">
          <a:xfrm>
            <a:off x="1252538" y="2619375"/>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1</a:t>
            </a:r>
          </a:p>
        </p:txBody>
      </p:sp>
      <p:sp>
        <p:nvSpPr>
          <p:cNvPr id="115751" name="Rectangle 22"/>
          <p:cNvSpPr>
            <a:spLocks noChangeArrowheads="1"/>
          </p:cNvSpPr>
          <p:nvPr/>
        </p:nvSpPr>
        <p:spPr bwMode="auto">
          <a:xfrm>
            <a:off x="2303463" y="41910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1</a:t>
            </a:r>
          </a:p>
        </p:txBody>
      </p:sp>
      <p:sp>
        <p:nvSpPr>
          <p:cNvPr id="115752" name="Rectangle 22"/>
          <p:cNvSpPr>
            <a:spLocks noChangeArrowheads="1"/>
          </p:cNvSpPr>
          <p:nvPr/>
        </p:nvSpPr>
        <p:spPr bwMode="auto">
          <a:xfrm>
            <a:off x="3168650" y="4348163"/>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1</a:t>
            </a:r>
          </a:p>
        </p:txBody>
      </p:sp>
      <p:sp>
        <p:nvSpPr>
          <p:cNvPr id="115753" name="Rectangle 22"/>
          <p:cNvSpPr>
            <a:spLocks noChangeArrowheads="1"/>
          </p:cNvSpPr>
          <p:nvPr/>
        </p:nvSpPr>
        <p:spPr bwMode="auto">
          <a:xfrm>
            <a:off x="4643438" y="4124325"/>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2</a:t>
            </a:r>
          </a:p>
        </p:txBody>
      </p:sp>
      <p:pic>
        <p:nvPicPr>
          <p:cNvPr id="115754" name="Picture 2" descr="I:\_busy\4799_DSE\02_Konzeption\04_Drehbuch\Bilder\level4\sicherungs2.gif"/>
          <p:cNvPicPr>
            <a:picLocks noChangeAspect="1" noChangeArrowheads="1"/>
          </p:cNvPicPr>
          <p:nvPr/>
        </p:nvPicPr>
        <p:blipFill>
          <a:blip r:embed="rId6"/>
          <a:srcRect/>
          <a:stretch>
            <a:fillRect/>
          </a:stretch>
        </p:blipFill>
        <p:spPr bwMode="auto">
          <a:xfrm>
            <a:off x="5292725" y="4227513"/>
            <a:ext cx="1250950" cy="981075"/>
          </a:xfrm>
          <a:prstGeom prst="rect">
            <a:avLst/>
          </a:prstGeom>
          <a:noFill/>
          <a:ln w="9525">
            <a:noFill/>
            <a:miter lim="800000"/>
            <a:headEnd/>
            <a:tailEnd/>
          </a:ln>
        </p:spPr>
      </p:pic>
      <p:sp>
        <p:nvSpPr>
          <p:cNvPr id="115755" name="Rectangle 22"/>
          <p:cNvSpPr>
            <a:spLocks noChangeArrowheads="1"/>
          </p:cNvSpPr>
          <p:nvPr/>
        </p:nvSpPr>
        <p:spPr bwMode="auto">
          <a:xfrm>
            <a:off x="5005388" y="4857750"/>
            <a:ext cx="266700" cy="277813"/>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s</a:t>
            </a:r>
          </a:p>
        </p:txBody>
      </p:sp>
      <p:sp>
        <p:nvSpPr>
          <p:cNvPr id="47" name="Textfeld 12"/>
          <p:cNvSpPr txBox="1">
            <a:spLocks noChangeArrowheads="1"/>
          </p:cNvSpPr>
          <p:nvPr/>
        </p:nvSpPr>
        <p:spPr bwMode="auto">
          <a:xfrm>
            <a:off x="6732588" y="4440238"/>
            <a:ext cx="2413000" cy="1200150"/>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p>
            <a:pPr>
              <a:defRPr/>
            </a:pPr>
            <a:r>
              <a:rPr lang="de-DE" dirty="0">
                <a:cs typeface="Times New Roman" pitchFamily="18" charset="0"/>
              </a:rPr>
              <a:t>Ziehen Sie bitte Symbole auf die Markierungen und klicken Sie auf die bitte Ausschlussmöglichkeiten.</a:t>
            </a:r>
          </a:p>
          <a:p>
            <a:pPr>
              <a:defRPr/>
            </a:pPr>
            <a:endParaRPr lang="de-DE" dirty="0">
              <a:cs typeface="Times New Roman" pitchFamily="18" charset="0"/>
            </a:endParaRPr>
          </a:p>
          <a:p>
            <a:pPr>
              <a:defRPr/>
            </a:pPr>
            <a:endParaRPr lang="de-DE" dirty="0">
              <a:cs typeface="Times New Roman" pitchFamily="18" charset="0"/>
            </a:endParaRPr>
          </a:p>
        </p:txBody>
      </p:sp>
      <p:pic>
        <p:nvPicPr>
          <p:cNvPr id="115757" name="Picture 2" descr="H:\_busy\4799_DSE\02_Konzeption\04_Drehbuch\Anhang-komplett\Anhang\01_Bedienelemente\Handlungsanweisungen\Handlungsanweisung mit OK-Button.jpg"/>
          <p:cNvPicPr>
            <a:picLocks noChangeAspect="1" noChangeArrowheads="1"/>
          </p:cNvPicPr>
          <p:nvPr/>
        </p:nvPicPr>
        <p:blipFill>
          <a:blip r:embed="rId7"/>
          <a:srcRect l="3027" t="56487" r="75838" b="5513"/>
          <a:stretch>
            <a:fillRect/>
          </a:stretch>
        </p:blipFill>
        <p:spPr bwMode="auto">
          <a:xfrm>
            <a:off x="7572375" y="5232400"/>
            <a:ext cx="722313" cy="328613"/>
          </a:xfrm>
          <a:prstGeom prst="rect">
            <a:avLst/>
          </a:prstGeom>
          <a:noFill/>
          <a:ln w="9525">
            <a:noFill/>
            <a:miter lim="800000"/>
            <a:headEnd/>
            <a:tailEnd/>
          </a:ln>
        </p:spPr>
      </p:pic>
      <p:pic>
        <p:nvPicPr>
          <p:cNvPr id="115758" name="Picture 3" descr="I:\_busy\4799_DSE\02_Konzeption\04_Drehbuch\Bilder\ohm.gif"/>
          <p:cNvPicPr>
            <a:picLocks noChangeAspect="1" noChangeArrowheads="1"/>
          </p:cNvPicPr>
          <p:nvPr/>
        </p:nvPicPr>
        <p:blipFill>
          <a:blip r:embed="rId8"/>
          <a:srcRect/>
          <a:stretch>
            <a:fillRect/>
          </a:stretch>
        </p:blipFill>
        <p:spPr bwMode="auto">
          <a:xfrm>
            <a:off x="41275" y="2619375"/>
            <a:ext cx="569913" cy="306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nvGraphicFramePr>
        <p:xfrm>
          <a:off x="6892039" y="1380282"/>
          <a:ext cx="2232248" cy="3070479"/>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04055"/>
                <a:gridCol w="1728193"/>
              </a:tblGrid>
              <a:tr h="392220">
                <a:tc>
                  <a:txBody>
                    <a:bodyPr/>
                    <a:lstStyle/>
                    <a:p>
                      <a:pPr algn="ctr"/>
                      <a:r>
                        <a:rPr lang="de-DE" b="0" dirty="0" smtClean="0"/>
                        <a:t>x</a:t>
                      </a:r>
                      <a:endParaRPr lang="de-DE" b="0"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b="0" dirty="0" smtClean="0"/>
                        <a:t>Sicherung</a:t>
                      </a:r>
                      <a:r>
                        <a:rPr lang="de-DE" sz="1050" b="0" baseline="0" dirty="0" smtClean="0"/>
                        <a:t> Kraftstoffpumpe</a:t>
                      </a:r>
                      <a:endParaRPr lang="de-DE" sz="1050" b="0" dirty="0" smtClean="0"/>
                    </a:p>
                    <a:p>
                      <a:pPr algn="ctr"/>
                      <a:endParaRPr lang="de-DE" sz="1050" b="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Kraftstoffpumpe</a:t>
                      </a:r>
                      <a:r>
                        <a:rPr lang="de-DE" sz="1050" baseline="0" dirty="0" smtClean="0"/>
                        <a:t> defekt</a:t>
                      </a:r>
                      <a:endParaRPr lang="de-DE" sz="1050" dirty="0" smtClean="0"/>
                    </a:p>
                    <a:p>
                      <a:pPr algn="ctr"/>
                      <a:endParaRPr lang="de-DE" sz="1050" dirty="0"/>
                    </a:p>
                  </a:txBody>
                  <a:tcPr>
                    <a:solidFill>
                      <a:schemeClr val="bg1"/>
                    </a:solidFill>
                  </a:tcPr>
                </a:tc>
              </a:tr>
              <a:tr h="451993">
                <a:tc>
                  <a:txBody>
                    <a:bodyPr/>
                    <a:lstStyle/>
                    <a:p>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Masseleitung Kraftstoffpumpe</a:t>
                      </a:r>
                    </a:p>
                    <a:p>
                      <a:endParaRPr lang="de-DE" sz="1050" dirty="0"/>
                    </a:p>
                  </a:txBody>
                  <a:tcPr>
                    <a:solidFill>
                      <a:schemeClr val="bg1"/>
                    </a:solidFill>
                  </a:tcPr>
                </a:tc>
              </a:tr>
              <a:tr h="501527">
                <a:tc>
                  <a:txBody>
                    <a:bodyPr/>
                    <a:lstStyle/>
                    <a:p>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Plusleitung</a:t>
                      </a:r>
                      <a:r>
                        <a:rPr lang="de-DE" sz="1050" baseline="0" dirty="0" smtClean="0"/>
                        <a:t> Kraftstoffpumpe</a:t>
                      </a:r>
                      <a:endParaRPr lang="de-DE" sz="1050" dirty="0" smtClean="0"/>
                    </a:p>
                    <a:p>
                      <a:endParaRPr lang="de-DE" sz="1050" dirty="0"/>
                    </a:p>
                  </a:txBody>
                  <a:tcPr>
                    <a:solidFill>
                      <a:schemeClr val="bg1"/>
                    </a:solidFill>
                  </a:tcPr>
                </a:tc>
              </a:tr>
              <a:tr h="451993">
                <a:tc>
                  <a:txBody>
                    <a:bodyPr/>
                    <a:lstStyle/>
                    <a:p>
                      <a:endParaRPr lang="de-DE" dirty="0"/>
                    </a:p>
                  </a:txBody>
                  <a:tcPr>
                    <a:cell3D prstMaterial="dkEdge">
                      <a:bevel prst="relaxedInset"/>
                      <a:lightRig rig="flood" dir="t"/>
                    </a:cell3D>
                    <a:solidFill>
                      <a:schemeClr val="bg1"/>
                    </a:solidFill>
                  </a:tcPr>
                </a:tc>
                <a:tc>
                  <a:txBody>
                    <a:bodyPr/>
                    <a:lstStyle/>
                    <a:p>
                      <a:endParaRPr lang="de-DE" sz="1050" dirty="0"/>
                    </a:p>
                  </a:txBody>
                  <a:tcPr>
                    <a:solidFill>
                      <a:schemeClr val="bg1"/>
                    </a:solidFill>
                  </a:tcPr>
                </a:tc>
              </a:tr>
              <a:tr h="451993">
                <a:tc>
                  <a:txBody>
                    <a:bodyPr/>
                    <a:lstStyle/>
                    <a:p>
                      <a:endParaRPr lang="de-DE" dirty="0"/>
                    </a:p>
                  </a:txBody>
                  <a:tcPr>
                    <a:cell3D prstMaterial="dkEdge">
                      <a:bevel prst="relaxedInset"/>
                      <a:lightRig rig="flood" dir="t"/>
                    </a:cell3D>
                    <a:solidFill>
                      <a:schemeClr val="bg1"/>
                    </a:solidFill>
                  </a:tcPr>
                </a:tc>
                <a:tc>
                  <a:txBody>
                    <a:bodyPr/>
                    <a:lstStyle/>
                    <a:p>
                      <a:endParaRPr lang="de-DE" sz="1050" dirty="0"/>
                    </a:p>
                  </a:txBody>
                  <a:tcPr>
                    <a:solidFill>
                      <a:schemeClr val="bg1"/>
                    </a:solidFill>
                  </a:tcPr>
                </a:tc>
              </a:tr>
            </a:tbl>
          </a:graphicData>
        </a:graphic>
      </p:graphicFrame>
      <p:sp>
        <p:nvSpPr>
          <p:cNvPr id="117762" name="Textfeld 4"/>
          <p:cNvSpPr txBox="1">
            <a:spLocks noChangeArrowheads="1"/>
          </p:cNvSpPr>
          <p:nvPr/>
        </p:nvSpPr>
        <p:spPr bwMode="auto">
          <a:xfrm>
            <a:off x="6802438" y="1103313"/>
            <a:ext cx="2341562" cy="276225"/>
          </a:xfrm>
          <a:prstGeom prst="rect">
            <a:avLst/>
          </a:prstGeom>
          <a:noFill/>
          <a:ln w="9525">
            <a:noFill/>
            <a:miter lim="800000"/>
            <a:headEnd/>
            <a:tailEnd/>
          </a:ln>
        </p:spPr>
        <p:txBody>
          <a:bodyPr>
            <a:spAutoFit/>
          </a:bodyPr>
          <a:lstStyle/>
          <a:p>
            <a:pPr algn="ctr"/>
            <a:r>
              <a:rPr lang="de-DE"/>
              <a:t>Defekt auswählen</a:t>
            </a:r>
          </a:p>
        </p:txBody>
      </p:sp>
      <p:sp>
        <p:nvSpPr>
          <p:cNvPr id="117763" name="Rectangle 22"/>
          <p:cNvSpPr>
            <a:spLocks noChangeArrowheads="1"/>
          </p:cNvSpPr>
          <p:nvPr/>
        </p:nvSpPr>
        <p:spPr bwMode="auto">
          <a:xfrm>
            <a:off x="628650" y="1247775"/>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b</a:t>
            </a:r>
          </a:p>
        </p:txBody>
      </p:sp>
      <p:sp>
        <p:nvSpPr>
          <p:cNvPr id="117764" name="Rectangle 22"/>
          <p:cNvSpPr>
            <a:spLocks noChangeArrowheads="1"/>
          </p:cNvSpPr>
          <p:nvPr/>
        </p:nvSpPr>
        <p:spPr bwMode="auto">
          <a:xfrm>
            <a:off x="638175" y="1535113"/>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a:t>
            </a:r>
          </a:p>
        </p:txBody>
      </p:sp>
      <p:sp>
        <p:nvSpPr>
          <p:cNvPr id="117765" name="Rectangle 22"/>
          <p:cNvSpPr>
            <a:spLocks noChangeArrowheads="1"/>
          </p:cNvSpPr>
          <p:nvPr/>
        </p:nvSpPr>
        <p:spPr bwMode="auto">
          <a:xfrm>
            <a:off x="628650" y="1905000"/>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d</a:t>
            </a:r>
          </a:p>
        </p:txBody>
      </p:sp>
      <p:sp>
        <p:nvSpPr>
          <p:cNvPr id="117766" name="Rectangle 22"/>
          <p:cNvSpPr>
            <a:spLocks noChangeArrowheads="1"/>
          </p:cNvSpPr>
          <p:nvPr/>
        </p:nvSpPr>
        <p:spPr bwMode="auto">
          <a:xfrm>
            <a:off x="633413" y="2265363"/>
            <a:ext cx="266700" cy="277812"/>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e</a:t>
            </a:r>
          </a:p>
        </p:txBody>
      </p:sp>
      <p:sp>
        <p:nvSpPr>
          <p:cNvPr id="117767" name="Rectangle 22"/>
          <p:cNvSpPr>
            <a:spLocks noChangeArrowheads="1"/>
          </p:cNvSpPr>
          <p:nvPr/>
        </p:nvSpPr>
        <p:spPr bwMode="auto">
          <a:xfrm>
            <a:off x="7380288" y="1976438"/>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g</a:t>
            </a:r>
          </a:p>
        </p:txBody>
      </p:sp>
      <p:sp>
        <p:nvSpPr>
          <p:cNvPr id="117768" name="Rectangle 22"/>
          <p:cNvSpPr>
            <a:spLocks noChangeArrowheads="1"/>
          </p:cNvSpPr>
          <p:nvPr/>
        </p:nvSpPr>
        <p:spPr bwMode="auto">
          <a:xfrm>
            <a:off x="7383463" y="2552700"/>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h</a:t>
            </a:r>
          </a:p>
        </p:txBody>
      </p:sp>
      <p:sp>
        <p:nvSpPr>
          <p:cNvPr id="117769" name="Rectangle 22"/>
          <p:cNvSpPr>
            <a:spLocks noChangeArrowheads="1"/>
          </p:cNvSpPr>
          <p:nvPr/>
        </p:nvSpPr>
        <p:spPr bwMode="auto">
          <a:xfrm>
            <a:off x="7408863" y="3128963"/>
            <a:ext cx="225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i</a:t>
            </a:r>
          </a:p>
        </p:txBody>
      </p:sp>
      <p:sp>
        <p:nvSpPr>
          <p:cNvPr id="117770" name="Rectangle 22"/>
          <p:cNvSpPr>
            <a:spLocks noChangeArrowheads="1"/>
          </p:cNvSpPr>
          <p:nvPr/>
        </p:nvSpPr>
        <p:spPr bwMode="auto">
          <a:xfrm>
            <a:off x="7424738" y="3560763"/>
            <a:ext cx="225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j</a:t>
            </a:r>
          </a:p>
        </p:txBody>
      </p:sp>
      <p:sp>
        <p:nvSpPr>
          <p:cNvPr id="117771" name="Rectangle 22"/>
          <p:cNvSpPr>
            <a:spLocks noChangeArrowheads="1"/>
          </p:cNvSpPr>
          <p:nvPr/>
        </p:nvSpPr>
        <p:spPr bwMode="auto">
          <a:xfrm>
            <a:off x="7400925" y="3984625"/>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k</a:t>
            </a:r>
          </a:p>
        </p:txBody>
      </p:sp>
      <p:sp>
        <p:nvSpPr>
          <p:cNvPr id="117772" name="Rectangle 22"/>
          <p:cNvSpPr>
            <a:spLocks noChangeArrowheads="1"/>
          </p:cNvSpPr>
          <p:nvPr/>
        </p:nvSpPr>
        <p:spPr bwMode="auto">
          <a:xfrm>
            <a:off x="7410450" y="1460500"/>
            <a:ext cx="233363"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f</a:t>
            </a:r>
          </a:p>
        </p:txBody>
      </p:sp>
      <p:pic>
        <p:nvPicPr>
          <p:cNvPr id="117773" name="Picture 2" descr="C:\Users\Denver Basien\Documents\___enter\4799_DSE\02_Konzeption\03_Feinkonzept\sicherungsblock.jpg"/>
          <p:cNvPicPr>
            <a:picLocks noChangeAspect="1" noChangeArrowheads="1"/>
          </p:cNvPicPr>
          <p:nvPr/>
        </p:nvPicPr>
        <p:blipFill>
          <a:blip r:embed="rId3"/>
          <a:srcRect/>
          <a:stretch>
            <a:fillRect/>
          </a:stretch>
        </p:blipFill>
        <p:spPr bwMode="auto">
          <a:xfrm>
            <a:off x="1428750" y="2119313"/>
            <a:ext cx="4824413" cy="2006600"/>
          </a:xfrm>
          <a:prstGeom prst="rect">
            <a:avLst/>
          </a:prstGeom>
          <a:noFill/>
          <a:ln w="9525">
            <a:noFill/>
            <a:miter lim="800000"/>
            <a:headEnd/>
            <a:tailEnd/>
          </a:ln>
        </p:spPr>
      </p:pic>
      <p:cxnSp>
        <p:nvCxnSpPr>
          <p:cNvPr id="117774" name="Gerade Verbindung 16"/>
          <p:cNvCxnSpPr>
            <a:cxnSpLocks noChangeShapeType="1"/>
          </p:cNvCxnSpPr>
          <p:nvPr/>
        </p:nvCxnSpPr>
        <p:spPr bwMode="auto">
          <a:xfrm>
            <a:off x="4605338" y="3059113"/>
            <a:ext cx="0" cy="1428750"/>
          </a:xfrm>
          <a:prstGeom prst="line">
            <a:avLst/>
          </a:prstGeom>
          <a:noFill/>
          <a:ln w="25400" algn="ctr">
            <a:solidFill>
              <a:schemeClr val="tx1"/>
            </a:solidFill>
            <a:round/>
            <a:headEnd/>
            <a:tailEnd/>
          </a:ln>
        </p:spPr>
      </p:cxnSp>
      <p:sp>
        <p:nvSpPr>
          <p:cNvPr id="117775" name="Ellipse 17"/>
          <p:cNvSpPr>
            <a:spLocks noChangeArrowheads="1"/>
          </p:cNvSpPr>
          <p:nvPr/>
        </p:nvSpPr>
        <p:spPr bwMode="auto">
          <a:xfrm>
            <a:off x="4497388" y="4416425"/>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17776" name="Gerade Verbindung 19"/>
          <p:cNvCxnSpPr>
            <a:cxnSpLocks noChangeShapeType="1"/>
          </p:cNvCxnSpPr>
          <p:nvPr/>
        </p:nvCxnSpPr>
        <p:spPr bwMode="auto">
          <a:xfrm>
            <a:off x="3527425" y="3340100"/>
            <a:ext cx="0" cy="1620838"/>
          </a:xfrm>
          <a:prstGeom prst="line">
            <a:avLst/>
          </a:prstGeom>
          <a:noFill/>
          <a:ln w="25400" algn="ctr">
            <a:solidFill>
              <a:schemeClr val="tx1"/>
            </a:solidFill>
            <a:round/>
            <a:headEnd/>
            <a:tailEnd/>
          </a:ln>
        </p:spPr>
      </p:cxnSp>
      <p:sp>
        <p:nvSpPr>
          <p:cNvPr id="117777" name="Ellipse 20"/>
          <p:cNvSpPr>
            <a:spLocks noChangeArrowheads="1"/>
          </p:cNvSpPr>
          <p:nvPr/>
        </p:nvSpPr>
        <p:spPr bwMode="auto">
          <a:xfrm>
            <a:off x="3419475" y="4887913"/>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17778" name="Gerade Verbindung 21"/>
          <p:cNvCxnSpPr>
            <a:cxnSpLocks noChangeShapeType="1"/>
          </p:cNvCxnSpPr>
          <p:nvPr/>
        </p:nvCxnSpPr>
        <p:spPr bwMode="auto">
          <a:xfrm>
            <a:off x="2268538" y="3921125"/>
            <a:ext cx="0" cy="1047750"/>
          </a:xfrm>
          <a:prstGeom prst="line">
            <a:avLst/>
          </a:prstGeom>
          <a:noFill/>
          <a:ln w="25400" algn="ctr">
            <a:solidFill>
              <a:schemeClr val="tx1"/>
            </a:solidFill>
            <a:round/>
            <a:headEnd/>
            <a:tailEnd/>
          </a:ln>
        </p:spPr>
      </p:cxnSp>
      <p:sp>
        <p:nvSpPr>
          <p:cNvPr id="117779" name="Ellipse 22"/>
          <p:cNvSpPr>
            <a:spLocks noChangeArrowheads="1"/>
          </p:cNvSpPr>
          <p:nvPr/>
        </p:nvSpPr>
        <p:spPr bwMode="auto">
          <a:xfrm>
            <a:off x="2159000" y="4897438"/>
            <a:ext cx="217488"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17780" name="Gerade Verbindung 23"/>
          <p:cNvCxnSpPr>
            <a:cxnSpLocks noChangeShapeType="1"/>
          </p:cNvCxnSpPr>
          <p:nvPr/>
        </p:nvCxnSpPr>
        <p:spPr bwMode="auto">
          <a:xfrm>
            <a:off x="2360613" y="1281113"/>
            <a:ext cx="0" cy="1046162"/>
          </a:xfrm>
          <a:prstGeom prst="line">
            <a:avLst/>
          </a:prstGeom>
          <a:noFill/>
          <a:ln w="25400" algn="ctr">
            <a:solidFill>
              <a:schemeClr val="tx1"/>
            </a:solidFill>
            <a:round/>
            <a:headEnd/>
            <a:tailEnd/>
          </a:ln>
        </p:spPr>
      </p:cxnSp>
      <p:sp>
        <p:nvSpPr>
          <p:cNvPr id="117781" name="Ellipse 24"/>
          <p:cNvSpPr>
            <a:spLocks noChangeArrowheads="1"/>
          </p:cNvSpPr>
          <p:nvPr/>
        </p:nvSpPr>
        <p:spPr bwMode="auto">
          <a:xfrm>
            <a:off x="2252663" y="1196975"/>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17782" name="Gerade Verbindung 25"/>
          <p:cNvCxnSpPr>
            <a:cxnSpLocks noChangeShapeType="1"/>
          </p:cNvCxnSpPr>
          <p:nvPr/>
        </p:nvCxnSpPr>
        <p:spPr bwMode="auto">
          <a:xfrm>
            <a:off x="3919538" y="1284288"/>
            <a:ext cx="0" cy="1046162"/>
          </a:xfrm>
          <a:prstGeom prst="line">
            <a:avLst/>
          </a:prstGeom>
          <a:noFill/>
          <a:ln w="25400" algn="ctr">
            <a:solidFill>
              <a:schemeClr val="tx1"/>
            </a:solidFill>
            <a:round/>
            <a:headEnd/>
            <a:tailEnd/>
          </a:ln>
        </p:spPr>
      </p:cxnSp>
      <p:sp>
        <p:nvSpPr>
          <p:cNvPr id="117783" name="Ellipse 26"/>
          <p:cNvSpPr>
            <a:spLocks noChangeArrowheads="1"/>
          </p:cNvSpPr>
          <p:nvPr/>
        </p:nvSpPr>
        <p:spPr bwMode="auto">
          <a:xfrm>
            <a:off x="3811588" y="1200150"/>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17784" name="Gerade Verbindung 28"/>
          <p:cNvCxnSpPr>
            <a:cxnSpLocks noChangeShapeType="1"/>
          </p:cNvCxnSpPr>
          <p:nvPr/>
        </p:nvCxnSpPr>
        <p:spPr bwMode="auto">
          <a:xfrm>
            <a:off x="4859338" y="1296988"/>
            <a:ext cx="0" cy="1047750"/>
          </a:xfrm>
          <a:prstGeom prst="line">
            <a:avLst/>
          </a:prstGeom>
          <a:noFill/>
          <a:ln w="25400" algn="ctr">
            <a:solidFill>
              <a:schemeClr val="tx1"/>
            </a:solidFill>
            <a:round/>
            <a:headEnd/>
            <a:tailEnd/>
          </a:ln>
        </p:spPr>
      </p:cxnSp>
      <p:sp>
        <p:nvSpPr>
          <p:cNvPr id="117785" name="Ellipse 29"/>
          <p:cNvSpPr>
            <a:spLocks noChangeArrowheads="1"/>
          </p:cNvSpPr>
          <p:nvPr/>
        </p:nvSpPr>
        <p:spPr bwMode="auto">
          <a:xfrm>
            <a:off x="4751388" y="1212850"/>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17786" name="Gerade Verbindung 30"/>
          <p:cNvCxnSpPr>
            <a:cxnSpLocks noChangeShapeType="1"/>
            <a:stCxn id="117787" idx="4"/>
          </p:cNvCxnSpPr>
          <p:nvPr/>
        </p:nvCxnSpPr>
        <p:spPr bwMode="auto">
          <a:xfrm>
            <a:off x="2771775" y="1412875"/>
            <a:ext cx="0" cy="1709738"/>
          </a:xfrm>
          <a:prstGeom prst="line">
            <a:avLst/>
          </a:prstGeom>
          <a:noFill/>
          <a:ln w="25400" algn="ctr">
            <a:solidFill>
              <a:schemeClr val="tx1"/>
            </a:solidFill>
            <a:round/>
            <a:headEnd/>
            <a:tailEnd/>
          </a:ln>
        </p:spPr>
      </p:cxnSp>
      <p:sp>
        <p:nvSpPr>
          <p:cNvPr id="117787" name="Ellipse 31"/>
          <p:cNvSpPr>
            <a:spLocks noChangeArrowheads="1"/>
          </p:cNvSpPr>
          <p:nvPr/>
        </p:nvSpPr>
        <p:spPr bwMode="auto">
          <a:xfrm>
            <a:off x="2663825" y="1196975"/>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17788" name="Gerade Verbindung 35"/>
          <p:cNvCxnSpPr>
            <a:cxnSpLocks noChangeShapeType="1"/>
          </p:cNvCxnSpPr>
          <p:nvPr/>
        </p:nvCxnSpPr>
        <p:spPr bwMode="auto">
          <a:xfrm>
            <a:off x="1008063" y="2579688"/>
            <a:ext cx="755650" cy="0"/>
          </a:xfrm>
          <a:prstGeom prst="line">
            <a:avLst/>
          </a:prstGeom>
          <a:noFill/>
          <a:ln w="25400" algn="ctr">
            <a:solidFill>
              <a:schemeClr val="tx1"/>
            </a:solidFill>
            <a:round/>
            <a:headEnd/>
            <a:tailEnd/>
          </a:ln>
        </p:spPr>
      </p:cxnSp>
      <p:sp>
        <p:nvSpPr>
          <p:cNvPr id="117789" name="Ellipse 36"/>
          <p:cNvSpPr>
            <a:spLocks noChangeArrowheads="1"/>
          </p:cNvSpPr>
          <p:nvPr/>
        </p:nvSpPr>
        <p:spPr bwMode="auto">
          <a:xfrm>
            <a:off x="900113" y="2471738"/>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17790" name="Gerade Verbindung 42"/>
          <p:cNvCxnSpPr>
            <a:cxnSpLocks noChangeShapeType="1"/>
          </p:cNvCxnSpPr>
          <p:nvPr/>
        </p:nvCxnSpPr>
        <p:spPr bwMode="auto">
          <a:xfrm>
            <a:off x="3095625" y="3944938"/>
            <a:ext cx="0" cy="1047750"/>
          </a:xfrm>
          <a:prstGeom prst="line">
            <a:avLst/>
          </a:prstGeom>
          <a:noFill/>
          <a:ln w="25400" algn="ctr">
            <a:solidFill>
              <a:schemeClr val="tx1"/>
            </a:solidFill>
            <a:round/>
            <a:headEnd/>
            <a:tailEnd/>
          </a:ln>
        </p:spPr>
      </p:cxnSp>
      <p:sp>
        <p:nvSpPr>
          <p:cNvPr id="117791" name="Ellipse 43"/>
          <p:cNvSpPr>
            <a:spLocks noChangeArrowheads="1"/>
          </p:cNvSpPr>
          <p:nvPr/>
        </p:nvSpPr>
        <p:spPr bwMode="auto">
          <a:xfrm>
            <a:off x="2987675" y="4919663"/>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pic>
        <p:nvPicPr>
          <p:cNvPr id="117792" name="Picture 3" descr="C:\Users\Denver Basien\Documents\___enter\4799_DSE\02_Konzeption\03_Feinkonzept\menuEklass.jpg"/>
          <p:cNvPicPr>
            <a:picLocks noChangeAspect="1" noChangeArrowheads="1"/>
          </p:cNvPicPr>
          <p:nvPr/>
        </p:nvPicPr>
        <p:blipFill>
          <a:blip r:embed="rId4"/>
          <a:srcRect l="-655" t="12016" r="92638" b="41344"/>
          <a:stretch>
            <a:fillRect/>
          </a:stretch>
        </p:blipFill>
        <p:spPr bwMode="auto">
          <a:xfrm>
            <a:off x="0" y="1119188"/>
            <a:ext cx="642938" cy="2643187"/>
          </a:xfrm>
          <a:prstGeom prst="rect">
            <a:avLst/>
          </a:prstGeom>
          <a:noFill/>
          <a:ln w="9525">
            <a:noFill/>
            <a:miter lim="800000"/>
            <a:headEnd/>
            <a:tailEnd/>
          </a:ln>
        </p:spPr>
      </p:pic>
      <p:sp>
        <p:nvSpPr>
          <p:cNvPr id="117793" name="Rectangle 22"/>
          <p:cNvSpPr>
            <a:spLocks noChangeArrowheads="1"/>
          </p:cNvSpPr>
          <p:nvPr/>
        </p:nvSpPr>
        <p:spPr bwMode="auto">
          <a:xfrm>
            <a:off x="698500" y="2619375"/>
            <a:ext cx="2413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r</a:t>
            </a:r>
          </a:p>
        </p:txBody>
      </p:sp>
      <p:pic>
        <p:nvPicPr>
          <p:cNvPr id="117794" name="Picture 4" descr="I:\_busy\4799_DSE\02_Konzeption\04_Drehbuch\Bilder\Diode-SYMBOL.gif"/>
          <p:cNvPicPr>
            <a:picLocks noChangeAspect="1" noChangeArrowheads="1"/>
          </p:cNvPicPr>
          <p:nvPr/>
        </p:nvPicPr>
        <p:blipFill>
          <a:blip r:embed="rId5"/>
          <a:srcRect r="8606"/>
          <a:stretch>
            <a:fillRect/>
          </a:stretch>
        </p:blipFill>
        <p:spPr bwMode="auto">
          <a:xfrm>
            <a:off x="28575" y="1839913"/>
            <a:ext cx="582613" cy="409575"/>
          </a:xfrm>
          <a:prstGeom prst="rect">
            <a:avLst/>
          </a:prstGeom>
          <a:noFill/>
          <a:ln w="9525">
            <a:noFill/>
            <a:miter lim="800000"/>
            <a:headEnd/>
            <a:tailEnd/>
          </a:ln>
        </p:spPr>
      </p:pic>
      <p:sp>
        <p:nvSpPr>
          <p:cNvPr id="117795" name="Rectangle 22"/>
          <p:cNvSpPr>
            <a:spLocks noChangeArrowheads="1"/>
          </p:cNvSpPr>
          <p:nvPr/>
        </p:nvSpPr>
        <p:spPr bwMode="auto">
          <a:xfrm>
            <a:off x="3363913" y="1970088"/>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
        <p:nvSpPr>
          <p:cNvPr id="117796" name="Rechteck 4"/>
          <p:cNvSpPr>
            <a:spLocks noChangeArrowheads="1"/>
          </p:cNvSpPr>
          <p:nvPr/>
        </p:nvSpPr>
        <p:spPr bwMode="auto">
          <a:xfrm>
            <a:off x="0" y="2976563"/>
            <a:ext cx="628650" cy="1017587"/>
          </a:xfrm>
          <a:prstGeom prst="rect">
            <a:avLst/>
          </a:prstGeom>
          <a:solidFill>
            <a:schemeClr val="bg1"/>
          </a:solidFill>
          <a:ln w="9525">
            <a:noFill/>
            <a:miter lim="800000"/>
            <a:headEnd/>
            <a:tailEnd/>
          </a:ln>
        </p:spPr>
        <p:txBody>
          <a:bodyPr lIns="90000" tIns="46800" rIns="90000" bIns="46800">
            <a:spAutoFit/>
          </a:bodyPr>
          <a:lstStyle/>
          <a:p>
            <a:pPr algn="ctr"/>
            <a:endParaRPr lang="de-DE"/>
          </a:p>
          <a:p>
            <a:pPr algn="ctr"/>
            <a:endParaRPr lang="de-DE"/>
          </a:p>
          <a:p>
            <a:pPr algn="ctr"/>
            <a:endParaRPr lang="de-DE"/>
          </a:p>
          <a:p>
            <a:pPr algn="ctr"/>
            <a:endParaRPr lang="de-DE"/>
          </a:p>
          <a:p>
            <a:pPr algn="ctr"/>
            <a:endParaRPr lang="de-DE"/>
          </a:p>
        </p:txBody>
      </p:sp>
      <p:sp>
        <p:nvSpPr>
          <p:cNvPr id="117797" name="Rectangle 22"/>
          <p:cNvSpPr>
            <a:spLocks noChangeArrowheads="1"/>
          </p:cNvSpPr>
          <p:nvPr/>
        </p:nvSpPr>
        <p:spPr bwMode="auto">
          <a:xfrm>
            <a:off x="2436813" y="1398588"/>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1</a:t>
            </a:r>
          </a:p>
        </p:txBody>
      </p:sp>
      <p:sp>
        <p:nvSpPr>
          <p:cNvPr id="117798" name="Rectangle 22"/>
          <p:cNvSpPr>
            <a:spLocks noChangeArrowheads="1"/>
          </p:cNvSpPr>
          <p:nvPr/>
        </p:nvSpPr>
        <p:spPr bwMode="auto">
          <a:xfrm>
            <a:off x="4008438" y="14605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1</a:t>
            </a:r>
          </a:p>
        </p:txBody>
      </p:sp>
      <p:sp>
        <p:nvSpPr>
          <p:cNvPr id="117799" name="Rectangle 22"/>
          <p:cNvSpPr>
            <a:spLocks noChangeArrowheads="1"/>
          </p:cNvSpPr>
          <p:nvPr/>
        </p:nvSpPr>
        <p:spPr bwMode="auto">
          <a:xfrm>
            <a:off x="4884738" y="142875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1</a:t>
            </a:r>
          </a:p>
        </p:txBody>
      </p:sp>
      <p:sp>
        <p:nvSpPr>
          <p:cNvPr id="117800" name="Rectangle 22"/>
          <p:cNvSpPr>
            <a:spLocks noChangeArrowheads="1"/>
          </p:cNvSpPr>
          <p:nvPr/>
        </p:nvSpPr>
        <p:spPr bwMode="auto">
          <a:xfrm>
            <a:off x="1252538" y="2619375"/>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1</a:t>
            </a:r>
          </a:p>
        </p:txBody>
      </p:sp>
      <p:sp>
        <p:nvSpPr>
          <p:cNvPr id="117801" name="Rectangle 22"/>
          <p:cNvSpPr>
            <a:spLocks noChangeArrowheads="1"/>
          </p:cNvSpPr>
          <p:nvPr/>
        </p:nvSpPr>
        <p:spPr bwMode="auto">
          <a:xfrm>
            <a:off x="2303463" y="41910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1</a:t>
            </a:r>
          </a:p>
        </p:txBody>
      </p:sp>
      <p:sp>
        <p:nvSpPr>
          <p:cNvPr id="117802" name="Rectangle 22"/>
          <p:cNvSpPr>
            <a:spLocks noChangeArrowheads="1"/>
          </p:cNvSpPr>
          <p:nvPr/>
        </p:nvSpPr>
        <p:spPr bwMode="auto">
          <a:xfrm>
            <a:off x="3168650" y="4348163"/>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1</a:t>
            </a:r>
          </a:p>
        </p:txBody>
      </p:sp>
      <p:sp>
        <p:nvSpPr>
          <p:cNvPr id="117803" name="Rectangle 22"/>
          <p:cNvSpPr>
            <a:spLocks noChangeArrowheads="1"/>
          </p:cNvSpPr>
          <p:nvPr/>
        </p:nvSpPr>
        <p:spPr bwMode="auto">
          <a:xfrm>
            <a:off x="4643438" y="4124325"/>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2</a:t>
            </a:r>
          </a:p>
        </p:txBody>
      </p:sp>
      <p:sp>
        <p:nvSpPr>
          <p:cNvPr id="117804" name="Rectangle 22"/>
          <p:cNvSpPr>
            <a:spLocks noChangeArrowheads="1"/>
          </p:cNvSpPr>
          <p:nvPr/>
        </p:nvSpPr>
        <p:spPr bwMode="auto">
          <a:xfrm>
            <a:off x="4479925" y="614363"/>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
        <p:nvSpPr>
          <p:cNvPr id="57" name="Textfeld 12"/>
          <p:cNvSpPr txBox="1">
            <a:spLocks noChangeArrowheads="1"/>
          </p:cNvSpPr>
          <p:nvPr/>
        </p:nvSpPr>
        <p:spPr bwMode="auto">
          <a:xfrm>
            <a:off x="6732588" y="4440238"/>
            <a:ext cx="2413000" cy="1200150"/>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p>
            <a:pPr>
              <a:defRPr/>
            </a:pPr>
            <a:r>
              <a:rPr lang="de-DE" dirty="0">
                <a:cs typeface="Times New Roman" pitchFamily="18" charset="0"/>
              </a:rPr>
              <a:t>Ziehen Sie bitte Symbole auf die Markierungen und klicken Sie auf die bitte Ausschlussmöglichkeiten.</a:t>
            </a:r>
          </a:p>
          <a:p>
            <a:pPr>
              <a:defRPr/>
            </a:pPr>
            <a:endParaRPr lang="de-DE" dirty="0">
              <a:cs typeface="Times New Roman" pitchFamily="18" charset="0"/>
            </a:endParaRPr>
          </a:p>
          <a:p>
            <a:pPr>
              <a:defRPr/>
            </a:pPr>
            <a:endParaRPr lang="de-DE" dirty="0">
              <a:cs typeface="Times New Roman" pitchFamily="18" charset="0"/>
            </a:endParaRPr>
          </a:p>
        </p:txBody>
      </p:sp>
      <p:pic>
        <p:nvPicPr>
          <p:cNvPr id="117806" name="Picture 2" descr="H:\_busy\4799_DSE\02_Konzeption\04_Drehbuch\Anhang-komplett\Anhang\01_Bedienelemente\Handlungsanweisungen\Handlungsanweisung mit OK-Button.jpg"/>
          <p:cNvPicPr>
            <a:picLocks noChangeAspect="1" noChangeArrowheads="1"/>
          </p:cNvPicPr>
          <p:nvPr/>
        </p:nvPicPr>
        <p:blipFill>
          <a:blip r:embed="rId6"/>
          <a:srcRect l="3027" t="56487" r="75838" b="5513"/>
          <a:stretch>
            <a:fillRect/>
          </a:stretch>
        </p:blipFill>
        <p:spPr bwMode="auto">
          <a:xfrm>
            <a:off x="7572375" y="5232400"/>
            <a:ext cx="722313" cy="328613"/>
          </a:xfrm>
          <a:prstGeom prst="rect">
            <a:avLst/>
          </a:prstGeom>
          <a:noFill/>
          <a:ln w="9525">
            <a:noFill/>
            <a:miter lim="800000"/>
            <a:headEnd/>
            <a:tailEnd/>
          </a:ln>
        </p:spPr>
      </p:pic>
      <p:pic>
        <p:nvPicPr>
          <p:cNvPr id="117807" name="Picture 2" descr="I:\_busy\4799_DSE\02_Konzeption\04_Drehbuch\Bilder\plan.gif"/>
          <p:cNvPicPr>
            <a:picLocks noChangeAspect="1" noChangeArrowheads="1"/>
          </p:cNvPicPr>
          <p:nvPr/>
        </p:nvPicPr>
        <p:blipFill>
          <a:blip r:embed="rId7"/>
          <a:stretch>
            <a:fillRect/>
          </a:stretch>
        </p:blipFill>
        <p:spPr bwMode="auto">
          <a:xfrm>
            <a:off x="1035958" y="600075"/>
            <a:ext cx="6343422" cy="5170488"/>
          </a:xfrm>
          <a:prstGeom prst="rect">
            <a:avLst/>
          </a:prstGeom>
          <a:noFill/>
          <a:ln w="9525">
            <a:noFill/>
            <a:miter lim="800000"/>
            <a:headEnd/>
            <a:tailEnd/>
          </a:ln>
        </p:spPr>
      </p:pic>
      <p:sp>
        <p:nvSpPr>
          <p:cNvPr id="51" name="Rectangle 22"/>
          <p:cNvSpPr>
            <a:spLocks noChangeArrowheads="1"/>
          </p:cNvSpPr>
          <p:nvPr/>
        </p:nvSpPr>
        <p:spPr bwMode="auto">
          <a:xfrm>
            <a:off x="1643042" y="5191140"/>
            <a:ext cx="266717" cy="279180"/>
          </a:xfrm>
          <a:prstGeom prst="rect">
            <a:avLst/>
          </a:prstGeom>
          <a:noFill/>
          <a:ln w="9525">
            <a:noFill/>
            <a:miter lim="800000"/>
            <a:headEnd/>
            <a:tailEnd/>
          </a:ln>
        </p:spPr>
        <p:txBody>
          <a:bodyPr wrap="none" lIns="90000" tIns="46800" rIns="90000" bIns="46800">
            <a:spAutoFit/>
          </a:bodyPr>
          <a:lstStyle/>
          <a:p>
            <a:pPr algn="ctr"/>
            <a:r>
              <a:rPr lang="de-DE" dirty="0" smtClean="0">
                <a:solidFill>
                  <a:srgbClr val="FF00FF"/>
                </a:solidFill>
              </a:rPr>
              <a:t>1</a:t>
            </a:r>
            <a:endParaRPr lang="de-DE" dirty="0">
              <a:solidFill>
                <a:srgbClr val="FF00FF"/>
              </a:solidFill>
            </a:endParaRPr>
          </a:p>
        </p:txBody>
      </p:sp>
      <p:sp>
        <p:nvSpPr>
          <p:cNvPr id="52" name="Rectangle 22"/>
          <p:cNvSpPr>
            <a:spLocks noChangeArrowheads="1"/>
          </p:cNvSpPr>
          <p:nvPr/>
        </p:nvSpPr>
        <p:spPr bwMode="auto">
          <a:xfrm>
            <a:off x="3815897" y="4736187"/>
            <a:ext cx="266717" cy="279180"/>
          </a:xfrm>
          <a:prstGeom prst="rect">
            <a:avLst/>
          </a:prstGeom>
          <a:noFill/>
          <a:ln w="9525">
            <a:noFill/>
            <a:miter lim="800000"/>
            <a:headEnd/>
            <a:tailEnd/>
          </a:ln>
        </p:spPr>
        <p:txBody>
          <a:bodyPr wrap="none" lIns="90000" tIns="46800" rIns="90000" bIns="46800">
            <a:spAutoFit/>
          </a:bodyPr>
          <a:lstStyle/>
          <a:p>
            <a:pPr algn="ctr"/>
            <a:r>
              <a:rPr lang="de-DE" dirty="0" smtClean="0">
                <a:solidFill>
                  <a:srgbClr val="FF00FF"/>
                </a:solidFill>
              </a:rPr>
              <a:t>6</a:t>
            </a:r>
            <a:endParaRPr lang="de-DE" dirty="0">
              <a:solidFill>
                <a:srgbClr val="FF00FF"/>
              </a:solidFill>
            </a:endParaRPr>
          </a:p>
        </p:txBody>
      </p:sp>
      <p:sp>
        <p:nvSpPr>
          <p:cNvPr id="53" name="Rectangle 22"/>
          <p:cNvSpPr>
            <a:spLocks noChangeArrowheads="1"/>
          </p:cNvSpPr>
          <p:nvPr/>
        </p:nvSpPr>
        <p:spPr bwMode="auto">
          <a:xfrm>
            <a:off x="3357554" y="833422"/>
            <a:ext cx="266717" cy="279180"/>
          </a:xfrm>
          <a:prstGeom prst="rect">
            <a:avLst/>
          </a:prstGeom>
          <a:noFill/>
          <a:ln w="9525">
            <a:noFill/>
            <a:miter lim="800000"/>
            <a:headEnd/>
            <a:tailEnd/>
          </a:ln>
        </p:spPr>
        <p:txBody>
          <a:bodyPr wrap="none" lIns="90000" tIns="46800" rIns="90000" bIns="46800">
            <a:spAutoFit/>
          </a:bodyPr>
          <a:lstStyle/>
          <a:p>
            <a:pPr algn="ctr"/>
            <a:r>
              <a:rPr lang="de-DE" dirty="0" smtClean="0">
                <a:solidFill>
                  <a:srgbClr val="FF00FF"/>
                </a:solidFill>
              </a:rPr>
              <a:t>5</a:t>
            </a:r>
            <a:endParaRPr lang="de-DE" dirty="0">
              <a:solidFill>
                <a:srgbClr val="FF00FF"/>
              </a:solidFill>
            </a:endParaRPr>
          </a:p>
        </p:txBody>
      </p:sp>
      <p:sp>
        <p:nvSpPr>
          <p:cNvPr id="54" name="Rectangle 22"/>
          <p:cNvSpPr>
            <a:spLocks noChangeArrowheads="1"/>
          </p:cNvSpPr>
          <p:nvPr/>
        </p:nvSpPr>
        <p:spPr bwMode="auto">
          <a:xfrm>
            <a:off x="5438780" y="5414978"/>
            <a:ext cx="266717" cy="279180"/>
          </a:xfrm>
          <a:prstGeom prst="rect">
            <a:avLst/>
          </a:prstGeom>
          <a:noFill/>
          <a:ln w="9525">
            <a:noFill/>
            <a:miter lim="800000"/>
            <a:headEnd/>
            <a:tailEnd/>
          </a:ln>
        </p:spPr>
        <p:txBody>
          <a:bodyPr wrap="none" lIns="90000" tIns="46800" rIns="90000" bIns="46800">
            <a:spAutoFit/>
          </a:bodyPr>
          <a:lstStyle/>
          <a:p>
            <a:pPr algn="ctr"/>
            <a:r>
              <a:rPr lang="de-DE" dirty="0" smtClean="0">
                <a:solidFill>
                  <a:srgbClr val="FF00FF"/>
                </a:solidFill>
              </a:rPr>
              <a:t>2</a:t>
            </a:r>
            <a:endParaRPr lang="de-DE" dirty="0">
              <a:solidFill>
                <a:srgbClr val="FF00FF"/>
              </a:solidFill>
            </a:endParaRPr>
          </a:p>
        </p:txBody>
      </p:sp>
      <p:sp>
        <p:nvSpPr>
          <p:cNvPr id="55" name="Rectangle 22"/>
          <p:cNvSpPr>
            <a:spLocks noChangeArrowheads="1"/>
          </p:cNvSpPr>
          <p:nvPr/>
        </p:nvSpPr>
        <p:spPr bwMode="auto">
          <a:xfrm>
            <a:off x="2500298" y="4762512"/>
            <a:ext cx="266717" cy="279180"/>
          </a:xfrm>
          <a:prstGeom prst="rect">
            <a:avLst/>
          </a:prstGeom>
          <a:noFill/>
          <a:ln w="9525">
            <a:noFill/>
            <a:miter lim="800000"/>
            <a:headEnd/>
            <a:tailEnd/>
          </a:ln>
        </p:spPr>
        <p:txBody>
          <a:bodyPr wrap="none" lIns="90000" tIns="46800" rIns="90000" bIns="46800">
            <a:spAutoFit/>
          </a:bodyPr>
          <a:lstStyle/>
          <a:p>
            <a:pPr algn="ctr"/>
            <a:r>
              <a:rPr lang="de-DE" dirty="0" smtClean="0">
                <a:solidFill>
                  <a:srgbClr val="FF00FF"/>
                </a:solidFill>
              </a:rPr>
              <a:t>3</a:t>
            </a:r>
            <a:endParaRPr lang="de-DE" dirty="0">
              <a:solidFill>
                <a:srgbClr val="FF00FF"/>
              </a:solidFill>
            </a:endParaRPr>
          </a:p>
        </p:txBody>
      </p:sp>
      <p:sp>
        <p:nvSpPr>
          <p:cNvPr id="56" name="Rectangle 22"/>
          <p:cNvSpPr>
            <a:spLocks noChangeArrowheads="1"/>
          </p:cNvSpPr>
          <p:nvPr/>
        </p:nvSpPr>
        <p:spPr bwMode="auto">
          <a:xfrm>
            <a:off x="6215074" y="4762512"/>
            <a:ext cx="266717" cy="279180"/>
          </a:xfrm>
          <a:prstGeom prst="rect">
            <a:avLst/>
          </a:prstGeom>
          <a:noFill/>
          <a:ln w="9525">
            <a:noFill/>
            <a:miter lim="800000"/>
            <a:headEnd/>
            <a:tailEnd/>
          </a:ln>
        </p:spPr>
        <p:txBody>
          <a:bodyPr wrap="none" lIns="90000" tIns="46800" rIns="90000" bIns="46800">
            <a:spAutoFit/>
          </a:bodyPr>
          <a:lstStyle/>
          <a:p>
            <a:pPr algn="ctr"/>
            <a:r>
              <a:rPr lang="de-DE" dirty="0" smtClean="0">
                <a:solidFill>
                  <a:srgbClr val="FF00FF"/>
                </a:solidFill>
              </a:rPr>
              <a:t>4</a:t>
            </a:r>
            <a:endParaRPr lang="de-DE" dirty="0">
              <a:solidFill>
                <a:srgbClr val="FF00FF"/>
              </a:solidFill>
            </a:endParaRPr>
          </a:p>
        </p:txBody>
      </p:sp>
      <p:pic>
        <p:nvPicPr>
          <p:cNvPr id="58" name="Picture 3" descr="I:\_busy\4799_DSE\02_Konzeption\04_Drehbuch\Bilder\ohm.gif"/>
          <p:cNvPicPr>
            <a:picLocks noChangeAspect="1" noChangeArrowheads="1"/>
          </p:cNvPicPr>
          <p:nvPr/>
        </p:nvPicPr>
        <p:blipFill>
          <a:blip r:embed="rId8"/>
          <a:srcRect/>
          <a:stretch>
            <a:fillRect/>
          </a:stretch>
        </p:blipFill>
        <p:spPr bwMode="auto">
          <a:xfrm>
            <a:off x="41275" y="2619375"/>
            <a:ext cx="569913" cy="306388"/>
          </a:xfrm>
          <a:prstGeom prst="rect">
            <a:avLst/>
          </a:prstGeom>
          <a:noFill/>
          <a:ln w="9525">
            <a:noFill/>
            <a:miter lim="800000"/>
            <a:headEnd/>
            <a:tailEnd/>
          </a:ln>
        </p:spPr>
      </p:pic>
      <p:sp>
        <p:nvSpPr>
          <p:cNvPr id="59" name="Rectangle 22"/>
          <p:cNvSpPr>
            <a:spLocks noChangeArrowheads="1"/>
          </p:cNvSpPr>
          <p:nvPr/>
        </p:nvSpPr>
        <p:spPr bwMode="auto">
          <a:xfrm>
            <a:off x="4740737" y="4703186"/>
            <a:ext cx="266717" cy="279180"/>
          </a:xfrm>
          <a:prstGeom prst="rect">
            <a:avLst/>
          </a:prstGeom>
          <a:noFill/>
          <a:ln w="9525">
            <a:noFill/>
            <a:miter lim="800000"/>
            <a:headEnd/>
            <a:tailEnd/>
          </a:ln>
        </p:spPr>
        <p:txBody>
          <a:bodyPr wrap="none" lIns="90000" tIns="46800" rIns="90000" bIns="46800">
            <a:spAutoFit/>
          </a:bodyPr>
          <a:lstStyle/>
          <a:p>
            <a:pPr algn="ctr"/>
            <a:r>
              <a:rPr lang="de-DE" dirty="0">
                <a:solidFill>
                  <a:srgbClr val="FF00FF"/>
                </a:solidFill>
              </a:rPr>
              <a:t>7</a:t>
            </a:r>
            <a:endParaRPr lang="de-DE" dirty="0">
              <a:solidFill>
                <a:srgbClr val="FF00FF"/>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09" name="Picture 2" descr="I:\_busy\4799_DSE\02_Konzeption\04_Drehbuch\Bilder\Messen.png"/>
          <p:cNvPicPr>
            <a:picLocks noChangeAspect="1" noChangeArrowheads="1"/>
          </p:cNvPicPr>
          <p:nvPr/>
        </p:nvPicPr>
        <p:blipFill>
          <a:blip r:embed="rId3"/>
          <a:srcRect/>
          <a:stretch>
            <a:fillRect/>
          </a:stretch>
        </p:blipFill>
        <p:spPr bwMode="auto">
          <a:xfrm>
            <a:off x="1606550" y="1985963"/>
            <a:ext cx="4333875" cy="3294062"/>
          </a:xfrm>
          <a:prstGeom prst="rect">
            <a:avLst/>
          </a:prstGeom>
          <a:noFill/>
          <a:ln w="9525">
            <a:noFill/>
            <a:miter lim="800000"/>
            <a:headEnd/>
            <a:tailEnd/>
          </a:ln>
        </p:spPr>
      </p:pic>
      <p:graphicFrame>
        <p:nvGraphicFramePr>
          <p:cNvPr id="4" name="Tabelle 3"/>
          <p:cNvGraphicFramePr>
            <a:graphicFrameLocks noGrp="1"/>
          </p:cNvGraphicFramePr>
          <p:nvPr/>
        </p:nvGraphicFramePr>
        <p:xfrm>
          <a:off x="6892039" y="1308274"/>
          <a:ext cx="2232248" cy="2988060"/>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04055"/>
                <a:gridCol w="1728193"/>
              </a:tblGrid>
              <a:tr h="392220">
                <a:tc>
                  <a:txBody>
                    <a:bodyPr/>
                    <a:lstStyle/>
                    <a:p>
                      <a:pPr algn="ctr"/>
                      <a:r>
                        <a:rPr lang="de-DE" b="0" dirty="0" smtClean="0"/>
                        <a:t>x</a:t>
                      </a:r>
                      <a:endParaRPr lang="de-DE" b="0"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b="0" dirty="0" smtClean="0"/>
                        <a:t>Masseleitung</a:t>
                      </a:r>
                      <a:r>
                        <a:rPr lang="de-DE" sz="1050" b="0" baseline="0" dirty="0" smtClean="0"/>
                        <a:t> Steuergerät Kraftstoffpumpe</a:t>
                      </a:r>
                      <a:endParaRPr lang="de-DE" sz="1050" b="0" dirty="0" smtClean="0"/>
                    </a:p>
                    <a:p>
                      <a:pPr algn="ctr"/>
                      <a:endParaRPr lang="de-DE" sz="1050" b="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Leitung</a:t>
                      </a:r>
                      <a:r>
                        <a:rPr lang="de-DE" sz="1050" baseline="0" dirty="0" smtClean="0"/>
                        <a:t> Sicherungsausgang zum Steuergerät Kraftstoffpumpe</a:t>
                      </a:r>
                      <a:endParaRPr lang="de-DE" sz="1050" dirty="0" smtClean="0"/>
                    </a:p>
                    <a:p>
                      <a:pPr algn="ctr"/>
                      <a:endParaRPr lang="de-DE" sz="1050" dirty="0"/>
                    </a:p>
                  </a:txBody>
                  <a:tcPr>
                    <a:solidFill>
                      <a:schemeClr val="bg1"/>
                    </a:solidFill>
                  </a:tcPr>
                </a:tc>
              </a:tr>
              <a:tr h="451993">
                <a:tc>
                  <a:txBody>
                    <a:bodyPr/>
                    <a:lstStyle/>
                    <a:p>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Kraftstoffpumpe</a:t>
                      </a:r>
                      <a:r>
                        <a:rPr lang="de-DE" sz="1050" baseline="0" dirty="0" smtClean="0"/>
                        <a:t> defekt</a:t>
                      </a:r>
                      <a:endParaRPr lang="de-DE" sz="1050" dirty="0" smtClean="0"/>
                    </a:p>
                    <a:p>
                      <a:endParaRPr lang="de-DE" sz="1050" dirty="0"/>
                    </a:p>
                  </a:txBody>
                  <a:tcPr>
                    <a:solidFill>
                      <a:schemeClr val="bg1"/>
                    </a:solidFill>
                  </a:tcPr>
                </a:tc>
              </a:tr>
              <a:tr h="501527">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Plusleitung Kraftstoffpumpe</a:t>
                      </a:r>
                    </a:p>
                    <a:p>
                      <a:endParaRPr lang="de-DE" sz="1050" dirty="0"/>
                    </a:p>
                  </a:txBody>
                  <a:tcPr>
                    <a:solidFill>
                      <a:schemeClr val="bg1"/>
                    </a:solidFill>
                  </a:tcPr>
                </a:tc>
              </a:tr>
              <a:tr h="501527">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algn="ctr"/>
                      <a:r>
                        <a:rPr lang="de-DE" sz="1050" dirty="0" smtClean="0"/>
                        <a:t>Masseleitung</a:t>
                      </a:r>
                      <a:r>
                        <a:rPr lang="de-DE" sz="1050" baseline="0" dirty="0" smtClean="0"/>
                        <a:t> Kraftstoffpumpe</a:t>
                      </a:r>
                      <a:endParaRPr lang="de-DE" sz="1050" dirty="0"/>
                    </a:p>
                  </a:txBody>
                  <a:tcPr>
                    <a:solidFill>
                      <a:schemeClr val="bg1"/>
                    </a:solidFill>
                  </a:tcPr>
                </a:tc>
              </a:tr>
            </a:tbl>
          </a:graphicData>
        </a:graphic>
      </p:graphicFrame>
      <p:sp>
        <p:nvSpPr>
          <p:cNvPr id="119811" name="Textfeld 4"/>
          <p:cNvSpPr txBox="1">
            <a:spLocks noChangeArrowheads="1"/>
          </p:cNvSpPr>
          <p:nvPr/>
        </p:nvSpPr>
        <p:spPr bwMode="auto">
          <a:xfrm>
            <a:off x="6802438" y="1031875"/>
            <a:ext cx="2341562" cy="276225"/>
          </a:xfrm>
          <a:prstGeom prst="rect">
            <a:avLst/>
          </a:prstGeom>
          <a:noFill/>
          <a:ln w="9525">
            <a:noFill/>
            <a:miter lim="800000"/>
            <a:headEnd/>
            <a:tailEnd/>
          </a:ln>
        </p:spPr>
        <p:txBody>
          <a:bodyPr>
            <a:spAutoFit/>
          </a:bodyPr>
          <a:lstStyle/>
          <a:p>
            <a:pPr algn="ctr"/>
            <a:r>
              <a:rPr lang="de-DE"/>
              <a:t>Ausschlussmöglichkeiten</a:t>
            </a:r>
          </a:p>
        </p:txBody>
      </p:sp>
      <p:sp>
        <p:nvSpPr>
          <p:cNvPr id="10" name="Textfeld 12"/>
          <p:cNvSpPr txBox="1">
            <a:spLocks noChangeArrowheads="1"/>
          </p:cNvSpPr>
          <p:nvPr/>
        </p:nvSpPr>
        <p:spPr bwMode="auto">
          <a:xfrm>
            <a:off x="6696075" y="4440238"/>
            <a:ext cx="2413000" cy="1200150"/>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p>
            <a:pPr>
              <a:defRPr/>
            </a:pPr>
            <a:r>
              <a:rPr lang="de-DE" dirty="0">
                <a:cs typeface="Times New Roman" pitchFamily="18" charset="0"/>
              </a:rPr>
              <a:t>Ziehen Sie bitte Symbole auf die Markierungen und klicken Sie auf die bitte Ausschlussmöglichkeiten.</a:t>
            </a:r>
          </a:p>
          <a:p>
            <a:pPr>
              <a:defRPr/>
            </a:pPr>
            <a:endParaRPr lang="de-DE" dirty="0">
              <a:cs typeface="Times New Roman" pitchFamily="18" charset="0"/>
            </a:endParaRPr>
          </a:p>
          <a:p>
            <a:pPr>
              <a:defRPr/>
            </a:pPr>
            <a:endParaRPr lang="de-DE" dirty="0">
              <a:cs typeface="Times New Roman" pitchFamily="18" charset="0"/>
            </a:endParaRPr>
          </a:p>
        </p:txBody>
      </p:sp>
      <p:pic>
        <p:nvPicPr>
          <p:cNvPr id="119813" name="Picture 2" descr="H:\_busy\4799_DSE\02_Konzeption\04_Drehbuch\Anhang-komplett\Anhang\01_Bedienelemente\Handlungsanweisungen\Handlungsanweisung mit OK-Button.jpg"/>
          <p:cNvPicPr>
            <a:picLocks noChangeAspect="1" noChangeArrowheads="1"/>
          </p:cNvPicPr>
          <p:nvPr/>
        </p:nvPicPr>
        <p:blipFill>
          <a:blip r:embed="rId4"/>
          <a:srcRect l="3027" t="56487" r="75838" b="5513"/>
          <a:stretch>
            <a:fillRect/>
          </a:stretch>
        </p:blipFill>
        <p:spPr bwMode="auto">
          <a:xfrm>
            <a:off x="7535863" y="5232400"/>
            <a:ext cx="722312" cy="328613"/>
          </a:xfrm>
          <a:prstGeom prst="rect">
            <a:avLst/>
          </a:prstGeom>
          <a:noFill/>
          <a:ln w="9525">
            <a:noFill/>
            <a:miter lim="800000"/>
            <a:headEnd/>
            <a:tailEnd/>
          </a:ln>
        </p:spPr>
      </p:pic>
      <p:sp>
        <p:nvSpPr>
          <p:cNvPr id="119814" name="Rectangle 22"/>
          <p:cNvSpPr>
            <a:spLocks noChangeArrowheads="1"/>
          </p:cNvSpPr>
          <p:nvPr/>
        </p:nvSpPr>
        <p:spPr bwMode="auto">
          <a:xfrm>
            <a:off x="7461250" y="2263775"/>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g</a:t>
            </a:r>
          </a:p>
        </p:txBody>
      </p:sp>
      <p:sp>
        <p:nvSpPr>
          <p:cNvPr id="119815" name="Rectangle 22"/>
          <p:cNvSpPr>
            <a:spLocks noChangeArrowheads="1"/>
          </p:cNvSpPr>
          <p:nvPr/>
        </p:nvSpPr>
        <p:spPr bwMode="auto">
          <a:xfrm>
            <a:off x="7451725" y="3416300"/>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h</a:t>
            </a:r>
          </a:p>
        </p:txBody>
      </p:sp>
      <p:sp>
        <p:nvSpPr>
          <p:cNvPr id="119816" name="Rectangle 22"/>
          <p:cNvSpPr>
            <a:spLocks noChangeArrowheads="1"/>
          </p:cNvSpPr>
          <p:nvPr/>
        </p:nvSpPr>
        <p:spPr bwMode="auto">
          <a:xfrm>
            <a:off x="7489825" y="2913063"/>
            <a:ext cx="225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i</a:t>
            </a:r>
          </a:p>
        </p:txBody>
      </p:sp>
      <p:sp>
        <p:nvSpPr>
          <p:cNvPr id="119817" name="Rectangle 22"/>
          <p:cNvSpPr>
            <a:spLocks noChangeArrowheads="1"/>
          </p:cNvSpPr>
          <p:nvPr/>
        </p:nvSpPr>
        <p:spPr bwMode="auto">
          <a:xfrm>
            <a:off x="7456488" y="3886200"/>
            <a:ext cx="2254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j</a:t>
            </a:r>
          </a:p>
        </p:txBody>
      </p:sp>
      <p:sp>
        <p:nvSpPr>
          <p:cNvPr id="119818" name="Rectangle 22"/>
          <p:cNvSpPr>
            <a:spLocks noChangeArrowheads="1"/>
          </p:cNvSpPr>
          <p:nvPr/>
        </p:nvSpPr>
        <p:spPr bwMode="auto">
          <a:xfrm>
            <a:off x="7491413" y="1460500"/>
            <a:ext cx="233362"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f</a:t>
            </a:r>
          </a:p>
        </p:txBody>
      </p:sp>
      <p:cxnSp>
        <p:nvCxnSpPr>
          <p:cNvPr id="119819" name="Gerade Verbindung 21"/>
          <p:cNvCxnSpPr>
            <a:cxnSpLocks noChangeShapeType="1"/>
          </p:cNvCxnSpPr>
          <p:nvPr/>
        </p:nvCxnSpPr>
        <p:spPr bwMode="auto">
          <a:xfrm>
            <a:off x="3281363" y="1503363"/>
            <a:ext cx="0" cy="1141412"/>
          </a:xfrm>
          <a:prstGeom prst="line">
            <a:avLst/>
          </a:prstGeom>
          <a:noFill/>
          <a:ln w="25400" algn="ctr">
            <a:solidFill>
              <a:schemeClr val="tx1"/>
            </a:solidFill>
            <a:round/>
            <a:headEnd/>
            <a:tailEnd/>
          </a:ln>
        </p:spPr>
      </p:cxnSp>
      <p:sp>
        <p:nvSpPr>
          <p:cNvPr id="119820" name="Ellipse 22"/>
          <p:cNvSpPr>
            <a:spLocks noChangeArrowheads="1"/>
          </p:cNvSpPr>
          <p:nvPr/>
        </p:nvSpPr>
        <p:spPr bwMode="auto">
          <a:xfrm>
            <a:off x="3171825" y="1392238"/>
            <a:ext cx="217488"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19821" name="Gerade Verbindung 24"/>
          <p:cNvCxnSpPr>
            <a:cxnSpLocks noChangeShapeType="1"/>
            <a:stCxn id="119822" idx="6"/>
          </p:cNvCxnSpPr>
          <p:nvPr/>
        </p:nvCxnSpPr>
        <p:spPr bwMode="auto">
          <a:xfrm>
            <a:off x="3213100" y="3019425"/>
            <a:ext cx="1349375" cy="0"/>
          </a:xfrm>
          <a:prstGeom prst="line">
            <a:avLst/>
          </a:prstGeom>
          <a:noFill/>
          <a:ln w="25400" algn="ctr">
            <a:solidFill>
              <a:schemeClr val="tx1"/>
            </a:solidFill>
            <a:round/>
            <a:headEnd/>
            <a:tailEnd/>
          </a:ln>
        </p:spPr>
      </p:cxnSp>
      <p:sp>
        <p:nvSpPr>
          <p:cNvPr id="119822" name="Ellipse 25"/>
          <p:cNvSpPr>
            <a:spLocks noChangeArrowheads="1"/>
          </p:cNvSpPr>
          <p:nvPr/>
        </p:nvSpPr>
        <p:spPr bwMode="auto">
          <a:xfrm>
            <a:off x="2997200" y="2911475"/>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19825" name="Gerade Verbindung 32"/>
          <p:cNvCxnSpPr>
            <a:cxnSpLocks noChangeShapeType="1"/>
          </p:cNvCxnSpPr>
          <p:nvPr/>
        </p:nvCxnSpPr>
        <p:spPr bwMode="auto">
          <a:xfrm flipV="1">
            <a:off x="5651500" y="1739900"/>
            <a:ext cx="0" cy="904875"/>
          </a:xfrm>
          <a:prstGeom prst="line">
            <a:avLst/>
          </a:prstGeom>
          <a:noFill/>
          <a:ln w="25400" algn="ctr">
            <a:solidFill>
              <a:schemeClr val="tx1"/>
            </a:solidFill>
            <a:round/>
            <a:headEnd/>
            <a:tailEnd/>
          </a:ln>
        </p:spPr>
      </p:cxnSp>
      <p:sp>
        <p:nvSpPr>
          <p:cNvPr id="119826" name="Ellipse 33"/>
          <p:cNvSpPr>
            <a:spLocks noChangeArrowheads="1"/>
          </p:cNvSpPr>
          <p:nvPr/>
        </p:nvSpPr>
        <p:spPr bwMode="auto">
          <a:xfrm>
            <a:off x="5543550" y="1608138"/>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sp>
        <p:nvSpPr>
          <p:cNvPr id="119827" name="Rectangle 22"/>
          <p:cNvSpPr>
            <a:spLocks noChangeArrowheads="1"/>
          </p:cNvSpPr>
          <p:nvPr/>
        </p:nvSpPr>
        <p:spPr bwMode="auto">
          <a:xfrm>
            <a:off x="628650" y="1247775"/>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b</a:t>
            </a:r>
          </a:p>
        </p:txBody>
      </p:sp>
      <p:sp>
        <p:nvSpPr>
          <p:cNvPr id="119828" name="Rectangle 22"/>
          <p:cNvSpPr>
            <a:spLocks noChangeArrowheads="1"/>
          </p:cNvSpPr>
          <p:nvPr/>
        </p:nvSpPr>
        <p:spPr bwMode="auto">
          <a:xfrm>
            <a:off x="638175" y="1535113"/>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a:t>
            </a:r>
          </a:p>
        </p:txBody>
      </p:sp>
      <p:sp>
        <p:nvSpPr>
          <p:cNvPr id="119829" name="Rectangle 22"/>
          <p:cNvSpPr>
            <a:spLocks noChangeArrowheads="1"/>
          </p:cNvSpPr>
          <p:nvPr/>
        </p:nvSpPr>
        <p:spPr bwMode="auto">
          <a:xfrm>
            <a:off x="628650" y="1905000"/>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d</a:t>
            </a:r>
          </a:p>
        </p:txBody>
      </p:sp>
      <p:sp>
        <p:nvSpPr>
          <p:cNvPr id="119830" name="Rectangle 22"/>
          <p:cNvSpPr>
            <a:spLocks noChangeArrowheads="1"/>
          </p:cNvSpPr>
          <p:nvPr/>
        </p:nvSpPr>
        <p:spPr bwMode="auto">
          <a:xfrm>
            <a:off x="633413" y="2265363"/>
            <a:ext cx="266700" cy="277812"/>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e</a:t>
            </a:r>
          </a:p>
        </p:txBody>
      </p:sp>
      <p:pic>
        <p:nvPicPr>
          <p:cNvPr id="119831" name="Picture 3" descr="C:\Users\Denver Basien\Documents\___enter\4799_DSE\02_Konzeption\03_Feinkonzept\menuEklass.jpg"/>
          <p:cNvPicPr>
            <a:picLocks noChangeAspect="1" noChangeArrowheads="1"/>
          </p:cNvPicPr>
          <p:nvPr/>
        </p:nvPicPr>
        <p:blipFill>
          <a:blip r:embed="rId5"/>
          <a:srcRect l="-655" t="12016" r="92638" b="41344"/>
          <a:stretch>
            <a:fillRect/>
          </a:stretch>
        </p:blipFill>
        <p:spPr bwMode="auto">
          <a:xfrm>
            <a:off x="0" y="1119188"/>
            <a:ext cx="642938" cy="2643187"/>
          </a:xfrm>
          <a:prstGeom prst="rect">
            <a:avLst/>
          </a:prstGeom>
          <a:noFill/>
          <a:ln w="9525">
            <a:noFill/>
            <a:miter lim="800000"/>
            <a:headEnd/>
            <a:tailEnd/>
          </a:ln>
        </p:spPr>
      </p:pic>
      <p:sp>
        <p:nvSpPr>
          <p:cNvPr id="119832" name="Rectangle 22"/>
          <p:cNvSpPr>
            <a:spLocks noChangeArrowheads="1"/>
          </p:cNvSpPr>
          <p:nvPr/>
        </p:nvSpPr>
        <p:spPr bwMode="auto">
          <a:xfrm>
            <a:off x="698500" y="2619375"/>
            <a:ext cx="2413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r</a:t>
            </a:r>
          </a:p>
        </p:txBody>
      </p:sp>
      <p:sp>
        <p:nvSpPr>
          <p:cNvPr id="119833" name="Rechteck 38"/>
          <p:cNvSpPr>
            <a:spLocks noChangeArrowheads="1"/>
          </p:cNvSpPr>
          <p:nvPr/>
        </p:nvSpPr>
        <p:spPr bwMode="auto">
          <a:xfrm>
            <a:off x="0" y="2976563"/>
            <a:ext cx="628650" cy="1017587"/>
          </a:xfrm>
          <a:prstGeom prst="rect">
            <a:avLst/>
          </a:prstGeom>
          <a:solidFill>
            <a:schemeClr val="bg1"/>
          </a:solidFill>
          <a:ln w="9525">
            <a:noFill/>
            <a:miter lim="800000"/>
            <a:headEnd/>
            <a:tailEnd/>
          </a:ln>
        </p:spPr>
        <p:txBody>
          <a:bodyPr lIns="90000" tIns="46800" rIns="90000" bIns="46800">
            <a:spAutoFit/>
          </a:bodyPr>
          <a:lstStyle/>
          <a:p>
            <a:pPr algn="ctr"/>
            <a:endParaRPr lang="de-DE"/>
          </a:p>
          <a:p>
            <a:pPr algn="ctr"/>
            <a:endParaRPr lang="de-DE"/>
          </a:p>
          <a:p>
            <a:pPr algn="ctr"/>
            <a:endParaRPr lang="de-DE"/>
          </a:p>
          <a:p>
            <a:pPr algn="ctr"/>
            <a:endParaRPr lang="de-DE"/>
          </a:p>
          <a:p>
            <a:pPr algn="ctr"/>
            <a:endParaRPr lang="de-DE"/>
          </a:p>
        </p:txBody>
      </p:sp>
      <p:pic>
        <p:nvPicPr>
          <p:cNvPr id="119834" name="Picture 2" descr="I:\_busy\4799_DSE\02_Konzeption\04_Drehbuch\Bilder\messschieber.jpg"/>
          <p:cNvPicPr>
            <a:picLocks noChangeAspect="1" noChangeArrowheads="1"/>
          </p:cNvPicPr>
          <p:nvPr/>
        </p:nvPicPr>
        <p:blipFill>
          <a:blip r:embed="rId6"/>
          <a:srcRect/>
          <a:stretch>
            <a:fillRect/>
          </a:stretch>
        </p:blipFill>
        <p:spPr bwMode="auto">
          <a:xfrm>
            <a:off x="107950" y="1912938"/>
            <a:ext cx="514350" cy="276225"/>
          </a:xfrm>
          <a:prstGeom prst="rect">
            <a:avLst/>
          </a:prstGeom>
          <a:noFill/>
          <a:ln w="9525">
            <a:noFill/>
            <a:miter lim="800000"/>
            <a:headEnd/>
            <a:tailEnd/>
          </a:ln>
        </p:spPr>
      </p:pic>
      <p:sp>
        <p:nvSpPr>
          <p:cNvPr id="119835" name="Rectangle 22"/>
          <p:cNvSpPr>
            <a:spLocks noChangeArrowheads="1"/>
          </p:cNvSpPr>
          <p:nvPr/>
        </p:nvSpPr>
        <p:spPr bwMode="auto">
          <a:xfrm>
            <a:off x="3348038" y="1319213"/>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3</a:t>
            </a:r>
          </a:p>
        </p:txBody>
      </p:sp>
      <p:sp>
        <p:nvSpPr>
          <p:cNvPr id="119837" name="Rectangle 22"/>
          <p:cNvSpPr>
            <a:spLocks noChangeArrowheads="1"/>
          </p:cNvSpPr>
          <p:nvPr/>
        </p:nvSpPr>
        <p:spPr bwMode="auto">
          <a:xfrm>
            <a:off x="5964238" y="3783013"/>
            <a:ext cx="266700" cy="277812"/>
          </a:xfrm>
          <a:prstGeom prst="rect">
            <a:avLst/>
          </a:prstGeom>
          <a:noFill/>
          <a:ln w="9525">
            <a:noFill/>
            <a:miter lim="800000"/>
            <a:headEnd/>
            <a:tailEnd/>
          </a:ln>
        </p:spPr>
        <p:txBody>
          <a:bodyPr wrap="none" lIns="90000" tIns="46800" rIns="90000" bIns="46800">
            <a:spAutoFit/>
          </a:bodyPr>
          <a:lstStyle/>
          <a:p>
            <a:pPr algn="ctr"/>
            <a:r>
              <a:rPr lang="de-DE" dirty="0">
                <a:solidFill>
                  <a:srgbClr val="FF00FF"/>
                </a:solidFill>
              </a:rPr>
              <a:t>1</a:t>
            </a:r>
          </a:p>
        </p:txBody>
      </p:sp>
      <p:sp>
        <p:nvSpPr>
          <p:cNvPr id="119838" name="Rectangle 22"/>
          <p:cNvSpPr>
            <a:spLocks noChangeArrowheads="1"/>
          </p:cNvSpPr>
          <p:nvPr/>
        </p:nvSpPr>
        <p:spPr bwMode="auto">
          <a:xfrm>
            <a:off x="5724525" y="1608138"/>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2</a:t>
            </a:r>
          </a:p>
        </p:txBody>
      </p:sp>
      <p:sp>
        <p:nvSpPr>
          <p:cNvPr id="119839" name="Rectangle 22"/>
          <p:cNvSpPr>
            <a:spLocks noChangeArrowheads="1"/>
          </p:cNvSpPr>
          <p:nvPr/>
        </p:nvSpPr>
        <p:spPr bwMode="auto">
          <a:xfrm>
            <a:off x="3171825" y="4708525"/>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cxnSp>
        <p:nvCxnSpPr>
          <p:cNvPr id="119840" name="Gerade Verbindung 45"/>
          <p:cNvCxnSpPr>
            <a:cxnSpLocks noChangeShapeType="1"/>
          </p:cNvCxnSpPr>
          <p:nvPr/>
        </p:nvCxnSpPr>
        <p:spPr bwMode="auto">
          <a:xfrm flipV="1">
            <a:off x="5908675" y="2759075"/>
            <a:ext cx="0" cy="1292225"/>
          </a:xfrm>
          <a:prstGeom prst="line">
            <a:avLst/>
          </a:prstGeom>
          <a:noFill/>
          <a:ln w="25400" algn="ctr">
            <a:solidFill>
              <a:schemeClr val="tx1"/>
            </a:solidFill>
            <a:round/>
            <a:headEnd/>
            <a:tailEnd/>
          </a:ln>
        </p:spPr>
      </p:cxnSp>
      <p:sp>
        <p:nvSpPr>
          <p:cNvPr id="119841" name="Ellipse 46"/>
          <p:cNvSpPr>
            <a:spLocks noChangeArrowheads="1"/>
          </p:cNvSpPr>
          <p:nvPr/>
        </p:nvSpPr>
        <p:spPr bwMode="auto">
          <a:xfrm>
            <a:off x="5800725" y="3917950"/>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sp>
        <p:nvSpPr>
          <p:cNvPr id="119842" name="Rectangle 22"/>
          <p:cNvSpPr>
            <a:spLocks noChangeArrowheads="1"/>
          </p:cNvSpPr>
          <p:nvPr/>
        </p:nvSpPr>
        <p:spPr bwMode="auto">
          <a:xfrm>
            <a:off x="2838450" y="2643188"/>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4</a:t>
            </a:r>
          </a:p>
        </p:txBody>
      </p:sp>
      <p:sp>
        <p:nvSpPr>
          <p:cNvPr id="119843" name="Textfeld 17"/>
          <p:cNvSpPr txBox="1">
            <a:spLocks noChangeArrowheads="1"/>
          </p:cNvSpPr>
          <p:nvPr/>
        </p:nvSpPr>
        <p:spPr bwMode="auto">
          <a:xfrm>
            <a:off x="1042988" y="1103313"/>
            <a:ext cx="2089150" cy="461665"/>
          </a:xfrm>
          <a:prstGeom prst="rect">
            <a:avLst/>
          </a:prstGeom>
          <a:solidFill>
            <a:schemeClr val="bg1"/>
          </a:solidFill>
          <a:ln w="9525">
            <a:solidFill>
              <a:schemeClr val="tx1"/>
            </a:solidFill>
            <a:miter lim="800000"/>
            <a:headEnd/>
            <a:tailEnd/>
          </a:ln>
        </p:spPr>
        <p:txBody>
          <a:bodyPr>
            <a:spAutoFit/>
          </a:bodyPr>
          <a:lstStyle/>
          <a:p>
            <a:r>
              <a:rPr lang="de-DE" dirty="0"/>
              <a:t>Spannungsversorgung </a:t>
            </a:r>
            <a:r>
              <a:rPr lang="de-DE" dirty="0" smtClean="0"/>
              <a:t>N118</a:t>
            </a:r>
            <a:endParaRPr lang="de-DE" dirty="0"/>
          </a:p>
        </p:txBody>
      </p:sp>
      <p:sp>
        <p:nvSpPr>
          <p:cNvPr id="119844" name="Textfeld 51"/>
          <p:cNvSpPr txBox="1">
            <a:spLocks noChangeArrowheads="1"/>
          </p:cNvSpPr>
          <p:nvPr/>
        </p:nvSpPr>
        <p:spPr bwMode="auto">
          <a:xfrm>
            <a:off x="3571868" y="1262050"/>
            <a:ext cx="2312987" cy="277813"/>
          </a:xfrm>
          <a:prstGeom prst="rect">
            <a:avLst/>
          </a:prstGeom>
          <a:solidFill>
            <a:schemeClr val="bg1"/>
          </a:solidFill>
          <a:ln w="9525">
            <a:solidFill>
              <a:schemeClr val="tx1"/>
            </a:solidFill>
            <a:miter lim="800000"/>
            <a:headEnd/>
            <a:tailEnd/>
          </a:ln>
        </p:spPr>
        <p:txBody>
          <a:bodyPr>
            <a:spAutoFit/>
          </a:bodyPr>
          <a:lstStyle/>
          <a:p>
            <a:r>
              <a:rPr lang="de-DE" dirty="0"/>
              <a:t>Plusleitung Kraftstoffpumpe</a:t>
            </a:r>
          </a:p>
        </p:txBody>
      </p:sp>
      <p:sp>
        <p:nvSpPr>
          <p:cNvPr id="119845" name="Textfeld 52"/>
          <p:cNvSpPr txBox="1">
            <a:spLocks noChangeArrowheads="1"/>
          </p:cNvSpPr>
          <p:nvPr/>
        </p:nvSpPr>
        <p:spPr bwMode="auto">
          <a:xfrm>
            <a:off x="4356100" y="3554413"/>
            <a:ext cx="2419350" cy="276225"/>
          </a:xfrm>
          <a:prstGeom prst="rect">
            <a:avLst/>
          </a:prstGeom>
          <a:solidFill>
            <a:schemeClr val="bg1"/>
          </a:solidFill>
          <a:ln w="9525">
            <a:solidFill>
              <a:schemeClr val="tx1"/>
            </a:solidFill>
            <a:miter lim="800000"/>
            <a:headEnd/>
            <a:tailEnd/>
          </a:ln>
        </p:spPr>
        <p:txBody>
          <a:bodyPr>
            <a:spAutoFit/>
          </a:bodyPr>
          <a:lstStyle/>
          <a:p>
            <a:r>
              <a:rPr lang="de-DE" dirty="0"/>
              <a:t>Masseleitung Kraftstoffpumpe</a:t>
            </a:r>
          </a:p>
        </p:txBody>
      </p:sp>
      <p:sp>
        <p:nvSpPr>
          <p:cNvPr id="119846" name="Textfeld 53"/>
          <p:cNvSpPr txBox="1">
            <a:spLocks noChangeArrowheads="1"/>
          </p:cNvSpPr>
          <p:nvPr/>
        </p:nvSpPr>
        <p:spPr bwMode="auto">
          <a:xfrm>
            <a:off x="1350963" y="2855913"/>
            <a:ext cx="1617662" cy="276999"/>
          </a:xfrm>
          <a:prstGeom prst="rect">
            <a:avLst/>
          </a:prstGeom>
          <a:solidFill>
            <a:schemeClr val="bg1"/>
          </a:solidFill>
          <a:ln w="9525">
            <a:solidFill>
              <a:schemeClr val="tx1"/>
            </a:solidFill>
            <a:miter lim="800000"/>
            <a:headEnd/>
            <a:tailEnd/>
          </a:ln>
        </p:spPr>
        <p:txBody>
          <a:bodyPr>
            <a:spAutoFit/>
          </a:bodyPr>
          <a:lstStyle/>
          <a:p>
            <a:r>
              <a:rPr lang="de-DE" dirty="0"/>
              <a:t>Masseleitung N118 </a:t>
            </a:r>
          </a:p>
        </p:txBody>
      </p:sp>
      <p:pic>
        <p:nvPicPr>
          <p:cNvPr id="119847" name="Picture 4" descr="I:\_busy\4799_DSE\02_Konzeption\04_Drehbuch\Bilder\ohm.gif"/>
          <p:cNvPicPr>
            <a:picLocks noChangeAspect="1" noChangeArrowheads="1"/>
          </p:cNvPicPr>
          <p:nvPr/>
        </p:nvPicPr>
        <p:blipFill>
          <a:blip r:embed="rId7"/>
          <a:srcRect/>
          <a:stretch>
            <a:fillRect/>
          </a:stretch>
        </p:blipFill>
        <p:spPr bwMode="auto">
          <a:xfrm>
            <a:off x="50800" y="2616200"/>
            <a:ext cx="571500" cy="307975"/>
          </a:xfrm>
          <a:prstGeom prst="rect">
            <a:avLst/>
          </a:prstGeom>
          <a:noFill/>
          <a:ln w="9525">
            <a:noFill/>
            <a:miter lim="800000"/>
            <a:headEnd/>
            <a:tailEnd/>
          </a:ln>
        </p:spPr>
      </p:pic>
      <p:sp>
        <p:nvSpPr>
          <p:cNvPr id="119851" name="Textfeld 51"/>
          <p:cNvSpPr txBox="1">
            <a:spLocks noChangeArrowheads="1"/>
          </p:cNvSpPr>
          <p:nvPr/>
        </p:nvSpPr>
        <p:spPr bwMode="auto">
          <a:xfrm>
            <a:off x="6000760" y="1619240"/>
            <a:ext cx="2714644" cy="285752"/>
          </a:xfrm>
          <a:prstGeom prst="rect">
            <a:avLst/>
          </a:prstGeom>
          <a:solidFill>
            <a:schemeClr val="bg1"/>
          </a:solidFill>
          <a:ln w="9525">
            <a:solidFill>
              <a:schemeClr val="tx1"/>
            </a:solidFill>
            <a:miter lim="800000"/>
            <a:headEnd/>
            <a:tailEnd/>
          </a:ln>
        </p:spPr>
        <p:txBody>
          <a:bodyPr wrap="square">
            <a:spAutoFit/>
          </a:bodyPr>
          <a:lstStyle/>
          <a:p>
            <a:r>
              <a:rPr lang="de-DE" dirty="0"/>
              <a:t>Steckverbindung Kraftstoffpumpe</a:t>
            </a:r>
          </a:p>
        </p:txBody>
      </p:sp>
      <p:sp>
        <p:nvSpPr>
          <p:cNvPr id="119853" name="Text Box 45"/>
          <p:cNvSpPr txBox="1">
            <a:spLocks noChangeArrowheads="1"/>
          </p:cNvSpPr>
          <p:nvPr/>
        </p:nvSpPr>
        <p:spPr bwMode="auto">
          <a:xfrm>
            <a:off x="4572000" y="2047868"/>
            <a:ext cx="720725" cy="274638"/>
          </a:xfrm>
          <a:prstGeom prst="rect">
            <a:avLst/>
          </a:prstGeom>
          <a:solidFill>
            <a:schemeClr val="bg1">
              <a:lumMod val="75000"/>
            </a:schemeClr>
          </a:solidFill>
          <a:ln w="9525">
            <a:noFill/>
            <a:miter lim="800000"/>
            <a:headEnd/>
            <a:tailEnd/>
          </a:ln>
          <a:effectLst/>
        </p:spPr>
        <p:txBody>
          <a:bodyPr>
            <a:spAutoFit/>
          </a:bodyPr>
          <a:lstStyle/>
          <a:p>
            <a:pPr>
              <a:spcBef>
                <a:spcPct val="50000"/>
              </a:spcBef>
            </a:pPr>
            <a:r>
              <a:rPr lang="de-DE" dirty="0"/>
              <a:t>N118</a:t>
            </a:r>
          </a:p>
        </p:txBody>
      </p:sp>
      <p:cxnSp>
        <p:nvCxnSpPr>
          <p:cNvPr id="46" name="Gerade Verbindung 32"/>
          <p:cNvCxnSpPr>
            <a:cxnSpLocks noChangeShapeType="1"/>
          </p:cNvCxnSpPr>
          <p:nvPr/>
        </p:nvCxnSpPr>
        <p:spPr bwMode="auto">
          <a:xfrm rot="5400000" flipH="1" flipV="1">
            <a:off x="5643571" y="2190745"/>
            <a:ext cx="500067" cy="357191"/>
          </a:xfrm>
          <a:prstGeom prst="line">
            <a:avLst/>
          </a:prstGeom>
          <a:noFill/>
          <a:ln w="25400" algn="ctr">
            <a:solidFill>
              <a:schemeClr val="tx1"/>
            </a:solidFill>
            <a:round/>
            <a:headEnd/>
            <a:tailEnd/>
          </a:ln>
        </p:spPr>
      </p:cxnSp>
      <p:sp>
        <p:nvSpPr>
          <p:cNvPr id="49" name="Ellipse 33"/>
          <p:cNvSpPr>
            <a:spLocks noChangeArrowheads="1"/>
          </p:cNvSpPr>
          <p:nvPr/>
        </p:nvSpPr>
        <p:spPr bwMode="auto">
          <a:xfrm>
            <a:off x="6000760" y="1976430"/>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sp>
        <p:nvSpPr>
          <p:cNvPr id="50" name="Rectangle 22"/>
          <p:cNvSpPr>
            <a:spLocks noChangeArrowheads="1"/>
          </p:cNvSpPr>
          <p:nvPr/>
        </p:nvSpPr>
        <p:spPr bwMode="auto">
          <a:xfrm>
            <a:off x="6286512" y="1976430"/>
            <a:ext cx="266717" cy="279180"/>
          </a:xfrm>
          <a:prstGeom prst="rect">
            <a:avLst/>
          </a:prstGeom>
          <a:noFill/>
          <a:ln w="9525">
            <a:noFill/>
            <a:miter lim="800000"/>
            <a:headEnd/>
            <a:tailEnd/>
          </a:ln>
        </p:spPr>
        <p:txBody>
          <a:bodyPr wrap="none" lIns="90000" tIns="46800" rIns="90000" bIns="46800">
            <a:spAutoFit/>
          </a:bodyPr>
          <a:lstStyle/>
          <a:p>
            <a:pPr algn="ctr"/>
            <a:r>
              <a:rPr lang="de-DE" dirty="0" smtClean="0">
                <a:solidFill>
                  <a:srgbClr val="FF00FF"/>
                </a:solidFill>
              </a:rPr>
              <a:t>5</a:t>
            </a:r>
            <a:endParaRPr lang="de-DE" dirty="0">
              <a:solidFill>
                <a:srgbClr val="FF00FF"/>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nvGraphicFramePr>
        <p:xfrm>
          <a:off x="6892039" y="1812330"/>
          <a:ext cx="2232248" cy="1434973"/>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04055"/>
                <a:gridCol w="1728193"/>
              </a:tblGrid>
              <a:tr h="392220">
                <a:tc>
                  <a:txBody>
                    <a:bodyPr/>
                    <a:lstStyle/>
                    <a:p>
                      <a:pPr algn="ctr"/>
                      <a:endParaRPr lang="de-DE" b="0"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b="0" dirty="0" smtClean="0"/>
                        <a:t>Verschmutzung</a:t>
                      </a:r>
                    </a:p>
                    <a:p>
                      <a:pPr algn="ctr"/>
                      <a:endParaRPr lang="de-DE" sz="1050" b="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Falsche</a:t>
                      </a:r>
                      <a:r>
                        <a:rPr lang="de-DE" sz="1050" baseline="0" dirty="0" smtClean="0"/>
                        <a:t> Pumpe</a:t>
                      </a:r>
                      <a:endParaRPr lang="de-DE" sz="1050" dirty="0" smtClean="0"/>
                    </a:p>
                    <a:p>
                      <a:pPr algn="ctr"/>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Fehlende</a:t>
                      </a:r>
                      <a:r>
                        <a:rPr lang="de-DE" sz="1050" baseline="0" dirty="0" smtClean="0"/>
                        <a:t> oder zerstörte Teile</a:t>
                      </a:r>
                      <a:endParaRPr lang="de-DE" sz="1050" dirty="0" smtClean="0"/>
                    </a:p>
                    <a:p>
                      <a:endParaRPr lang="de-DE" sz="1050" dirty="0"/>
                    </a:p>
                  </a:txBody>
                  <a:tcPr>
                    <a:solidFill>
                      <a:schemeClr val="bg1"/>
                    </a:solidFill>
                  </a:tcPr>
                </a:tc>
              </a:tr>
            </a:tbl>
          </a:graphicData>
        </a:graphic>
      </p:graphicFrame>
      <p:sp>
        <p:nvSpPr>
          <p:cNvPr id="121858" name="Textfeld 4"/>
          <p:cNvSpPr txBox="1">
            <a:spLocks noChangeArrowheads="1"/>
          </p:cNvSpPr>
          <p:nvPr/>
        </p:nvSpPr>
        <p:spPr bwMode="auto">
          <a:xfrm>
            <a:off x="6802438" y="1535113"/>
            <a:ext cx="2341562" cy="276225"/>
          </a:xfrm>
          <a:prstGeom prst="rect">
            <a:avLst/>
          </a:prstGeom>
          <a:noFill/>
          <a:ln w="9525">
            <a:noFill/>
            <a:miter lim="800000"/>
            <a:headEnd/>
            <a:tailEnd/>
          </a:ln>
        </p:spPr>
        <p:txBody>
          <a:bodyPr>
            <a:spAutoFit/>
          </a:bodyPr>
          <a:lstStyle/>
          <a:p>
            <a:pPr algn="ctr"/>
            <a:r>
              <a:rPr lang="de-DE"/>
              <a:t>Ausschlussmöglichkeiten</a:t>
            </a:r>
          </a:p>
        </p:txBody>
      </p:sp>
      <p:sp>
        <p:nvSpPr>
          <p:cNvPr id="121859" name="Rectangle 22"/>
          <p:cNvSpPr>
            <a:spLocks noChangeArrowheads="1"/>
          </p:cNvSpPr>
          <p:nvPr/>
        </p:nvSpPr>
        <p:spPr bwMode="auto">
          <a:xfrm>
            <a:off x="628650" y="1247775"/>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b</a:t>
            </a:r>
          </a:p>
        </p:txBody>
      </p:sp>
      <p:sp>
        <p:nvSpPr>
          <p:cNvPr id="121860" name="Rectangle 22"/>
          <p:cNvSpPr>
            <a:spLocks noChangeArrowheads="1"/>
          </p:cNvSpPr>
          <p:nvPr/>
        </p:nvSpPr>
        <p:spPr bwMode="auto">
          <a:xfrm>
            <a:off x="638175" y="1535113"/>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a:t>
            </a:r>
          </a:p>
        </p:txBody>
      </p:sp>
      <p:sp>
        <p:nvSpPr>
          <p:cNvPr id="121861" name="Rectangle 22"/>
          <p:cNvSpPr>
            <a:spLocks noChangeArrowheads="1"/>
          </p:cNvSpPr>
          <p:nvPr/>
        </p:nvSpPr>
        <p:spPr bwMode="auto">
          <a:xfrm>
            <a:off x="628650" y="1905000"/>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d</a:t>
            </a:r>
          </a:p>
        </p:txBody>
      </p:sp>
      <p:sp>
        <p:nvSpPr>
          <p:cNvPr id="121862" name="Rectangle 22"/>
          <p:cNvSpPr>
            <a:spLocks noChangeArrowheads="1"/>
          </p:cNvSpPr>
          <p:nvPr/>
        </p:nvSpPr>
        <p:spPr bwMode="auto">
          <a:xfrm>
            <a:off x="633413" y="2265363"/>
            <a:ext cx="266700" cy="277812"/>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e</a:t>
            </a:r>
          </a:p>
        </p:txBody>
      </p:sp>
      <p:sp>
        <p:nvSpPr>
          <p:cNvPr id="121863" name="Rectangle 22"/>
          <p:cNvSpPr>
            <a:spLocks noChangeArrowheads="1"/>
          </p:cNvSpPr>
          <p:nvPr/>
        </p:nvSpPr>
        <p:spPr bwMode="auto">
          <a:xfrm>
            <a:off x="7461250" y="2255838"/>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g</a:t>
            </a:r>
          </a:p>
        </p:txBody>
      </p:sp>
      <p:sp>
        <p:nvSpPr>
          <p:cNvPr id="121864" name="Rectangle 22"/>
          <p:cNvSpPr>
            <a:spLocks noChangeArrowheads="1"/>
          </p:cNvSpPr>
          <p:nvPr/>
        </p:nvSpPr>
        <p:spPr bwMode="auto">
          <a:xfrm>
            <a:off x="7464425" y="2913063"/>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h</a:t>
            </a:r>
          </a:p>
        </p:txBody>
      </p:sp>
      <p:sp>
        <p:nvSpPr>
          <p:cNvPr id="121865" name="Rectangle 22"/>
          <p:cNvSpPr>
            <a:spLocks noChangeArrowheads="1"/>
          </p:cNvSpPr>
          <p:nvPr/>
        </p:nvSpPr>
        <p:spPr bwMode="auto">
          <a:xfrm>
            <a:off x="7491413" y="1963738"/>
            <a:ext cx="233362"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f</a:t>
            </a:r>
          </a:p>
        </p:txBody>
      </p:sp>
      <p:pic>
        <p:nvPicPr>
          <p:cNvPr id="121866" name="Picture 2" descr="I:\_busy\4799_DSE\02_Konzeption\03_Feinkonzept\pumpe.gif"/>
          <p:cNvPicPr>
            <a:picLocks noChangeAspect="1" noChangeArrowheads="1"/>
          </p:cNvPicPr>
          <p:nvPr/>
        </p:nvPicPr>
        <p:blipFill>
          <a:blip r:embed="rId3"/>
          <a:srcRect/>
          <a:stretch>
            <a:fillRect/>
          </a:stretch>
        </p:blipFill>
        <p:spPr bwMode="auto">
          <a:xfrm>
            <a:off x="2916238" y="1403350"/>
            <a:ext cx="1673225" cy="3603625"/>
          </a:xfrm>
          <a:prstGeom prst="rect">
            <a:avLst/>
          </a:prstGeom>
          <a:noFill/>
          <a:ln w="9525">
            <a:noFill/>
            <a:miter lim="800000"/>
            <a:headEnd/>
            <a:tailEnd/>
          </a:ln>
        </p:spPr>
      </p:pic>
      <p:pic>
        <p:nvPicPr>
          <p:cNvPr id="121867" name="Picture 2" descr="G:\_busy\4799_DSE\02_Konzeption\04_Drehbuch\Bilder\Leve2.jpg"/>
          <p:cNvPicPr>
            <a:picLocks noChangeAspect="1" noChangeArrowheads="1"/>
          </p:cNvPicPr>
          <p:nvPr/>
        </p:nvPicPr>
        <p:blipFill>
          <a:blip r:embed="rId4"/>
          <a:srcRect t="11905" r="92603" b="60226"/>
          <a:stretch>
            <a:fillRect/>
          </a:stretch>
        </p:blipFill>
        <p:spPr bwMode="auto">
          <a:xfrm>
            <a:off x="34925" y="1103313"/>
            <a:ext cx="598488" cy="1593850"/>
          </a:xfrm>
          <a:prstGeom prst="rect">
            <a:avLst/>
          </a:prstGeom>
          <a:noFill/>
          <a:ln w="9525">
            <a:noFill/>
            <a:miter lim="800000"/>
            <a:headEnd/>
            <a:tailEnd/>
          </a:ln>
        </p:spPr>
      </p:pic>
      <p:pic>
        <p:nvPicPr>
          <p:cNvPr id="121868" name="Picture 3" descr="H:\_busy\4799_DSE\02_Konzeption\04_Drehbuch\Bilder\messschieber.jpg"/>
          <p:cNvPicPr>
            <a:picLocks noChangeAspect="1" noChangeArrowheads="1"/>
          </p:cNvPicPr>
          <p:nvPr/>
        </p:nvPicPr>
        <p:blipFill>
          <a:blip r:embed="rId5"/>
          <a:srcRect/>
          <a:stretch>
            <a:fillRect/>
          </a:stretch>
        </p:blipFill>
        <p:spPr bwMode="auto">
          <a:xfrm>
            <a:off x="71438" y="2271713"/>
            <a:ext cx="514350" cy="276225"/>
          </a:xfrm>
          <a:prstGeom prst="rect">
            <a:avLst/>
          </a:prstGeom>
          <a:noFill/>
          <a:ln w="9525">
            <a:noFill/>
            <a:miter lim="800000"/>
            <a:headEnd/>
            <a:tailEnd/>
          </a:ln>
        </p:spPr>
      </p:pic>
      <p:cxnSp>
        <p:nvCxnSpPr>
          <p:cNvPr id="121869" name="Gerade Verbindung 19"/>
          <p:cNvCxnSpPr>
            <a:cxnSpLocks noChangeShapeType="1"/>
          </p:cNvCxnSpPr>
          <p:nvPr/>
        </p:nvCxnSpPr>
        <p:spPr bwMode="auto">
          <a:xfrm>
            <a:off x="3844925" y="1789113"/>
            <a:ext cx="1158875" cy="523875"/>
          </a:xfrm>
          <a:prstGeom prst="line">
            <a:avLst/>
          </a:prstGeom>
          <a:noFill/>
          <a:ln w="25400" algn="ctr">
            <a:solidFill>
              <a:schemeClr val="tx1"/>
            </a:solidFill>
            <a:round/>
            <a:headEnd/>
            <a:tailEnd/>
          </a:ln>
        </p:spPr>
      </p:cxnSp>
      <p:sp>
        <p:nvSpPr>
          <p:cNvPr id="121870" name="Ellipse 20"/>
          <p:cNvSpPr>
            <a:spLocks noChangeArrowheads="1"/>
          </p:cNvSpPr>
          <p:nvPr/>
        </p:nvSpPr>
        <p:spPr bwMode="auto">
          <a:xfrm>
            <a:off x="4932363" y="2230438"/>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21871" name="Gerade Verbindung 23"/>
          <p:cNvCxnSpPr>
            <a:cxnSpLocks noChangeShapeType="1"/>
          </p:cNvCxnSpPr>
          <p:nvPr/>
        </p:nvCxnSpPr>
        <p:spPr bwMode="auto">
          <a:xfrm rot="10800000">
            <a:off x="2143108" y="2476496"/>
            <a:ext cx="1643076" cy="500066"/>
          </a:xfrm>
          <a:prstGeom prst="line">
            <a:avLst/>
          </a:prstGeom>
          <a:noFill/>
          <a:ln w="25400" algn="ctr">
            <a:solidFill>
              <a:schemeClr val="tx1"/>
            </a:solidFill>
            <a:round/>
            <a:headEnd/>
            <a:tailEnd/>
          </a:ln>
        </p:spPr>
      </p:cxnSp>
      <p:sp>
        <p:nvSpPr>
          <p:cNvPr id="121872" name="Ellipse 24"/>
          <p:cNvSpPr>
            <a:spLocks noChangeArrowheads="1"/>
          </p:cNvSpPr>
          <p:nvPr/>
        </p:nvSpPr>
        <p:spPr bwMode="auto">
          <a:xfrm>
            <a:off x="1929743" y="2367839"/>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cxnSp>
        <p:nvCxnSpPr>
          <p:cNvPr id="121873" name="Gerade Verbindung 22"/>
          <p:cNvCxnSpPr>
            <a:cxnSpLocks noChangeShapeType="1"/>
          </p:cNvCxnSpPr>
          <p:nvPr/>
        </p:nvCxnSpPr>
        <p:spPr bwMode="auto">
          <a:xfrm rot="10800000" flipV="1">
            <a:off x="4214810" y="3516312"/>
            <a:ext cx="1395416" cy="889009"/>
          </a:xfrm>
          <a:prstGeom prst="line">
            <a:avLst/>
          </a:prstGeom>
          <a:noFill/>
          <a:ln w="25400" algn="ctr">
            <a:solidFill>
              <a:schemeClr val="tx1"/>
            </a:solidFill>
            <a:round/>
            <a:headEnd/>
            <a:tailEnd/>
          </a:ln>
        </p:spPr>
      </p:cxnSp>
      <p:sp>
        <p:nvSpPr>
          <p:cNvPr id="121874" name="Ellipse 25"/>
          <p:cNvSpPr>
            <a:spLocks noChangeArrowheads="1"/>
          </p:cNvSpPr>
          <p:nvPr/>
        </p:nvSpPr>
        <p:spPr bwMode="auto">
          <a:xfrm>
            <a:off x="5529263" y="3378200"/>
            <a:ext cx="215900" cy="215900"/>
          </a:xfrm>
          <a:prstGeom prst="ellipse">
            <a:avLst/>
          </a:prstGeom>
          <a:solidFill>
            <a:schemeClr val="tx1"/>
          </a:solidFill>
          <a:ln w="25400" algn="ctr">
            <a:solidFill>
              <a:schemeClr val="tx1"/>
            </a:solidFill>
            <a:round/>
            <a:headEnd/>
            <a:tailEnd/>
          </a:ln>
        </p:spPr>
        <p:txBody>
          <a:bodyPr lIns="90000" tIns="46800" rIns="90000" bIns="46800">
            <a:spAutoFit/>
          </a:bodyPr>
          <a:lstStyle/>
          <a:p>
            <a:pPr algn="ctr"/>
            <a:endParaRPr lang="de-DE"/>
          </a:p>
        </p:txBody>
      </p:sp>
      <p:sp>
        <p:nvSpPr>
          <p:cNvPr id="121875" name="Rectangle 22"/>
          <p:cNvSpPr>
            <a:spLocks noChangeArrowheads="1"/>
          </p:cNvSpPr>
          <p:nvPr/>
        </p:nvSpPr>
        <p:spPr bwMode="auto">
          <a:xfrm>
            <a:off x="3059113" y="126365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
        <p:nvSpPr>
          <p:cNvPr id="121876" name="Rectangle 22"/>
          <p:cNvSpPr>
            <a:spLocks noChangeArrowheads="1"/>
          </p:cNvSpPr>
          <p:nvPr/>
        </p:nvSpPr>
        <p:spPr bwMode="auto">
          <a:xfrm>
            <a:off x="5214942" y="2333620"/>
            <a:ext cx="266717" cy="279180"/>
          </a:xfrm>
          <a:prstGeom prst="rect">
            <a:avLst/>
          </a:prstGeom>
          <a:noFill/>
          <a:ln w="9525">
            <a:noFill/>
            <a:miter lim="800000"/>
            <a:headEnd/>
            <a:tailEnd/>
          </a:ln>
        </p:spPr>
        <p:txBody>
          <a:bodyPr wrap="none" lIns="90000" tIns="46800" rIns="90000" bIns="46800">
            <a:spAutoFit/>
          </a:bodyPr>
          <a:lstStyle/>
          <a:p>
            <a:pPr algn="ctr"/>
            <a:r>
              <a:rPr lang="de-DE" dirty="0">
                <a:solidFill>
                  <a:srgbClr val="FF00FF"/>
                </a:solidFill>
              </a:rPr>
              <a:t>3</a:t>
            </a:r>
          </a:p>
        </p:txBody>
      </p:sp>
      <p:sp>
        <p:nvSpPr>
          <p:cNvPr id="121877" name="Rectangle 22"/>
          <p:cNvSpPr>
            <a:spLocks noChangeArrowheads="1"/>
          </p:cNvSpPr>
          <p:nvPr/>
        </p:nvSpPr>
        <p:spPr bwMode="auto">
          <a:xfrm>
            <a:off x="1785918" y="2690810"/>
            <a:ext cx="266700" cy="279400"/>
          </a:xfrm>
          <a:prstGeom prst="rect">
            <a:avLst/>
          </a:prstGeom>
          <a:noFill/>
          <a:ln w="9525">
            <a:noFill/>
            <a:miter lim="800000"/>
            <a:headEnd/>
            <a:tailEnd/>
          </a:ln>
        </p:spPr>
        <p:txBody>
          <a:bodyPr wrap="none" lIns="90000" tIns="46800" rIns="90000" bIns="46800">
            <a:spAutoFit/>
          </a:bodyPr>
          <a:lstStyle/>
          <a:p>
            <a:pPr algn="ctr"/>
            <a:r>
              <a:rPr lang="de-DE" dirty="0">
                <a:solidFill>
                  <a:srgbClr val="FF00FF"/>
                </a:solidFill>
              </a:rPr>
              <a:t>2</a:t>
            </a:r>
          </a:p>
        </p:txBody>
      </p:sp>
      <p:sp>
        <p:nvSpPr>
          <p:cNvPr id="121878" name="Rectangle 22"/>
          <p:cNvSpPr>
            <a:spLocks noChangeArrowheads="1"/>
          </p:cNvSpPr>
          <p:nvPr/>
        </p:nvSpPr>
        <p:spPr bwMode="auto">
          <a:xfrm>
            <a:off x="5637213" y="3632200"/>
            <a:ext cx="266717" cy="279180"/>
          </a:xfrm>
          <a:prstGeom prst="rect">
            <a:avLst/>
          </a:prstGeom>
          <a:noFill/>
          <a:ln w="9525">
            <a:noFill/>
            <a:miter lim="800000"/>
            <a:headEnd/>
            <a:tailEnd/>
          </a:ln>
        </p:spPr>
        <p:txBody>
          <a:bodyPr wrap="none" lIns="90000" tIns="46800" rIns="90000" bIns="46800">
            <a:spAutoFit/>
          </a:bodyPr>
          <a:lstStyle/>
          <a:p>
            <a:pPr algn="ctr"/>
            <a:r>
              <a:rPr lang="de-DE" dirty="0" smtClean="0">
                <a:solidFill>
                  <a:srgbClr val="FF00FF"/>
                </a:solidFill>
              </a:rPr>
              <a:t>1</a:t>
            </a:r>
            <a:endParaRPr lang="de-DE" dirty="0">
              <a:solidFill>
                <a:srgbClr val="FF00FF"/>
              </a:solidFill>
            </a:endParaRPr>
          </a:p>
        </p:txBody>
      </p:sp>
      <p:sp>
        <p:nvSpPr>
          <p:cNvPr id="31" name="Textfeld 12"/>
          <p:cNvSpPr txBox="1">
            <a:spLocks noChangeArrowheads="1"/>
          </p:cNvSpPr>
          <p:nvPr/>
        </p:nvSpPr>
        <p:spPr bwMode="auto">
          <a:xfrm>
            <a:off x="6696075" y="4440238"/>
            <a:ext cx="2413000" cy="1200150"/>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p>
            <a:pPr>
              <a:defRPr/>
            </a:pPr>
            <a:r>
              <a:rPr lang="de-DE" dirty="0">
                <a:cs typeface="Times New Roman" pitchFamily="18" charset="0"/>
              </a:rPr>
              <a:t>Ziehen Sie bitte Symbole auf die Markierungen und klicken Sie auf die bitte Ausschlussmöglichkeiten.</a:t>
            </a:r>
          </a:p>
          <a:p>
            <a:pPr>
              <a:defRPr/>
            </a:pPr>
            <a:endParaRPr lang="de-DE" dirty="0">
              <a:cs typeface="Times New Roman" pitchFamily="18" charset="0"/>
            </a:endParaRPr>
          </a:p>
          <a:p>
            <a:pPr>
              <a:defRPr/>
            </a:pPr>
            <a:endParaRPr lang="de-DE" dirty="0">
              <a:cs typeface="Times New Roman" pitchFamily="18" charset="0"/>
            </a:endParaRPr>
          </a:p>
        </p:txBody>
      </p:sp>
      <p:pic>
        <p:nvPicPr>
          <p:cNvPr id="121880" name="Picture 2" descr="H:\_busy\4799_DSE\02_Konzeption\04_Drehbuch\Anhang-komplett\Anhang\01_Bedienelemente\Handlungsanweisungen\Handlungsanweisung mit OK-Button.jpg"/>
          <p:cNvPicPr>
            <a:picLocks noChangeAspect="1" noChangeArrowheads="1"/>
          </p:cNvPicPr>
          <p:nvPr/>
        </p:nvPicPr>
        <p:blipFill>
          <a:blip r:embed="rId6"/>
          <a:srcRect l="3027" t="56487" r="75838" b="5513"/>
          <a:stretch>
            <a:fillRect/>
          </a:stretch>
        </p:blipFill>
        <p:spPr bwMode="auto">
          <a:xfrm>
            <a:off x="7535863" y="5232400"/>
            <a:ext cx="722312" cy="328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nvGraphicFramePr>
        <p:xfrm>
          <a:off x="1403648" y="1319808"/>
          <a:ext cx="5040560" cy="3000506"/>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76064"/>
                <a:gridCol w="4464496"/>
              </a:tblGrid>
              <a:tr h="392220">
                <a:tc>
                  <a:txBody>
                    <a:bodyPr/>
                    <a:lstStyle/>
                    <a:p>
                      <a:pPr algn="ctr"/>
                      <a:r>
                        <a:rPr lang="de-DE" b="0" dirty="0" smtClean="0"/>
                        <a:t>x</a:t>
                      </a:r>
                      <a:endParaRPr lang="de-DE" b="0"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Wahrscheinlich Verschmutzung</a:t>
                      </a:r>
                      <a:r>
                        <a:rPr lang="de-DE" sz="1050" b="0" baseline="0" dirty="0" smtClean="0"/>
                        <a:t> des Tanks, möglicherweise auf Grund schlechter Kraftstoffqualität.</a:t>
                      </a:r>
                      <a:endParaRPr lang="de-DE" sz="105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sz="1050" b="0" dirty="0" smtClean="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algn="l"/>
                      <a:r>
                        <a:rPr lang="de-DE" sz="1050" b="0" dirty="0" smtClean="0"/>
                        <a:t>Kraftstoffpumpe stark verschmutzt, dadurch überlastet.</a:t>
                      </a:r>
                      <a:endParaRPr lang="de-DE" sz="1050" dirty="0"/>
                    </a:p>
                  </a:txBody>
                  <a:tcPr>
                    <a:solidFill>
                      <a:schemeClr val="bg1"/>
                    </a:solidFill>
                  </a:tcPr>
                </a:tc>
              </a:tr>
              <a:tr h="451993">
                <a:tc>
                  <a:txBody>
                    <a:bodyPr/>
                    <a:lstStyle/>
                    <a:p>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dirty="0" smtClean="0"/>
                        <a:t>Dieselkraftstoff getankt.</a:t>
                      </a:r>
                    </a:p>
                    <a:p>
                      <a:endParaRPr lang="de-DE" sz="1050" dirty="0"/>
                    </a:p>
                  </a:txBody>
                  <a:tcPr>
                    <a:solidFill>
                      <a:schemeClr val="bg1"/>
                    </a:solidFill>
                  </a:tcPr>
                </a:tc>
              </a:tr>
              <a:tr h="501527">
                <a:tc>
                  <a:txBody>
                    <a:bodyPr/>
                    <a:lstStyle/>
                    <a:p>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dirty="0" smtClean="0"/>
                        <a:t>Sicherung mit größerem</a:t>
                      </a:r>
                      <a:r>
                        <a:rPr lang="de-DE" sz="1050" baseline="0" dirty="0" smtClean="0"/>
                        <a:t> Amperewert eingebaut.</a:t>
                      </a:r>
                      <a:endParaRPr lang="de-DE" sz="1050" dirty="0" smtClean="0"/>
                    </a:p>
                    <a:p>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Überlastete Kraftstoffpumpe ist Ursache der defekten 20-Ampère Sicherung.</a:t>
                      </a:r>
                    </a:p>
                    <a:p>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aseline="0" dirty="0" smtClean="0"/>
                        <a:t>Überlastete Sicherung und nicht funktionsfähige Kraftstoffpumpe sind die Ursachen zur Kundenbeanstandung.</a:t>
                      </a:r>
                      <a:endParaRPr lang="de-DE" sz="1050" dirty="0"/>
                    </a:p>
                  </a:txBody>
                  <a:tcPr>
                    <a:solidFill>
                      <a:schemeClr val="bg1"/>
                    </a:solidFill>
                  </a:tcPr>
                </a:tc>
              </a:tr>
            </a:tbl>
          </a:graphicData>
        </a:graphic>
      </p:graphicFrame>
      <p:sp>
        <p:nvSpPr>
          <p:cNvPr id="123906" name="Textfeld 4"/>
          <p:cNvSpPr txBox="1">
            <a:spLocks noChangeArrowheads="1"/>
          </p:cNvSpPr>
          <p:nvPr/>
        </p:nvSpPr>
        <p:spPr bwMode="auto">
          <a:xfrm>
            <a:off x="1331913" y="1042988"/>
            <a:ext cx="5184775" cy="276225"/>
          </a:xfrm>
          <a:prstGeom prst="rect">
            <a:avLst/>
          </a:prstGeom>
          <a:noFill/>
          <a:ln w="9525">
            <a:noFill/>
            <a:miter lim="800000"/>
            <a:headEnd/>
            <a:tailEnd/>
          </a:ln>
        </p:spPr>
        <p:txBody>
          <a:bodyPr>
            <a:spAutoFit/>
          </a:bodyPr>
          <a:lstStyle/>
          <a:p>
            <a:r>
              <a:rPr lang="de-DE"/>
              <a:t>Ursachen</a:t>
            </a:r>
          </a:p>
        </p:txBody>
      </p:sp>
      <p:sp>
        <p:nvSpPr>
          <p:cNvPr id="10" name="Textfeld 12"/>
          <p:cNvSpPr txBox="1">
            <a:spLocks noChangeArrowheads="1"/>
          </p:cNvSpPr>
          <p:nvPr/>
        </p:nvSpPr>
        <p:spPr bwMode="auto">
          <a:xfrm>
            <a:off x="6659563" y="4664075"/>
            <a:ext cx="2413000" cy="830263"/>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p>
            <a:pPr>
              <a:defRPr/>
            </a:pPr>
            <a:r>
              <a:rPr lang="de-DE" dirty="0">
                <a:cs typeface="Times New Roman" pitchFamily="18" charset="0"/>
              </a:rPr>
              <a:t>Wählen Sie bitte Ursachen aus, und klicken Sie bitte auf OK.</a:t>
            </a:r>
          </a:p>
          <a:p>
            <a:pPr>
              <a:defRPr/>
            </a:pPr>
            <a:endParaRPr lang="de-DE" dirty="0">
              <a:cs typeface="Times New Roman" pitchFamily="18" charset="0"/>
            </a:endParaRPr>
          </a:p>
        </p:txBody>
      </p:sp>
      <p:pic>
        <p:nvPicPr>
          <p:cNvPr id="123908" name="Picture 2" descr="H:\_busy\4799_DSE\02_Konzeption\04_Drehbuch\Anhang-komplett\Anhang\01_Bedienelemente\Handlungsanweisungen\Handlungsanweisung mit OK-Button.jpg"/>
          <p:cNvPicPr>
            <a:picLocks noChangeAspect="1" noChangeArrowheads="1"/>
          </p:cNvPicPr>
          <p:nvPr/>
        </p:nvPicPr>
        <p:blipFill>
          <a:blip r:embed="rId3"/>
          <a:srcRect l="3027" t="56487" r="75838" b="5513"/>
          <a:stretch>
            <a:fillRect/>
          </a:stretch>
        </p:blipFill>
        <p:spPr bwMode="auto">
          <a:xfrm>
            <a:off x="7500938" y="5167313"/>
            <a:ext cx="722312" cy="328612"/>
          </a:xfrm>
          <a:prstGeom prst="rect">
            <a:avLst/>
          </a:prstGeom>
          <a:noFill/>
          <a:ln w="9525">
            <a:noFill/>
            <a:miter lim="800000"/>
            <a:headEnd/>
            <a:tailEnd/>
          </a:ln>
        </p:spPr>
      </p:pic>
      <p:sp>
        <p:nvSpPr>
          <p:cNvPr id="123909" name="Rectangle 22"/>
          <p:cNvSpPr>
            <a:spLocks noChangeArrowheads="1"/>
          </p:cNvSpPr>
          <p:nvPr/>
        </p:nvSpPr>
        <p:spPr bwMode="auto">
          <a:xfrm>
            <a:off x="1054100" y="1319213"/>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
        <p:nvSpPr>
          <p:cNvPr id="123910" name="Rectangle 22"/>
          <p:cNvSpPr>
            <a:spLocks noChangeArrowheads="1"/>
          </p:cNvSpPr>
          <p:nvPr/>
        </p:nvSpPr>
        <p:spPr bwMode="auto">
          <a:xfrm>
            <a:off x="1049338" y="1882775"/>
            <a:ext cx="276225" cy="277813"/>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b</a:t>
            </a:r>
          </a:p>
        </p:txBody>
      </p:sp>
      <p:sp>
        <p:nvSpPr>
          <p:cNvPr id="123911" name="Rectangle 22"/>
          <p:cNvSpPr>
            <a:spLocks noChangeArrowheads="1"/>
          </p:cNvSpPr>
          <p:nvPr/>
        </p:nvSpPr>
        <p:spPr bwMode="auto">
          <a:xfrm>
            <a:off x="1054100" y="2386013"/>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a:t>
            </a:r>
          </a:p>
        </p:txBody>
      </p:sp>
      <p:sp>
        <p:nvSpPr>
          <p:cNvPr id="123912" name="Rectangle 22"/>
          <p:cNvSpPr>
            <a:spLocks noChangeArrowheads="1"/>
          </p:cNvSpPr>
          <p:nvPr/>
        </p:nvSpPr>
        <p:spPr bwMode="auto">
          <a:xfrm>
            <a:off x="1049338" y="2890838"/>
            <a:ext cx="276225" cy="277812"/>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d</a:t>
            </a:r>
          </a:p>
        </p:txBody>
      </p:sp>
      <p:sp>
        <p:nvSpPr>
          <p:cNvPr id="123913" name="Rectangle 22"/>
          <p:cNvSpPr>
            <a:spLocks noChangeArrowheads="1"/>
          </p:cNvSpPr>
          <p:nvPr/>
        </p:nvSpPr>
        <p:spPr bwMode="auto">
          <a:xfrm>
            <a:off x="1049338" y="3322638"/>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e</a:t>
            </a:r>
          </a:p>
        </p:txBody>
      </p:sp>
      <p:sp>
        <p:nvSpPr>
          <p:cNvPr id="123914" name="Rectangle 22"/>
          <p:cNvSpPr>
            <a:spLocks noChangeArrowheads="1"/>
          </p:cNvSpPr>
          <p:nvPr/>
        </p:nvSpPr>
        <p:spPr bwMode="auto">
          <a:xfrm>
            <a:off x="1082675" y="3754438"/>
            <a:ext cx="233363"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f</a:t>
            </a:r>
          </a:p>
        </p:txBody>
      </p:sp>
      <p:sp>
        <p:nvSpPr>
          <p:cNvPr id="123915" name="Rectangle 22"/>
          <p:cNvSpPr>
            <a:spLocks noChangeArrowheads="1"/>
          </p:cNvSpPr>
          <p:nvPr/>
        </p:nvSpPr>
        <p:spPr bwMode="auto">
          <a:xfrm>
            <a:off x="1049338" y="1882775"/>
            <a:ext cx="276225" cy="277813"/>
          </a:xfrm>
          <a:prstGeom prst="rect">
            <a:avLst/>
          </a:prstGeom>
          <a:noFill/>
          <a:ln w="9525">
            <a:noFill/>
            <a:miter lim="800000"/>
            <a:headEnd/>
            <a:tailEnd/>
          </a:ln>
        </p:spPr>
        <p:txBody>
          <a:bodyPr wrap="none" lIns="90000" tIns="46800" rIns="90000" bIns="46800">
            <a:spAutoFit/>
          </a:bodyPr>
          <a:lstStyle/>
          <a:p>
            <a:pPr algn="ctr"/>
            <a:r>
              <a:rPr lang="de-DE" b="0">
                <a:solidFill>
                  <a:srgbClr val="FF00FF"/>
                </a:solidFill>
              </a:rPr>
              <a:t>b</a:t>
            </a:r>
          </a:p>
        </p:txBody>
      </p:sp>
      <p:sp>
        <p:nvSpPr>
          <p:cNvPr id="123916" name="Rectangle 22"/>
          <p:cNvSpPr>
            <a:spLocks noChangeArrowheads="1"/>
          </p:cNvSpPr>
          <p:nvPr/>
        </p:nvSpPr>
        <p:spPr bwMode="auto">
          <a:xfrm>
            <a:off x="3403600" y="4127500"/>
            <a:ext cx="23177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12"/>
          <p:cNvSpPr txBox="1">
            <a:spLocks noChangeArrowheads="1"/>
          </p:cNvSpPr>
          <p:nvPr/>
        </p:nvSpPr>
        <p:spPr bwMode="auto">
          <a:xfrm>
            <a:off x="6659563" y="4808538"/>
            <a:ext cx="2413000" cy="831850"/>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p>
            <a:pPr>
              <a:defRPr/>
            </a:pPr>
            <a:r>
              <a:rPr lang="de-DE" dirty="0">
                <a:cs typeface="Times New Roman" pitchFamily="18" charset="0"/>
              </a:rPr>
              <a:t>Wählen Sie bitte Reparaturmöglichkeiten aus.</a:t>
            </a:r>
          </a:p>
          <a:p>
            <a:pPr>
              <a:defRPr/>
            </a:pPr>
            <a:endParaRPr lang="de-DE" dirty="0">
              <a:cs typeface="Times New Roman" pitchFamily="18" charset="0"/>
            </a:endParaRPr>
          </a:p>
          <a:p>
            <a:pPr>
              <a:defRPr/>
            </a:pPr>
            <a:endParaRPr lang="de-DE" dirty="0">
              <a:cs typeface="Times New Roman" pitchFamily="18" charset="0"/>
            </a:endParaRPr>
          </a:p>
        </p:txBody>
      </p:sp>
      <p:pic>
        <p:nvPicPr>
          <p:cNvPr id="125954" name="Picture 2" descr="H:\_busy\4799_DSE\02_Konzeption\04_Drehbuch\Anhang-komplett\Anhang\01_Bedienelemente\Handlungsanweisungen\Handlungsanweisung mit OK-Button.jpg"/>
          <p:cNvPicPr>
            <a:picLocks noChangeAspect="1" noChangeArrowheads="1"/>
          </p:cNvPicPr>
          <p:nvPr/>
        </p:nvPicPr>
        <p:blipFill>
          <a:blip r:embed="rId3"/>
          <a:srcRect l="3027" t="56487" r="75838" b="5513"/>
          <a:stretch>
            <a:fillRect/>
          </a:stretch>
        </p:blipFill>
        <p:spPr bwMode="auto">
          <a:xfrm>
            <a:off x="7500938" y="5280025"/>
            <a:ext cx="722312" cy="328613"/>
          </a:xfrm>
          <a:prstGeom prst="rect">
            <a:avLst/>
          </a:prstGeom>
          <a:noFill/>
          <a:ln w="9525">
            <a:noFill/>
            <a:miter lim="800000"/>
            <a:headEnd/>
            <a:tailEnd/>
          </a:ln>
        </p:spPr>
      </p:pic>
      <p:graphicFrame>
        <p:nvGraphicFramePr>
          <p:cNvPr id="17" name="Tabelle 16"/>
          <p:cNvGraphicFramePr>
            <a:graphicFrameLocks noGrp="1"/>
          </p:cNvGraphicFramePr>
          <p:nvPr/>
        </p:nvGraphicFramePr>
        <p:xfrm>
          <a:off x="1403648" y="1247800"/>
          <a:ext cx="5040560" cy="4047459"/>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76064"/>
                <a:gridCol w="4464496"/>
              </a:tblGrid>
              <a:tr h="392220">
                <a:tc>
                  <a:txBody>
                    <a:bodyPr/>
                    <a:lstStyle/>
                    <a:p>
                      <a:pPr algn="ctr"/>
                      <a:endParaRPr lang="de-DE" b="0"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Alten</a:t>
                      </a:r>
                      <a:r>
                        <a:rPr lang="de-DE" sz="1050" b="0" baseline="0" dirty="0" smtClean="0"/>
                        <a:t> Kraftstoff mit Sieb reinigen und wiederverwenden.</a:t>
                      </a:r>
                      <a:endParaRPr lang="de-DE" sz="1050" b="0" dirty="0" smtClean="0"/>
                    </a:p>
                  </a:txBody>
                  <a:tcPr>
                    <a:solidFill>
                      <a:schemeClr val="bg1"/>
                    </a:solidFill>
                  </a:tcPr>
                </a:tc>
              </a:tr>
              <a:tr h="392220">
                <a:tc>
                  <a:txBody>
                    <a:bodyPr/>
                    <a:lstStyle/>
                    <a:p>
                      <a:pPr algn="ctr"/>
                      <a:r>
                        <a:rPr lang="de-DE" b="0" dirty="0" smtClean="0"/>
                        <a:t>x</a:t>
                      </a:r>
                      <a:endParaRPr lang="de-DE" b="0"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Neue Kraftstoffpumpe einbauen.</a:t>
                      </a:r>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algn="l"/>
                      <a:r>
                        <a:rPr lang="de-DE" sz="1050" dirty="0" smtClean="0"/>
                        <a:t>Sicherung der Kraftstoffpumpe erneuern.</a:t>
                      </a:r>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dirty="0" smtClean="0"/>
                        <a:t>Kraftstofffilter</a:t>
                      </a:r>
                      <a:r>
                        <a:rPr lang="de-DE" sz="1050" baseline="0" dirty="0" smtClean="0"/>
                        <a:t> erneuern.</a:t>
                      </a:r>
                      <a:endParaRPr lang="de-DE" sz="1050" dirty="0" smtClean="0"/>
                    </a:p>
                    <a:p>
                      <a:endParaRPr lang="de-DE" sz="1050" dirty="0"/>
                    </a:p>
                  </a:txBody>
                  <a:tcPr>
                    <a:solidFill>
                      <a:schemeClr val="bg1"/>
                    </a:solidFill>
                  </a:tcPr>
                </a:tc>
              </a:tr>
              <a:tr h="501527">
                <a:tc>
                  <a:txBody>
                    <a:bodyPr/>
                    <a:lstStyle/>
                    <a:p>
                      <a:endParaRPr lang="de-DE" dirty="0"/>
                    </a:p>
                  </a:txBody>
                  <a:tcPr>
                    <a:cell3D prstMaterial="dkEdge">
                      <a:bevel prst="relaxedInset"/>
                      <a:lightRig rig="flood" dir="t"/>
                    </a:cell3D>
                    <a:solidFill>
                      <a:schemeClr val="bg1"/>
                    </a:solidFill>
                  </a:tcPr>
                </a:tc>
                <a:tc>
                  <a:txBody>
                    <a:bodyPr/>
                    <a:lstStyle/>
                    <a:p>
                      <a:r>
                        <a:rPr lang="de-DE" sz="1050" dirty="0" smtClean="0"/>
                        <a:t>Tank nicht reinigen</a:t>
                      </a:r>
                      <a:r>
                        <a:rPr lang="de-DE" sz="1050" baseline="0" dirty="0" smtClean="0"/>
                        <a:t>, nur Kraftstoffreinigungszusatz einfüllen.</a:t>
                      </a:r>
                      <a:endParaRPr lang="de-DE" sz="1050" dirty="0"/>
                    </a:p>
                  </a:txBody>
                  <a:tcPr>
                    <a:solidFill>
                      <a:schemeClr val="bg1"/>
                    </a:solidFill>
                  </a:tcPr>
                </a:tc>
              </a:tr>
              <a:tr h="501527">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dirty="0" smtClean="0"/>
                        <a:t>Tank und Kraftstoffleitungen</a:t>
                      </a:r>
                      <a:r>
                        <a:rPr lang="de-DE" sz="1050" baseline="0" dirty="0" smtClean="0"/>
                        <a:t> reinigen.</a:t>
                      </a:r>
                      <a:endParaRPr lang="de-DE" sz="1050" dirty="0" smtClean="0"/>
                    </a:p>
                    <a:p>
                      <a:endParaRPr lang="de-DE" sz="1050" dirty="0"/>
                    </a:p>
                  </a:txBody>
                  <a:tcPr>
                    <a:solidFill>
                      <a:schemeClr val="bg1"/>
                    </a:solidFill>
                  </a:tcPr>
                </a:tc>
              </a:tr>
              <a:tr h="451993">
                <a:tc>
                  <a:txBody>
                    <a:bodyPr/>
                    <a:lstStyle/>
                    <a:p>
                      <a:endParaRPr lang="de-DE" dirty="0"/>
                    </a:p>
                  </a:txBody>
                  <a:tcPr>
                    <a:cell3D prstMaterial="dkEdge">
                      <a:bevel prst="relaxedInset"/>
                      <a:lightRig rig="flood" dir="t"/>
                    </a:cell3D>
                    <a:solidFill>
                      <a:schemeClr val="bg1"/>
                    </a:solidFill>
                  </a:tcPr>
                </a:tc>
                <a:tc>
                  <a:txBody>
                    <a:bodyPr/>
                    <a:lstStyle/>
                    <a:p>
                      <a:r>
                        <a:rPr lang="de-DE" sz="1050" dirty="0" smtClean="0"/>
                        <a:t>Kraftstofffilter</a:t>
                      </a:r>
                      <a:r>
                        <a:rPr lang="de-DE" sz="1050" baseline="0" dirty="0" smtClean="0"/>
                        <a:t> ausspülen und wiederverwenden.</a:t>
                      </a:r>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dirty="0" smtClean="0"/>
                        <a:t>Neuer Kraftstoff</a:t>
                      </a:r>
                      <a:r>
                        <a:rPr lang="de-DE" sz="1050" baseline="0" dirty="0" smtClean="0"/>
                        <a:t> einfüllen</a:t>
                      </a:r>
                      <a:endParaRPr lang="de-DE" sz="1050" dirty="0" smtClean="0"/>
                    </a:p>
                    <a:p>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r>
                        <a:rPr lang="de-DE" sz="1050" dirty="0" smtClean="0"/>
                        <a:t>Kraftstoffpumpe</a:t>
                      </a:r>
                      <a:r>
                        <a:rPr lang="de-DE" sz="1050" baseline="0" dirty="0" smtClean="0"/>
                        <a:t> reinigen und wiederverwenden.</a:t>
                      </a:r>
                      <a:endParaRPr lang="de-DE" sz="1050" dirty="0"/>
                    </a:p>
                  </a:txBody>
                  <a:tcPr>
                    <a:solidFill>
                      <a:schemeClr val="bg1"/>
                    </a:solidFill>
                  </a:tcPr>
                </a:tc>
              </a:tr>
            </a:tbl>
          </a:graphicData>
        </a:graphic>
      </p:graphicFrame>
      <p:sp>
        <p:nvSpPr>
          <p:cNvPr id="125956" name="Rectangle 22"/>
          <p:cNvSpPr>
            <a:spLocks noChangeArrowheads="1"/>
          </p:cNvSpPr>
          <p:nvPr/>
        </p:nvSpPr>
        <p:spPr bwMode="auto">
          <a:xfrm>
            <a:off x="1054100" y="1319213"/>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a</a:t>
            </a:r>
          </a:p>
        </p:txBody>
      </p:sp>
      <p:sp>
        <p:nvSpPr>
          <p:cNvPr id="125957" name="Rectangle 22"/>
          <p:cNvSpPr>
            <a:spLocks noChangeArrowheads="1"/>
          </p:cNvSpPr>
          <p:nvPr/>
        </p:nvSpPr>
        <p:spPr bwMode="auto">
          <a:xfrm>
            <a:off x="1049338" y="1679575"/>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b</a:t>
            </a:r>
          </a:p>
        </p:txBody>
      </p:sp>
      <p:sp>
        <p:nvSpPr>
          <p:cNvPr id="125958" name="Rectangle 22"/>
          <p:cNvSpPr>
            <a:spLocks noChangeArrowheads="1"/>
          </p:cNvSpPr>
          <p:nvPr/>
        </p:nvSpPr>
        <p:spPr bwMode="auto">
          <a:xfrm>
            <a:off x="1054100" y="2039938"/>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c</a:t>
            </a:r>
          </a:p>
        </p:txBody>
      </p:sp>
      <p:sp>
        <p:nvSpPr>
          <p:cNvPr id="125959" name="Rectangle 22"/>
          <p:cNvSpPr>
            <a:spLocks noChangeArrowheads="1"/>
          </p:cNvSpPr>
          <p:nvPr/>
        </p:nvSpPr>
        <p:spPr bwMode="auto">
          <a:xfrm>
            <a:off x="1049338" y="2543175"/>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d</a:t>
            </a:r>
          </a:p>
        </p:txBody>
      </p:sp>
      <p:sp>
        <p:nvSpPr>
          <p:cNvPr id="125960" name="Rectangle 22"/>
          <p:cNvSpPr>
            <a:spLocks noChangeArrowheads="1"/>
          </p:cNvSpPr>
          <p:nvPr/>
        </p:nvSpPr>
        <p:spPr bwMode="auto">
          <a:xfrm>
            <a:off x="1049338" y="3048000"/>
            <a:ext cx="266700"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e</a:t>
            </a:r>
          </a:p>
        </p:txBody>
      </p:sp>
      <p:sp>
        <p:nvSpPr>
          <p:cNvPr id="125961" name="Rectangle 22"/>
          <p:cNvSpPr>
            <a:spLocks noChangeArrowheads="1"/>
          </p:cNvSpPr>
          <p:nvPr/>
        </p:nvSpPr>
        <p:spPr bwMode="auto">
          <a:xfrm>
            <a:off x="1082675" y="3560763"/>
            <a:ext cx="233363"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f</a:t>
            </a:r>
          </a:p>
        </p:txBody>
      </p:sp>
      <p:sp>
        <p:nvSpPr>
          <p:cNvPr id="125962" name="Rectangle 22"/>
          <p:cNvSpPr>
            <a:spLocks noChangeArrowheads="1"/>
          </p:cNvSpPr>
          <p:nvPr/>
        </p:nvSpPr>
        <p:spPr bwMode="auto">
          <a:xfrm>
            <a:off x="1049338" y="3984625"/>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g</a:t>
            </a:r>
          </a:p>
        </p:txBody>
      </p:sp>
      <p:sp>
        <p:nvSpPr>
          <p:cNvPr id="125963" name="Rectangle 22"/>
          <p:cNvSpPr>
            <a:spLocks noChangeArrowheads="1"/>
          </p:cNvSpPr>
          <p:nvPr/>
        </p:nvSpPr>
        <p:spPr bwMode="auto">
          <a:xfrm>
            <a:off x="6427788" y="1400175"/>
            <a:ext cx="23177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t</a:t>
            </a:r>
          </a:p>
        </p:txBody>
      </p:sp>
      <p:sp>
        <p:nvSpPr>
          <p:cNvPr id="125964" name="Textfeld 4"/>
          <p:cNvSpPr txBox="1">
            <a:spLocks noChangeArrowheads="1"/>
          </p:cNvSpPr>
          <p:nvPr/>
        </p:nvSpPr>
        <p:spPr bwMode="auto">
          <a:xfrm>
            <a:off x="1331913" y="960438"/>
            <a:ext cx="5184775" cy="276225"/>
          </a:xfrm>
          <a:prstGeom prst="rect">
            <a:avLst/>
          </a:prstGeom>
          <a:noFill/>
          <a:ln w="9525">
            <a:noFill/>
            <a:miter lim="800000"/>
            <a:headEnd/>
            <a:tailEnd/>
          </a:ln>
        </p:spPr>
        <p:txBody>
          <a:bodyPr>
            <a:spAutoFit/>
          </a:bodyPr>
          <a:lstStyle/>
          <a:p>
            <a:r>
              <a:rPr lang="de-DE"/>
              <a:t>Reparaturmöglichkeiten</a:t>
            </a:r>
          </a:p>
        </p:txBody>
      </p:sp>
      <p:sp>
        <p:nvSpPr>
          <p:cNvPr id="125965" name="Rectangle 22"/>
          <p:cNvSpPr>
            <a:spLocks noChangeArrowheads="1"/>
          </p:cNvSpPr>
          <p:nvPr/>
        </p:nvSpPr>
        <p:spPr bwMode="auto">
          <a:xfrm>
            <a:off x="3786188" y="4494213"/>
            <a:ext cx="276225"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h</a:t>
            </a:r>
          </a:p>
        </p:txBody>
      </p:sp>
      <p:sp>
        <p:nvSpPr>
          <p:cNvPr id="125966" name="Rectangle 22"/>
          <p:cNvSpPr>
            <a:spLocks noChangeArrowheads="1"/>
          </p:cNvSpPr>
          <p:nvPr/>
        </p:nvSpPr>
        <p:spPr bwMode="auto">
          <a:xfrm>
            <a:off x="5102225" y="4946650"/>
            <a:ext cx="223838" cy="279400"/>
          </a:xfrm>
          <a:prstGeom prst="rect">
            <a:avLst/>
          </a:prstGeom>
          <a:noFill/>
          <a:ln w="9525">
            <a:noFill/>
            <a:miter lim="800000"/>
            <a:headEnd/>
            <a:tailEnd/>
          </a:ln>
        </p:spPr>
        <p:txBody>
          <a:bodyPr wrap="none" lIns="90000" tIns="46800" rIns="90000" bIns="46800">
            <a:spAutoFit/>
          </a:bodyPr>
          <a:lstStyle/>
          <a:p>
            <a:pPr algn="ctr"/>
            <a:r>
              <a:rPr lang="de-DE">
                <a:solidFill>
                  <a:srgbClr val="FF00FF"/>
                </a:solidFill>
              </a:rPr>
              <a:t>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2" descr="I:\_busy\4799_DSE\02_Konzeption\04_Drehbuch\Bilder\EbenenSymole\mercedes.gif"/>
          <p:cNvPicPr>
            <a:picLocks noChangeAspect="1" noChangeArrowheads="1"/>
          </p:cNvPicPr>
          <p:nvPr/>
        </p:nvPicPr>
        <p:blipFill>
          <a:blip r:embed="rId3"/>
          <a:srcRect/>
          <a:stretch>
            <a:fillRect/>
          </a:stretch>
        </p:blipFill>
        <p:spPr bwMode="auto">
          <a:xfrm>
            <a:off x="1625600" y="3119438"/>
            <a:ext cx="3810000" cy="1709737"/>
          </a:xfrm>
          <a:prstGeom prst="rect">
            <a:avLst/>
          </a:prstGeom>
          <a:noFill/>
          <a:ln w="9525">
            <a:noFill/>
            <a:miter lim="800000"/>
            <a:headEnd/>
            <a:tailEnd/>
          </a:ln>
        </p:spPr>
      </p:pic>
      <p:pic>
        <p:nvPicPr>
          <p:cNvPr id="31746" name="Picture 2" descr="C:\Users\Denver\AppData\Local\Temp\Rar$DR65.358\ebene_1.png"/>
          <p:cNvPicPr>
            <a:picLocks noChangeAspect="1" noChangeArrowheads="1"/>
          </p:cNvPicPr>
          <p:nvPr/>
        </p:nvPicPr>
        <p:blipFill>
          <a:blip r:embed="rId4"/>
          <a:srcRect/>
          <a:stretch>
            <a:fillRect/>
          </a:stretch>
        </p:blipFill>
        <p:spPr bwMode="auto">
          <a:xfrm>
            <a:off x="7642225" y="744538"/>
            <a:ext cx="1400175" cy="1209675"/>
          </a:xfrm>
          <a:prstGeom prst="rect">
            <a:avLst/>
          </a:prstGeom>
          <a:noFill/>
          <a:ln w="9525">
            <a:noFill/>
            <a:miter lim="800000"/>
            <a:headEnd/>
            <a:tailEnd/>
          </a:ln>
        </p:spPr>
      </p:pic>
      <p:pic>
        <p:nvPicPr>
          <p:cNvPr id="1026" name="Picture 2" descr="G:\_busy\4799_DSE\02_Konzeption\04_Drehbuch\korrekturen\pics_1\ebene_2.png"/>
          <p:cNvPicPr>
            <a:picLocks noChangeAspect="1" noChangeArrowheads="1"/>
          </p:cNvPicPr>
          <p:nvPr/>
        </p:nvPicPr>
        <p:blipFill>
          <a:blip r:embed="rId5"/>
          <a:srcRect/>
          <a:stretch>
            <a:fillRect/>
          </a:stretch>
        </p:blipFill>
        <p:spPr bwMode="auto">
          <a:xfrm>
            <a:off x="3143240" y="1904992"/>
            <a:ext cx="1352317" cy="1169982"/>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2"/>
          <p:cNvSpPr txBox="1">
            <a:spLocks noChangeArrowheads="1"/>
          </p:cNvSpPr>
          <p:nvPr/>
        </p:nvSpPr>
        <p:spPr bwMode="auto">
          <a:xfrm>
            <a:off x="6696075" y="4921250"/>
            <a:ext cx="2413000" cy="647700"/>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a:spAutoFit/>
          </a:bodyPr>
          <a:lstStyle/>
          <a:p>
            <a:pPr>
              <a:defRPr/>
            </a:pPr>
            <a:r>
              <a:rPr lang="de-DE" dirty="0">
                <a:cs typeface="Times New Roman" pitchFamily="18" charset="0"/>
              </a:rPr>
              <a:t>Diagnosespiel neustarten.</a:t>
            </a:r>
          </a:p>
          <a:p>
            <a:pPr>
              <a:defRPr/>
            </a:pPr>
            <a:endParaRPr lang="de-DE" dirty="0">
              <a:cs typeface="Times New Roman" pitchFamily="18" charset="0"/>
            </a:endParaRPr>
          </a:p>
          <a:p>
            <a:pPr>
              <a:defRPr/>
            </a:pPr>
            <a:endParaRPr lang="de-DE" dirty="0">
              <a:cs typeface="Times New Roman" pitchFamily="18" charset="0"/>
            </a:endParaRPr>
          </a:p>
        </p:txBody>
      </p:sp>
      <p:pic>
        <p:nvPicPr>
          <p:cNvPr id="128002" name="Picture 2" descr="H:\_busy\4799_DSE\02_Konzeption\04_Drehbuch\Anhang-komplett\Anhang\01_Bedienelemente\Handlungsanweisungen\Handlungsanweisung mit OK-Button.jpg"/>
          <p:cNvPicPr>
            <a:picLocks noChangeAspect="1" noChangeArrowheads="1"/>
          </p:cNvPicPr>
          <p:nvPr/>
        </p:nvPicPr>
        <p:blipFill>
          <a:blip r:embed="rId3"/>
          <a:srcRect l="3027" t="56487" r="75838" b="5513"/>
          <a:stretch>
            <a:fillRect/>
          </a:stretch>
        </p:blipFill>
        <p:spPr bwMode="auto">
          <a:xfrm>
            <a:off x="7558088" y="5176838"/>
            <a:ext cx="722312" cy="328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0" y="1262063"/>
            <a:ext cx="6786563" cy="769937"/>
          </a:xfrm>
          <a:prstGeom prst="rect">
            <a:avLst/>
          </a:prstGeom>
          <a:noFill/>
        </p:spPr>
        <p:txBody>
          <a:bodyPr>
            <a:spAutoFit/>
          </a:bodyPr>
          <a:lstStyle/>
          <a:p>
            <a:pPr marL="514350" indent="-514350">
              <a:defRPr/>
            </a:pPr>
            <a:r>
              <a:rPr lang="de-DE" sz="2000" dirty="0" smtClean="0">
                <a:cs typeface="+mn-cs"/>
              </a:rPr>
              <a:t>Test</a:t>
            </a:r>
            <a:endParaRPr lang="de-DE" sz="2000" dirty="0">
              <a:cs typeface="+mn-cs"/>
            </a:endParaRPr>
          </a:p>
          <a:p>
            <a:pPr marL="514350" indent="-514350">
              <a:defRPr/>
            </a:pPr>
            <a:endParaRPr lang="de-DE" sz="2400" dirty="0">
              <a:cs typeface="+mn-cs"/>
            </a:endParaRPr>
          </a:p>
        </p:txBody>
      </p:sp>
    </p:spTree>
    <p:extLst>
      <p:ext uri="{BB962C8B-B14F-4D97-AF65-F5344CB8AC3E}">
        <p14:creationId xmlns:p14="http://schemas.microsoft.com/office/powerpoint/2010/main" val="40689309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Textfeld 3"/>
          <p:cNvSpPr txBox="1">
            <a:spLocks noChangeArrowheads="1"/>
          </p:cNvSpPr>
          <p:nvPr/>
        </p:nvSpPr>
        <p:spPr bwMode="auto">
          <a:xfrm>
            <a:off x="250825" y="827088"/>
            <a:ext cx="8497639" cy="276999"/>
          </a:xfrm>
          <a:prstGeom prst="rect">
            <a:avLst/>
          </a:prstGeom>
          <a:noFill/>
          <a:ln w="9525">
            <a:noFill/>
            <a:miter lim="800000"/>
            <a:headEnd/>
            <a:tailEnd/>
          </a:ln>
        </p:spPr>
        <p:txBody>
          <a:bodyPr wrap="square">
            <a:spAutoFit/>
          </a:bodyPr>
          <a:lstStyle/>
          <a:p>
            <a:r>
              <a:rPr lang="de-DE" dirty="0" smtClean="0"/>
              <a:t>Welche </a:t>
            </a:r>
            <a:r>
              <a:rPr lang="de-DE" dirty="0" smtClean="0"/>
              <a:t>Aspekte sind wichtig für ein erfolgreiches </a:t>
            </a:r>
            <a:r>
              <a:rPr lang="de-DE" dirty="0" smtClean="0"/>
              <a:t>Kundengespräch?</a:t>
            </a:r>
            <a:endParaRPr lang="de-DE" dirty="0"/>
          </a:p>
        </p:txBody>
      </p:sp>
      <p:sp>
        <p:nvSpPr>
          <p:cNvPr id="5" name="Textfeld 12"/>
          <p:cNvSpPr txBox="1">
            <a:spLocks noChangeArrowheads="1"/>
          </p:cNvSpPr>
          <p:nvPr/>
        </p:nvSpPr>
        <p:spPr bwMode="auto">
          <a:xfrm>
            <a:off x="6300192" y="4921949"/>
            <a:ext cx="2843840" cy="646331"/>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wrap="square">
            <a:spAutoFit/>
          </a:bodyPr>
          <a:lstStyle/>
          <a:p>
            <a:pPr>
              <a:defRPr/>
            </a:pPr>
            <a:r>
              <a:rPr lang="de-DE" dirty="0" smtClean="0">
                <a:cs typeface="Times New Roman" pitchFamily="18" charset="0"/>
              </a:rPr>
              <a:t>Markieren Sie </a:t>
            </a:r>
            <a:r>
              <a:rPr lang="de-DE" dirty="0">
                <a:cs typeface="Times New Roman" pitchFamily="18" charset="0"/>
              </a:rPr>
              <a:t>bitte </a:t>
            </a:r>
            <a:r>
              <a:rPr lang="de-DE" dirty="0" smtClean="0">
                <a:cs typeface="Times New Roman" pitchFamily="18" charset="0"/>
              </a:rPr>
              <a:t>die richtigen Alternativen.</a:t>
            </a:r>
            <a:endParaRPr lang="de-DE" dirty="0">
              <a:cs typeface="Times New Roman" pitchFamily="18" charset="0"/>
            </a:endParaRPr>
          </a:p>
          <a:p>
            <a:pPr>
              <a:defRPr/>
            </a:pPr>
            <a:endParaRPr lang="de-DE" dirty="0">
              <a:cs typeface="Times New Roman" pitchFamily="18" charset="0"/>
            </a:endParaRPr>
          </a:p>
        </p:txBody>
      </p:sp>
      <p:pic>
        <p:nvPicPr>
          <p:cNvPr id="99333" name="Picture 2" descr="H:\_busy\4799_DSE\02_Konzeption\04_Drehbuch\Anhang-komplett\Anhang\01_Bedienelemente\Handlungsanweisungen\Handlungsanweisung mit OK-Button.jpg"/>
          <p:cNvPicPr>
            <a:picLocks noChangeAspect="1" noChangeArrowheads="1"/>
          </p:cNvPicPr>
          <p:nvPr/>
        </p:nvPicPr>
        <p:blipFill>
          <a:blip r:embed="rId3"/>
          <a:srcRect l="3027" t="56487" r="75838" b="5513"/>
          <a:stretch>
            <a:fillRect/>
          </a:stretch>
        </p:blipFill>
        <p:spPr bwMode="auto">
          <a:xfrm>
            <a:off x="7570820" y="5283569"/>
            <a:ext cx="722312" cy="328613"/>
          </a:xfrm>
          <a:prstGeom prst="rect">
            <a:avLst/>
          </a:prstGeom>
          <a:noFill/>
          <a:ln w="9525">
            <a:noFill/>
            <a:miter lim="800000"/>
            <a:headEnd/>
            <a:tailEnd/>
          </a:ln>
        </p:spPr>
      </p:pic>
      <p:graphicFrame>
        <p:nvGraphicFramePr>
          <p:cNvPr id="8" name="Tabelle 7"/>
          <p:cNvGraphicFramePr>
            <a:graphicFrameLocks noGrp="1"/>
          </p:cNvGraphicFramePr>
          <p:nvPr/>
        </p:nvGraphicFramePr>
        <p:xfrm>
          <a:off x="1000100" y="1404926"/>
          <a:ext cx="2526550" cy="3153712"/>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35934"/>
                <a:gridCol w="1990616"/>
              </a:tblGrid>
              <a:tr h="392220">
                <a:tc>
                  <a:txBody>
                    <a:bodyPr/>
                    <a:lstStyle/>
                    <a:p>
                      <a:pPr algn="ctr"/>
                      <a:endParaRPr lang="de-DE" b="0"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lange Denkpausen </a:t>
                      </a:r>
                      <a:endParaRPr lang="de-DE" sz="1050" dirty="0" smtClean="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dirty="0" smtClean="0">
                          <a:cs typeface="Times New Roman" pitchFamily="18" charset="0"/>
                        </a:rPr>
                        <a:t>freundliche, persönliche Anrede</a:t>
                      </a:r>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171450" indent="-171450" eaLnBrk="1" hangingPunct="1">
                        <a:buFont typeface="Wingdings" pitchFamily="2" charset="2"/>
                        <a:buNone/>
                        <a:defRPr/>
                      </a:pPr>
                      <a:r>
                        <a:rPr lang="de-DE" sz="1050" dirty="0" smtClean="0">
                          <a:cs typeface="Times New Roman" pitchFamily="18" charset="0"/>
                        </a:rPr>
                        <a:t>kurze, verständliche Sätze</a:t>
                      </a:r>
                    </a:p>
                  </a:txBody>
                  <a:tcPr>
                    <a:solidFill>
                      <a:schemeClr val="bg1"/>
                    </a:solidFill>
                  </a:tcPr>
                </a:tc>
              </a:tr>
              <a:tr h="501527">
                <a:tc>
                  <a:txBody>
                    <a:bodyPr/>
                    <a:lstStyle/>
                    <a:p>
                      <a:pPr algn="ctr"/>
                      <a:endParaRPr lang="de-DE" dirty="0"/>
                    </a:p>
                  </a:txBody>
                  <a:tcPr>
                    <a:cell3D prstMaterial="dkEdge">
                      <a:bevel prst="relaxedInset"/>
                      <a:lightRig rig="flood" dir="t"/>
                    </a:cell3D>
                    <a:solidFill>
                      <a:schemeClr val="bg1"/>
                    </a:solidFill>
                  </a:tcPr>
                </a:tc>
                <a:tc>
                  <a:txBody>
                    <a:bodyPr/>
                    <a:lstStyle/>
                    <a:p>
                      <a:pPr marL="0" indent="0" algn="l">
                        <a:spcBef>
                          <a:spcPct val="50000"/>
                        </a:spcBef>
                        <a:buClr>
                          <a:srgbClr val="FFFFFF"/>
                        </a:buClr>
                        <a:buFont typeface="Arial" charset="0"/>
                        <a:buNone/>
                      </a:pPr>
                      <a:r>
                        <a:rPr lang="de-DE" sz="1050" b="0" dirty="0" smtClean="0"/>
                        <a:t>mit Dialekt</a:t>
                      </a:r>
                      <a:r>
                        <a:rPr lang="de-DE" sz="1050" b="0" baseline="0" dirty="0" smtClean="0"/>
                        <a:t> reden</a:t>
                      </a:r>
                      <a:endParaRPr lang="de-DE" sz="1050" b="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171450" indent="-171450" eaLnBrk="1" hangingPunct="1">
                        <a:buFont typeface="Wingdings" pitchFamily="2" charset="2"/>
                        <a:buNone/>
                        <a:defRPr/>
                      </a:pPr>
                      <a:r>
                        <a:rPr lang="de-DE" sz="1050" dirty="0" smtClean="0">
                          <a:cs typeface="Times New Roman" pitchFamily="18" charset="0"/>
                        </a:rPr>
                        <a:t>Ich-Aussagen ohne Konjunktiv</a:t>
                      </a:r>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Augenkontakt vermeiden</a:t>
                      </a:r>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ct val="50000"/>
                        </a:spcBef>
                        <a:spcAft>
                          <a:spcPts val="0"/>
                        </a:spcAft>
                        <a:buClr>
                          <a:srgbClr val="FFFFFF"/>
                        </a:buClr>
                        <a:buSzTx/>
                        <a:buFont typeface="Arial" charset="0"/>
                        <a:buNone/>
                        <a:tabLst/>
                        <a:defRPr/>
                      </a:pPr>
                      <a:r>
                        <a:rPr lang="de-DE" sz="1050" dirty="0" smtClean="0">
                          <a:cs typeface="Times New Roman" pitchFamily="18" charset="0"/>
                        </a:rPr>
                        <a:t>Denkpausen vermeiden</a:t>
                      </a:r>
                    </a:p>
                  </a:txBody>
                  <a:tcPr>
                    <a:solidFill>
                      <a:schemeClr val="bg1"/>
                    </a:solidFill>
                  </a:tcPr>
                </a:tc>
              </a:tr>
            </a:tbl>
          </a:graphicData>
        </a:graphic>
      </p:graphicFrame>
      <p:graphicFrame>
        <p:nvGraphicFramePr>
          <p:cNvPr id="9" name="Tabelle 8"/>
          <p:cNvGraphicFramePr>
            <a:graphicFrameLocks noGrp="1"/>
          </p:cNvGraphicFramePr>
          <p:nvPr/>
        </p:nvGraphicFramePr>
        <p:xfrm>
          <a:off x="3852490" y="1411835"/>
          <a:ext cx="2505460" cy="2259965"/>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65748"/>
                <a:gridCol w="1939712"/>
              </a:tblGrid>
              <a:tr h="451993">
                <a:tc>
                  <a:txBody>
                    <a:bodyPr/>
                    <a:lstStyle/>
                    <a:p>
                      <a:pPr algn="ctr"/>
                      <a:r>
                        <a:rPr lang="de-DE" b="0" dirty="0" smtClean="0"/>
                        <a:t>x</a:t>
                      </a:r>
                      <a:endParaRPr lang="de-DE" b="0"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cs typeface="Times New Roman" pitchFamily="18" charset="0"/>
                        </a:rPr>
                        <a:t>konkrete Aussagen ohne Weichmacher</a:t>
                      </a:r>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algn="l"/>
                      <a:r>
                        <a:rPr lang="de-DE" sz="1050" b="0" dirty="0" smtClean="0"/>
                        <a:t>Vermutungen betonen</a:t>
                      </a: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Wissensquellen nutzen</a:t>
                      </a:r>
                      <a:endParaRPr lang="de-DE" sz="105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171450" indent="-171450" eaLnBrk="1" hangingPunct="1">
                        <a:buFont typeface="Wingdings" pitchFamily="2" charset="2"/>
                        <a:buNone/>
                        <a:defRPr/>
                      </a:pPr>
                      <a:r>
                        <a:rPr lang="de-DE" sz="1050" dirty="0" smtClean="0">
                          <a:cs typeface="Times New Roman" pitchFamily="18" charset="0"/>
                        </a:rPr>
                        <a:t>Kundenwünsche erfragen</a:t>
                      </a:r>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Kurztestprotokoll vorlesen</a:t>
                      </a:r>
                      <a:endParaRPr lang="de-DE" sz="1050" dirty="0"/>
                    </a:p>
                  </a:txBody>
                  <a:tcPr>
                    <a:solidFill>
                      <a:schemeClr val="bg1"/>
                    </a:solidFill>
                  </a:tcPr>
                </a:tc>
              </a:tr>
            </a:tbl>
          </a:graphicData>
        </a:graphic>
      </p:graphicFrame>
      <p:pic>
        <p:nvPicPr>
          <p:cNvPr id="11" name="Picture 2" descr="C:\Users\Denver\AppData\Local\Temp\Rar$DR65.358\ebene_1.png"/>
          <p:cNvPicPr>
            <a:picLocks noChangeAspect="1" noChangeArrowheads="1"/>
          </p:cNvPicPr>
          <p:nvPr/>
        </p:nvPicPr>
        <p:blipFill>
          <a:blip r:embed="rId4"/>
          <a:srcRect/>
          <a:stretch>
            <a:fillRect/>
          </a:stretch>
        </p:blipFill>
        <p:spPr bwMode="auto">
          <a:xfrm>
            <a:off x="8202613" y="-20638"/>
            <a:ext cx="906462" cy="7842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Textfeld 3"/>
          <p:cNvSpPr txBox="1">
            <a:spLocks noChangeArrowheads="1"/>
          </p:cNvSpPr>
          <p:nvPr/>
        </p:nvSpPr>
        <p:spPr bwMode="auto">
          <a:xfrm>
            <a:off x="250825" y="827088"/>
            <a:ext cx="8569647" cy="276999"/>
          </a:xfrm>
          <a:prstGeom prst="rect">
            <a:avLst/>
          </a:prstGeom>
          <a:noFill/>
          <a:ln w="9525">
            <a:noFill/>
            <a:miter lim="800000"/>
            <a:headEnd/>
            <a:tailEnd/>
          </a:ln>
        </p:spPr>
        <p:txBody>
          <a:bodyPr wrap="square">
            <a:spAutoFit/>
          </a:bodyPr>
          <a:lstStyle/>
          <a:p>
            <a:r>
              <a:rPr lang="de-DE" dirty="0" smtClean="0"/>
              <a:t>Welche Wissensquelle wird auf welchen Ebenen der Diagnosestrategie optimal eingesetzt?</a:t>
            </a:r>
            <a:endParaRPr lang="de-DE" dirty="0"/>
          </a:p>
        </p:txBody>
      </p:sp>
      <p:graphicFrame>
        <p:nvGraphicFramePr>
          <p:cNvPr id="15" name="Tabelle 14"/>
          <p:cNvGraphicFramePr>
            <a:graphicFrameLocks noGrp="1"/>
          </p:cNvGraphicFramePr>
          <p:nvPr>
            <p:extLst>
              <p:ext uri="{D42A27DB-BD31-4B8C-83A1-F6EECF244321}">
                <p14:modId xmlns:p14="http://schemas.microsoft.com/office/powerpoint/2010/main" val="2698966513"/>
              </p:ext>
            </p:extLst>
          </p:nvPr>
        </p:nvGraphicFramePr>
        <p:xfrm>
          <a:off x="298013" y="1230320"/>
          <a:ext cx="8306434" cy="3747020"/>
        </p:xfrm>
        <a:graphic>
          <a:graphicData uri="http://schemas.openxmlformats.org/drawingml/2006/table">
            <a:tbl>
              <a:tblPr firstRow="1" bandRow="1">
                <a:effectLst/>
                <a:tableStyleId>{C4B1156A-380E-4F78-BDF5-A606A8083BF9}</a:tableStyleId>
              </a:tblPr>
              <a:tblGrid>
                <a:gridCol w="1037482"/>
                <a:gridCol w="908619"/>
                <a:gridCol w="908619"/>
                <a:gridCol w="908619"/>
                <a:gridCol w="908619"/>
                <a:gridCol w="908619"/>
                <a:gridCol w="908619"/>
                <a:gridCol w="908619"/>
                <a:gridCol w="908619"/>
              </a:tblGrid>
              <a:tr h="593544">
                <a:tc>
                  <a:txBody>
                    <a:bodyPr/>
                    <a:lstStyle/>
                    <a:p>
                      <a:pPr algn="ctr"/>
                      <a:endParaRPr lang="de-DE" b="0"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err="1" smtClean="0">
                          <a:cs typeface="Times New Roman" pitchFamily="18" charset="0"/>
                        </a:rPr>
                        <a:t>VeDoc</a:t>
                      </a:r>
                      <a:endParaRPr lang="de-DE" sz="1050" b="0" dirty="0" smtClean="0">
                        <a:cs typeface="Times New Roman" pitchFamily="18" charset="0"/>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XENTRY</a:t>
                      </a:r>
                    </a:p>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DAS</a:t>
                      </a:r>
                      <a:endParaRPr lang="de-DE" sz="105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sz="1050" b="0" dirty="0" smtClean="0">
                        <a:cs typeface="Times New Roman" pitchFamily="18" charset="0"/>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dirty="0" smtClean="0">
                          <a:cs typeface="Times New Roman" pitchFamily="18" charset="0"/>
                        </a:rPr>
                        <a:t>Gehirn</a:t>
                      </a:r>
                    </a:p>
                    <a:p>
                      <a:pPr marL="0" marR="0" indent="0" algn="l" defTabSz="914400" rtl="0" eaLnBrk="1" fontAlgn="auto" latinLnBrk="0" hangingPunct="1">
                        <a:lnSpc>
                          <a:spcPct val="100000"/>
                        </a:lnSpc>
                        <a:spcBef>
                          <a:spcPts val="0"/>
                        </a:spcBef>
                        <a:spcAft>
                          <a:spcPts val="0"/>
                        </a:spcAft>
                        <a:buClrTx/>
                        <a:buSzTx/>
                        <a:buFontTx/>
                        <a:buNone/>
                        <a:tabLst/>
                        <a:defRPr/>
                      </a:pPr>
                      <a:endParaRPr lang="de-DE" sz="1050" b="0" dirty="0" smtClean="0">
                        <a:cs typeface="Times New Roman" pitchFamily="18" charset="0"/>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dirty="0" smtClean="0">
                          <a:cs typeface="Times New Roman" pitchFamily="18" charset="0"/>
                        </a:rPr>
                        <a:t>WIS</a:t>
                      </a:r>
                    </a:p>
                    <a:p>
                      <a:pPr marL="0" marR="0" indent="0" algn="l" defTabSz="914400" rtl="0" eaLnBrk="1" fontAlgn="auto" latinLnBrk="0" hangingPunct="1">
                        <a:lnSpc>
                          <a:spcPct val="100000"/>
                        </a:lnSpc>
                        <a:spcBef>
                          <a:spcPts val="0"/>
                        </a:spcBef>
                        <a:spcAft>
                          <a:spcPts val="0"/>
                        </a:spcAft>
                        <a:buClrTx/>
                        <a:buSzTx/>
                        <a:buFontTx/>
                        <a:buNone/>
                        <a:tabLst/>
                        <a:defRPr/>
                      </a:pPr>
                      <a:endParaRPr lang="de-DE" sz="1050" b="0" dirty="0" smtClean="0">
                        <a:cs typeface="Times New Roman" pitchFamily="18" charset="0"/>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Kollegen und</a:t>
                      </a:r>
                    </a:p>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cs typeface="Times New Roman" pitchFamily="18" charset="0"/>
                        </a:rPr>
                        <a:t>Kolleginnen</a:t>
                      </a:r>
                      <a:endParaRPr lang="de-DE" sz="1050" b="0" dirty="0" smtClean="0">
                        <a:cs typeface="Times New Roman" pitchFamily="18" charset="0"/>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Fahrzeug</a:t>
                      </a:r>
                      <a:r>
                        <a:rPr lang="de-DE" sz="1050" b="0" baseline="0" dirty="0" smtClean="0"/>
                        <a:t> Betriebs-anleitung</a:t>
                      </a:r>
                      <a:endParaRPr lang="de-DE" sz="1050" b="0" dirty="0" smtClean="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dirty="0" smtClean="0">
                          <a:cs typeface="Times New Roman" pitchFamily="18" charset="0"/>
                        </a:rPr>
                        <a:t>XENTRY</a:t>
                      </a:r>
                    </a:p>
                    <a:p>
                      <a:pPr marL="0" marR="0" indent="0" algn="l" defTabSz="914400" rtl="0" eaLnBrk="1" fontAlgn="auto" latinLnBrk="0" hangingPunct="1">
                        <a:lnSpc>
                          <a:spcPct val="100000"/>
                        </a:lnSpc>
                        <a:spcBef>
                          <a:spcPts val="0"/>
                        </a:spcBef>
                        <a:spcAft>
                          <a:spcPts val="0"/>
                        </a:spcAft>
                        <a:buClrTx/>
                        <a:buSzTx/>
                        <a:buFontTx/>
                        <a:buNone/>
                        <a:tabLst/>
                        <a:defRPr/>
                      </a:pPr>
                      <a:r>
                        <a:rPr lang="de-DE" sz="1050" dirty="0" smtClean="0">
                          <a:cs typeface="Times New Roman" pitchFamily="18" charset="0"/>
                        </a:rPr>
                        <a:t>TIPS</a:t>
                      </a:r>
                    </a:p>
                    <a:p>
                      <a:pPr marL="0" marR="0" indent="0" algn="l" defTabSz="914400" rtl="0" eaLnBrk="1" fontAlgn="auto" latinLnBrk="0" hangingPunct="1">
                        <a:lnSpc>
                          <a:spcPct val="100000"/>
                        </a:lnSpc>
                        <a:spcBef>
                          <a:spcPts val="0"/>
                        </a:spcBef>
                        <a:spcAft>
                          <a:spcPts val="0"/>
                        </a:spcAft>
                        <a:buClrTx/>
                        <a:buSzTx/>
                        <a:buFontTx/>
                        <a:buNone/>
                        <a:tabLst/>
                        <a:defRPr/>
                      </a:pPr>
                      <a:endParaRPr lang="de-DE" sz="1050" b="0" dirty="0" smtClean="0">
                        <a:cs typeface="Times New Roman" pitchFamily="18" charset="0"/>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cs typeface="Times New Roman" pitchFamily="18" charset="0"/>
                        </a:rPr>
                        <a:t>SD-Media</a:t>
                      </a:r>
                      <a:endParaRPr lang="de-DE" sz="1050" b="0" dirty="0" smtClean="0">
                        <a:cs typeface="Times New Roman" pitchFamily="18" charset="0"/>
                      </a:endParaRPr>
                    </a:p>
                  </a:txBody>
                  <a:tcPr>
                    <a:solidFill>
                      <a:schemeClr val="bg1"/>
                    </a:solidFill>
                  </a:tcPr>
                </a:tc>
              </a:tr>
              <a:tr h="788369">
                <a:tc>
                  <a:txBody>
                    <a:bodyPr/>
                    <a:lstStyle/>
                    <a:p>
                      <a:pPr algn="ctr"/>
                      <a:endParaRPr lang="de-DE" dirty="0"/>
                    </a:p>
                  </a:txBody>
                  <a:tcPr>
                    <a:solidFill>
                      <a:schemeClr val="bg1"/>
                    </a:solidFill>
                  </a:tcPr>
                </a:tc>
                <a:tc>
                  <a:txBody>
                    <a:bodyPr/>
                    <a:lstStyle/>
                    <a:p>
                      <a:pPr algn="ctr"/>
                      <a:r>
                        <a:rPr lang="de-DE" sz="1050" dirty="0" smtClean="0"/>
                        <a:t>X</a:t>
                      </a:r>
                      <a:endParaRPr lang="de-DE" sz="1050" dirty="0"/>
                    </a:p>
                  </a:txBody>
                  <a:tcPr anchor="ctr">
                    <a:cell3D prstMaterial="dkEdge">
                      <a:bevel prst="relaxedInset"/>
                      <a:lightRig rig="flood" dir="t"/>
                    </a:cell3D>
                    <a:solidFill>
                      <a:schemeClr val="bg1"/>
                    </a:solidFill>
                  </a:tcPr>
                </a:tc>
                <a:tc>
                  <a:txBody>
                    <a:bodyPr/>
                    <a:lstStyle/>
                    <a:p>
                      <a:pPr algn="ctr"/>
                      <a:r>
                        <a:rPr lang="de-DE" sz="1050" dirty="0" smtClean="0"/>
                        <a:t>X</a:t>
                      </a:r>
                      <a:endParaRPr lang="de-DE" sz="1050" dirty="0"/>
                    </a:p>
                  </a:txBody>
                  <a:tcPr anchor="ctr">
                    <a:cell3D prstMaterial="dkEdge">
                      <a:bevel prst="relaxedInset"/>
                      <a:lightRig rig="flood" dir="t"/>
                    </a:cell3D>
                    <a:solidFill>
                      <a:schemeClr val="bg1"/>
                    </a:solidFill>
                  </a:tcPr>
                </a:tc>
                <a:tc>
                  <a:txBody>
                    <a:bodyPr/>
                    <a:lstStyle/>
                    <a:p>
                      <a:pPr algn="ctr"/>
                      <a:r>
                        <a:rPr lang="de-DE" sz="1050" dirty="0" smtClean="0"/>
                        <a:t>X</a:t>
                      </a:r>
                      <a:endParaRPr lang="de-DE" sz="1050" dirty="0"/>
                    </a:p>
                  </a:txBody>
                  <a:tcPr anchor="ctr">
                    <a:cell3D prstMaterial="dkEdge">
                      <a:bevel prst="relaxedInset"/>
                      <a:lightRig rig="flood" dir="t"/>
                    </a:cell3D>
                    <a:solidFill>
                      <a:schemeClr val="bg1"/>
                    </a:solidFill>
                  </a:tcPr>
                </a:tc>
                <a:tc>
                  <a:txBody>
                    <a:bodyPr/>
                    <a:lstStyle/>
                    <a:p>
                      <a:pPr algn="ctr"/>
                      <a:r>
                        <a:rPr lang="de-DE" sz="1050" dirty="0" smtClean="0"/>
                        <a:t>X</a:t>
                      </a:r>
                      <a:endParaRPr lang="de-DE" sz="1050" dirty="0"/>
                    </a:p>
                  </a:txBody>
                  <a:tcPr anchor="ctr">
                    <a:cell3D prstMaterial="dkEdge">
                      <a:bevel prst="relaxedInset"/>
                      <a:lightRig rig="flood" dir="t"/>
                    </a:cell3D>
                    <a:solidFill>
                      <a:schemeClr val="bg1"/>
                    </a:solidFill>
                  </a:tcPr>
                </a:tc>
                <a:tc>
                  <a:txBody>
                    <a:bodyPr/>
                    <a:lstStyle/>
                    <a:p>
                      <a:pPr algn="ctr"/>
                      <a:r>
                        <a:rPr lang="de-DE" sz="1050" dirty="0" smtClean="0"/>
                        <a:t>X</a:t>
                      </a:r>
                      <a:endParaRPr lang="de-DE" sz="1050" dirty="0"/>
                    </a:p>
                  </a:txBody>
                  <a:tcPr anchor="ctr">
                    <a:cell3D prstMaterial="dkEdge">
                      <a:bevel prst="relaxedInset"/>
                      <a:lightRig rig="flood" dir="t"/>
                    </a:cell3D>
                    <a:solidFill>
                      <a:schemeClr val="bg1"/>
                    </a:solidFill>
                  </a:tcPr>
                </a:tc>
                <a:tc>
                  <a:txBody>
                    <a:bodyPr/>
                    <a:lstStyle/>
                    <a:p>
                      <a:pPr algn="ctr"/>
                      <a:r>
                        <a:rPr lang="de-DE" sz="1050" dirty="0" smtClean="0"/>
                        <a:t>X</a:t>
                      </a:r>
                      <a:endParaRPr lang="de-DE" sz="1050" dirty="0"/>
                    </a:p>
                  </a:txBody>
                  <a:tcPr anchor="ctr">
                    <a:cell3D prstMaterial="dkEdge">
                      <a:bevel prst="relaxedInset"/>
                      <a:lightRig rig="flood" dir="t"/>
                    </a:cell3D>
                    <a:solidFill>
                      <a:schemeClr val="bg1"/>
                    </a:solidFill>
                  </a:tcPr>
                </a:tc>
                <a:tc>
                  <a:txBody>
                    <a:bodyPr/>
                    <a:lstStyle/>
                    <a:p>
                      <a:pPr algn="ctr"/>
                      <a:r>
                        <a:rPr lang="de-DE" sz="1050" dirty="0" smtClean="0"/>
                        <a:t>X</a:t>
                      </a:r>
                      <a:endParaRPr lang="de-DE" sz="1050" dirty="0"/>
                    </a:p>
                  </a:txBody>
                  <a:tcPr anchor="ctr">
                    <a:cell3D prstMaterial="dkEdge">
                      <a:bevel prst="relaxedInset"/>
                      <a:lightRig rig="flood" dir="t"/>
                    </a:cell3D>
                    <a:solidFill>
                      <a:schemeClr val="bg1"/>
                    </a:solidFill>
                  </a:tcPr>
                </a:tc>
                <a:tc>
                  <a:txBody>
                    <a:bodyPr/>
                    <a:lstStyle/>
                    <a:p>
                      <a:pPr algn="ctr"/>
                      <a:endParaRPr lang="de-DE" sz="1050" dirty="0"/>
                    </a:p>
                  </a:txBody>
                  <a:tcPr anchor="ctr">
                    <a:cell3D prstMaterial="dkEdge">
                      <a:bevel prst="relaxedInset"/>
                      <a:lightRig rig="flood" dir="t"/>
                    </a:cell3D>
                    <a:solidFill>
                      <a:schemeClr val="bg1"/>
                    </a:solidFill>
                  </a:tcPr>
                </a:tc>
              </a:tr>
              <a:tr h="788369">
                <a:tc>
                  <a:txBody>
                    <a:bodyPr/>
                    <a:lstStyle/>
                    <a:p>
                      <a:pPr algn="ctr"/>
                      <a:endParaRPr lang="de-DE" dirty="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e-DE" sz="1050" dirty="0" smtClean="0"/>
                    </a:p>
                  </a:txBody>
                  <a:tcPr anchor="ct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X</a:t>
                      </a:r>
                      <a:endParaRPr lang="de-DE" sz="1050" dirty="0" smtClean="0"/>
                    </a:p>
                  </a:txBody>
                  <a:tcPr anchor="ct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X</a:t>
                      </a:r>
                      <a:endParaRPr lang="de-DE" sz="1050" dirty="0" smtClean="0"/>
                    </a:p>
                  </a:txBody>
                  <a:tcPr anchor="ct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X</a:t>
                      </a:r>
                      <a:endParaRPr lang="de-DE" sz="1050" dirty="0" smtClean="0"/>
                    </a:p>
                  </a:txBody>
                  <a:tcPr anchor="ct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X</a:t>
                      </a:r>
                      <a:endParaRPr lang="de-DE" sz="1050" dirty="0" smtClean="0"/>
                    </a:p>
                  </a:txBody>
                  <a:tcPr anchor="ct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e-DE" sz="1050" dirty="0" smtClean="0"/>
                    </a:p>
                  </a:txBody>
                  <a:tcPr anchor="ct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e-DE" sz="1050" dirty="0" smtClean="0"/>
                    </a:p>
                  </a:txBody>
                  <a:tcPr anchor="ct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e-DE" sz="1050" dirty="0" smtClean="0"/>
                    </a:p>
                  </a:txBody>
                  <a:tcPr anchor="ctr">
                    <a:cell3D prstMaterial="dkEdge">
                      <a:bevel prst="relaxedInset"/>
                      <a:lightRig rig="flood" dir="t"/>
                    </a:cell3D>
                    <a:solidFill>
                      <a:schemeClr val="bg1"/>
                    </a:solidFill>
                  </a:tcPr>
                </a:tc>
              </a:tr>
              <a:tr h="788369">
                <a:tc>
                  <a:txBody>
                    <a:bodyPr/>
                    <a:lstStyle/>
                    <a:p>
                      <a:pPr algn="ctr"/>
                      <a:endParaRPr lang="de-DE" dirty="0"/>
                    </a:p>
                  </a:txBody>
                  <a:tcPr>
                    <a:solidFill>
                      <a:schemeClr val="bg1"/>
                    </a:solidFill>
                  </a:tcPr>
                </a:tc>
                <a:tc>
                  <a:txBody>
                    <a:bodyPr/>
                    <a:lstStyle/>
                    <a:p>
                      <a:pPr marL="171450" indent="-171450" algn="ctr" eaLnBrk="1" hangingPunct="1">
                        <a:buFont typeface="Wingdings" pitchFamily="2" charset="2"/>
                        <a:buNone/>
                        <a:defRPr/>
                      </a:pPr>
                      <a:endParaRPr lang="de-DE" sz="1050" dirty="0" smtClean="0">
                        <a:cs typeface="Times New Roman" pitchFamily="18" charset="0"/>
                      </a:endParaRPr>
                    </a:p>
                  </a:txBody>
                  <a:tcPr anchor="ctr">
                    <a:cell3D prstMaterial="dkEdge">
                      <a:bevel prst="relaxedInset"/>
                      <a:lightRig rig="flood" dir="t"/>
                    </a:cell3D>
                    <a:solidFill>
                      <a:schemeClr val="bg1"/>
                    </a:solidFill>
                  </a:tcPr>
                </a:tc>
                <a:tc>
                  <a:txBody>
                    <a:bodyPr/>
                    <a:lstStyle/>
                    <a:p>
                      <a:pPr marL="171450" indent="-171450" algn="ctr" eaLnBrk="1" hangingPunct="1">
                        <a:buFont typeface="Wingdings" pitchFamily="2" charset="2"/>
                        <a:buNone/>
                        <a:defRPr/>
                      </a:pPr>
                      <a:endParaRPr lang="de-DE" sz="1050" dirty="0" smtClean="0">
                        <a:cs typeface="Times New Roman" pitchFamily="18" charset="0"/>
                      </a:endParaRPr>
                    </a:p>
                  </a:txBody>
                  <a:tcPr anchor="ctr">
                    <a:cell3D prstMaterial="dkEdge">
                      <a:bevel prst="relaxedInset"/>
                      <a:lightRig rig="flood" dir="t"/>
                    </a:cell3D>
                    <a:solidFill>
                      <a:schemeClr val="bg1"/>
                    </a:solidFill>
                  </a:tcPr>
                </a:tc>
                <a:tc>
                  <a:txBody>
                    <a:bodyPr/>
                    <a:lstStyle/>
                    <a:p>
                      <a:pPr marL="171450" indent="-171450" algn="ctr" eaLnBrk="1" hangingPunct="1">
                        <a:buFont typeface="Wingdings" pitchFamily="2" charset="2"/>
                        <a:buNone/>
                        <a:defRPr/>
                      </a:pPr>
                      <a:r>
                        <a:rPr lang="de-DE" sz="1050" dirty="0" smtClean="0">
                          <a:cs typeface="Times New Roman" pitchFamily="18" charset="0"/>
                        </a:rPr>
                        <a:t>X</a:t>
                      </a:r>
                      <a:endParaRPr lang="de-DE" sz="1050" dirty="0" smtClean="0">
                        <a:cs typeface="Times New Roman" pitchFamily="18" charset="0"/>
                      </a:endParaRPr>
                    </a:p>
                  </a:txBody>
                  <a:tcPr anchor="ctr">
                    <a:cell3D prstMaterial="dkEdge">
                      <a:bevel prst="relaxedInset"/>
                      <a:lightRig rig="flood" dir="t"/>
                    </a:cell3D>
                    <a:solidFill>
                      <a:schemeClr val="bg1"/>
                    </a:solidFill>
                  </a:tcPr>
                </a:tc>
                <a:tc>
                  <a:txBody>
                    <a:bodyPr/>
                    <a:lstStyle/>
                    <a:p>
                      <a:pPr marL="171450" indent="-171450" algn="ctr" eaLnBrk="1" hangingPunct="1">
                        <a:buFont typeface="Wingdings" pitchFamily="2" charset="2"/>
                        <a:buNone/>
                        <a:defRPr/>
                      </a:pPr>
                      <a:r>
                        <a:rPr lang="de-DE" sz="1050" dirty="0" smtClean="0">
                          <a:cs typeface="Times New Roman" pitchFamily="18" charset="0"/>
                        </a:rPr>
                        <a:t>X</a:t>
                      </a:r>
                      <a:endParaRPr lang="de-DE" sz="1050" dirty="0" smtClean="0">
                        <a:cs typeface="Times New Roman" pitchFamily="18" charset="0"/>
                      </a:endParaRPr>
                    </a:p>
                  </a:txBody>
                  <a:tcPr anchor="ctr">
                    <a:cell3D prstMaterial="dkEdge">
                      <a:bevel prst="relaxedInset"/>
                      <a:lightRig rig="flood" dir="t"/>
                    </a:cell3D>
                    <a:solidFill>
                      <a:schemeClr val="bg1"/>
                    </a:solidFill>
                  </a:tcPr>
                </a:tc>
                <a:tc>
                  <a:txBody>
                    <a:bodyPr/>
                    <a:lstStyle/>
                    <a:p>
                      <a:pPr marL="171450" indent="-171450" algn="ctr" eaLnBrk="1" hangingPunct="1">
                        <a:buFont typeface="Wingdings" pitchFamily="2" charset="2"/>
                        <a:buNone/>
                        <a:defRPr/>
                      </a:pPr>
                      <a:r>
                        <a:rPr lang="de-DE" sz="1050" dirty="0" smtClean="0">
                          <a:cs typeface="Times New Roman" pitchFamily="18" charset="0"/>
                        </a:rPr>
                        <a:t>X</a:t>
                      </a:r>
                      <a:endParaRPr lang="de-DE" sz="1050" dirty="0" smtClean="0">
                        <a:cs typeface="Times New Roman" pitchFamily="18" charset="0"/>
                      </a:endParaRPr>
                    </a:p>
                  </a:txBody>
                  <a:tcPr anchor="ctr">
                    <a:cell3D prstMaterial="dkEdge">
                      <a:bevel prst="relaxedInset"/>
                      <a:lightRig rig="flood" dir="t"/>
                    </a:cell3D>
                    <a:solidFill>
                      <a:schemeClr val="bg1"/>
                    </a:solidFill>
                  </a:tcPr>
                </a:tc>
                <a:tc>
                  <a:txBody>
                    <a:bodyPr/>
                    <a:lstStyle/>
                    <a:p>
                      <a:pPr marL="171450" indent="-171450" algn="ctr" eaLnBrk="1" hangingPunct="1">
                        <a:buFont typeface="Wingdings" pitchFamily="2" charset="2"/>
                        <a:buNone/>
                        <a:defRPr/>
                      </a:pPr>
                      <a:endParaRPr lang="de-DE" sz="1050" dirty="0" smtClean="0">
                        <a:cs typeface="Times New Roman" pitchFamily="18" charset="0"/>
                      </a:endParaRPr>
                    </a:p>
                  </a:txBody>
                  <a:tcPr anchor="ctr">
                    <a:cell3D prstMaterial="dkEdge">
                      <a:bevel prst="relaxedInset"/>
                      <a:lightRig rig="flood" dir="t"/>
                    </a:cell3D>
                    <a:solidFill>
                      <a:schemeClr val="bg1"/>
                    </a:solidFill>
                  </a:tcPr>
                </a:tc>
                <a:tc>
                  <a:txBody>
                    <a:bodyPr/>
                    <a:lstStyle/>
                    <a:p>
                      <a:pPr marL="171450" indent="-171450" algn="ctr" eaLnBrk="1" hangingPunct="1">
                        <a:buFont typeface="Wingdings" pitchFamily="2" charset="2"/>
                        <a:buNone/>
                        <a:defRPr/>
                      </a:pPr>
                      <a:endParaRPr lang="de-DE" sz="1050" dirty="0" smtClean="0">
                        <a:cs typeface="Times New Roman" pitchFamily="18" charset="0"/>
                      </a:endParaRPr>
                    </a:p>
                  </a:txBody>
                  <a:tcPr anchor="ctr">
                    <a:cell3D prstMaterial="dkEdge">
                      <a:bevel prst="relaxedInset"/>
                      <a:lightRig rig="flood" dir="t"/>
                    </a:cell3D>
                    <a:solidFill>
                      <a:schemeClr val="bg1"/>
                    </a:solidFill>
                  </a:tcPr>
                </a:tc>
                <a:tc>
                  <a:txBody>
                    <a:bodyPr/>
                    <a:lstStyle/>
                    <a:p>
                      <a:pPr marL="171450" indent="-171450" algn="ctr" eaLnBrk="1" hangingPunct="1">
                        <a:buFont typeface="Wingdings" pitchFamily="2" charset="2"/>
                        <a:buNone/>
                        <a:defRPr/>
                      </a:pPr>
                      <a:endParaRPr lang="de-DE" sz="1050" dirty="0" smtClean="0">
                        <a:cs typeface="Times New Roman" pitchFamily="18" charset="0"/>
                      </a:endParaRPr>
                    </a:p>
                  </a:txBody>
                  <a:tcPr anchor="ctr">
                    <a:cell3D prstMaterial="dkEdge">
                      <a:bevel prst="relaxedInset"/>
                      <a:lightRig rig="flood" dir="t"/>
                    </a:cell3D>
                    <a:solidFill>
                      <a:schemeClr val="bg1"/>
                    </a:solidFill>
                  </a:tcPr>
                </a:tc>
              </a:tr>
              <a:tr h="788369">
                <a:tc>
                  <a:txBody>
                    <a:bodyPr/>
                    <a:lstStyle/>
                    <a:p>
                      <a:pPr algn="ctr"/>
                      <a:endParaRPr lang="de-DE" dirty="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X</a:t>
                      </a:r>
                      <a:endParaRPr lang="de-DE" sz="1050" dirty="0"/>
                    </a:p>
                  </a:txBody>
                  <a:tcPr anchor="ct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X</a:t>
                      </a:r>
                      <a:endParaRPr lang="de-DE" sz="1050" dirty="0"/>
                    </a:p>
                  </a:txBody>
                  <a:tcPr anchor="ct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X</a:t>
                      </a:r>
                      <a:endParaRPr lang="de-DE" sz="1050" dirty="0"/>
                    </a:p>
                  </a:txBody>
                  <a:tcPr anchor="ct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X</a:t>
                      </a:r>
                      <a:endParaRPr lang="de-DE" sz="1050" dirty="0"/>
                    </a:p>
                  </a:txBody>
                  <a:tcPr anchor="ct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X</a:t>
                      </a:r>
                      <a:endParaRPr lang="de-DE" sz="1050" dirty="0"/>
                    </a:p>
                  </a:txBody>
                  <a:tcPr anchor="ct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e-DE" sz="1050" dirty="0"/>
                    </a:p>
                  </a:txBody>
                  <a:tcPr anchor="ct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e-DE" sz="1050" dirty="0"/>
                    </a:p>
                  </a:txBody>
                  <a:tcPr anchor="ctr">
                    <a:cell3D prstMaterial="dkEdge">
                      <a:bevel prst="relaxedInset"/>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50" dirty="0" smtClean="0"/>
                        <a:t>X</a:t>
                      </a:r>
                      <a:endParaRPr lang="de-DE" sz="1050" dirty="0"/>
                    </a:p>
                  </a:txBody>
                  <a:tcPr anchor="ctr">
                    <a:cell3D prstMaterial="dkEdge">
                      <a:bevel prst="relaxedInset"/>
                      <a:lightRig rig="flood" dir="t"/>
                    </a:cell3D>
                    <a:solidFill>
                      <a:schemeClr val="bg1"/>
                    </a:solidFill>
                  </a:tcPr>
                </a:tc>
              </a:tr>
            </a:tbl>
          </a:graphicData>
        </a:graphic>
      </p:graphicFrame>
      <p:pic>
        <p:nvPicPr>
          <p:cNvPr id="11" name="Picture 2" descr="C:\Users\Denver\AppData\Local\Temp\Rar$DR65.358\ebene_1.png"/>
          <p:cNvPicPr>
            <a:picLocks noChangeAspect="1" noChangeArrowheads="1"/>
          </p:cNvPicPr>
          <p:nvPr/>
        </p:nvPicPr>
        <p:blipFill>
          <a:blip r:embed="rId3"/>
          <a:srcRect/>
          <a:stretch>
            <a:fillRect/>
          </a:stretch>
        </p:blipFill>
        <p:spPr bwMode="auto">
          <a:xfrm>
            <a:off x="311650" y="1823864"/>
            <a:ext cx="922337" cy="796925"/>
          </a:xfrm>
          <a:prstGeom prst="rect">
            <a:avLst/>
          </a:prstGeom>
          <a:noFill/>
          <a:ln w="9525">
            <a:noFill/>
            <a:miter lim="800000"/>
            <a:headEnd/>
            <a:tailEnd/>
          </a:ln>
        </p:spPr>
      </p:pic>
      <p:pic>
        <p:nvPicPr>
          <p:cNvPr id="12" name="Picture 4" descr="C:\Users\Denver\AppData\Local\Temp\Rar$DR79.523\ebene_4.png"/>
          <p:cNvPicPr>
            <a:picLocks noChangeAspect="1" noChangeArrowheads="1"/>
          </p:cNvPicPr>
          <p:nvPr/>
        </p:nvPicPr>
        <p:blipFill>
          <a:blip r:embed="rId4"/>
          <a:srcRect/>
          <a:stretch>
            <a:fillRect/>
          </a:stretch>
        </p:blipFill>
        <p:spPr bwMode="auto">
          <a:xfrm>
            <a:off x="250531" y="4158778"/>
            <a:ext cx="963612" cy="833438"/>
          </a:xfrm>
          <a:prstGeom prst="rect">
            <a:avLst/>
          </a:prstGeom>
          <a:noFill/>
          <a:ln w="9525">
            <a:noFill/>
            <a:miter lim="800000"/>
            <a:headEnd/>
            <a:tailEnd/>
          </a:ln>
        </p:spPr>
      </p:pic>
      <p:pic>
        <p:nvPicPr>
          <p:cNvPr id="13" name="Picture 2" descr="G:\_busy\4799_DSE\02_Konzeption\04_Drehbuch\korrekturen\pics_1\ebene_3.png"/>
          <p:cNvPicPr>
            <a:picLocks noChangeAspect="1" noChangeArrowheads="1"/>
          </p:cNvPicPr>
          <p:nvPr/>
        </p:nvPicPr>
        <p:blipFill>
          <a:blip r:embed="rId5"/>
          <a:srcRect/>
          <a:stretch>
            <a:fillRect/>
          </a:stretch>
        </p:blipFill>
        <p:spPr bwMode="auto">
          <a:xfrm>
            <a:off x="302032" y="3408040"/>
            <a:ext cx="943160" cy="815992"/>
          </a:xfrm>
          <a:prstGeom prst="rect">
            <a:avLst/>
          </a:prstGeom>
          <a:noFill/>
        </p:spPr>
      </p:pic>
      <p:pic>
        <p:nvPicPr>
          <p:cNvPr id="14" name="Picture 2" descr="G:\_busy\4799_DSE\02_Konzeption\04_Drehbuch\korrekturen\pics_1\ebene_2.png"/>
          <p:cNvPicPr>
            <a:picLocks noChangeAspect="1" noChangeArrowheads="1"/>
          </p:cNvPicPr>
          <p:nvPr/>
        </p:nvPicPr>
        <p:blipFill>
          <a:blip r:embed="rId6"/>
          <a:srcRect/>
          <a:stretch>
            <a:fillRect/>
          </a:stretch>
        </p:blipFill>
        <p:spPr bwMode="auto">
          <a:xfrm>
            <a:off x="311650" y="2620789"/>
            <a:ext cx="968922" cy="838281"/>
          </a:xfrm>
          <a:prstGeom prst="rect">
            <a:avLst/>
          </a:prstGeom>
          <a:noFill/>
        </p:spPr>
      </p:pic>
      <p:sp>
        <p:nvSpPr>
          <p:cNvPr id="5" name="Textfeld 12"/>
          <p:cNvSpPr txBox="1">
            <a:spLocks noChangeArrowheads="1"/>
          </p:cNvSpPr>
          <p:nvPr/>
        </p:nvSpPr>
        <p:spPr bwMode="auto">
          <a:xfrm>
            <a:off x="6300192" y="4969348"/>
            <a:ext cx="2845048" cy="646331"/>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wrap="square">
            <a:spAutoFit/>
          </a:bodyPr>
          <a:lstStyle/>
          <a:p>
            <a:pPr>
              <a:defRPr/>
            </a:pPr>
            <a:r>
              <a:rPr lang="de-DE" dirty="0">
                <a:cs typeface="Times New Roman" pitchFamily="18" charset="0"/>
              </a:rPr>
              <a:t>Klicken Sie bitte auf die </a:t>
            </a:r>
            <a:r>
              <a:rPr lang="de-DE" dirty="0" smtClean="0">
                <a:cs typeface="Times New Roman" pitchFamily="18" charset="0"/>
              </a:rPr>
              <a:t>Felder der Tabelle.</a:t>
            </a:r>
            <a:endParaRPr lang="de-DE" dirty="0">
              <a:cs typeface="Times New Roman" pitchFamily="18" charset="0"/>
            </a:endParaRPr>
          </a:p>
          <a:p>
            <a:pPr>
              <a:defRPr/>
            </a:pPr>
            <a:endParaRPr lang="de-DE" dirty="0">
              <a:cs typeface="Times New Roman" pitchFamily="18" charset="0"/>
            </a:endParaRPr>
          </a:p>
        </p:txBody>
      </p:sp>
      <p:pic>
        <p:nvPicPr>
          <p:cNvPr id="99333" name="Picture 2" descr="H:\_busy\4799_DSE\02_Konzeption\04_Drehbuch\Anhang-komplett\Anhang\01_Bedienelemente\Handlungsanweisungen\Handlungsanweisung mit OK-Button.jpg"/>
          <p:cNvPicPr>
            <a:picLocks noChangeAspect="1" noChangeArrowheads="1"/>
          </p:cNvPicPr>
          <p:nvPr/>
        </p:nvPicPr>
        <p:blipFill>
          <a:blip r:embed="rId7"/>
          <a:srcRect l="3027" t="56487" r="75838" b="5513"/>
          <a:stretch>
            <a:fillRect/>
          </a:stretch>
        </p:blipFill>
        <p:spPr bwMode="auto">
          <a:xfrm>
            <a:off x="7570820" y="5283569"/>
            <a:ext cx="722312" cy="328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12"/>
          <p:cNvSpPr txBox="1">
            <a:spLocks noChangeArrowheads="1"/>
          </p:cNvSpPr>
          <p:nvPr/>
        </p:nvSpPr>
        <p:spPr bwMode="auto">
          <a:xfrm>
            <a:off x="6300192" y="4921949"/>
            <a:ext cx="2843840" cy="646331"/>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wrap="square">
            <a:spAutoFit/>
          </a:bodyPr>
          <a:lstStyle/>
          <a:p>
            <a:pPr>
              <a:defRPr/>
            </a:pPr>
            <a:r>
              <a:rPr lang="de-DE" dirty="0">
                <a:cs typeface="Times New Roman" pitchFamily="18" charset="0"/>
              </a:rPr>
              <a:t>Klicken Sie bitte auf </a:t>
            </a:r>
            <a:r>
              <a:rPr lang="de-DE" dirty="0" smtClean="0">
                <a:cs typeface="Times New Roman" pitchFamily="18" charset="0"/>
              </a:rPr>
              <a:t>richtigen Alternativen.</a:t>
            </a:r>
            <a:endParaRPr lang="de-DE" dirty="0">
              <a:cs typeface="Times New Roman" pitchFamily="18" charset="0"/>
            </a:endParaRPr>
          </a:p>
          <a:p>
            <a:pPr>
              <a:defRPr/>
            </a:pPr>
            <a:endParaRPr lang="de-DE" dirty="0">
              <a:cs typeface="Times New Roman" pitchFamily="18" charset="0"/>
            </a:endParaRPr>
          </a:p>
        </p:txBody>
      </p:sp>
      <p:graphicFrame>
        <p:nvGraphicFramePr>
          <p:cNvPr id="16" name="Tabelle 15"/>
          <p:cNvGraphicFramePr>
            <a:graphicFrameLocks noGrp="1"/>
          </p:cNvGraphicFramePr>
          <p:nvPr/>
        </p:nvGraphicFramePr>
        <p:xfrm>
          <a:off x="1000100" y="1394486"/>
          <a:ext cx="2526550" cy="3273219"/>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35934"/>
                <a:gridCol w="1990616"/>
              </a:tblGrid>
              <a:tr h="392220">
                <a:tc>
                  <a:txBody>
                    <a:bodyPr/>
                    <a:lstStyle/>
                    <a:p>
                      <a:pPr algn="ctr"/>
                      <a:r>
                        <a:rPr lang="de-DE" b="0" dirty="0" smtClean="0"/>
                        <a:t>x</a:t>
                      </a:r>
                      <a:endParaRPr lang="de-DE" b="0"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Kundengespräch durchführen</a:t>
                      </a:r>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Beanstandung nachvollziehen</a:t>
                      </a:r>
                      <a:endParaRPr lang="de-DE" sz="1050" dirty="0" smtClean="0"/>
                    </a:p>
                    <a:p>
                      <a:pPr algn="l"/>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Sicht- und Funktionskontrolle durchführen</a:t>
                      </a:r>
                      <a:endParaRPr lang="de-DE" sz="1050" dirty="0"/>
                    </a:p>
                  </a:txBody>
                  <a:tcPr>
                    <a:solidFill>
                      <a:schemeClr val="bg1"/>
                    </a:solidFill>
                  </a:tcPr>
                </a:tc>
              </a:tr>
              <a:tr h="501527">
                <a:tc>
                  <a:txBody>
                    <a:bodyPr/>
                    <a:lstStyle/>
                    <a:p>
                      <a:pPr algn="ctr"/>
                      <a:endParaRPr lang="de-DE" dirty="0"/>
                    </a:p>
                  </a:txBody>
                  <a:tcPr>
                    <a:cell3D prstMaterial="dkEdge">
                      <a:bevel prst="relaxedInset"/>
                      <a:lightRig rig="flood" dir="t"/>
                    </a:cell3D>
                    <a:solidFill>
                      <a:schemeClr val="bg1"/>
                    </a:solidFill>
                  </a:tcPr>
                </a:tc>
                <a:tc>
                  <a:txBody>
                    <a:bodyPr/>
                    <a:lstStyle/>
                    <a:p>
                      <a:pPr marL="0" indent="0" algn="l">
                        <a:spcBef>
                          <a:spcPct val="50000"/>
                        </a:spcBef>
                        <a:buClr>
                          <a:srgbClr val="FFFFFF"/>
                        </a:buClr>
                        <a:buFont typeface="Arial" charset="0"/>
                        <a:buNone/>
                      </a:pPr>
                      <a:r>
                        <a:rPr lang="de-DE" sz="1050" b="0" dirty="0" smtClean="0"/>
                        <a:t>Reihenfolge der Prüfschritte</a:t>
                      </a:r>
                      <a:r>
                        <a:rPr lang="de-DE" sz="1050" b="0" baseline="0" dirty="0" smtClean="0"/>
                        <a:t> </a:t>
                      </a:r>
                      <a:r>
                        <a:rPr lang="de-DE" sz="1050" b="0" dirty="0" smtClean="0"/>
                        <a:t>festlegen </a:t>
                      </a:r>
                      <a:endParaRPr lang="de-DE" sz="1050" b="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Fachgerechte Reparatur durchführen</a:t>
                      </a:r>
                      <a:endParaRPr lang="de-DE" sz="105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err="1" smtClean="0"/>
                        <a:t>Messergebnisse</a:t>
                      </a:r>
                      <a:r>
                        <a:rPr lang="de-DE" sz="1050" b="0" dirty="0" smtClean="0"/>
                        <a:t> ermitteln</a:t>
                      </a:r>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algn="l" eaLnBrk="1" hangingPunct="1">
                        <a:spcBef>
                          <a:spcPct val="50000"/>
                        </a:spcBef>
                        <a:buClr>
                          <a:srgbClr val="FFFFFF"/>
                        </a:buClr>
                        <a:buFont typeface="Arial" charset="0"/>
                        <a:buNone/>
                      </a:pPr>
                      <a:r>
                        <a:rPr lang="de-DE" sz="1050" b="0" dirty="0" smtClean="0"/>
                        <a:t>Teilbereichs- und Funktionsebenen bestimmen</a:t>
                      </a:r>
                      <a:endParaRPr lang="de-DE" sz="1050" b="0" dirty="0"/>
                    </a:p>
                  </a:txBody>
                  <a:tcPr>
                    <a:solidFill>
                      <a:schemeClr val="bg1"/>
                    </a:solidFill>
                  </a:tcPr>
                </a:tc>
              </a:tr>
            </a:tbl>
          </a:graphicData>
        </a:graphic>
      </p:graphicFrame>
      <p:graphicFrame>
        <p:nvGraphicFramePr>
          <p:cNvPr id="19" name="Tabelle 18"/>
          <p:cNvGraphicFramePr>
            <a:graphicFrameLocks noGrp="1"/>
          </p:cNvGraphicFramePr>
          <p:nvPr/>
        </p:nvGraphicFramePr>
        <p:xfrm>
          <a:off x="3852490" y="1401395"/>
          <a:ext cx="2505460" cy="3575431"/>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65748"/>
                <a:gridCol w="1939712"/>
              </a:tblGrid>
              <a:tr h="392220">
                <a:tc>
                  <a:txBody>
                    <a:bodyPr/>
                    <a:lstStyle/>
                    <a:p>
                      <a:pPr algn="ctr"/>
                      <a:endParaRPr lang="de-DE" b="0"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Prüfmittel auswählen </a:t>
                      </a:r>
                      <a:br>
                        <a:rPr lang="de-DE" sz="1050" b="0" dirty="0" smtClean="0"/>
                      </a:br>
                      <a:endParaRPr lang="de-DE" sz="1050" b="0" dirty="0" smtClean="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algn="l"/>
                      <a:r>
                        <a:rPr lang="de-DE" sz="1050" b="0" dirty="0" smtClean="0"/>
                        <a:t>Wissensquellen nutzen</a:t>
                      </a: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algn="l"/>
                      <a:r>
                        <a:rPr lang="de-DE" sz="1050" b="0" dirty="0" err="1" smtClean="0"/>
                        <a:t>Messergebnisse</a:t>
                      </a:r>
                      <a:r>
                        <a:rPr lang="de-DE" sz="1050" b="0" dirty="0" smtClean="0"/>
                        <a:t> bewerten</a:t>
                      </a: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algn="l"/>
                      <a:r>
                        <a:rPr lang="de-DE" sz="1050" b="0" dirty="0" smtClean="0"/>
                        <a:t>Prüf- und </a:t>
                      </a:r>
                      <a:r>
                        <a:rPr lang="de-DE" sz="1050" b="0" dirty="0" err="1" smtClean="0"/>
                        <a:t>Messpunkte</a:t>
                      </a:r>
                      <a:r>
                        <a:rPr lang="de-DE" sz="1050" b="0" dirty="0" smtClean="0"/>
                        <a:t> festlegen</a:t>
                      </a: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Ursache der Beanstandung bestimmen</a:t>
                      </a: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algn="l"/>
                      <a:r>
                        <a:rPr lang="de-DE" sz="1050" b="0" dirty="0" smtClean="0"/>
                        <a:t>Wirkungskette der Ursachen erkennen </a:t>
                      </a:r>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Kurztestprotokoll auswerten</a:t>
                      </a: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algn="l"/>
                      <a:r>
                        <a:rPr lang="de-DE" sz="1050" b="0" dirty="0" smtClean="0"/>
                        <a:t>Behebung der Beanstandung und der Ursache überprüfen</a:t>
                      </a:r>
                      <a:endParaRPr lang="de-DE" sz="1050" dirty="0"/>
                    </a:p>
                  </a:txBody>
                  <a:tcPr>
                    <a:solidFill>
                      <a:schemeClr val="bg1"/>
                    </a:solidFill>
                  </a:tcPr>
                </a:tc>
              </a:tr>
            </a:tbl>
          </a:graphicData>
        </a:graphic>
      </p:graphicFrame>
      <p:sp>
        <p:nvSpPr>
          <p:cNvPr id="93187" name="Textfeld 2"/>
          <p:cNvSpPr txBox="1">
            <a:spLocks noChangeArrowheads="1"/>
          </p:cNvSpPr>
          <p:nvPr/>
        </p:nvSpPr>
        <p:spPr bwMode="auto">
          <a:xfrm>
            <a:off x="250824" y="827088"/>
            <a:ext cx="8569647" cy="276999"/>
          </a:xfrm>
          <a:prstGeom prst="rect">
            <a:avLst/>
          </a:prstGeom>
          <a:noFill/>
          <a:ln w="9525">
            <a:noFill/>
            <a:miter lim="800000"/>
            <a:headEnd/>
            <a:tailEnd/>
          </a:ln>
        </p:spPr>
        <p:txBody>
          <a:bodyPr wrap="square">
            <a:spAutoFit/>
          </a:bodyPr>
          <a:lstStyle/>
          <a:p>
            <a:r>
              <a:rPr lang="de-DE" dirty="0" smtClean="0"/>
              <a:t>Welche Tätigkeiten gehören </a:t>
            </a:r>
            <a:r>
              <a:rPr lang="de-DE" dirty="0" smtClean="0"/>
              <a:t>zur </a:t>
            </a:r>
            <a:r>
              <a:rPr lang="de-DE" dirty="0" smtClean="0"/>
              <a:t>Beanstandungsanalyse?</a:t>
            </a:r>
            <a:endParaRPr lang="de-DE" dirty="0"/>
          </a:p>
        </p:txBody>
      </p:sp>
      <p:pic>
        <p:nvPicPr>
          <p:cNvPr id="93189" name="Picture 2" descr="H:\_busy\4799_DSE\02_Konzeption\04_Drehbuch\Anhang-komplett\Anhang\01_Bedienelemente\Handlungsanweisungen\Handlungsanweisung mit OK-Button.jpg"/>
          <p:cNvPicPr>
            <a:picLocks noChangeAspect="1" noChangeArrowheads="1"/>
          </p:cNvPicPr>
          <p:nvPr/>
        </p:nvPicPr>
        <p:blipFill>
          <a:blip r:embed="rId3"/>
          <a:srcRect l="3027" t="56487" r="75838" b="5513"/>
          <a:stretch>
            <a:fillRect/>
          </a:stretch>
        </p:blipFill>
        <p:spPr bwMode="auto">
          <a:xfrm>
            <a:off x="7535863" y="5176838"/>
            <a:ext cx="722312" cy="328612"/>
          </a:xfrm>
          <a:prstGeom prst="rect">
            <a:avLst/>
          </a:prstGeom>
          <a:noFill/>
          <a:ln w="9525">
            <a:noFill/>
            <a:miter lim="800000"/>
            <a:headEnd/>
            <a:tailEnd/>
          </a:ln>
        </p:spPr>
      </p:pic>
      <p:pic>
        <p:nvPicPr>
          <p:cNvPr id="93190" name="Picture 2" descr="C:\Users\Denver\AppData\Local\Temp\Rar$DR65.358\ebene_1.png"/>
          <p:cNvPicPr>
            <a:picLocks noChangeAspect="1" noChangeArrowheads="1"/>
          </p:cNvPicPr>
          <p:nvPr/>
        </p:nvPicPr>
        <p:blipFill>
          <a:blip r:embed="rId4"/>
          <a:srcRect/>
          <a:stretch>
            <a:fillRect/>
          </a:stretch>
        </p:blipFill>
        <p:spPr bwMode="auto">
          <a:xfrm>
            <a:off x="8202613" y="-20638"/>
            <a:ext cx="906462" cy="7842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12"/>
          <p:cNvSpPr txBox="1">
            <a:spLocks noChangeArrowheads="1"/>
          </p:cNvSpPr>
          <p:nvPr/>
        </p:nvSpPr>
        <p:spPr bwMode="auto">
          <a:xfrm>
            <a:off x="6300192" y="4921949"/>
            <a:ext cx="2843840" cy="646331"/>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wrap="square">
            <a:spAutoFit/>
          </a:bodyPr>
          <a:lstStyle/>
          <a:p>
            <a:pPr>
              <a:defRPr/>
            </a:pPr>
            <a:r>
              <a:rPr lang="de-DE" dirty="0" smtClean="0">
                <a:cs typeface="Times New Roman" pitchFamily="18" charset="0"/>
              </a:rPr>
              <a:t>Markieren Sie </a:t>
            </a:r>
            <a:r>
              <a:rPr lang="de-DE" dirty="0">
                <a:cs typeface="Times New Roman" pitchFamily="18" charset="0"/>
              </a:rPr>
              <a:t>bitte </a:t>
            </a:r>
            <a:r>
              <a:rPr lang="de-DE" dirty="0" smtClean="0">
                <a:cs typeface="Times New Roman" pitchFamily="18" charset="0"/>
              </a:rPr>
              <a:t>die richtigen Alternativen.</a:t>
            </a:r>
            <a:endParaRPr lang="de-DE" dirty="0">
              <a:cs typeface="Times New Roman" pitchFamily="18" charset="0"/>
            </a:endParaRPr>
          </a:p>
          <a:p>
            <a:pPr>
              <a:defRPr/>
            </a:pPr>
            <a:endParaRPr lang="de-DE" dirty="0">
              <a:cs typeface="Times New Roman" pitchFamily="18" charset="0"/>
            </a:endParaRPr>
          </a:p>
        </p:txBody>
      </p:sp>
      <p:sp>
        <p:nvSpPr>
          <p:cNvPr id="95235" name="Textfeld 3"/>
          <p:cNvSpPr txBox="1">
            <a:spLocks noChangeArrowheads="1"/>
          </p:cNvSpPr>
          <p:nvPr/>
        </p:nvSpPr>
        <p:spPr bwMode="auto">
          <a:xfrm>
            <a:off x="250824" y="827088"/>
            <a:ext cx="7057479" cy="276999"/>
          </a:xfrm>
          <a:prstGeom prst="rect">
            <a:avLst/>
          </a:prstGeom>
          <a:noFill/>
          <a:ln w="9525">
            <a:noFill/>
            <a:miter lim="800000"/>
            <a:headEnd/>
            <a:tailEnd/>
          </a:ln>
        </p:spPr>
        <p:txBody>
          <a:bodyPr wrap="square">
            <a:spAutoFit/>
          </a:bodyPr>
          <a:lstStyle/>
          <a:p>
            <a:r>
              <a:rPr lang="de-DE" dirty="0" smtClean="0"/>
              <a:t>Welche Tätigkeiten gehören zur Prüfungsebene?</a:t>
            </a:r>
            <a:endParaRPr lang="de-DE" dirty="0"/>
          </a:p>
        </p:txBody>
      </p:sp>
      <p:pic>
        <p:nvPicPr>
          <p:cNvPr id="95237" name="Picture 2" descr="H:\_busy\4799_DSE\02_Konzeption\04_Drehbuch\Anhang-komplett\Anhang\01_Bedienelemente\Handlungsanweisungen\Handlungsanweisung mit OK-Button.jpg"/>
          <p:cNvPicPr>
            <a:picLocks noChangeAspect="1" noChangeArrowheads="1"/>
          </p:cNvPicPr>
          <p:nvPr/>
        </p:nvPicPr>
        <p:blipFill>
          <a:blip r:embed="rId3"/>
          <a:srcRect l="3027" t="56487" r="75838" b="5513"/>
          <a:stretch>
            <a:fillRect/>
          </a:stretch>
        </p:blipFill>
        <p:spPr bwMode="auto">
          <a:xfrm>
            <a:off x="7535863" y="5176838"/>
            <a:ext cx="722312" cy="328612"/>
          </a:xfrm>
          <a:prstGeom prst="rect">
            <a:avLst/>
          </a:prstGeom>
          <a:noFill/>
          <a:ln w="9525">
            <a:noFill/>
            <a:miter lim="800000"/>
            <a:headEnd/>
            <a:tailEnd/>
          </a:ln>
        </p:spPr>
      </p:pic>
      <p:graphicFrame>
        <p:nvGraphicFramePr>
          <p:cNvPr id="10" name="Tabelle 9"/>
          <p:cNvGraphicFramePr>
            <a:graphicFrameLocks noGrp="1"/>
          </p:cNvGraphicFramePr>
          <p:nvPr/>
        </p:nvGraphicFramePr>
        <p:xfrm>
          <a:off x="1000100" y="1394486"/>
          <a:ext cx="2526550" cy="3292479"/>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35934"/>
                <a:gridCol w="1990616"/>
              </a:tblGrid>
              <a:tr h="392220">
                <a:tc>
                  <a:txBody>
                    <a:bodyPr/>
                    <a:lstStyle/>
                    <a:p>
                      <a:pPr algn="ctr"/>
                      <a:endParaRPr lang="de-DE" b="0"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Wirkungskette der Ursachen erkennen </a:t>
                      </a:r>
                      <a:endParaRPr lang="de-DE" sz="1050" dirty="0" smtClean="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Beanstandung nachvollziehen</a:t>
                      </a:r>
                      <a:endParaRPr lang="de-DE" sz="1050" dirty="0" smtClean="0"/>
                    </a:p>
                    <a:p>
                      <a:pPr algn="l"/>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Sicht- und Funktionskontrolle durchführen</a:t>
                      </a:r>
                      <a:endParaRPr lang="de-DE" sz="1050" dirty="0"/>
                    </a:p>
                  </a:txBody>
                  <a:tcPr>
                    <a:solidFill>
                      <a:schemeClr val="bg1"/>
                    </a:solidFill>
                  </a:tcPr>
                </a:tc>
              </a:tr>
              <a:tr h="501527">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indent="0" algn="l">
                        <a:spcBef>
                          <a:spcPct val="50000"/>
                        </a:spcBef>
                        <a:buClr>
                          <a:srgbClr val="FFFFFF"/>
                        </a:buClr>
                        <a:buFont typeface="Arial" charset="0"/>
                        <a:buNone/>
                      </a:pPr>
                      <a:r>
                        <a:rPr lang="de-DE" sz="1050" b="0" dirty="0" smtClean="0"/>
                        <a:t>Reihenfolge der Prüfschritte</a:t>
                      </a:r>
                      <a:r>
                        <a:rPr lang="de-DE" sz="1050" b="0" baseline="0" dirty="0" smtClean="0"/>
                        <a:t> </a:t>
                      </a:r>
                      <a:r>
                        <a:rPr lang="de-DE" sz="1050" b="0" dirty="0" smtClean="0"/>
                        <a:t>festlegen </a:t>
                      </a:r>
                      <a:endParaRPr lang="de-DE" sz="1050" b="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Fachgerechte Reparatur durchführen</a:t>
                      </a:r>
                      <a:endParaRPr lang="de-DE" sz="105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err="1" smtClean="0"/>
                        <a:t>Messergebnisse</a:t>
                      </a:r>
                      <a:r>
                        <a:rPr lang="de-DE" sz="1050" b="0" dirty="0" smtClean="0"/>
                        <a:t> ermitteln</a:t>
                      </a: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algn="l" eaLnBrk="1" hangingPunct="1">
                        <a:spcBef>
                          <a:spcPct val="50000"/>
                        </a:spcBef>
                        <a:buClr>
                          <a:srgbClr val="FFFFFF"/>
                        </a:buClr>
                        <a:buFont typeface="Arial" charset="0"/>
                        <a:buNone/>
                      </a:pPr>
                      <a:r>
                        <a:rPr lang="de-DE" sz="1050" b="0" dirty="0" smtClean="0"/>
                        <a:t>Teilbereichs- und Funktionsebenen bestimmen</a:t>
                      </a:r>
                      <a:endParaRPr lang="de-DE" sz="1050" b="0" dirty="0"/>
                    </a:p>
                  </a:txBody>
                  <a:tcPr>
                    <a:solidFill>
                      <a:schemeClr val="bg1"/>
                    </a:solidFill>
                  </a:tcPr>
                </a:tc>
              </a:tr>
            </a:tbl>
          </a:graphicData>
        </a:graphic>
      </p:graphicFrame>
      <p:graphicFrame>
        <p:nvGraphicFramePr>
          <p:cNvPr id="11" name="Tabelle 10"/>
          <p:cNvGraphicFramePr>
            <a:graphicFrameLocks noGrp="1"/>
          </p:cNvGraphicFramePr>
          <p:nvPr/>
        </p:nvGraphicFramePr>
        <p:xfrm>
          <a:off x="3852490" y="1401395"/>
          <a:ext cx="2505460" cy="3575431"/>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65748"/>
                <a:gridCol w="1939712"/>
              </a:tblGrid>
              <a:tr h="392220">
                <a:tc>
                  <a:txBody>
                    <a:bodyPr/>
                    <a:lstStyle/>
                    <a:p>
                      <a:pPr algn="ctr"/>
                      <a:endParaRPr lang="de-DE" b="0"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Behebung der Beanstandung und der Ursache überprüfen</a:t>
                      </a:r>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algn="l"/>
                      <a:r>
                        <a:rPr lang="de-DE" sz="1050" b="0" dirty="0" smtClean="0"/>
                        <a:t>Wissensquellen nutzen</a:t>
                      </a:r>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algn="l"/>
                      <a:r>
                        <a:rPr lang="de-DE" sz="1050" b="0" dirty="0" err="1" smtClean="0"/>
                        <a:t>Messergebnisse</a:t>
                      </a:r>
                      <a:r>
                        <a:rPr lang="de-DE" sz="1050" b="0" dirty="0" smtClean="0"/>
                        <a:t> bewerten</a:t>
                      </a:r>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algn="l"/>
                      <a:r>
                        <a:rPr lang="de-DE" sz="1050" b="0" dirty="0" smtClean="0"/>
                        <a:t>Prüf- und </a:t>
                      </a:r>
                      <a:r>
                        <a:rPr lang="de-DE" sz="1050" b="0" dirty="0" err="1" smtClean="0"/>
                        <a:t>Messpunkte</a:t>
                      </a:r>
                      <a:r>
                        <a:rPr lang="de-DE" sz="1050" b="0" dirty="0" smtClean="0"/>
                        <a:t> festlegen</a:t>
                      </a: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Ursache der Beanstandung bestimmen</a:t>
                      </a: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Kundengespräch</a:t>
                      </a:r>
                      <a:r>
                        <a:rPr lang="de-DE" sz="1050" b="0" baseline="0" dirty="0" smtClean="0"/>
                        <a:t> </a:t>
                      </a:r>
                      <a:r>
                        <a:rPr lang="de-DE" sz="1050" b="0" dirty="0" smtClean="0"/>
                        <a:t>durchführen</a:t>
                      </a:r>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Kurztestprotokoll auswerten</a:t>
                      </a:r>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algn="l"/>
                      <a:r>
                        <a:rPr lang="de-DE" sz="1050" b="0" dirty="0" smtClean="0"/>
                        <a:t>Prüfmittel auswählen</a:t>
                      </a:r>
                      <a:endParaRPr lang="de-DE" sz="1050" dirty="0"/>
                    </a:p>
                  </a:txBody>
                  <a:tcPr>
                    <a:solidFill>
                      <a:schemeClr val="bg1"/>
                    </a:solidFill>
                  </a:tcPr>
                </a:tc>
              </a:tr>
            </a:tbl>
          </a:graphicData>
        </a:graphic>
      </p:graphicFrame>
      <p:pic>
        <p:nvPicPr>
          <p:cNvPr id="15" name="Picture 2" descr="G:\_busy\4799_DSE\02_Konzeption\04_Drehbuch\korrekturen\pics_1\ebene_2.png"/>
          <p:cNvPicPr>
            <a:picLocks noChangeAspect="1" noChangeArrowheads="1"/>
          </p:cNvPicPr>
          <p:nvPr/>
        </p:nvPicPr>
        <p:blipFill>
          <a:blip r:embed="rId4"/>
          <a:srcRect/>
          <a:stretch>
            <a:fillRect/>
          </a:stretch>
        </p:blipFill>
        <p:spPr bwMode="auto">
          <a:xfrm>
            <a:off x="8143900" y="-4859"/>
            <a:ext cx="968922" cy="838281"/>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12"/>
          <p:cNvSpPr txBox="1">
            <a:spLocks noChangeArrowheads="1"/>
          </p:cNvSpPr>
          <p:nvPr/>
        </p:nvSpPr>
        <p:spPr bwMode="auto">
          <a:xfrm>
            <a:off x="6300192" y="4921949"/>
            <a:ext cx="2843840" cy="646331"/>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wrap="square">
            <a:spAutoFit/>
          </a:bodyPr>
          <a:lstStyle/>
          <a:p>
            <a:pPr>
              <a:defRPr/>
            </a:pPr>
            <a:r>
              <a:rPr lang="de-DE" dirty="0" smtClean="0">
                <a:cs typeface="Times New Roman" pitchFamily="18" charset="0"/>
              </a:rPr>
              <a:t>Markieren Sie </a:t>
            </a:r>
            <a:r>
              <a:rPr lang="de-DE" dirty="0">
                <a:cs typeface="Times New Roman" pitchFamily="18" charset="0"/>
              </a:rPr>
              <a:t>bitte </a:t>
            </a:r>
            <a:r>
              <a:rPr lang="de-DE" dirty="0" smtClean="0">
                <a:cs typeface="Times New Roman" pitchFamily="18" charset="0"/>
              </a:rPr>
              <a:t>die richtigen Alternativen.</a:t>
            </a:r>
            <a:endParaRPr lang="de-DE" dirty="0">
              <a:cs typeface="Times New Roman" pitchFamily="18" charset="0"/>
            </a:endParaRPr>
          </a:p>
          <a:p>
            <a:pPr>
              <a:defRPr/>
            </a:pPr>
            <a:endParaRPr lang="de-DE" dirty="0">
              <a:cs typeface="Times New Roman" pitchFamily="18" charset="0"/>
            </a:endParaRPr>
          </a:p>
        </p:txBody>
      </p:sp>
      <p:sp>
        <p:nvSpPr>
          <p:cNvPr id="97283" name="Textfeld 3"/>
          <p:cNvSpPr txBox="1">
            <a:spLocks noChangeArrowheads="1"/>
          </p:cNvSpPr>
          <p:nvPr/>
        </p:nvSpPr>
        <p:spPr bwMode="auto">
          <a:xfrm>
            <a:off x="250824" y="827088"/>
            <a:ext cx="8137599" cy="276999"/>
          </a:xfrm>
          <a:prstGeom prst="rect">
            <a:avLst/>
          </a:prstGeom>
          <a:noFill/>
          <a:ln w="9525">
            <a:noFill/>
            <a:miter lim="800000"/>
            <a:headEnd/>
            <a:tailEnd/>
          </a:ln>
        </p:spPr>
        <p:txBody>
          <a:bodyPr wrap="square">
            <a:spAutoFit/>
          </a:bodyPr>
          <a:lstStyle/>
          <a:p>
            <a:r>
              <a:rPr lang="de-DE" dirty="0" smtClean="0"/>
              <a:t>Welche Tätigkeiten gehören zur </a:t>
            </a:r>
            <a:r>
              <a:rPr lang="de-DE" dirty="0" smtClean="0"/>
              <a:t>Ursachenebene?</a:t>
            </a:r>
            <a:endParaRPr lang="de-DE" dirty="0"/>
          </a:p>
        </p:txBody>
      </p:sp>
      <p:pic>
        <p:nvPicPr>
          <p:cNvPr id="97285" name="Picture 2" descr="H:\_busy\4799_DSE\02_Konzeption\04_Drehbuch\Anhang-komplett\Anhang\01_Bedienelemente\Handlungsanweisungen\Handlungsanweisung mit OK-Button.jpg"/>
          <p:cNvPicPr>
            <a:picLocks noChangeAspect="1" noChangeArrowheads="1"/>
          </p:cNvPicPr>
          <p:nvPr/>
        </p:nvPicPr>
        <p:blipFill>
          <a:blip r:embed="rId3"/>
          <a:srcRect l="3027" t="56487" r="75838" b="5513"/>
          <a:stretch>
            <a:fillRect/>
          </a:stretch>
        </p:blipFill>
        <p:spPr bwMode="auto">
          <a:xfrm>
            <a:off x="7535863" y="5176838"/>
            <a:ext cx="722312" cy="328612"/>
          </a:xfrm>
          <a:prstGeom prst="rect">
            <a:avLst/>
          </a:prstGeom>
          <a:noFill/>
          <a:ln w="9525">
            <a:noFill/>
            <a:miter lim="800000"/>
            <a:headEnd/>
            <a:tailEnd/>
          </a:ln>
        </p:spPr>
      </p:pic>
      <p:graphicFrame>
        <p:nvGraphicFramePr>
          <p:cNvPr id="9" name="Tabelle 8"/>
          <p:cNvGraphicFramePr>
            <a:graphicFrameLocks noGrp="1"/>
          </p:cNvGraphicFramePr>
          <p:nvPr/>
        </p:nvGraphicFramePr>
        <p:xfrm>
          <a:off x="1000100" y="1404926"/>
          <a:ext cx="2526550" cy="3273219"/>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35934"/>
                <a:gridCol w="1990616"/>
              </a:tblGrid>
              <a:tr h="392220">
                <a:tc>
                  <a:txBody>
                    <a:bodyPr/>
                    <a:lstStyle/>
                    <a:p>
                      <a:pPr algn="ctr"/>
                      <a:endParaRPr lang="de-DE" b="0"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Prüfmittel auswählen</a:t>
                      </a:r>
                      <a:endParaRPr lang="de-DE" sz="1050" dirty="0" smtClean="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Ursache der Beanstandung bestimmen</a:t>
                      </a: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Sicht- und Funktionskontrolle durchführen</a:t>
                      </a:r>
                      <a:endParaRPr lang="de-DE" sz="1050" dirty="0"/>
                    </a:p>
                  </a:txBody>
                  <a:tcPr>
                    <a:solidFill>
                      <a:schemeClr val="bg1"/>
                    </a:solidFill>
                  </a:tcPr>
                </a:tc>
              </a:tr>
              <a:tr h="501527">
                <a:tc>
                  <a:txBody>
                    <a:bodyPr/>
                    <a:lstStyle/>
                    <a:p>
                      <a:pPr algn="ctr"/>
                      <a:endParaRPr lang="de-DE" dirty="0"/>
                    </a:p>
                  </a:txBody>
                  <a:tcPr>
                    <a:cell3D prstMaterial="dkEdge">
                      <a:bevel prst="relaxedInset"/>
                      <a:lightRig rig="flood" dir="t"/>
                    </a:cell3D>
                    <a:solidFill>
                      <a:schemeClr val="bg1"/>
                    </a:solidFill>
                  </a:tcPr>
                </a:tc>
                <a:tc>
                  <a:txBody>
                    <a:bodyPr/>
                    <a:lstStyle/>
                    <a:p>
                      <a:pPr marL="0" indent="0" algn="l">
                        <a:spcBef>
                          <a:spcPct val="50000"/>
                        </a:spcBef>
                        <a:buClr>
                          <a:srgbClr val="FFFFFF"/>
                        </a:buClr>
                        <a:buFont typeface="Arial" charset="0"/>
                        <a:buNone/>
                      </a:pPr>
                      <a:r>
                        <a:rPr lang="de-DE" sz="1050" b="0" dirty="0" smtClean="0"/>
                        <a:t>Reihenfolge der Prüfschritte</a:t>
                      </a:r>
                      <a:r>
                        <a:rPr lang="de-DE" sz="1050" b="0" baseline="0" dirty="0" smtClean="0"/>
                        <a:t> </a:t>
                      </a:r>
                      <a:r>
                        <a:rPr lang="de-DE" sz="1050" b="0" dirty="0" smtClean="0"/>
                        <a:t>festlegen </a:t>
                      </a:r>
                      <a:endParaRPr lang="de-DE" sz="1050" b="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Fachgerechte Reparatur durchführen</a:t>
                      </a:r>
                      <a:endParaRPr lang="de-DE" sz="105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err="1" smtClean="0"/>
                        <a:t>Messergebnisse</a:t>
                      </a:r>
                      <a:r>
                        <a:rPr lang="de-DE" sz="1050" b="0" dirty="0" smtClean="0"/>
                        <a:t> ermitteln</a:t>
                      </a: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algn="l" eaLnBrk="1" hangingPunct="1">
                        <a:spcBef>
                          <a:spcPct val="50000"/>
                        </a:spcBef>
                        <a:buClr>
                          <a:srgbClr val="FFFFFF"/>
                        </a:buClr>
                        <a:buFont typeface="Arial" charset="0"/>
                        <a:buNone/>
                      </a:pPr>
                      <a:r>
                        <a:rPr lang="de-DE" sz="1050" b="0" dirty="0" smtClean="0"/>
                        <a:t>Teilbereichs- und Funktionsebenen bestimmen</a:t>
                      </a:r>
                      <a:endParaRPr lang="de-DE" sz="1050" b="0" dirty="0"/>
                    </a:p>
                  </a:txBody>
                  <a:tcPr>
                    <a:solidFill>
                      <a:schemeClr val="bg1"/>
                    </a:solidFill>
                  </a:tcPr>
                </a:tc>
              </a:tr>
            </a:tbl>
          </a:graphicData>
        </a:graphic>
      </p:graphicFrame>
      <p:graphicFrame>
        <p:nvGraphicFramePr>
          <p:cNvPr id="10" name="Tabelle 9"/>
          <p:cNvGraphicFramePr>
            <a:graphicFrameLocks noGrp="1"/>
          </p:cNvGraphicFramePr>
          <p:nvPr/>
        </p:nvGraphicFramePr>
        <p:xfrm>
          <a:off x="3852490" y="1411835"/>
          <a:ext cx="2505460" cy="3575431"/>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65748"/>
                <a:gridCol w="1939712"/>
              </a:tblGrid>
              <a:tr h="392220">
                <a:tc>
                  <a:txBody>
                    <a:bodyPr/>
                    <a:lstStyle/>
                    <a:p>
                      <a:pPr algn="ctr"/>
                      <a:endParaRPr lang="de-DE" b="0"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Behebung der Beanstandung und der Ursache überprüfen</a:t>
                      </a:r>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algn="l"/>
                      <a:r>
                        <a:rPr lang="de-DE" sz="1050" b="0" dirty="0" smtClean="0"/>
                        <a:t>Wissensquellen nutzen</a:t>
                      </a: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algn="l"/>
                      <a:r>
                        <a:rPr lang="de-DE" sz="1050" b="0" dirty="0" err="1" smtClean="0"/>
                        <a:t>Messergebnisse</a:t>
                      </a:r>
                      <a:r>
                        <a:rPr lang="de-DE" sz="1050" b="0" dirty="0" smtClean="0"/>
                        <a:t> bewerten</a:t>
                      </a: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algn="l"/>
                      <a:r>
                        <a:rPr lang="de-DE" sz="1050" b="0" dirty="0" smtClean="0"/>
                        <a:t>Prüf- und </a:t>
                      </a:r>
                      <a:r>
                        <a:rPr lang="de-DE" sz="1050" b="0" dirty="0" err="1" smtClean="0"/>
                        <a:t>Messpunkte</a:t>
                      </a:r>
                      <a:r>
                        <a:rPr lang="de-DE" sz="1050" b="0" dirty="0" smtClean="0"/>
                        <a:t> festlegen</a:t>
                      </a: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Beanstandung nachvollziehen</a:t>
                      </a: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Kundengespräch</a:t>
                      </a:r>
                      <a:r>
                        <a:rPr lang="de-DE" sz="1050" b="0" baseline="0" dirty="0" smtClean="0"/>
                        <a:t> </a:t>
                      </a:r>
                      <a:r>
                        <a:rPr lang="de-DE" sz="1050" b="0" dirty="0" smtClean="0"/>
                        <a:t>durchführen</a:t>
                      </a:r>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Kurztestprotokoll auswerten</a:t>
                      </a:r>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Wirkungskette der Ursachen erkennen </a:t>
                      </a:r>
                      <a:endParaRPr lang="de-DE" sz="1050" dirty="0" smtClean="0"/>
                    </a:p>
                  </a:txBody>
                  <a:tcPr>
                    <a:solidFill>
                      <a:schemeClr val="bg1"/>
                    </a:solidFill>
                  </a:tcPr>
                </a:tc>
              </a:tr>
            </a:tbl>
          </a:graphicData>
        </a:graphic>
      </p:graphicFrame>
      <p:pic>
        <p:nvPicPr>
          <p:cNvPr id="13" name="Picture 2" descr="G:\_busy\4799_DSE\02_Konzeption\04_Drehbuch\korrekturen\pics_1\ebene_3.png"/>
          <p:cNvPicPr>
            <a:picLocks noChangeAspect="1" noChangeArrowheads="1"/>
          </p:cNvPicPr>
          <p:nvPr/>
        </p:nvPicPr>
        <p:blipFill>
          <a:blip r:embed="rId4"/>
          <a:srcRect/>
          <a:stretch>
            <a:fillRect/>
          </a:stretch>
        </p:blipFill>
        <p:spPr bwMode="auto">
          <a:xfrm>
            <a:off x="8057996" y="-33466"/>
            <a:ext cx="943160" cy="815992"/>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12"/>
          <p:cNvSpPr txBox="1">
            <a:spLocks noChangeArrowheads="1"/>
          </p:cNvSpPr>
          <p:nvPr/>
        </p:nvSpPr>
        <p:spPr bwMode="auto">
          <a:xfrm>
            <a:off x="6300192" y="4921949"/>
            <a:ext cx="2843840" cy="646331"/>
          </a:xfrm>
          <a:prstGeom prst="rect">
            <a:avLst/>
          </a:prstGeom>
          <a:solidFill>
            <a:srgbClr val="FFFFCC"/>
          </a:solidFill>
          <a:ln>
            <a:solidFill>
              <a:schemeClr val="tx1"/>
            </a:solidFill>
          </a:ln>
          <a:effectLst>
            <a:outerShdw blurRad="50800" dist="38100" dir="2700000" algn="tl" rotWithShape="0">
              <a:prstClr val="black">
                <a:alpha val="40000"/>
              </a:prstClr>
            </a:outerShdw>
          </a:effectLst>
          <a:extLst/>
        </p:spPr>
        <p:txBody>
          <a:bodyPr wrap="square">
            <a:spAutoFit/>
          </a:bodyPr>
          <a:lstStyle/>
          <a:p>
            <a:pPr>
              <a:defRPr/>
            </a:pPr>
            <a:r>
              <a:rPr lang="de-DE" dirty="0" smtClean="0">
                <a:cs typeface="Times New Roman" pitchFamily="18" charset="0"/>
              </a:rPr>
              <a:t>Markieren Sie </a:t>
            </a:r>
            <a:r>
              <a:rPr lang="de-DE" dirty="0">
                <a:cs typeface="Times New Roman" pitchFamily="18" charset="0"/>
              </a:rPr>
              <a:t>bitte </a:t>
            </a:r>
            <a:r>
              <a:rPr lang="de-DE" dirty="0" smtClean="0">
                <a:cs typeface="Times New Roman" pitchFamily="18" charset="0"/>
              </a:rPr>
              <a:t>die richtigen Alternativen.</a:t>
            </a:r>
            <a:endParaRPr lang="de-DE" dirty="0">
              <a:cs typeface="Times New Roman" pitchFamily="18" charset="0"/>
            </a:endParaRPr>
          </a:p>
          <a:p>
            <a:pPr>
              <a:defRPr/>
            </a:pPr>
            <a:endParaRPr lang="de-DE" dirty="0">
              <a:cs typeface="Times New Roman" pitchFamily="18" charset="0"/>
            </a:endParaRPr>
          </a:p>
        </p:txBody>
      </p:sp>
      <p:sp>
        <p:nvSpPr>
          <p:cNvPr id="99331" name="Textfeld 3"/>
          <p:cNvSpPr txBox="1">
            <a:spLocks noChangeArrowheads="1"/>
          </p:cNvSpPr>
          <p:nvPr/>
        </p:nvSpPr>
        <p:spPr bwMode="auto">
          <a:xfrm>
            <a:off x="250825" y="827088"/>
            <a:ext cx="8437563" cy="276999"/>
          </a:xfrm>
          <a:prstGeom prst="rect">
            <a:avLst/>
          </a:prstGeom>
          <a:noFill/>
          <a:ln w="9525">
            <a:noFill/>
            <a:miter lim="800000"/>
            <a:headEnd/>
            <a:tailEnd/>
          </a:ln>
        </p:spPr>
        <p:txBody>
          <a:bodyPr wrap="square">
            <a:spAutoFit/>
          </a:bodyPr>
          <a:lstStyle/>
          <a:p>
            <a:r>
              <a:rPr lang="de-DE" dirty="0" smtClean="0"/>
              <a:t>Welche Tätigkeiten gehören zur Fehlerbehebungs- </a:t>
            </a:r>
            <a:r>
              <a:rPr lang="de-DE" dirty="0"/>
              <a:t>und </a:t>
            </a:r>
            <a:r>
              <a:rPr lang="de-DE" dirty="0" smtClean="0"/>
              <a:t>Kontrollebene?</a:t>
            </a:r>
            <a:endParaRPr lang="de-DE" dirty="0"/>
          </a:p>
        </p:txBody>
      </p:sp>
      <p:pic>
        <p:nvPicPr>
          <p:cNvPr id="99333" name="Picture 2" descr="H:\_busy\4799_DSE\02_Konzeption\04_Drehbuch\Anhang-komplett\Anhang\01_Bedienelemente\Handlungsanweisungen\Handlungsanweisung mit OK-Button.jpg"/>
          <p:cNvPicPr>
            <a:picLocks noChangeAspect="1" noChangeArrowheads="1"/>
          </p:cNvPicPr>
          <p:nvPr/>
        </p:nvPicPr>
        <p:blipFill>
          <a:blip r:embed="rId3"/>
          <a:srcRect l="3027" t="56487" r="75838" b="5513"/>
          <a:stretch>
            <a:fillRect/>
          </a:stretch>
        </p:blipFill>
        <p:spPr bwMode="auto">
          <a:xfrm>
            <a:off x="7535863" y="5270500"/>
            <a:ext cx="722312" cy="328613"/>
          </a:xfrm>
          <a:prstGeom prst="rect">
            <a:avLst/>
          </a:prstGeom>
          <a:noFill/>
          <a:ln w="9525">
            <a:noFill/>
            <a:miter lim="800000"/>
            <a:headEnd/>
            <a:tailEnd/>
          </a:ln>
        </p:spPr>
      </p:pic>
      <p:pic>
        <p:nvPicPr>
          <p:cNvPr id="99334" name="Picture 4" descr="C:\Users\Denver\AppData\Local\Temp\Rar$DR79.523\ebene_4.png"/>
          <p:cNvPicPr>
            <a:picLocks noChangeAspect="1" noChangeArrowheads="1"/>
          </p:cNvPicPr>
          <p:nvPr/>
        </p:nvPicPr>
        <p:blipFill>
          <a:blip r:embed="rId4"/>
          <a:srcRect/>
          <a:stretch>
            <a:fillRect/>
          </a:stretch>
        </p:blipFill>
        <p:spPr bwMode="auto">
          <a:xfrm>
            <a:off x="8215313" y="-47625"/>
            <a:ext cx="946150" cy="817563"/>
          </a:xfrm>
          <a:prstGeom prst="rect">
            <a:avLst/>
          </a:prstGeom>
          <a:noFill/>
          <a:ln w="9525">
            <a:noFill/>
            <a:miter lim="800000"/>
            <a:headEnd/>
            <a:tailEnd/>
          </a:ln>
        </p:spPr>
      </p:pic>
      <p:graphicFrame>
        <p:nvGraphicFramePr>
          <p:cNvPr id="8" name="Tabelle 7"/>
          <p:cNvGraphicFramePr>
            <a:graphicFrameLocks noGrp="1"/>
          </p:cNvGraphicFramePr>
          <p:nvPr/>
        </p:nvGraphicFramePr>
        <p:xfrm>
          <a:off x="1000100" y="1404926"/>
          <a:ext cx="2526550" cy="3153712"/>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35934"/>
                <a:gridCol w="1990616"/>
              </a:tblGrid>
              <a:tr h="392220">
                <a:tc>
                  <a:txBody>
                    <a:bodyPr/>
                    <a:lstStyle/>
                    <a:p>
                      <a:pPr algn="ctr"/>
                      <a:endParaRPr lang="de-DE" b="0"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Prüfmittel auswählen</a:t>
                      </a:r>
                      <a:endParaRPr lang="de-DE" sz="1050" dirty="0" smtClean="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Ursache der Beanstandung bestimmen</a:t>
                      </a: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Sicht- und Funktionskontrolle durchführen</a:t>
                      </a:r>
                      <a:endParaRPr lang="de-DE" sz="1050" dirty="0"/>
                    </a:p>
                  </a:txBody>
                  <a:tcPr>
                    <a:solidFill>
                      <a:schemeClr val="bg1"/>
                    </a:solidFill>
                  </a:tcPr>
                </a:tc>
              </a:tr>
              <a:tr h="501527">
                <a:tc>
                  <a:txBody>
                    <a:bodyPr/>
                    <a:lstStyle/>
                    <a:p>
                      <a:pPr algn="ctr"/>
                      <a:endParaRPr lang="de-DE" dirty="0"/>
                    </a:p>
                  </a:txBody>
                  <a:tcPr>
                    <a:cell3D prstMaterial="dkEdge">
                      <a:bevel prst="relaxedInset"/>
                      <a:lightRig rig="flood" dir="t"/>
                    </a:cell3D>
                    <a:solidFill>
                      <a:schemeClr val="bg1"/>
                    </a:solidFill>
                  </a:tcPr>
                </a:tc>
                <a:tc>
                  <a:txBody>
                    <a:bodyPr/>
                    <a:lstStyle/>
                    <a:p>
                      <a:pPr marL="0" indent="0" algn="l">
                        <a:spcBef>
                          <a:spcPct val="50000"/>
                        </a:spcBef>
                        <a:buClr>
                          <a:srgbClr val="FFFFFF"/>
                        </a:buClr>
                        <a:buFont typeface="Arial" charset="0"/>
                        <a:buNone/>
                      </a:pPr>
                      <a:r>
                        <a:rPr lang="de-DE" sz="1050" b="0" dirty="0" smtClean="0"/>
                        <a:t>Reihenfolge der Prüfschritte</a:t>
                      </a:r>
                      <a:r>
                        <a:rPr lang="de-DE" sz="1050" b="0" baseline="0" dirty="0" smtClean="0"/>
                        <a:t> </a:t>
                      </a:r>
                      <a:r>
                        <a:rPr lang="de-DE" sz="1050" b="0" dirty="0" smtClean="0"/>
                        <a:t>festlegen </a:t>
                      </a:r>
                      <a:endParaRPr lang="de-DE" sz="1050" b="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Kundengespräch</a:t>
                      </a:r>
                      <a:r>
                        <a:rPr lang="de-DE" sz="1050" b="0" baseline="0" dirty="0" smtClean="0"/>
                        <a:t> </a:t>
                      </a:r>
                      <a:r>
                        <a:rPr lang="de-DE" sz="1050" b="0" dirty="0" smtClean="0"/>
                        <a:t>durchführen</a:t>
                      </a:r>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Behebung der Beanstandung und der Ursache überprüfen</a:t>
                      </a:r>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algn="l" eaLnBrk="1" hangingPunct="1">
                        <a:spcBef>
                          <a:spcPct val="50000"/>
                        </a:spcBef>
                        <a:buClr>
                          <a:srgbClr val="FFFFFF"/>
                        </a:buClr>
                        <a:buFont typeface="Arial" charset="0"/>
                        <a:buNone/>
                      </a:pPr>
                      <a:r>
                        <a:rPr lang="de-DE" sz="1050" b="0" dirty="0" smtClean="0"/>
                        <a:t>Teilbereichs- und Funktionsebenen bestimmen</a:t>
                      </a:r>
                      <a:endParaRPr lang="de-DE" sz="1050" b="0" dirty="0"/>
                    </a:p>
                  </a:txBody>
                  <a:tcPr>
                    <a:solidFill>
                      <a:schemeClr val="bg1"/>
                    </a:solidFill>
                  </a:tcPr>
                </a:tc>
              </a:tr>
            </a:tbl>
          </a:graphicData>
        </a:graphic>
      </p:graphicFrame>
      <p:graphicFrame>
        <p:nvGraphicFramePr>
          <p:cNvPr id="9" name="Tabelle 8"/>
          <p:cNvGraphicFramePr>
            <a:graphicFrameLocks noGrp="1"/>
          </p:cNvGraphicFramePr>
          <p:nvPr/>
        </p:nvGraphicFramePr>
        <p:xfrm>
          <a:off x="3852490" y="1411835"/>
          <a:ext cx="2505460" cy="3556171"/>
        </p:xfrm>
        <a:graphic>
          <a:graphicData uri="http://schemas.openxmlformats.org/drawingml/2006/table">
            <a:tbl>
              <a:tblPr firstRow="1" bandRow="1">
                <a:effectLst>
                  <a:innerShdw blurRad="101600" dist="50800" dir="13440000">
                    <a:prstClr val="black">
                      <a:alpha val="50000"/>
                    </a:prstClr>
                  </a:innerShdw>
                </a:effectLst>
                <a:tableStyleId>{C4B1156A-380E-4F78-BDF5-A606A8083BF9}</a:tableStyleId>
              </a:tblPr>
              <a:tblGrid>
                <a:gridCol w="565748"/>
                <a:gridCol w="1939712"/>
              </a:tblGrid>
              <a:tr h="392220">
                <a:tc>
                  <a:txBody>
                    <a:bodyPr/>
                    <a:lstStyle/>
                    <a:p>
                      <a:pPr algn="ctr"/>
                      <a:endParaRPr lang="de-DE" b="0"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err="1" smtClean="0"/>
                        <a:t>Messergebnisse</a:t>
                      </a:r>
                      <a:r>
                        <a:rPr lang="de-DE" sz="1050" b="0" dirty="0" smtClean="0"/>
                        <a:t> ermitteln</a:t>
                      </a:r>
                      <a:endParaRPr lang="de-DE" sz="1050" dirty="0" smtClean="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algn="l"/>
                      <a:r>
                        <a:rPr lang="de-DE" sz="1050" b="0" dirty="0" smtClean="0"/>
                        <a:t>Beanstandung nachvollziehen</a:t>
                      </a: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algn="l"/>
                      <a:r>
                        <a:rPr lang="de-DE" sz="1050" b="0" dirty="0" err="1" smtClean="0"/>
                        <a:t>Messergebnisse</a:t>
                      </a:r>
                      <a:r>
                        <a:rPr lang="de-DE" sz="1050" b="0" dirty="0" smtClean="0"/>
                        <a:t> bewerten</a:t>
                      </a: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algn="l"/>
                      <a:r>
                        <a:rPr lang="de-DE" sz="1050" b="0" dirty="0" smtClean="0"/>
                        <a:t>Prüf- und </a:t>
                      </a:r>
                      <a:r>
                        <a:rPr lang="de-DE" sz="1050" b="0" dirty="0" err="1" smtClean="0"/>
                        <a:t>Messpunkte</a:t>
                      </a:r>
                      <a:r>
                        <a:rPr lang="de-DE" sz="1050" b="0" dirty="0" smtClean="0"/>
                        <a:t> festlegen</a:t>
                      </a:r>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Wissensquellen nutzen</a:t>
                      </a:r>
                      <a:endParaRPr lang="de-DE" sz="105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sz="1050" dirty="0"/>
                    </a:p>
                  </a:txBody>
                  <a:tcPr>
                    <a:solidFill>
                      <a:schemeClr val="bg1"/>
                    </a:solidFill>
                  </a:tcPr>
                </a:tc>
              </a:tr>
              <a:tr h="451993">
                <a:tc>
                  <a:txBody>
                    <a:bodyPr/>
                    <a:lstStyle/>
                    <a:p>
                      <a:pPr algn="ctr"/>
                      <a:r>
                        <a:rPr lang="de-DE" dirty="0" smtClean="0"/>
                        <a:t>x</a:t>
                      </a: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Fachgerechte Reparatur durchführen</a:t>
                      </a:r>
                      <a:endParaRPr lang="de-DE" sz="1050" dirty="0" smtClean="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Kurztestprotokoll auswerten</a:t>
                      </a:r>
                      <a:endParaRPr lang="de-DE" sz="1050" dirty="0"/>
                    </a:p>
                  </a:txBody>
                  <a:tcPr>
                    <a:solidFill>
                      <a:schemeClr val="bg1"/>
                    </a:solidFill>
                  </a:tcPr>
                </a:tc>
              </a:tr>
              <a:tr h="451993">
                <a:tc>
                  <a:txBody>
                    <a:bodyPr/>
                    <a:lstStyle/>
                    <a:p>
                      <a:pPr algn="ctr"/>
                      <a:endParaRPr lang="de-DE" dirty="0"/>
                    </a:p>
                  </a:txBody>
                  <a:tcPr>
                    <a:cell3D prstMaterial="dkEdge">
                      <a:bevel prst="relaxedInset"/>
                      <a:lightRig rig="flood" dir="t"/>
                    </a:cell3D>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50" b="0" dirty="0" smtClean="0"/>
                        <a:t>Wirkungskette der Ursachen erkennen </a:t>
                      </a:r>
                      <a:endParaRPr lang="de-DE" sz="1050" dirty="0" smtClean="0"/>
                    </a:p>
                  </a:txBody>
                  <a:tcPr>
                    <a:solidFill>
                      <a:schemeClr val="bg1"/>
                    </a:solid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extfeld 1"/>
          <p:cNvSpPr txBox="1">
            <a:spLocks noChangeArrowheads="1"/>
          </p:cNvSpPr>
          <p:nvPr/>
        </p:nvSpPr>
        <p:spPr bwMode="auto">
          <a:xfrm>
            <a:off x="179388" y="960438"/>
            <a:ext cx="5175250" cy="1189037"/>
          </a:xfrm>
          <a:prstGeom prst="rect">
            <a:avLst/>
          </a:prstGeom>
          <a:noFill/>
          <a:ln w="9525">
            <a:noFill/>
            <a:miter lim="800000"/>
            <a:headEnd/>
            <a:tailEnd/>
          </a:ln>
        </p:spPr>
        <p:txBody>
          <a:bodyPr wrap="none">
            <a:spAutoFit/>
          </a:bodyPr>
          <a:lstStyle/>
          <a:p>
            <a:r>
              <a:rPr lang="de-DE" dirty="0"/>
              <a:t>CBT – Computer </a:t>
            </a:r>
            <a:r>
              <a:rPr lang="de-DE" dirty="0" err="1"/>
              <a:t>Based</a:t>
            </a:r>
            <a:r>
              <a:rPr lang="de-DE" dirty="0"/>
              <a:t> Training</a:t>
            </a:r>
          </a:p>
          <a:p>
            <a:endParaRPr lang="de-DE" dirty="0"/>
          </a:p>
          <a:p>
            <a:r>
              <a:rPr lang="de-DE" sz="1800" dirty="0"/>
              <a:t>Diagnosestrategie Ebenen-Modell der Zukunft</a:t>
            </a:r>
          </a:p>
          <a:p>
            <a:endParaRPr lang="de-DE" sz="1800" dirty="0"/>
          </a:p>
          <a:p>
            <a:r>
              <a:rPr lang="de-DE" dirty="0"/>
              <a:t>Version </a:t>
            </a:r>
            <a:r>
              <a:rPr lang="de-DE" dirty="0" smtClean="0"/>
              <a:t>1.0 </a:t>
            </a:r>
            <a:r>
              <a:rPr lang="de-DE" dirty="0"/>
              <a:t>06/2011</a:t>
            </a:r>
            <a:endParaRPr lang="de-DE" sz="1400" dirty="0"/>
          </a:p>
        </p:txBody>
      </p:sp>
      <p:sp>
        <p:nvSpPr>
          <p:cNvPr id="130050" name="Textfeld 2"/>
          <p:cNvSpPr txBox="1">
            <a:spLocks noChangeArrowheads="1"/>
          </p:cNvSpPr>
          <p:nvPr/>
        </p:nvSpPr>
        <p:spPr bwMode="auto">
          <a:xfrm>
            <a:off x="1763713" y="1824038"/>
            <a:ext cx="1655762" cy="1570037"/>
          </a:xfrm>
          <a:prstGeom prst="rect">
            <a:avLst/>
          </a:prstGeom>
          <a:noFill/>
          <a:ln w="9525">
            <a:noFill/>
            <a:miter lim="800000"/>
            <a:headEnd/>
            <a:tailEnd/>
          </a:ln>
        </p:spPr>
        <p:txBody>
          <a:bodyPr>
            <a:spAutoFit/>
          </a:bodyPr>
          <a:lstStyle/>
          <a:p>
            <a:pPr algn="r"/>
            <a:r>
              <a:rPr lang="de-DE"/>
              <a:t>Copyright:</a:t>
            </a:r>
          </a:p>
          <a:p>
            <a:pPr algn="r"/>
            <a:endParaRPr lang="de-DE"/>
          </a:p>
          <a:p>
            <a:pPr algn="r"/>
            <a:r>
              <a:rPr lang="de-DE"/>
              <a:t>Projektleitung:</a:t>
            </a:r>
          </a:p>
          <a:p>
            <a:pPr algn="r"/>
            <a:endParaRPr lang="de-DE"/>
          </a:p>
          <a:p>
            <a:pPr algn="r"/>
            <a:endParaRPr lang="de-DE"/>
          </a:p>
          <a:p>
            <a:pPr algn="r"/>
            <a:endParaRPr lang="de-DE"/>
          </a:p>
          <a:p>
            <a:pPr algn="r"/>
            <a:endParaRPr lang="de-DE"/>
          </a:p>
          <a:p>
            <a:pPr algn="r"/>
            <a:r>
              <a:rPr lang="de-DE"/>
              <a:t>Projektmitglieder:</a:t>
            </a:r>
          </a:p>
        </p:txBody>
      </p:sp>
      <p:sp>
        <p:nvSpPr>
          <p:cNvPr id="130051" name="Textfeld 3"/>
          <p:cNvSpPr txBox="1">
            <a:spLocks noChangeArrowheads="1"/>
          </p:cNvSpPr>
          <p:nvPr/>
        </p:nvSpPr>
        <p:spPr bwMode="auto">
          <a:xfrm>
            <a:off x="3419475" y="1824038"/>
            <a:ext cx="3240088" cy="2100262"/>
          </a:xfrm>
          <a:prstGeom prst="rect">
            <a:avLst/>
          </a:prstGeom>
          <a:noFill/>
          <a:ln w="9525">
            <a:noFill/>
            <a:miter lim="800000"/>
            <a:headEnd/>
            <a:tailEnd/>
          </a:ln>
        </p:spPr>
        <p:txBody>
          <a:bodyPr>
            <a:spAutoFit/>
          </a:bodyPr>
          <a:lstStyle/>
          <a:p>
            <a:r>
              <a:rPr lang="de-DE"/>
              <a:t>Daimler AG</a:t>
            </a:r>
          </a:p>
          <a:p>
            <a:endParaRPr lang="de-DE"/>
          </a:p>
          <a:p>
            <a:r>
              <a:rPr lang="de-DE"/>
              <a:t>Daimler AG</a:t>
            </a:r>
          </a:p>
          <a:p>
            <a:r>
              <a:rPr lang="de-DE"/>
              <a:t>Mercedes-Benz Global Training</a:t>
            </a:r>
          </a:p>
          <a:p>
            <a:r>
              <a:rPr lang="de-DE"/>
              <a:t>GSD / TI Z480</a:t>
            </a:r>
            <a:br>
              <a:rPr lang="de-DE"/>
            </a:br>
            <a:r>
              <a:rPr lang="de-DE"/>
              <a:t>D – 70546</a:t>
            </a:r>
          </a:p>
          <a:p>
            <a:endParaRPr lang="de-DE"/>
          </a:p>
          <a:p>
            <a:r>
              <a:rPr lang="de-DE"/>
              <a:t>Daimler AG</a:t>
            </a:r>
          </a:p>
          <a:p>
            <a:r>
              <a:rPr lang="de-DE"/>
              <a:t>Mercedes-Benz Global Training</a:t>
            </a:r>
          </a:p>
          <a:p>
            <a:r>
              <a:rPr lang="de-DE"/>
              <a:t>GSD / TC  Z485</a:t>
            </a:r>
          </a:p>
          <a:p>
            <a:r>
              <a:rPr lang="de-DE"/>
              <a:t>D – 70546</a:t>
            </a:r>
          </a:p>
        </p:txBody>
      </p:sp>
      <p:sp>
        <p:nvSpPr>
          <p:cNvPr id="130052" name="Textfeld 4"/>
          <p:cNvSpPr txBox="1">
            <a:spLocks noChangeArrowheads="1"/>
          </p:cNvSpPr>
          <p:nvPr/>
        </p:nvSpPr>
        <p:spPr bwMode="auto">
          <a:xfrm>
            <a:off x="5724525" y="1828800"/>
            <a:ext cx="1287463" cy="1200150"/>
          </a:xfrm>
          <a:prstGeom prst="rect">
            <a:avLst/>
          </a:prstGeom>
          <a:noFill/>
          <a:ln w="9525">
            <a:noFill/>
            <a:miter lim="800000"/>
            <a:headEnd/>
            <a:tailEnd/>
          </a:ln>
        </p:spPr>
        <p:txBody>
          <a:bodyPr>
            <a:spAutoFit/>
          </a:bodyPr>
          <a:lstStyle/>
          <a:p>
            <a:pPr algn="r"/>
            <a:r>
              <a:rPr lang="de-DE"/>
              <a:t>Drehbuch:</a:t>
            </a:r>
          </a:p>
          <a:p>
            <a:pPr algn="r"/>
            <a:endParaRPr lang="de-DE"/>
          </a:p>
          <a:p>
            <a:pPr algn="r"/>
            <a:endParaRPr lang="de-DE"/>
          </a:p>
          <a:p>
            <a:pPr algn="r"/>
            <a:endParaRPr lang="de-DE"/>
          </a:p>
          <a:p>
            <a:pPr algn="r"/>
            <a:r>
              <a:rPr lang="de-DE"/>
              <a:t>Realisation:</a:t>
            </a:r>
          </a:p>
          <a:p>
            <a:pPr algn="r"/>
            <a:endParaRPr lang="de-DE"/>
          </a:p>
        </p:txBody>
      </p:sp>
      <p:sp>
        <p:nvSpPr>
          <p:cNvPr id="130053" name="Textfeld 5"/>
          <p:cNvSpPr txBox="1">
            <a:spLocks noChangeArrowheads="1"/>
          </p:cNvSpPr>
          <p:nvPr/>
        </p:nvSpPr>
        <p:spPr bwMode="auto">
          <a:xfrm>
            <a:off x="7011988" y="1824038"/>
            <a:ext cx="2520950" cy="1200150"/>
          </a:xfrm>
          <a:prstGeom prst="rect">
            <a:avLst/>
          </a:prstGeom>
          <a:noFill/>
          <a:ln w="9525">
            <a:noFill/>
            <a:miter lim="800000"/>
            <a:headEnd/>
            <a:tailEnd/>
          </a:ln>
        </p:spPr>
        <p:txBody>
          <a:bodyPr>
            <a:spAutoFit/>
          </a:bodyPr>
          <a:lstStyle/>
          <a:p>
            <a:r>
              <a:rPr lang="de-DE"/>
              <a:t>Prof. Jirka Dell‘Oro-Friedl,</a:t>
            </a:r>
            <a:br>
              <a:rPr lang="de-DE"/>
            </a:br>
            <a:r>
              <a:rPr lang="de-DE"/>
              <a:t>Denver Basien</a:t>
            </a:r>
          </a:p>
          <a:p>
            <a:r>
              <a:rPr lang="de-DE"/>
              <a:t>D – 79856 Hinterzarten</a:t>
            </a:r>
          </a:p>
          <a:p>
            <a:endParaRPr lang="de-DE"/>
          </a:p>
          <a:p>
            <a:r>
              <a:rPr lang="de-DE"/>
              <a:t>EnterTrain Software GmbH</a:t>
            </a:r>
          </a:p>
          <a:p>
            <a:r>
              <a:rPr lang="de-DE"/>
              <a:t>D – 55124 Mainz</a:t>
            </a:r>
          </a:p>
        </p:txBody>
      </p:sp>
      <p:sp>
        <p:nvSpPr>
          <p:cNvPr id="130054" name="Textfeld 6"/>
          <p:cNvSpPr txBox="1">
            <a:spLocks noChangeArrowheads="1"/>
          </p:cNvSpPr>
          <p:nvPr/>
        </p:nvSpPr>
        <p:spPr bwMode="auto">
          <a:xfrm>
            <a:off x="246063" y="5353050"/>
            <a:ext cx="8789987" cy="431800"/>
          </a:xfrm>
          <a:prstGeom prst="rect">
            <a:avLst/>
          </a:prstGeom>
          <a:noFill/>
          <a:ln w="9525">
            <a:noFill/>
            <a:miter lim="800000"/>
            <a:headEnd/>
            <a:tailEnd/>
          </a:ln>
        </p:spPr>
        <p:txBody>
          <a:bodyPr wrap="none">
            <a:spAutoFit/>
          </a:bodyPr>
          <a:lstStyle/>
          <a:p>
            <a:r>
              <a:rPr lang="de-DE" sz="1100"/>
              <a:t>Trotz sorgfältiger Prüfung kann eine Haftung für die Richtigkeit der Angaben nicht übernommen werden.</a:t>
            </a:r>
          </a:p>
          <a:p>
            <a:r>
              <a:rPr lang="de-DE" sz="1100"/>
              <a:t>Texte und Abbildungen sind urheberrechtlich geschützt. Vervielfältigung – auch teilweise – nur mit Zustimmung der Daimler AG.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C:\Users\Denver\AppData\Local\Temp\Rar$DR65.358\ebene_1.png"/>
          <p:cNvPicPr>
            <a:picLocks noChangeAspect="1" noChangeArrowheads="1"/>
          </p:cNvPicPr>
          <p:nvPr/>
        </p:nvPicPr>
        <p:blipFill>
          <a:blip r:embed="rId3"/>
          <a:srcRect/>
          <a:stretch>
            <a:fillRect/>
          </a:stretch>
        </p:blipFill>
        <p:spPr bwMode="auto">
          <a:xfrm>
            <a:off x="7642225" y="744538"/>
            <a:ext cx="1400175" cy="1209675"/>
          </a:xfrm>
          <a:prstGeom prst="rect">
            <a:avLst/>
          </a:prstGeom>
          <a:noFill/>
          <a:ln w="9525">
            <a:noFill/>
            <a:miter lim="800000"/>
            <a:headEnd/>
            <a:tailEnd/>
          </a:ln>
        </p:spPr>
      </p:pic>
      <p:pic>
        <p:nvPicPr>
          <p:cNvPr id="6" name="Picture 2" descr="G:\_busy\4799_DSE\02_Konzeption\04_Drehbuch\korrekturen\pics_1\ebene_2.png"/>
          <p:cNvPicPr>
            <a:picLocks noChangeAspect="1" noChangeArrowheads="1"/>
          </p:cNvPicPr>
          <p:nvPr/>
        </p:nvPicPr>
        <p:blipFill>
          <a:blip r:embed="rId4"/>
          <a:srcRect/>
          <a:stretch>
            <a:fillRect/>
          </a:stretch>
        </p:blipFill>
        <p:spPr bwMode="auto">
          <a:xfrm>
            <a:off x="7715272" y="1833554"/>
            <a:ext cx="1428760" cy="1236118"/>
          </a:xfrm>
          <a:prstGeom prst="rect">
            <a:avLst/>
          </a:prstGeom>
          <a:noFill/>
        </p:spPr>
      </p:pic>
      <p:pic>
        <p:nvPicPr>
          <p:cNvPr id="2050" name="Picture 2" descr="G:\_busy\4799_DSE\02_Konzeption\04_Drehbuch\korrekturen\pics_1\brain.png"/>
          <p:cNvPicPr>
            <a:picLocks noChangeAspect="1" noChangeArrowheads="1"/>
          </p:cNvPicPr>
          <p:nvPr/>
        </p:nvPicPr>
        <p:blipFill>
          <a:blip r:embed="rId5"/>
          <a:srcRect/>
          <a:stretch>
            <a:fillRect/>
          </a:stretch>
        </p:blipFill>
        <p:spPr bwMode="auto">
          <a:xfrm>
            <a:off x="1571604" y="2190744"/>
            <a:ext cx="3537583" cy="294798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Denver\AppData\Local\Temp\Rar$DR65.358\ebene_1.png"/>
          <p:cNvPicPr>
            <a:picLocks noChangeAspect="1" noChangeArrowheads="1"/>
          </p:cNvPicPr>
          <p:nvPr/>
        </p:nvPicPr>
        <p:blipFill>
          <a:blip r:embed="rId3"/>
          <a:srcRect/>
          <a:stretch>
            <a:fillRect/>
          </a:stretch>
        </p:blipFill>
        <p:spPr bwMode="auto">
          <a:xfrm>
            <a:off x="7642225" y="744538"/>
            <a:ext cx="1400175" cy="1209675"/>
          </a:xfrm>
          <a:prstGeom prst="rect">
            <a:avLst/>
          </a:prstGeom>
          <a:noFill/>
          <a:ln w="9525">
            <a:noFill/>
            <a:miter lim="800000"/>
            <a:headEnd/>
            <a:tailEnd/>
          </a:ln>
        </p:spPr>
      </p:pic>
      <p:pic>
        <p:nvPicPr>
          <p:cNvPr id="3074" name="Picture 2" descr="G:\_busy\4799_DSE\02_Konzeption\04_Drehbuch\korrekturen\pics_1\ebene_3.png"/>
          <p:cNvPicPr>
            <a:picLocks noChangeAspect="1" noChangeArrowheads="1"/>
          </p:cNvPicPr>
          <p:nvPr/>
        </p:nvPicPr>
        <p:blipFill>
          <a:blip r:embed="rId4"/>
          <a:srcRect/>
          <a:stretch>
            <a:fillRect/>
          </a:stretch>
        </p:blipFill>
        <p:spPr bwMode="auto">
          <a:xfrm>
            <a:off x="4748275" y="2976562"/>
            <a:ext cx="1538237" cy="1330834"/>
          </a:xfrm>
          <a:prstGeom prst="rect">
            <a:avLst/>
          </a:prstGeom>
          <a:noFill/>
        </p:spPr>
      </p:pic>
      <p:pic>
        <p:nvPicPr>
          <p:cNvPr id="9" name="Picture 2" descr="G:\_busy\4799_DSE\02_Konzeption\04_Drehbuch\korrekturen\pics_1\ebene_2.png"/>
          <p:cNvPicPr>
            <a:picLocks noChangeAspect="1" noChangeArrowheads="1"/>
          </p:cNvPicPr>
          <p:nvPr/>
        </p:nvPicPr>
        <p:blipFill>
          <a:blip r:embed="rId5"/>
          <a:srcRect/>
          <a:stretch>
            <a:fillRect/>
          </a:stretch>
        </p:blipFill>
        <p:spPr bwMode="auto">
          <a:xfrm>
            <a:off x="7643834" y="1833554"/>
            <a:ext cx="1468988" cy="1270922"/>
          </a:xfrm>
          <a:prstGeom prst="rect">
            <a:avLst/>
          </a:prstGeom>
          <a:noFill/>
        </p:spPr>
      </p:pic>
      <p:pic>
        <p:nvPicPr>
          <p:cNvPr id="10" name="Picture 2" descr="G:\_busy\4799_DSE\02_Konzeption\04_Drehbuch\korrekturen\pics_1\brain.png"/>
          <p:cNvPicPr>
            <a:picLocks noChangeAspect="1" noChangeArrowheads="1"/>
          </p:cNvPicPr>
          <p:nvPr/>
        </p:nvPicPr>
        <p:blipFill>
          <a:blip r:embed="rId6"/>
          <a:srcRect/>
          <a:stretch>
            <a:fillRect/>
          </a:stretch>
        </p:blipFill>
        <p:spPr bwMode="auto">
          <a:xfrm>
            <a:off x="1571604" y="2190744"/>
            <a:ext cx="3537583" cy="294798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2" descr="I:\_busy\4799_DSE\02_Konzeption\04_Drehbuch\Bilder\EbenenSymole\werkzeug.gif"/>
          <p:cNvPicPr>
            <a:picLocks noChangeAspect="1" noChangeArrowheads="1"/>
          </p:cNvPicPr>
          <p:nvPr/>
        </p:nvPicPr>
        <p:blipFill>
          <a:blip r:embed="rId3"/>
          <a:srcRect/>
          <a:stretch>
            <a:fillRect/>
          </a:stretch>
        </p:blipFill>
        <p:spPr bwMode="auto">
          <a:xfrm>
            <a:off x="1258888" y="1322388"/>
            <a:ext cx="3527425" cy="2644775"/>
          </a:xfrm>
          <a:prstGeom prst="rect">
            <a:avLst/>
          </a:prstGeom>
          <a:noFill/>
          <a:ln w="9525">
            <a:noFill/>
            <a:miter lim="800000"/>
            <a:headEnd/>
            <a:tailEnd/>
          </a:ln>
        </p:spPr>
      </p:pic>
      <p:pic>
        <p:nvPicPr>
          <p:cNvPr id="37891" name="Picture 2" descr="C:\Users\Denver\AppData\Local\Temp\Rar$DR65.358\ebene_1.png"/>
          <p:cNvPicPr>
            <a:picLocks noChangeAspect="1" noChangeArrowheads="1"/>
          </p:cNvPicPr>
          <p:nvPr/>
        </p:nvPicPr>
        <p:blipFill>
          <a:blip r:embed="rId4"/>
          <a:srcRect/>
          <a:stretch>
            <a:fillRect/>
          </a:stretch>
        </p:blipFill>
        <p:spPr bwMode="auto">
          <a:xfrm>
            <a:off x="7642225" y="744538"/>
            <a:ext cx="1400175" cy="1209675"/>
          </a:xfrm>
          <a:prstGeom prst="rect">
            <a:avLst/>
          </a:prstGeom>
          <a:noFill/>
          <a:ln w="9525">
            <a:noFill/>
            <a:miter lim="800000"/>
            <a:headEnd/>
            <a:tailEnd/>
          </a:ln>
        </p:spPr>
      </p:pic>
      <p:pic>
        <p:nvPicPr>
          <p:cNvPr id="8" name="Picture 2" descr="G:\_busy\4799_DSE\02_Konzeption\04_Drehbuch\korrekturen\pics_1\ebene_3.png"/>
          <p:cNvPicPr>
            <a:picLocks noChangeAspect="1" noChangeArrowheads="1"/>
          </p:cNvPicPr>
          <p:nvPr/>
        </p:nvPicPr>
        <p:blipFill>
          <a:blip r:embed="rId5"/>
          <a:srcRect/>
          <a:stretch>
            <a:fillRect/>
          </a:stretch>
        </p:blipFill>
        <p:spPr bwMode="auto">
          <a:xfrm>
            <a:off x="7677233" y="2976562"/>
            <a:ext cx="1538237" cy="1330834"/>
          </a:xfrm>
          <a:prstGeom prst="rect">
            <a:avLst/>
          </a:prstGeom>
          <a:noFill/>
        </p:spPr>
      </p:pic>
      <p:pic>
        <p:nvPicPr>
          <p:cNvPr id="9" name="Picture 2" descr="G:\_busy\4799_DSE\02_Konzeption\04_Drehbuch\korrekturen\pics_1\ebene_2.png"/>
          <p:cNvPicPr>
            <a:picLocks noChangeAspect="1" noChangeArrowheads="1"/>
          </p:cNvPicPr>
          <p:nvPr/>
        </p:nvPicPr>
        <p:blipFill>
          <a:blip r:embed="rId6"/>
          <a:srcRect/>
          <a:stretch>
            <a:fillRect/>
          </a:stretch>
        </p:blipFill>
        <p:spPr bwMode="auto">
          <a:xfrm>
            <a:off x="7675012" y="1833554"/>
            <a:ext cx="1468988" cy="127092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2" descr="I:\_busy\4799_DSE\02_Konzeption\04_Drehbuch\Bilder\EbenenSymole\werkzeug.gif"/>
          <p:cNvPicPr>
            <a:picLocks noChangeAspect="1" noChangeArrowheads="1"/>
          </p:cNvPicPr>
          <p:nvPr/>
        </p:nvPicPr>
        <p:blipFill>
          <a:blip r:embed="rId3"/>
          <a:srcRect/>
          <a:stretch>
            <a:fillRect/>
          </a:stretch>
        </p:blipFill>
        <p:spPr bwMode="auto">
          <a:xfrm>
            <a:off x="1258888" y="1322388"/>
            <a:ext cx="3527425" cy="2644775"/>
          </a:xfrm>
          <a:prstGeom prst="rect">
            <a:avLst/>
          </a:prstGeom>
          <a:noFill/>
          <a:ln w="9525">
            <a:noFill/>
            <a:miter lim="800000"/>
            <a:headEnd/>
            <a:tailEnd/>
          </a:ln>
        </p:spPr>
      </p:pic>
      <p:pic>
        <p:nvPicPr>
          <p:cNvPr id="39938" name="Picture 2" descr="C:\Users\Denver\AppData\Local\Temp\Rar$DR65.358\ebene_1.png"/>
          <p:cNvPicPr>
            <a:picLocks noChangeAspect="1" noChangeArrowheads="1"/>
          </p:cNvPicPr>
          <p:nvPr/>
        </p:nvPicPr>
        <p:blipFill>
          <a:blip r:embed="rId4"/>
          <a:srcRect/>
          <a:stretch>
            <a:fillRect/>
          </a:stretch>
        </p:blipFill>
        <p:spPr bwMode="auto">
          <a:xfrm>
            <a:off x="7642225" y="744538"/>
            <a:ext cx="1400175" cy="1209675"/>
          </a:xfrm>
          <a:prstGeom prst="rect">
            <a:avLst/>
          </a:prstGeom>
          <a:noFill/>
          <a:ln w="9525">
            <a:noFill/>
            <a:miter lim="800000"/>
            <a:headEnd/>
            <a:tailEnd/>
          </a:ln>
        </p:spPr>
      </p:pic>
      <p:pic>
        <p:nvPicPr>
          <p:cNvPr id="9" name="Picture 2" descr="G:\_busy\4799_DSE\02_Konzeption\04_Drehbuch\korrekturen\pics_1\ebene_3.png"/>
          <p:cNvPicPr>
            <a:picLocks noChangeAspect="1" noChangeArrowheads="1"/>
          </p:cNvPicPr>
          <p:nvPr/>
        </p:nvPicPr>
        <p:blipFill>
          <a:blip r:embed="rId5"/>
          <a:srcRect/>
          <a:stretch>
            <a:fillRect/>
          </a:stretch>
        </p:blipFill>
        <p:spPr bwMode="auto">
          <a:xfrm>
            <a:off x="7677233" y="2976562"/>
            <a:ext cx="1538237" cy="1330834"/>
          </a:xfrm>
          <a:prstGeom prst="rect">
            <a:avLst/>
          </a:prstGeom>
          <a:noFill/>
        </p:spPr>
      </p:pic>
      <p:pic>
        <p:nvPicPr>
          <p:cNvPr id="10" name="Picture 2" descr="G:\_busy\4799_DSE\02_Konzeption\04_Drehbuch\korrekturen\pics_1\ebene_2.png"/>
          <p:cNvPicPr>
            <a:picLocks noChangeAspect="1" noChangeArrowheads="1"/>
          </p:cNvPicPr>
          <p:nvPr/>
        </p:nvPicPr>
        <p:blipFill>
          <a:blip r:embed="rId6"/>
          <a:srcRect/>
          <a:stretch>
            <a:fillRect/>
          </a:stretch>
        </p:blipFill>
        <p:spPr bwMode="auto">
          <a:xfrm>
            <a:off x="7643834" y="1833554"/>
            <a:ext cx="1468988" cy="1270922"/>
          </a:xfrm>
          <a:prstGeom prst="rect">
            <a:avLst/>
          </a:prstGeom>
          <a:noFill/>
        </p:spPr>
      </p:pic>
      <p:pic>
        <p:nvPicPr>
          <p:cNvPr id="11" name="Picture 4" descr="C:\Users\Denver\AppData\Local\Temp\Rar$DR79.523\ebene_4.png"/>
          <p:cNvPicPr>
            <a:picLocks noChangeAspect="1" noChangeArrowheads="1"/>
          </p:cNvPicPr>
          <p:nvPr/>
        </p:nvPicPr>
        <p:blipFill>
          <a:blip r:embed="rId7"/>
          <a:srcRect/>
          <a:stretch>
            <a:fillRect/>
          </a:stretch>
        </p:blipFill>
        <p:spPr bwMode="auto">
          <a:xfrm>
            <a:off x="3786182" y="4130700"/>
            <a:ext cx="1555638" cy="13461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200" b="1"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200" b="1"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1768</Words>
  <Application>Microsoft Office PowerPoint</Application>
  <PresentationFormat>Benutzerdefiniert</PresentationFormat>
  <Paragraphs>1987</Paragraphs>
  <Slides>58</Slides>
  <Notes>58</Notes>
  <HiddenSlides>0</HiddenSlides>
  <MMClips>0</MMClips>
  <ScaleCrop>false</ScaleCrop>
  <HeadingPairs>
    <vt:vector size="4" baseType="variant">
      <vt:variant>
        <vt:lpstr>Design</vt:lpstr>
      </vt:variant>
      <vt:variant>
        <vt:i4>2</vt:i4>
      </vt:variant>
      <vt:variant>
        <vt:lpstr>Folientitel</vt:lpstr>
      </vt:variant>
      <vt:variant>
        <vt:i4>58</vt:i4>
      </vt:variant>
    </vt:vector>
  </HeadingPairs>
  <TitlesOfParts>
    <vt:vector size="60" baseType="lpstr">
      <vt:lpstr>Standarddesign</vt:lpstr>
      <vt:lpstr>1_Standarddesign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Software &amp; Dokumentation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4799_DSE</dc:title>
  <dc:creator>Denver Basien;Prof. Dipl.-Ing. (FH) Jirka R. Dell'Oro-Friedl</dc:creator>
  <cp:lastModifiedBy>Jirka Dell'Oro-Friedl</cp:lastModifiedBy>
  <cp:revision>553</cp:revision>
  <dcterms:created xsi:type="dcterms:W3CDTF">2003-01-29T11:52:22Z</dcterms:created>
  <dcterms:modified xsi:type="dcterms:W3CDTF">2011-06-16T23:08:04Z</dcterms:modified>
</cp:coreProperties>
</file>