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6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2" r:id="rId28"/>
    <p:sldId id="273" r:id="rId29"/>
    <p:sldId id="274" r:id="rId30"/>
    <p:sldId id="275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281161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68119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479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422309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2644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413974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173087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2201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217520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20317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42203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22518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407902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149603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88766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370234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BC7F-64BF-4B6B-9E20-E3AE3DA26FAD}" type="datetimeFigureOut">
              <a:rPr lang="en-TZ" smtClean="0"/>
              <a:pPr/>
              <a:t>15/11/2023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C378FE-8838-47B1-ABB6-070DC4FED0CD}" type="slidenum">
              <a:rPr lang="en-TZ" smtClean="0"/>
              <a:pPr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xmlns="" val="108244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4FB9-894B-897E-5932-44F52C40E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r>
              <a:rPr lang="en-US" dirty="0"/>
              <a:t>, CSS AND </a:t>
            </a:r>
            <a:r>
              <a:rPr lang="en-US" dirty="0" smtClean="0"/>
              <a:t>JAVASCRIPT PRESENTATION</a:t>
            </a:r>
            <a:endParaRPr lang="en-T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ACA7B8-3665-DD54-DF70-E6344803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202" y="4646750"/>
            <a:ext cx="8915399" cy="1126283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James </a:t>
            </a:r>
            <a:r>
              <a:rPr lang="en-GB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James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49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FC5EDD-85DB-9E83-F039-BFBEC2E9A4D5}"/>
              </a:ext>
            </a:extLst>
          </p:cNvPr>
          <p:cNvSpPr txBox="1"/>
          <p:nvPr/>
        </p:nvSpPr>
        <p:spPr>
          <a:xfrm>
            <a:off x="1016309" y="2655650"/>
            <a:ext cx="8887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CSS?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 how HTML elements are to be displayed on screen, paper, or in other media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saves a lot of work. It can control the layout of multiple web pages all at once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stylesheets are stored in CSS files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xmlns="" val="238770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356D9A-1375-2F0A-EE9A-A0B8CF9EA6B4}"/>
              </a:ext>
            </a:extLst>
          </p:cNvPr>
          <p:cNvSpPr txBox="1"/>
          <p:nvPr/>
        </p:nvSpPr>
        <p:spPr>
          <a:xfrm>
            <a:off x="1040860" y="671209"/>
            <a:ext cx="9136540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Syntax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rule contains a selector and a declaration block.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{ property: value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indicates the HTML element you want to style. It could be any tag such as &lt;h&gt;, &lt;p&gt;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block contains the declaration separated by a semicolon.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Property is an attribute of an HTML element. It could be color, border,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assigned to the property.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xmlns="" val="361743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BE861F-7155-4FCE-55F7-763C0449309C}"/>
              </a:ext>
            </a:extLst>
          </p:cNvPr>
          <p:cNvSpPr txBox="1"/>
          <p:nvPr/>
        </p:nvSpPr>
        <p:spPr>
          <a:xfrm>
            <a:off x="339942" y="214008"/>
            <a:ext cx="3767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EXAMPLE; Html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CSS</a:t>
            </a:r>
          </a:p>
        </p:txBody>
      </p:sp>
      <p:pic>
        <p:nvPicPr>
          <p:cNvPr id="5122" name="Picture 2" descr="css-1">
            <a:extLst>
              <a:ext uri="{FF2B5EF4-FFF2-40B4-BE49-F238E27FC236}">
                <a16:creationId xmlns:a16="http://schemas.microsoft.com/office/drawing/2014/main" xmlns="" id="{C488E03F-CBB7-BB4E-3EBA-547D08C0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2886" y="986041"/>
            <a:ext cx="7324928" cy="23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ss-2">
            <a:extLst>
              <a:ext uri="{FF2B5EF4-FFF2-40B4-BE49-F238E27FC236}">
                <a16:creationId xmlns:a16="http://schemas.microsoft.com/office/drawing/2014/main" xmlns="" id="{C56319FF-763A-53A6-A632-D3907D4A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2885" y="4108620"/>
            <a:ext cx="5525311" cy="25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746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A0D0F1-DA7C-4F7D-832B-930D2B741D6E}"/>
              </a:ext>
            </a:extLst>
          </p:cNvPr>
          <p:cNvSpPr txBox="1"/>
          <p:nvPr/>
        </p:nvSpPr>
        <p:spPr>
          <a:xfrm>
            <a:off x="812800" y="476125"/>
            <a:ext cx="113791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CSS COMPONENTS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 are patterns that match elements in an HTML document. They are used to apply styles to specific elements.</a:t>
            </a:r>
          </a:p>
          <a:p>
            <a:r>
              <a:rPr lang="en-GB" dirty="0"/>
              <a:t>/* Selects all paragraphs and sets the </a:t>
            </a:r>
            <a:r>
              <a:rPr lang="en-GB" dirty="0" err="1"/>
              <a:t>color</a:t>
            </a:r>
            <a:r>
              <a:rPr lang="en-GB" dirty="0"/>
              <a:t> to blue */</a:t>
            </a:r>
          </a:p>
          <a:p>
            <a:r>
              <a:rPr lang="en-GB" dirty="0"/>
              <a:t>p {</a:t>
            </a:r>
          </a:p>
          <a:p>
            <a:r>
              <a:rPr lang="en-GB" dirty="0"/>
              <a:t>    </a:t>
            </a:r>
            <a:r>
              <a:rPr lang="en-GB" dirty="0" err="1"/>
              <a:t>color</a:t>
            </a:r>
            <a:r>
              <a:rPr lang="en-GB" dirty="0"/>
              <a:t>: blue;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/* Selects elements with class 'highlight' and sets the background </a:t>
            </a:r>
            <a:r>
              <a:rPr lang="en-GB" dirty="0" err="1"/>
              <a:t>color</a:t>
            </a:r>
            <a:r>
              <a:rPr lang="en-GB" dirty="0"/>
              <a:t> to yellow */</a:t>
            </a:r>
          </a:p>
          <a:p>
            <a:r>
              <a:rPr lang="en-GB" dirty="0"/>
              <a:t>.highlight {</a:t>
            </a:r>
          </a:p>
          <a:p>
            <a:r>
              <a:rPr lang="en-GB" dirty="0"/>
              <a:t>    background-</a:t>
            </a:r>
            <a:r>
              <a:rPr lang="en-GB" dirty="0" err="1"/>
              <a:t>color</a:t>
            </a:r>
            <a:r>
              <a:rPr lang="en-GB" dirty="0"/>
              <a:t>: yellow;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Properties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Values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 define the appearance of an element, and values determine how those properties should be applied.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.Container {</a:t>
            </a:r>
          </a:p>
          <a:p>
            <a:r>
              <a:rPr lang="en-GB" dirty="0"/>
              <a:t>    font-size: 16px;</a:t>
            </a:r>
          </a:p>
          <a:p>
            <a:r>
              <a:rPr lang="en-GB" dirty="0"/>
              <a:t>    margin: 10px;</a:t>
            </a:r>
          </a:p>
          <a:p>
            <a:r>
              <a:rPr lang="en-GB" dirty="0"/>
              <a:t>}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108081-CAD9-4DF6-B84A-D743F063AAC9}"/>
              </a:ext>
            </a:extLst>
          </p:cNvPr>
          <p:cNvSpPr txBox="1"/>
          <p:nvPr/>
        </p:nvSpPr>
        <p:spPr>
          <a:xfrm>
            <a:off x="323744" y="249035"/>
            <a:ext cx="1287083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 Model:</a:t>
            </a:r>
          </a:p>
          <a:p>
            <a:r>
              <a:rPr lang="en-GB" dirty="0"/>
              <a:t>The box model describes how elements are rendered on a page, including properties like width, height, padding,</a:t>
            </a:r>
          </a:p>
          <a:p>
            <a:r>
              <a:rPr lang="en-GB" dirty="0"/>
              <a:t> border, and margin.</a:t>
            </a:r>
          </a:p>
          <a:p>
            <a:endParaRPr lang="en-GB" dirty="0"/>
          </a:p>
          <a:p>
            <a:r>
              <a:rPr lang="en-GB" dirty="0"/>
              <a:t>/* Sets width, padding, border, and margin for a box */</a:t>
            </a:r>
          </a:p>
          <a:p>
            <a:r>
              <a:rPr lang="en-GB" dirty="0">
                <a:solidFill>
                  <a:srgbClr val="FF0000"/>
                </a:solidFill>
              </a:rPr>
              <a:t>.box {</a:t>
            </a:r>
          </a:p>
          <a:p>
            <a:r>
              <a:rPr lang="en-GB" dirty="0">
                <a:solidFill>
                  <a:srgbClr val="FF0000"/>
                </a:solidFill>
              </a:rPr>
              <a:t>    width: 200px;</a:t>
            </a:r>
          </a:p>
          <a:p>
            <a:r>
              <a:rPr lang="en-GB" dirty="0">
                <a:solidFill>
                  <a:srgbClr val="FF0000"/>
                </a:solidFill>
              </a:rPr>
              <a:t>    height: 100px;</a:t>
            </a:r>
          </a:p>
          <a:p>
            <a:r>
              <a:rPr lang="en-GB" dirty="0">
                <a:solidFill>
                  <a:srgbClr val="FF0000"/>
                </a:solidFill>
              </a:rPr>
              <a:t>    padding: 10px;</a:t>
            </a:r>
          </a:p>
          <a:p>
            <a:r>
              <a:rPr lang="en-GB" dirty="0">
                <a:solidFill>
                  <a:srgbClr val="FF0000"/>
                </a:solidFill>
              </a:rPr>
              <a:t>    border: 2px solid #000;</a:t>
            </a:r>
          </a:p>
          <a:p>
            <a:r>
              <a:rPr lang="en-GB" dirty="0">
                <a:solidFill>
                  <a:srgbClr val="FF0000"/>
                </a:solidFill>
              </a:rPr>
              <a:t>    margin: 20px;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r>
              <a:rPr lang="en-GB" dirty="0"/>
              <a:t>Flexbox:</a:t>
            </a:r>
          </a:p>
          <a:p>
            <a:r>
              <a:rPr lang="en-GB" dirty="0"/>
              <a:t>Flexbox is a layout model that allows you to design complex layouts more efficiently.</a:t>
            </a:r>
          </a:p>
          <a:p>
            <a:r>
              <a:rPr lang="en-GB" dirty="0"/>
              <a:t>/* Uses flexbox to create a horizontally </a:t>
            </a:r>
            <a:r>
              <a:rPr lang="en-GB" dirty="0" err="1"/>
              <a:t>centered</a:t>
            </a:r>
            <a:r>
              <a:rPr lang="en-GB" dirty="0"/>
              <a:t> layout */</a:t>
            </a:r>
          </a:p>
          <a:p>
            <a:r>
              <a:rPr lang="en-GB" dirty="0">
                <a:solidFill>
                  <a:srgbClr val="FF0000"/>
                </a:solidFill>
              </a:rPr>
              <a:t>.container {</a:t>
            </a:r>
          </a:p>
          <a:p>
            <a:r>
              <a:rPr lang="en-GB" dirty="0">
                <a:solidFill>
                  <a:srgbClr val="FF0000"/>
                </a:solidFill>
              </a:rPr>
              <a:t>    display: flex;</a:t>
            </a:r>
          </a:p>
          <a:p>
            <a:r>
              <a:rPr lang="en-GB" dirty="0">
                <a:solidFill>
                  <a:srgbClr val="FF0000"/>
                </a:solidFill>
              </a:rPr>
              <a:t>    justify-content: </a:t>
            </a:r>
            <a:r>
              <a:rPr lang="en-GB" dirty="0" err="1">
                <a:solidFill>
                  <a:srgbClr val="FF0000"/>
                </a:solidFill>
              </a:rPr>
              <a:t>center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    align-items: </a:t>
            </a:r>
            <a:r>
              <a:rPr lang="en-GB" dirty="0" err="1">
                <a:solidFill>
                  <a:srgbClr val="FF0000"/>
                </a:solidFill>
              </a:rPr>
              <a:t>center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293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B20B9D-33E6-4BA4-93E6-0315C3B17821}"/>
              </a:ext>
            </a:extLst>
          </p:cNvPr>
          <p:cNvSpPr txBox="1"/>
          <p:nvPr/>
        </p:nvSpPr>
        <p:spPr>
          <a:xfrm>
            <a:off x="682171" y="595085"/>
            <a:ext cx="1100182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Grid Layout:</a:t>
            </a:r>
          </a:p>
          <a:p>
            <a:r>
              <a:rPr lang="en-GB" dirty="0"/>
              <a:t>CSS Grid Layout is a two-dimensional layout system for the web, providing more control over the layout of the page.</a:t>
            </a:r>
          </a:p>
          <a:p>
            <a:r>
              <a:rPr lang="en-GB" dirty="0"/>
              <a:t>/* Uses grid layout to create a 2x2 grid */</a:t>
            </a:r>
          </a:p>
          <a:p>
            <a:r>
              <a:rPr lang="en-GB" dirty="0"/>
              <a:t>.container {</a:t>
            </a:r>
          </a:p>
          <a:p>
            <a:r>
              <a:rPr lang="en-GB" dirty="0"/>
              <a:t>    display: grid;</a:t>
            </a:r>
          </a:p>
          <a:p>
            <a:r>
              <a:rPr lang="en-GB" dirty="0"/>
              <a:t>    grid-template-columns: repeat(2, 1fr);</a:t>
            </a:r>
          </a:p>
          <a:p>
            <a:r>
              <a:rPr lang="en-GB" dirty="0"/>
              <a:t>    grid-template-rows: repeat(2, 100px);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Transitions and Animations:</a:t>
            </a:r>
          </a:p>
          <a:p>
            <a:r>
              <a:rPr lang="en-GB" dirty="0"/>
              <a:t>CSS can be used to create smooth transitions and animations for various properties.</a:t>
            </a:r>
          </a:p>
          <a:p>
            <a:r>
              <a:rPr lang="en-GB" dirty="0">
                <a:solidFill>
                  <a:srgbClr val="FF0000"/>
                </a:solidFill>
              </a:rPr>
              <a:t>/* Adds a transition effect to the </a:t>
            </a:r>
            <a:r>
              <a:rPr lang="en-GB" dirty="0" err="1">
                <a:solidFill>
                  <a:srgbClr val="FF0000"/>
                </a:solidFill>
              </a:rPr>
              <a:t>color</a:t>
            </a:r>
            <a:r>
              <a:rPr lang="en-GB" dirty="0">
                <a:solidFill>
                  <a:srgbClr val="FF0000"/>
                </a:solidFill>
              </a:rPr>
              <a:t> property over 0.5 seconds */</a:t>
            </a:r>
          </a:p>
          <a:p>
            <a:r>
              <a:rPr lang="en-GB" dirty="0">
                <a:solidFill>
                  <a:srgbClr val="FF0000"/>
                </a:solidFill>
              </a:rPr>
              <a:t>button {</a:t>
            </a:r>
          </a:p>
          <a:p>
            <a:r>
              <a:rPr lang="en-GB" dirty="0">
                <a:solidFill>
                  <a:srgbClr val="FF0000"/>
                </a:solidFill>
              </a:rPr>
              <a:t>    transition: </a:t>
            </a:r>
            <a:r>
              <a:rPr lang="en-GB" dirty="0" err="1">
                <a:solidFill>
                  <a:srgbClr val="FF0000"/>
                </a:solidFill>
              </a:rPr>
              <a:t>color</a:t>
            </a:r>
            <a:r>
              <a:rPr lang="en-GB" dirty="0">
                <a:solidFill>
                  <a:srgbClr val="FF0000"/>
                </a:solidFill>
              </a:rPr>
              <a:t> 0.5s ease;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/* Creates a simple animation for a spinning element */</a:t>
            </a:r>
          </a:p>
          <a:p>
            <a:r>
              <a:rPr lang="en-GB" dirty="0">
                <a:solidFill>
                  <a:srgbClr val="FF0000"/>
                </a:solidFill>
              </a:rPr>
              <a:t>@keyframes spin {</a:t>
            </a:r>
          </a:p>
          <a:p>
            <a:r>
              <a:rPr lang="en-GB" dirty="0">
                <a:solidFill>
                  <a:srgbClr val="FF0000"/>
                </a:solidFill>
              </a:rPr>
              <a:t>    from { transform: rotate(0deg); }</a:t>
            </a:r>
          </a:p>
          <a:p>
            <a:r>
              <a:rPr lang="en-GB" dirty="0">
                <a:solidFill>
                  <a:srgbClr val="FF0000"/>
                </a:solidFill>
              </a:rPr>
              <a:t>    to { transform: rotate(360deg); }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.spinner {</a:t>
            </a:r>
          </a:p>
          <a:p>
            <a:r>
              <a:rPr lang="en-GB" dirty="0">
                <a:solidFill>
                  <a:srgbClr val="FF0000"/>
                </a:solidFill>
              </a:rPr>
              <a:t>    animation: spin 2s linear infinite;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endParaRPr lang="en-GB" dirty="0"/>
          </a:p>
          <a:p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xmlns="" val="291967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646906-51C4-4470-B737-B893FE06FEF8}"/>
              </a:ext>
            </a:extLst>
          </p:cNvPr>
          <p:cNvSpPr txBox="1"/>
          <p:nvPr/>
        </p:nvSpPr>
        <p:spPr>
          <a:xfrm>
            <a:off x="293077" y="2497015"/>
            <a:ext cx="11723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ECMAS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rd. 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finiti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аѕ ар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аѕе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уреѕ,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server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аѕ ра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a 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асе 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еѕ, 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J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ѕе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SSJS)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рор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both server side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ѕо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A6B520-C0AB-442B-940D-90F7C2B16EAB}"/>
              </a:ext>
            </a:extLst>
          </p:cNvPr>
          <p:cNvSpPr txBox="1"/>
          <p:nvPr/>
        </p:nvSpPr>
        <p:spPr>
          <a:xfrm>
            <a:off x="1248229" y="1059543"/>
            <a:ext cx="281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T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56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4931C-7B07-4C7A-913A-4B5D1C9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20A13E-8893-4845-9C77-F3AD0C2D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output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syntax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variables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Operators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arithmetic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Data types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functions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objects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77597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855AF-2407-4000-9A31-E36F5FE6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BE2ED1-12C1-4824-9F21-2B5278DC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strings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numbers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array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 Conditional statements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HTML 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92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B151A-B769-4F35-B0DA-3792544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696425-A48E-4366-9502-9EE641CA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syntax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creating variables ( var x ;  , let y; 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Js function : function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(parameters){//code}.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creating a Js object : const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attribute:value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creating a Js event : &lt;element event=‘some Java script’&gt;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Js array : const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=[items];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 t syntax : if(condition){//block of code}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statement syntax : else  if (condition){//code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DAR ES SALAAM INSTITUTE OF TECHNOLOGY</a:t>
            </a:r>
            <a:r>
              <a:rPr lang="en-US" dirty="0" smtClean="0"/>
              <a:t> </a:t>
            </a:r>
          </a:p>
          <a:p>
            <a:r>
              <a:rPr lang="en-US" dirty="0" smtClean="0"/>
              <a:t>INDIVIDUAL  ASSIGNMENT </a:t>
            </a:r>
          </a:p>
          <a:p>
            <a:r>
              <a:rPr lang="en-US" dirty="0" smtClean="0"/>
              <a:t>STUDENT NAME:  </a:t>
            </a:r>
            <a:r>
              <a:rPr lang="en-US" b="1" dirty="0" smtClean="0"/>
              <a:t>JAMES </a:t>
            </a:r>
            <a:r>
              <a:rPr lang="en-US" b="1" dirty="0" err="1" smtClean="0"/>
              <a:t>JAMES</a:t>
            </a:r>
            <a:endParaRPr lang="en-US" dirty="0" smtClean="0"/>
          </a:p>
          <a:p>
            <a:r>
              <a:rPr lang="en-US" dirty="0" smtClean="0"/>
              <a:t>REGISTRATION NUMBER: </a:t>
            </a:r>
            <a:r>
              <a:rPr lang="en-US" b="1" dirty="0" smtClean="0"/>
              <a:t>2102209215708</a:t>
            </a:r>
            <a:endParaRPr lang="en-US" dirty="0" smtClean="0"/>
          </a:p>
          <a:p>
            <a:r>
              <a:rPr lang="en-US" dirty="0" smtClean="0"/>
              <a:t>MODULE NAME: </a:t>
            </a:r>
            <a:r>
              <a:rPr lang="en-US" b="1" dirty="0" smtClean="0"/>
              <a:t>WEB  APPLICATION  DEVELOPMENT						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F52ED-F715-40CF-AA7A-7D6DC3EE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61206D-6655-46B8-9D76-302F00F7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syntax : switch(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>  case x: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// code block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case y: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// code block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default: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  // code block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syntax : (for (initialization ,condition , update{//code}))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syntax: while(condition{//code})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 loop syntax: do {//code}while(condition)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74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33308-A682-4707-A9F8-7BAF8D6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09DDA-9FBA-4B1F-8684-EA63EF89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variables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declared in 4 ways 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 (example var x =5;).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let : variables cannot be redeclared (example let z 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const : variables  cannot be redeclared  also cannot be reassigned(example price =5;).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operators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(+ , -, *, **, /, %,++, --)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operators(=,+=,-=,/=,%=,**=)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Operators(==,===,!=,&gt;,&lt;,&gt;=,&lt;=,?)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operators(&amp;&amp;, ||,!)</a:t>
            </a:r>
          </a:p>
        </p:txBody>
      </p:sp>
    </p:spTree>
    <p:extLst>
      <p:ext uri="{BB962C8B-B14F-4D97-AF65-F5344CB8AC3E}">
        <p14:creationId xmlns:p14="http://schemas.microsoft.com/office/powerpoint/2010/main" xmlns="" val="409924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89588-5F6F-4FE0-A5F3-6D6494CD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19352-02B0-4BBF-B293-07BF78F2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data types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a series of characters like 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theitguy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Number: numbers are stored as decimal numbers 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(x=50.00)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: carry True or False values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 :  a variable without  value (let x ;)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Functions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a block of code designed to perform a particular task.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JS functions are invoked when an even occurs or when its called from JS code or self invoked 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97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BADCD-FC62-4A1A-B2E7-96A6B38C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918DA-B7C6-4469-BCDC-A2F563FC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Events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things that happen to HTML elements 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events :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an html element has been changed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Onclick :  the user clicks an html element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Onload : the browser has finished  loading  the page 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 onclick="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Date()"&gt;The time is?&lt;/button&gt;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31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A9059-09FA-4E43-BB19-0CBD6D30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97EE88-86DE-49D5-9E5E-69B85E4D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strings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for storing and manipulating text 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(let x =“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theitguy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strings methods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 : returns the length of a string  (let x =“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theitguy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let y=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x.length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replace : replaces a specific value with another value in a string .(let x =“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theitguy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let y=(“joe”,”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theitguy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”))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Lower Case :  to Upper() converts a string to upper case while to Lower() converts strings to lower case (let x =“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theitguy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let y=“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x.toUpper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()”).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603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07E3B-79CF-47E8-8807-6C5CA4FD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13115-6486-4D1E-8455-C9030AF0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Arrays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are variables that can hold more than value 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 const cars =[“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ferrari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“hummer”] ;)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methods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: helps to convert an array into a string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const fruits = ["Banana", "Orange", "Apple", "Mango"];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length() : returns the size of an array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pop(): removes the last element from the array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ArrayName.pop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push(): adds  a new element to an array at the end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ArrayName.push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 : a method that sorts an array alphabetically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ArrayName.sort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Reversing(): a method that reverses the elements in  an array(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ArrayName.reverse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298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38A8B-C3CE-49AA-A7AA-5200CB4C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28664-E1C7-4E22-AF99-E4EA7459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Html DOM (Document Object Model) is a standard for how to get , change ,add 0r delete HTML elements . It defines 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elements as objects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of all HTML elements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to access all HTML elements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events for all HTML elements 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HTML DOM Methods 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:  used when accessing element by the use of its id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(“dope”).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=“hello world”)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787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579D3A-EDB7-456F-B53F-18906C91F7B8}"/>
              </a:ext>
            </a:extLst>
          </p:cNvPr>
          <p:cNvSpPr txBox="1"/>
          <p:nvPr/>
        </p:nvSpPr>
        <p:spPr>
          <a:xfrm>
            <a:off x="711200" y="595086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az-Cyrl-A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ѕеѕ о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JavaScript</a:t>
            </a:r>
            <a:endParaRPr lang="en-T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C51E9A-2829-4836-8F92-60295D629E79}"/>
              </a:ext>
            </a:extLst>
          </p:cNvPr>
          <p:cNvSpPr txBox="1"/>
          <p:nvPr/>
        </p:nvSpPr>
        <p:spPr>
          <a:xfrm>
            <a:off x="178226" y="1698171"/>
            <a:ext cx="11835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developers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content, JavaScript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ра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allows 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bold,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 text boxes,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 butt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allows for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changing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page,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рор-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 and validating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text b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еԛ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fill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JavaScript 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pages more 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 users to int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with web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еѕ,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ѕ,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the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еѕ. </a:t>
            </a:r>
            <a:endParaRPr lang="en-T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46556F-3DFB-4540-8CD0-3A806D61C229}"/>
              </a:ext>
            </a:extLst>
          </p:cNvPr>
          <p:cNvSpPr txBox="1"/>
          <p:nvPr/>
        </p:nvSpPr>
        <p:spPr>
          <a:xfrm>
            <a:off x="178226" y="3323772"/>
            <a:ext cx="11442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еѕро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асеѕ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improve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experience and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the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and 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another page.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can load content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n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it, with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reloading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ра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ѕ со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t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endParaRPr lang="en-T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45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70192EE-7B94-4530-A666-325CB6A7455F}"/>
              </a:ext>
            </a:extLst>
          </p:cNvPr>
          <p:cNvSpPr txBox="1"/>
          <p:nvPr/>
        </p:nvSpPr>
        <p:spPr>
          <a:xfrm>
            <a:off x="986971" y="943428"/>
            <a:ext cx="87190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 Syntax</a:t>
            </a:r>
          </a:p>
          <a:p>
            <a:pPr lvl="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JavaScript Events: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events are actions or occurrences that happen on your webpage,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JavaScript can be used to respond to these events.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can be triggered by user actions like clicks, mouse movements, key presses,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 is often used to define what happens when these events occur.</a:t>
            </a:r>
          </a:p>
          <a:p>
            <a:pPr lvl="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we place the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into html tags by using the script element / tags</a:t>
            </a:r>
          </a:p>
          <a:p>
            <a:pPr lvl="0"/>
            <a:r>
              <a:rPr lang="en-US" dirty="0"/>
              <a:t>&lt;html&gt; t</a:t>
            </a:r>
            <a:r>
              <a:rPr lang="az-Cyrl-AZ" dirty="0"/>
              <a:t>а</a:t>
            </a:r>
            <a:r>
              <a:rPr lang="en-US" dirty="0"/>
              <a:t>g</a:t>
            </a:r>
            <a:r>
              <a:rPr lang="az-Cyrl-AZ" dirty="0"/>
              <a:t>ѕ </a:t>
            </a:r>
            <a:r>
              <a:rPr lang="en-US" dirty="0"/>
              <a:t>of </a:t>
            </a:r>
            <a:r>
              <a:rPr lang="az-Cyrl-AZ" dirty="0"/>
              <a:t>уо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az-Cyrl-AZ" dirty="0"/>
              <a:t>ра</a:t>
            </a:r>
            <a:r>
              <a:rPr lang="en-US" dirty="0"/>
              <a:t>g</a:t>
            </a:r>
            <a:r>
              <a:rPr lang="az-Cyrl-AZ" dirty="0"/>
              <a:t>е. </a:t>
            </a:r>
            <a:r>
              <a:rPr lang="en-US" dirty="0"/>
              <a:t>Th</a:t>
            </a:r>
            <a:r>
              <a:rPr lang="az-Cyrl-AZ" dirty="0"/>
              <a:t>е </a:t>
            </a:r>
            <a:r>
              <a:rPr lang="en-US" dirty="0"/>
              <a:t>beginning of your code b</a:t>
            </a:r>
            <a:r>
              <a:rPr lang="az-Cyrl-AZ" dirty="0"/>
              <a:t>е</a:t>
            </a:r>
            <a:r>
              <a:rPr lang="en-US" dirty="0"/>
              <a:t>gin</a:t>
            </a:r>
            <a:r>
              <a:rPr lang="az-Cyrl-AZ" dirty="0"/>
              <a:t>ѕ </a:t>
            </a:r>
            <a:r>
              <a:rPr lang="en-US" dirty="0"/>
              <a:t>with &lt;</a:t>
            </a:r>
            <a:r>
              <a:rPr lang="az-Cyrl-AZ" dirty="0"/>
              <a:t>ѕс</a:t>
            </a:r>
            <a:r>
              <a:rPr lang="en-US" dirty="0" err="1"/>
              <a:t>ri</a:t>
            </a:r>
            <a:r>
              <a:rPr lang="az-Cyrl-AZ" dirty="0"/>
              <a:t>р</a:t>
            </a:r>
            <a:r>
              <a:rPr lang="en-US" dirty="0"/>
              <a:t>t</a:t>
            </a:r>
          </a:p>
          <a:p>
            <a:pPr lvl="0"/>
            <a:r>
              <a:rPr lang="en-US" dirty="0"/>
              <a:t>type="text/</a:t>
            </a:r>
            <a:r>
              <a:rPr lang="en-US" dirty="0" err="1"/>
              <a:t>javascript</a:t>
            </a:r>
            <a:r>
              <a:rPr lang="en-US" dirty="0"/>
              <a:t>"&gt; and </a:t>
            </a:r>
            <a:r>
              <a:rPr lang="az-Cyrl-AZ" dirty="0"/>
              <a:t>е</a:t>
            </a:r>
            <a:r>
              <a:rPr lang="en-US" dirty="0" err="1"/>
              <a:t>nd</a:t>
            </a:r>
            <a:r>
              <a:rPr lang="az-Cyrl-AZ" dirty="0"/>
              <a:t>ѕ </a:t>
            </a:r>
            <a:r>
              <a:rPr lang="en-US" dirty="0"/>
              <a:t>with &lt;/</a:t>
            </a:r>
            <a:r>
              <a:rPr lang="az-Cyrl-AZ" dirty="0"/>
              <a:t>ѕс</a:t>
            </a:r>
            <a:r>
              <a:rPr lang="en-US" dirty="0" err="1"/>
              <a:t>ri</a:t>
            </a:r>
            <a:r>
              <a:rPr lang="az-Cyrl-AZ" dirty="0"/>
              <a:t>р</a:t>
            </a:r>
            <a:r>
              <a:rPr lang="en-US" dirty="0"/>
              <a:t>t&gt;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browser will execute the code in the bracket as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when running </a:t>
            </a:r>
          </a:p>
          <a:p>
            <a:pPr lvl="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setting of in click button on the website </a:t>
            </a:r>
          </a:p>
          <a:p>
            <a:pPr lvl="0"/>
            <a:r>
              <a:rPr lang="en-US" dirty="0"/>
              <a:t>&lt;</a:t>
            </a:r>
            <a:r>
              <a:rPr lang="az-Cyrl-AZ" dirty="0"/>
              <a:t>ѕс</a:t>
            </a:r>
            <a:r>
              <a:rPr lang="en-US" dirty="0" err="1"/>
              <a:t>ri</a:t>
            </a:r>
            <a:r>
              <a:rPr lang="az-Cyrl-AZ" dirty="0"/>
              <a:t>р</a:t>
            </a:r>
            <a:r>
              <a:rPr lang="en-US" dirty="0"/>
              <a:t>t type="text/</a:t>
            </a:r>
            <a:r>
              <a:rPr lang="en-US" dirty="0" err="1"/>
              <a:t>javascript</a:t>
            </a:r>
            <a:r>
              <a:rPr lang="en-US" dirty="0"/>
              <a:t>"&gt; function msg(){ alert( “hello world”); } &lt;/</a:t>
            </a:r>
            <a:r>
              <a:rPr lang="az-Cyrl-AZ" dirty="0"/>
              <a:t>ѕс</a:t>
            </a:r>
            <a:r>
              <a:rPr lang="en-US" dirty="0" err="1"/>
              <a:t>ri</a:t>
            </a:r>
            <a:r>
              <a:rPr lang="az-Cyrl-AZ" dirty="0"/>
              <a:t>р</a:t>
            </a:r>
            <a:r>
              <a:rPr lang="en-US" dirty="0"/>
              <a:t>t&gt;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above script will create a click button on the webpage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815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B2D33BF-7590-43A1-9490-586CCBBCCD96}"/>
              </a:ext>
            </a:extLst>
          </p:cNvPr>
          <p:cNvSpPr txBox="1"/>
          <p:nvPr/>
        </p:nvSpPr>
        <p:spPr>
          <a:xfrm>
            <a:off x="5638800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B18198-19F3-4A82-8C49-B419B68B5F4C}"/>
              </a:ext>
            </a:extLst>
          </p:cNvPr>
          <p:cNvSpPr txBox="1"/>
          <p:nvPr/>
        </p:nvSpPr>
        <p:spPr>
          <a:xfrm>
            <a:off x="1306286" y="98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6DFA5A-F25E-4019-AAF4-7654A6A53FD6}"/>
              </a:ext>
            </a:extLst>
          </p:cNvPr>
          <p:cNvSpPr txBox="1"/>
          <p:nvPr/>
        </p:nvSpPr>
        <p:spPr>
          <a:xfrm>
            <a:off x="678217" y="479140"/>
            <a:ext cx="8922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Event Handling:</a:t>
            </a:r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below, we use an event listener to respond to a button click.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waits for the HTML document to be fully loaded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adds an event listener to a button with the id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myButton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button is clicked, the attached function is executed, displaying an alert.</a:t>
            </a:r>
          </a:p>
          <a:p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/>
              <a:t>document.addEventListener</a:t>
            </a:r>
            <a:r>
              <a:rPr lang="en-GB" dirty="0"/>
              <a:t>("</a:t>
            </a:r>
            <a:r>
              <a:rPr lang="en-GB" dirty="0" err="1"/>
              <a:t>DOMContentLoaded</a:t>
            </a:r>
            <a:r>
              <a:rPr lang="en-GB" dirty="0"/>
              <a:t>", function() {</a:t>
            </a:r>
          </a:p>
          <a:p>
            <a:r>
              <a:rPr lang="en-GB" dirty="0"/>
              <a:t>    </a:t>
            </a:r>
            <a:r>
              <a:rPr lang="en-GB" dirty="0" err="1"/>
              <a:t>document.getElementById</a:t>
            </a:r>
            <a:r>
              <a:rPr lang="en-GB" dirty="0"/>
              <a:t>("</a:t>
            </a:r>
            <a:r>
              <a:rPr lang="en-GB" dirty="0" err="1"/>
              <a:t>myButton</a:t>
            </a:r>
            <a:r>
              <a:rPr lang="en-GB" dirty="0"/>
              <a:t>").</a:t>
            </a:r>
            <a:r>
              <a:rPr lang="en-GB" dirty="0" err="1"/>
              <a:t>addEventListener</a:t>
            </a:r>
            <a:r>
              <a:rPr lang="en-GB" dirty="0"/>
              <a:t>("click", function() {</a:t>
            </a:r>
          </a:p>
          <a:p>
            <a:r>
              <a:rPr lang="en-GB" dirty="0"/>
              <a:t>        alert("Button clicked!");</a:t>
            </a:r>
          </a:p>
          <a:p>
            <a:r>
              <a:rPr lang="en-GB" dirty="0"/>
              <a:t>    });</a:t>
            </a:r>
          </a:p>
          <a:p>
            <a:r>
              <a:rPr lang="en-GB" dirty="0"/>
              <a:t>});</a:t>
            </a:r>
          </a:p>
          <a:p>
            <a:endParaRPr lang="en-GB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piece of code will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popup alert when pressed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T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8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FE5E1C-05C6-4F7E-0A00-6C2766EF6271}"/>
              </a:ext>
            </a:extLst>
          </p:cNvPr>
          <p:cNvSpPr txBox="1"/>
          <p:nvPr/>
        </p:nvSpPr>
        <p:spPr>
          <a:xfrm>
            <a:off x="707366" y="2815281"/>
            <a:ext cx="163465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6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36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 (HTML)?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 (HTML) is the set of markup symbols or codes inserted into a file intended 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for display on the Internet.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markup tells web browsers how to display a web page's words and images.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individual piece markup code (which would fall between "&lt;" and "&gt;" characters) is referred to as an 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element, though many people also refer to it as a tag.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elements come in pairs that indicate when some display effect is to begin and when it is to end.</a:t>
            </a:r>
          </a:p>
          <a:p>
            <a:endParaRPr lang="en-TZ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FD6931-6352-417A-AC1C-DFAF465D5957}"/>
              </a:ext>
            </a:extLst>
          </p:cNvPr>
          <p:cNvSpPr txBox="1"/>
          <p:nvPr/>
        </p:nvSpPr>
        <p:spPr>
          <a:xfrm>
            <a:off x="707366" y="43132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TZ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64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5A3E40-C3AC-4E1C-933C-AAA6EB7506CB}"/>
              </a:ext>
            </a:extLst>
          </p:cNvPr>
          <p:cNvSpPr txBox="1"/>
          <p:nvPr/>
        </p:nvSpPr>
        <p:spPr>
          <a:xfrm>
            <a:off x="1640115" y="2296886"/>
            <a:ext cx="7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35D9CA-F717-4F33-AE7A-8CC88DE90D05}"/>
              </a:ext>
            </a:extLst>
          </p:cNvPr>
          <p:cNvSpPr txBox="1"/>
          <p:nvPr/>
        </p:nvSpPr>
        <p:spPr>
          <a:xfrm>
            <a:off x="624114" y="537028"/>
            <a:ext cx="1108072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Manipulation:</a:t>
            </a:r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Object Model (DOM) is a programming interface for web documents.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manipulate the DOM to change the content and style of a webpage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dynamically.In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example below,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is used to change the content of an element with the id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myElement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"New content!".</a:t>
            </a:r>
          </a:p>
          <a:p>
            <a:endParaRPr lang="en-GB" dirty="0"/>
          </a:p>
          <a:p>
            <a:r>
              <a:rPr lang="en-GB" dirty="0"/>
              <a:t>// Example of using Promises for asynchronous code</a:t>
            </a:r>
          </a:p>
          <a:p>
            <a:r>
              <a:rPr lang="en-GB" dirty="0"/>
              <a:t>fetch('https://api.example.com/data')</a:t>
            </a:r>
          </a:p>
          <a:p>
            <a:r>
              <a:rPr lang="en-GB" dirty="0"/>
              <a:t>    .then(response =&gt; </a:t>
            </a:r>
            <a:r>
              <a:rPr lang="en-GB" dirty="0" err="1"/>
              <a:t>response.json</a:t>
            </a:r>
            <a:r>
              <a:rPr lang="en-GB" dirty="0"/>
              <a:t>())</a:t>
            </a:r>
          </a:p>
          <a:p>
            <a:r>
              <a:rPr lang="en-GB" dirty="0"/>
              <a:t>    .then(data =&gt; console.log(data))</a:t>
            </a:r>
          </a:p>
          <a:p>
            <a:r>
              <a:rPr lang="en-GB" dirty="0"/>
              <a:t>    .catch(error =&gt; </a:t>
            </a:r>
            <a:r>
              <a:rPr lang="en-GB" dirty="0" err="1"/>
              <a:t>console.error</a:t>
            </a:r>
            <a:r>
              <a:rPr lang="en-GB" dirty="0"/>
              <a:t>('Error:', error));</a:t>
            </a:r>
          </a:p>
          <a:p>
            <a:endParaRPr lang="en-TZ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7190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8CE7C7-AD74-4E15-85E7-BDE4E1CBC227}"/>
              </a:ext>
            </a:extLst>
          </p:cNvPr>
          <p:cNvSpPr/>
          <p:nvPr/>
        </p:nvSpPr>
        <p:spPr>
          <a:xfrm>
            <a:off x="246413" y="882448"/>
            <a:ext cx="8803307" cy="8402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SIMPLE JAVASCRIPT USES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simple websites</a:t>
            </a:r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 </a:t>
            </a:r>
            <a:r>
              <a:rPr lang="en-GB" dirty="0" err="1"/>
              <a:t>lang</a:t>
            </a:r>
            <a:r>
              <a:rPr lang="en-GB" dirty="0"/>
              <a:t>="</a:t>
            </a:r>
            <a:r>
              <a:rPr lang="en-GB" dirty="0" err="1"/>
              <a:t>en</a:t>
            </a:r>
            <a:r>
              <a:rPr lang="en-GB" dirty="0"/>
              <a:t>"&gt;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="script.js"&gt;&lt;/script&gt;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outside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r>
              <a:rPr lang="en-GB" dirty="0" err="1"/>
              <a:t>document.addEventListener</a:t>
            </a:r>
            <a:r>
              <a:rPr lang="en-GB" dirty="0"/>
              <a:t>("</a:t>
            </a:r>
            <a:r>
              <a:rPr lang="en-GB" dirty="0" err="1"/>
              <a:t>DOMContentLoaded</a:t>
            </a:r>
            <a:r>
              <a:rPr lang="en-GB" dirty="0"/>
              <a:t>", function() {</a:t>
            </a:r>
          </a:p>
          <a:p>
            <a:r>
              <a:rPr lang="en-GB" dirty="0"/>
              <a:t>    function </a:t>
            </a:r>
            <a:r>
              <a:rPr lang="en-GB" dirty="0" err="1"/>
              <a:t>logSum</a:t>
            </a:r>
            <a:r>
              <a:rPr lang="en-GB" dirty="0"/>
              <a:t>(a, b) {</a:t>
            </a:r>
          </a:p>
          <a:p>
            <a:r>
              <a:rPr lang="en-GB" dirty="0"/>
              <a:t>        var sum = a + b;</a:t>
            </a:r>
          </a:p>
          <a:p>
            <a:r>
              <a:rPr lang="en-GB" dirty="0"/>
              <a:t>        console.log("The sum of " + a + " and " + b + " is: " + sum);</a:t>
            </a:r>
          </a:p>
          <a:p>
            <a:r>
              <a:rPr lang="en-GB" dirty="0"/>
              <a:t>    }</a:t>
            </a:r>
          </a:p>
          <a:p>
            <a:r>
              <a:rPr lang="en-GB" dirty="0" err="1"/>
              <a:t>logSum</a:t>
            </a:r>
            <a:r>
              <a:rPr lang="en-GB" dirty="0"/>
              <a:t>(5, 7);</a:t>
            </a:r>
          </a:p>
          <a:p>
            <a:r>
              <a:rPr lang="en-GB" dirty="0" err="1"/>
              <a:t>logSum</a:t>
            </a:r>
            <a:r>
              <a:rPr lang="en-GB" dirty="0"/>
              <a:t>(10, 3);</a:t>
            </a:r>
          </a:p>
          <a:p>
            <a:r>
              <a:rPr lang="en-GB" dirty="0"/>
              <a:t>});</a:t>
            </a:r>
          </a:p>
          <a:p>
            <a:r>
              <a:rPr lang="en-GB" dirty="0"/>
              <a:t>function </a:t>
            </a:r>
            <a:r>
              <a:rPr lang="en-GB" dirty="0" err="1"/>
              <a:t>logSum</a:t>
            </a:r>
            <a:r>
              <a:rPr lang="en-GB" dirty="0"/>
              <a:t>(a, b) {...} </a:t>
            </a:r>
          </a:p>
          <a:p>
            <a:r>
              <a:rPr lang="en-GB" dirty="0"/>
              <a:t>var sum = a + b; </a:t>
            </a:r>
          </a:p>
          <a:p>
            <a:r>
              <a:rPr lang="en-GB" dirty="0"/>
              <a:t>console.log("The sum of " + a + " and " + b + " is: " + sum);.</a:t>
            </a:r>
          </a:p>
          <a:p>
            <a:r>
              <a:rPr lang="en-GB" dirty="0" err="1"/>
              <a:t>logSum</a:t>
            </a:r>
            <a:r>
              <a:rPr lang="en-GB" dirty="0"/>
              <a:t>(5, 7); and </a:t>
            </a:r>
            <a:r>
              <a:rPr lang="en-GB" dirty="0" err="1"/>
              <a:t>logSum</a:t>
            </a:r>
            <a:r>
              <a:rPr lang="en-GB" dirty="0"/>
              <a:t>(10, 3);.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4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BC288-9FD2-0AF0-7538-EF9C5999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HyperText</a:t>
            </a:r>
            <a:r>
              <a:rPr lang="en-US" b="1" dirty="0"/>
              <a:t> Markup Language Basics</a:t>
            </a:r>
            <a:endParaRPr lang="en-TZ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EE8003-D426-D287-31FC-59E50AD7D652}"/>
              </a:ext>
            </a:extLst>
          </p:cNvPr>
          <p:cNvSpPr txBox="1"/>
          <p:nvPr/>
        </p:nvSpPr>
        <p:spPr>
          <a:xfrm>
            <a:off x="830510" y="2114026"/>
            <a:ext cx="105295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its core, HTML is a series of short codes typed into a text-file.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tags that power HTML’s capabilities. The text is saved as an HTML file and viewed through 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TZ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 browser. The browser reads the file and translates the text into a visible form, as directed by the codes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TZ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author used to write what becomes the visible rendering. 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HTML requires tags to be used correctly to create the author’s vision.</a:t>
            </a:r>
            <a:endParaRPr kumimoji="0" lang="en-TZ" altLang="en-T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tags are what separate normal text from HTML code. Tags are the words between what are known as 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angle-brackets, which allow graphics, images, and tables to appear on the webpage. Different tags perform 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functions. The most basic tags apply formatting to text. As web interfaces need to become more 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TZ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TZ" altLang="en-TZ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dynamic, Cascading Style Sheets (CSS) and JavaScript applications may be used. </a:t>
            </a:r>
            <a:endParaRPr kumimoji="0" lang="en-US" altLang="en-TZ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TZ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n-TZ" altLang="en-T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46DB41-1CDC-2AAF-D8DA-A779BAECAC83}"/>
              </a:ext>
            </a:extLst>
          </p:cNvPr>
          <p:cNvSpPr txBox="1"/>
          <p:nvPr/>
        </p:nvSpPr>
        <p:spPr>
          <a:xfrm>
            <a:off x="-1831477" y="-862363"/>
            <a:ext cx="247124" cy="33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Z" dirty="0"/>
          </a:p>
        </p:txBody>
      </p:sp>
      <p:pic>
        <p:nvPicPr>
          <p:cNvPr id="3074" name="Picture 2" descr="The Best Way to Learn HTML for Free (and Why You Should)">
            <a:extLst>
              <a:ext uri="{FF2B5EF4-FFF2-40B4-BE49-F238E27FC236}">
                <a16:creationId xmlns:a16="http://schemas.microsoft.com/office/drawing/2014/main" xmlns="" id="{5EE28671-3039-F290-9E57-C185A7BE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286" y="714375"/>
            <a:ext cx="6345548" cy="363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510B68-2BE4-A9F1-F0ED-B4AB843B36A4}"/>
              </a:ext>
            </a:extLst>
          </p:cNvPr>
          <p:cNvSpPr txBox="1"/>
          <p:nvPr/>
        </p:nvSpPr>
        <p:spPr>
          <a:xfrm>
            <a:off x="911286" y="4503906"/>
            <a:ext cx="80538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  <a:t>Creating HTML Documents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  <a:t>All HTML documents must start with a type declaration: &lt;!DOCTYPE html&gt;.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  <a:t>The HTML document itself begins with &lt;html&gt; and ends with &lt;/html&gt;.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  <a:t>The visible part of the HTML document is between &lt;body&gt; and &lt;/body&gt;.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xmlns="" val="203193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F278A8-B22B-D90E-986B-242D61168535}"/>
              </a:ext>
            </a:extLst>
          </p:cNvPr>
          <p:cNvSpPr txBox="1"/>
          <p:nvPr/>
        </p:nvSpPr>
        <p:spPr>
          <a:xfrm>
            <a:off x="1227558" y="515566"/>
            <a:ext cx="543392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  <a:endParaRPr lang="en-US" sz="6000" b="1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HTML Headings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Defines HTML headings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 are defined with the &lt;h1&gt; to &lt;h6&gt; tags: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is a h1 heading&lt;/h1&gt;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&lt;h2&gt;This is a h2 heading&lt;/h2&gt;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&lt;h3&gt;This is a h3 heading&lt;/h3&gt;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HTML Paragraphs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Defines a paragraph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paragraphs are defined with the &lt;p&gt; tag: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p&gt;This is the first paragraph.&lt;/p&gt;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another paragraph.&lt;/p&gt;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georgia" panose="02040502050405020303" pitchFamily="18" charset="0"/>
              </a:rPr>
            </a:br>
            <a:endParaRPr lang="en-US" b="0" i="0" dirty="0">
              <a:solidFill>
                <a:srgbClr val="2C2C2C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1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0719516-657C-AF99-D0CA-A3AE78B67BF8}"/>
              </a:ext>
            </a:extLst>
          </p:cNvPr>
          <p:cNvSpPr txBox="1"/>
          <p:nvPr/>
        </p:nvSpPr>
        <p:spPr>
          <a:xfrm>
            <a:off x="1563349" y="232952"/>
            <a:ext cx="90653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en-US" b="0" i="0" dirty="0">
              <a:solidFill>
                <a:srgbClr val="2C2C2C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HTML Links</a:t>
            </a: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Defines a hyperlink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links are defined with the &lt;a&gt; tag: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b="0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="https://www.classgist.com"&gt;classgist&lt;/a&gt;</a:t>
            </a:r>
          </a:p>
          <a:p>
            <a:pPr algn="just"/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link's destination is specified in the </a:t>
            </a:r>
            <a:r>
              <a:rPr lang="en-US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used to provide additional information about HTML elements.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HTML Images</a:t>
            </a: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Defines an image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images are defined with the &lt;</a:t>
            </a:r>
            <a:r>
              <a:rPr lang="en-US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tag.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source file (</a:t>
            </a:r>
            <a:r>
              <a:rPr lang="en-US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alternative text (alt), and size (width and height) are provided as attributes: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="logo.jpg" alt="</a:t>
            </a:r>
            <a:r>
              <a:rPr lang="en-US" b="0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sitelogo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width="100" height="100"&gt;</a:t>
            </a:r>
            <a:b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TZ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56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670123-7DBD-5373-27B9-8F80F22EEC3D}"/>
              </a:ext>
            </a:extLst>
          </p:cNvPr>
          <p:cNvSpPr txBox="1"/>
          <p:nvPr/>
        </p:nvSpPr>
        <p:spPr>
          <a:xfrm>
            <a:off x="1298477" y="243191"/>
            <a:ext cx="4416594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HTML Divisions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Defines a section in a document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&lt;div&gt;This is a DIV container&lt;/div&gt;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HTML Lists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list of items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 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&lt;li&gt;Oranges&lt;/li&gt;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&lt;li&gt;Bananas&lt;/li&gt;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&lt;li&gt;Watermelons&lt;/li&gt;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&lt;li&gt;Pineapples&lt;/li&gt;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&lt;li&gt;Grapes&lt;/li&gt;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&lt;li&gt;One&lt;/li&gt;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&lt;li&gt;Two&lt;/li&gt;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&lt;li&gt;Three&lt;/li&gt;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&lt;li&gt;Four&lt;/li&gt;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T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29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4EA331-C088-8200-2CB1-84B63630E657}"/>
              </a:ext>
            </a:extLst>
          </p:cNvPr>
          <p:cNvSpPr txBox="1"/>
          <p:nvPr/>
        </p:nvSpPr>
        <p:spPr>
          <a:xfrm>
            <a:off x="1357975" y="566678"/>
            <a:ext cx="47061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HTML Line breaks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Inserts a single line break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line breaks are defined with the &lt;</a:t>
            </a:r>
            <a:r>
              <a:rPr lang="en-US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tag: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text contains a &lt;</a:t>
            </a:r>
            <a:r>
              <a:rPr lang="en-US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line break</a:t>
            </a:r>
            <a:br>
              <a:rPr lang="en-US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T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4022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2415</Words>
  <Application>Microsoft Office PowerPoint</Application>
  <PresentationFormat>Custom</PresentationFormat>
  <Paragraphs>314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Wisp</vt:lpstr>
      <vt:lpstr>HTML, CSS AND JAVASCRIPT PRESENTATION</vt:lpstr>
      <vt:lpstr>Slide 2</vt:lpstr>
      <vt:lpstr>Slide 3</vt:lpstr>
      <vt:lpstr>HyperText Markup Language Basics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JS basics </vt:lpstr>
      <vt:lpstr>Js Basics </vt:lpstr>
      <vt:lpstr>JS Basics </vt:lpstr>
      <vt:lpstr>Js Basics</vt:lpstr>
      <vt:lpstr>Js Basics </vt:lpstr>
      <vt:lpstr>Js Basics </vt:lpstr>
      <vt:lpstr>JS Basics </vt:lpstr>
      <vt:lpstr>Js Basics </vt:lpstr>
      <vt:lpstr>Js Basics </vt:lpstr>
      <vt:lpstr>Js Html DOM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SUMMARY OF HTML, CSS AND JAVASCRIPT</dc:title>
  <dc:creator>Huru Mchome</dc:creator>
  <cp:lastModifiedBy>JAHAJA</cp:lastModifiedBy>
  <cp:revision>31</cp:revision>
  <dcterms:created xsi:type="dcterms:W3CDTF">2023-11-09T08:30:09Z</dcterms:created>
  <dcterms:modified xsi:type="dcterms:W3CDTF">2023-11-15T15:12:56Z</dcterms:modified>
</cp:coreProperties>
</file>