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12"/>
  </p:notesMasterIdLst>
  <p:sldIdLst>
    <p:sldId id="268" r:id="rId2"/>
    <p:sldId id="269" r:id="rId3"/>
    <p:sldId id="279" r:id="rId4"/>
    <p:sldId id="272" r:id="rId5"/>
    <p:sldId id="274" r:id="rId6"/>
    <p:sldId id="275" r:id="rId7"/>
    <p:sldId id="276" r:id="rId8"/>
    <p:sldId id="277" r:id="rId9"/>
    <p:sldId id="27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557E7-C1B4-4CBB-8FF4-A2EC3078D8DE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8668A-BC33-4E68-BA01-83E5EE2A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8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8668A-BC33-4E68-BA01-83E5EE2AD0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2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489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69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452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48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11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1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9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8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6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8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4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78EBC-5018-4BFF-9FE4-A36092DC09DB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D70695-3682-4B49-8EA4-9538F20E3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CEC5A-20DF-0108-D7A8-BAD3C6EC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E87E-387B-0A07-B799-DDCD1CB4F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613969"/>
          </a:xfrm>
        </p:spPr>
        <p:txBody>
          <a:bodyPr>
            <a:noAutofit/>
          </a:bodyPr>
          <a:lstStyle/>
          <a:p>
            <a:pPr algn="ctr"/>
            <a:r>
              <a:rPr lang="en-US" sz="4400" b="1" i="1" dirty="0">
                <a:solidFill>
                  <a:srgbClr val="00B050"/>
                </a:solidFill>
                <a:latin typeface="Algerian" panose="04020705040A02060702" pitchFamily="82" charset="0"/>
              </a:rPr>
              <a:t>WELCOME</a:t>
            </a:r>
            <a:r>
              <a:rPr lang="en-US" sz="4400" b="1" i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br>
              <a:rPr lang="en-US" sz="4400" b="1" i="1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sz="44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TO MY</a:t>
            </a:r>
            <a:br>
              <a:rPr lang="en-US" sz="4400" b="1" i="1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r>
              <a:rPr lang="en-US" sz="44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sz="4400" b="1" i="1" dirty="0">
                <a:solidFill>
                  <a:srgbClr val="00B050"/>
                </a:solidFill>
                <a:latin typeface="Algerian" panose="04020705040A02060702" pitchFamily="82" charset="0"/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A913-9065-5974-E117-5307F6E29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7467" y="3593142"/>
            <a:ext cx="9144000" cy="1610032"/>
          </a:xfrm>
        </p:spPr>
        <p:txBody>
          <a:bodyPr>
            <a:normAutofit/>
          </a:bodyPr>
          <a:lstStyle/>
          <a:p>
            <a:pPr algn="ctr"/>
            <a:r>
              <a:rPr lang="en-US" sz="2400" b="1" i="1" dirty="0">
                <a:solidFill>
                  <a:srgbClr val="00B050"/>
                </a:solidFill>
              </a:rPr>
              <a:t>Name: Masiur Rahaman</a:t>
            </a:r>
          </a:p>
          <a:p>
            <a:pPr algn="ctr"/>
            <a:r>
              <a:rPr lang="en-US" sz="2400" b="1" i="1" dirty="0">
                <a:solidFill>
                  <a:srgbClr val="FF0000"/>
                </a:solidFill>
              </a:rPr>
              <a:t>Roll:04</a:t>
            </a:r>
          </a:p>
          <a:p>
            <a:pPr algn="ctr"/>
            <a:r>
              <a:rPr lang="en-US" sz="2400" b="1" i="1" dirty="0">
                <a:solidFill>
                  <a:srgbClr val="00B050"/>
                </a:solidFill>
              </a:rPr>
              <a:t>EDGE Office :34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684A9-60CC-AC6D-16C9-6F3490194D6E}"/>
              </a:ext>
            </a:extLst>
          </p:cNvPr>
          <p:cNvSpPr/>
          <p:nvPr/>
        </p:nvSpPr>
        <p:spPr>
          <a:xfrm>
            <a:off x="2047294" y="2979173"/>
            <a:ext cx="7226709" cy="255639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7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C628-37D1-66C1-1180-3AC9FCC61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87328"/>
            <a:ext cx="7766936" cy="963507"/>
          </a:xfrm>
        </p:spPr>
        <p:txBody>
          <a:bodyPr/>
          <a:lstStyle/>
          <a:p>
            <a:pPr algn="ctr"/>
            <a:br>
              <a:rPr lang="en-US" b="1" i="1" dirty="0">
                <a:solidFill>
                  <a:srgbClr val="FF0000"/>
                </a:solidFill>
              </a:rPr>
            </a:br>
            <a:r>
              <a:rPr lang="en-US" b="1" i="1" dirty="0">
                <a:solidFill>
                  <a:srgbClr val="FF0000"/>
                </a:solidFill>
              </a:rPr>
              <a:t>THE END</a:t>
            </a:r>
            <a:br>
              <a:rPr lang="en-US" b="1" i="1" dirty="0">
                <a:solidFill>
                  <a:srgbClr val="FF0000"/>
                </a:solidFill>
              </a:rPr>
            </a:br>
            <a:br>
              <a:rPr lang="en-US" b="1" i="1" dirty="0">
                <a:solidFill>
                  <a:srgbClr val="FF0000"/>
                </a:solidFill>
              </a:rPr>
            </a:br>
            <a:br>
              <a:rPr lang="en-US" b="1" i="1" dirty="0">
                <a:solidFill>
                  <a:srgbClr val="FF0000"/>
                </a:solidFill>
              </a:rPr>
            </a:br>
            <a:r>
              <a:rPr lang="en-US" b="1" i="1" dirty="0">
                <a:solidFill>
                  <a:srgbClr val="00B050"/>
                </a:solidFill>
              </a:rPr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5371E-358C-F0AE-5243-061ACE860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49996CB-2C2E-AE1C-CEA1-5A76C8A177C4}"/>
              </a:ext>
            </a:extLst>
          </p:cNvPr>
          <p:cNvSpPr/>
          <p:nvPr/>
        </p:nvSpPr>
        <p:spPr>
          <a:xfrm>
            <a:off x="5594555" y="1710269"/>
            <a:ext cx="1553497" cy="280162"/>
          </a:xfrm>
          <a:prstGeom prst="lef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5D1E67E-1F26-D21C-9B82-741035376468}"/>
              </a:ext>
            </a:extLst>
          </p:cNvPr>
          <p:cNvSpPr/>
          <p:nvPr/>
        </p:nvSpPr>
        <p:spPr>
          <a:xfrm>
            <a:off x="3814916" y="1710268"/>
            <a:ext cx="1248697" cy="280163"/>
          </a:xfrm>
          <a:prstGeom prst="right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32EEF88-DAFE-D044-884D-9ADAC34E14A4}"/>
              </a:ext>
            </a:extLst>
          </p:cNvPr>
          <p:cNvSpPr/>
          <p:nvPr/>
        </p:nvSpPr>
        <p:spPr>
          <a:xfrm>
            <a:off x="5181601" y="1990431"/>
            <a:ext cx="334296" cy="963507"/>
          </a:xfrm>
          <a:prstGeom prst="downArrow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4820E-1C58-2D5C-CA0F-5C626F102BA6}"/>
              </a:ext>
            </a:extLst>
          </p:cNvPr>
          <p:cNvSpPr/>
          <p:nvPr/>
        </p:nvSpPr>
        <p:spPr>
          <a:xfrm>
            <a:off x="2772697" y="108155"/>
            <a:ext cx="5230762" cy="160211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6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6D15-B0A5-B57C-A6D2-20B609B5C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658762"/>
            <a:ext cx="7766936" cy="1671484"/>
          </a:xfrm>
        </p:spPr>
        <p:txBody>
          <a:bodyPr/>
          <a:lstStyle/>
          <a:p>
            <a:pPr algn="ctr"/>
            <a:r>
              <a:rPr lang="en-US" sz="3600" b="1" i="1" dirty="0">
                <a:solidFill>
                  <a:srgbClr val="00B050"/>
                </a:solidFill>
                <a:latin typeface="Wide Latin" panose="020A0A07050505020404" pitchFamily="18" charset="0"/>
              </a:rPr>
              <a:t>SIX SEASONS </a:t>
            </a:r>
            <a:r>
              <a:rPr lang="en-US" sz="3600" b="1" i="1" dirty="0">
                <a:solidFill>
                  <a:srgbClr val="FF0000"/>
                </a:solidFill>
                <a:latin typeface="Wide Latin" panose="020A0A07050505020404" pitchFamily="18" charset="0"/>
              </a:rPr>
              <a:t>OF</a:t>
            </a:r>
            <a:r>
              <a:rPr lang="en-US" sz="3600" b="1" i="1" dirty="0">
                <a:solidFill>
                  <a:srgbClr val="00B050"/>
                </a:solidFill>
                <a:latin typeface="Wide Latin" panose="020A0A07050505020404" pitchFamily="18" charset="0"/>
              </a:rPr>
              <a:t> BANGLADESH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8EDD7-5CF9-D3D2-D372-0BE0D9DF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2408903"/>
            <a:ext cx="7766936" cy="62926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  GREAT </a:t>
            </a:r>
            <a:r>
              <a:rPr lang="en-US" dirty="0">
                <a:solidFill>
                  <a:srgbClr val="FF0000"/>
                </a:solidFill>
              </a:rPr>
              <a:t>HUB OF </a:t>
            </a:r>
            <a:r>
              <a:rPr lang="en-US" dirty="0">
                <a:solidFill>
                  <a:srgbClr val="00B050"/>
                </a:solidFill>
              </a:rPr>
              <a:t>DIVERSITY</a:t>
            </a:r>
          </a:p>
        </p:txBody>
      </p:sp>
      <p:pic>
        <p:nvPicPr>
          <p:cNvPr id="7" name="Picture 6" descr="A collage of different weather conditions&#10;&#10;Description automatically generated">
            <a:extLst>
              <a:ext uri="{FF2B5EF4-FFF2-40B4-BE49-F238E27FC236}">
                <a16:creationId xmlns:a16="http://schemas.microsoft.com/office/drawing/2014/main" id="{D3C51EA0-A34E-5225-0E55-CFD6044A4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067" y="3038167"/>
            <a:ext cx="7668464" cy="34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0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C690-4A47-4D9F-0552-F0729E4CC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76" y="462116"/>
            <a:ext cx="8596668" cy="599768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B050"/>
                </a:solidFill>
                <a:latin typeface="Jumble" panose="02000503000000020004" pitchFamily="2" charset="0"/>
              </a:rPr>
              <a:t>INTR</a:t>
            </a:r>
            <a:r>
              <a:rPr lang="en-US" sz="2800" b="1" i="1" dirty="0">
                <a:solidFill>
                  <a:srgbClr val="FF0000"/>
                </a:solidFill>
                <a:latin typeface="Jumble" panose="02000503000000020004" pitchFamily="2" charset="0"/>
              </a:rPr>
              <a:t>ODUC</a:t>
            </a:r>
            <a:r>
              <a:rPr lang="en-US" sz="2800" b="1" i="1" dirty="0">
                <a:solidFill>
                  <a:srgbClr val="00B050"/>
                </a:solidFill>
                <a:latin typeface="Jumble" panose="02000503000000020004" pitchFamily="2" charset="0"/>
              </a:rPr>
              <a:t>TION</a:t>
            </a:r>
            <a:r>
              <a:rPr lang="en-US" sz="2400" b="1" i="1" dirty="0">
                <a:solidFill>
                  <a:srgbClr val="00B050"/>
                </a:solidFill>
                <a:latin typeface="Jumble" panose="02000503000000020004" pitchFamily="2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8C92-99E2-0290-2F3D-DADE7E7F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54" y="1356852"/>
            <a:ext cx="8596668" cy="5417575"/>
          </a:xfrm>
        </p:spPr>
        <p:txBody>
          <a:bodyPr>
            <a:normAutofit fontScale="92500" lnSpcReduction="20000"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Bangladesh, located at the intersection of the Indo-Himalayan and Indo-Chinese sub-region, is subjected to various seasons. After every two months, there’s a change in seasons. Seasons are classified based on the type of weather in a particular area. Bangladesh is known as the “Land of six seasons”.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 The six seasons of Bangladesh are mainly: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1. Summer (</a:t>
            </a:r>
            <a:r>
              <a:rPr lang="en-US" b="1" i="1" dirty="0" err="1">
                <a:solidFill>
                  <a:srgbClr val="FF0000"/>
                </a:solidFill>
              </a:rPr>
              <a:t>Grisma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ritu</a:t>
            </a:r>
            <a:r>
              <a:rPr lang="en-US" b="1" i="1" dirty="0">
                <a:solidFill>
                  <a:srgbClr val="FF0000"/>
                </a:solidFill>
              </a:rPr>
              <a:t>),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2.Rainy (Barsa </a:t>
            </a:r>
            <a:r>
              <a:rPr lang="en-US" b="1" i="1" dirty="0" err="1">
                <a:solidFill>
                  <a:srgbClr val="FF0000"/>
                </a:solidFill>
              </a:rPr>
              <a:t>ritu</a:t>
            </a:r>
            <a:r>
              <a:rPr lang="en-US" b="1" i="1" dirty="0">
                <a:solidFill>
                  <a:srgbClr val="FF0000"/>
                </a:solidFill>
              </a:rPr>
              <a:t>),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3.Autumn (Sarat </a:t>
            </a:r>
            <a:r>
              <a:rPr lang="en-US" b="1" i="1" dirty="0" err="1">
                <a:solidFill>
                  <a:srgbClr val="FF0000"/>
                </a:solidFill>
              </a:rPr>
              <a:t>ritu</a:t>
            </a:r>
            <a:r>
              <a:rPr lang="en-US" b="1" i="1" dirty="0">
                <a:solidFill>
                  <a:srgbClr val="FF0000"/>
                </a:solidFill>
              </a:rPr>
              <a:t>),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4.Late Autumn (</a:t>
            </a:r>
            <a:r>
              <a:rPr lang="en-US" b="1" i="1" dirty="0" err="1">
                <a:solidFill>
                  <a:srgbClr val="FF0000"/>
                </a:solidFill>
              </a:rPr>
              <a:t>Hemanta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ritu</a:t>
            </a:r>
            <a:r>
              <a:rPr lang="en-US" b="1" i="1" dirty="0">
                <a:solidFill>
                  <a:srgbClr val="FF0000"/>
                </a:solidFill>
              </a:rPr>
              <a:t>),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5.Winter (</a:t>
            </a:r>
            <a:r>
              <a:rPr lang="en-US" b="1" i="1" dirty="0" err="1">
                <a:solidFill>
                  <a:srgbClr val="FF0000"/>
                </a:solidFill>
              </a:rPr>
              <a:t>Shitt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 err="1">
                <a:solidFill>
                  <a:srgbClr val="FF0000"/>
                </a:solidFill>
              </a:rPr>
              <a:t>ritu</a:t>
            </a:r>
            <a:r>
              <a:rPr lang="en-US" b="1" i="1" dirty="0">
                <a:solidFill>
                  <a:srgbClr val="FF0000"/>
                </a:solidFill>
              </a:rPr>
              <a:t>)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6. Spring (Basant </a:t>
            </a:r>
            <a:r>
              <a:rPr lang="en-US" b="1" i="1" dirty="0" err="1">
                <a:solidFill>
                  <a:srgbClr val="FF0000"/>
                </a:solidFill>
              </a:rPr>
              <a:t>ritu</a:t>
            </a:r>
            <a:r>
              <a:rPr lang="en-US" b="1" i="1" dirty="0">
                <a:solidFill>
                  <a:srgbClr val="FF0000"/>
                </a:solidFill>
              </a:rPr>
              <a:t>). 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Some seasons may extend more than 2 months, while others may be less than 2 months.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 Hence, nowadays, the seasons in Bangladesh are mainly Pre-monsoon hot season, rainy monsoon season and cold winter season but the importance of all these 6 seasons is still </a:t>
            </a:r>
            <a:r>
              <a:rPr lang="en-US" b="1" i="1" dirty="0" err="1">
                <a:solidFill>
                  <a:srgbClr val="00B050"/>
                </a:solidFill>
              </a:rPr>
              <a:t>relevant.Let</a:t>
            </a:r>
            <a:r>
              <a:rPr lang="en-US" b="1" i="1" dirty="0">
                <a:solidFill>
                  <a:srgbClr val="00B050"/>
                </a:solidFill>
              </a:rPr>
              <a:t> us discuss all the seasons with their importance in people’s lives as well as the economy of Bangladesh.</a:t>
            </a:r>
          </a:p>
        </p:txBody>
      </p:sp>
    </p:spTree>
    <p:extLst>
      <p:ext uri="{BB962C8B-B14F-4D97-AF65-F5344CB8AC3E}">
        <p14:creationId xmlns:p14="http://schemas.microsoft.com/office/powerpoint/2010/main" val="167776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9E0B-8BEA-45E1-EC9F-73C72E99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b="1" i="1" dirty="0">
                <a:solidFill>
                  <a:srgbClr val="00B050"/>
                </a:solidFill>
              </a:rPr>
              <a:t>. Su</a:t>
            </a:r>
            <a:r>
              <a:rPr lang="en-US" b="1" i="1" dirty="0">
                <a:solidFill>
                  <a:srgbClr val="FF0000"/>
                </a:solidFill>
              </a:rPr>
              <a:t>mm</a:t>
            </a:r>
            <a:r>
              <a:rPr lang="en-US" b="1" i="1" dirty="0">
                <a:solidFill>
                  <a:srgbClr val="00B050"/>
                </a:solidFill>
              </a:rPr>
              <a:t>er</a:t>
            </a:r>
          </a:p>
        </p:txBody>
      </p:sp>
      <p:pic>
        <p:nvPicPr>
          <p:cNvPr id="6" name="Content Placeholder 5" descr="A person standing in a field&#10;&#10;Description automatically generated">
            <a:extLst>
              <a:ext uri="{FF2B5EF4-FFF2-40B4-BE49-F238E27FC236}">
                <a16:creationId xmlns:a16="http://schemas.microsoft.com/office/drawing/2014/main" id="{A17354D2-C81F-4699-245B-178250188C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34" y="1930400"/>
            <a:ext cx="4184033" cy="3619061"/>
          </a:xfrm>
        </p:spPr>
      </p:pic>
      <p:pic>
        <p:nvPicPr>
          <p:cNvPr id="8" name="Content Placeholder 7" descr="A child holding a bunch of fruit&#10;&#10;Description automatically generated">
            <a:extLst>
              <a:ext uri="{FF2B5EF4-FFF2-40B4-BE49-F238E27FC236}">
                <a16:creationId xmlns:a16="http://schemas.microsoft.com/office/drawing/2014/main" id="{5E02ECFE-0657-1F9E-1A59-59A2DEDB5E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269" y="1930400"/>
            <a:ext cx="4428733" cy="3619061"/>
          </a:xfrm>
        </p:spPr>
      </p:pic>
    </p:spTree>
    <p:extLst>
      <p:ext uri="{BB962C8B-B14F-4D97-AF65-F5344CB8AC3E}">
        <p14:creationId xmlns:p14="http://schemas.microsoft.com/office/powerpoint/2010/main" val="199334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545-9F9E-FD2B-34AA-7BEB5DD39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448" y="4565111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1" dirty="0">
                <a:solidFill>
                  <a:srgbClr val="00B050"/>
                </a:solidFill>
              </a:rPr>
              <a:t>2.Rai</a:t>
            </a:r>
            <a:r>
              <a:rPr lang="en-US" sz="5400" b="1" i="1" dirty="0">
                <a:solidFill>
                  <a:srgbClr val="FF0000"/>
                </a:solidFill>
              </a:rPr>
              <a:t>ny Se</a:t>
            </a:r>
            <a:r>
              <a:rPr lang="en-US" sz="5400" b="1" i="1" dirty="0">
                <a:solidFill>
                  <a:srgbClr val="00B050"/>
                </a:solidFill>
              </a:rPr>
              <a:t>ason</a:t>
            </a:r>
          </a:p>
        </p:txBody>
      </p:sp>
      <p:pic>
        <p:nvPicPr>
          <p:cNvPr id="6" name="Picture 5" descr="A person holding an umbrella on a boat in the rain&#10;&#10;Description automatically generated">
            <a:extLst>
              <a:ext uri="{FF2B5EF4-FFF2-40B4-BE49-F238E27FC236}">
                <a16:creationId xmlns:a16="http://schemas.microsoft.com/office/drawing/2014/main" id="{F42B3124-198B-51A3-0F18-6457C880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r="3" b="3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5" name="Picture 4" descr="Close-up of raindrops falling off an umbrella">
            <a:extLst>
              <a:ext uri="{FF2B5EF4-FFF2-40B4-BE49-F238E27FC236}">
                <a16:creationId xmlns:a16="http://schemas.microsoft.com/office/drawing/2014/main" id="{6DB7F6B9-3F97-F67C-3E90-C14C5CF356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13" b="-1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79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9051-BADD-7753-9108-994230E6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5" y="509116"/>
            <a:ext cx="8596668" cy="1320800"/>
          </a:xfrm>
        </p:spPr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3</a:t>
            </a:r>
            <a:r>
              <a:rPr lang="en-US" i="1" dirty="0">
                <a:solidFill>
                  <a:srgbClr val="00B050"/>
                </a:solidFill>
              </a:rPr>
              <a:t>.A</a:t>
            </a:r>
            <a:r>
              <a:rPr lang="en-US" i="1" dirty="0">
                <a:solidFill>
                  <a:srgbClr val="FF0000"/>
                </a:solidFill>
              </a:rPr>
              <a:t>utu</a:t>
            </a:r>
            <a:r>
              <a:rPr lang="en-US" i="1" dirty="0">
                <a:solidFill>
                  <a:srgbClr val="00B050"/>
                </a:solidFill>
              </a:rPr>
              <a:t>mn</a:t>
            </a:r>
          </a:p>
        </p:txBody>
      </p:sp>
      <p:pic>
        <p:nvPicPr>
          <p:cNvPr id="13" name="Content Placeholder 12" descr="A building in the grass&#10;&#10;Description automatically generated">
            <a:extLst>
              <a:ext uri="{FF2B5EF4-FFF2-40B4-BE49-F238E27FC236}">
                <a16:creationId xmlns:a16="http://schemas.microsoft.com/office/drawing/2014/main" id="{53EAD306-67EE-3CE1-F008-F9BE65762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42" y="2385848"/>
            <a:ext cx="3720662" cy="3058511"/>
          </a:xfrm>
        </p:spPr>
      </p:pic>
      <p:pic>
        <p:nvPicPr>
          <p:cNvPr id="15" name="Picture 14" descr="A child standing in a field of tall grass&#10;&#10;Description automatically generated">
            <a:extLst>
              <a:ext uri="{FF2B5EF4-FFF2-40B4-BE49-F238E27FC236}">
                <a16:creationId xmlns:a16="http://schemas.microsoft.com/office/drawing/2014/main" id="{02FC6FFD-339A-A71B-AD2C-A43056928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41" y="2385848"/>
            <a:ext cx="4330262" cy="305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C659-7CC7-4CE0-72B2-B7F88D116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8" y="570272"/>
            <a:ext cx="2573320" cy="650984"/>
          </a:xfrm>
        </p:spPr>
        <p:txBody>
          <a:bodyPr/>
          <a:lstStyle/>
          <a:p>
            <a:pPr algn="ctr"/>
            <a:r>
              <a:rPr lang="en-US" sz="2400" b="1" i="1" dirty="0">
                <a:solidFill>
                  <a:srgbClr val="00B050"/>
                </a:solidFill>
              </a:rPr>
              <a:t>4.Lat</a:t>
            </a:r>
            <a:r>
              <a:rPr lang="en-US" sz="2400" b="1" i="1" dirty="0">
                <a:solidFill>
                  <a:srgbClr val="FF0000"/>
                </a:solidFill>
              </a:rPr>
              <a:t>e</a:t>
            </a:r>
            <a:r>
              <a:rPr lang="en-US" sz="2400" b="1" i="1" dirty="0">
                <a:solidFill>
                  <a:srgbClr val="00B050"/>
                </a:solidFill>
              </a:rPr>
              <a:t> </a:t>
            </a:r>
            <a:r>
              <a:rPr lang="en-US" sz="2400" b="1" i="1" dirty="0">
                <a:solidFill>
                  <a:srgbClr val="FF0000"/>
                </a:solidFill>
              </a:rPr>
              <a:t>Au</a:t>
            </a:r>
            <a:r>
              <a:rPr lang="en-US" sz="2400" b="1" i="1" dirty="0">
                <a:solidFill>
                  <a:srgbClr val="00B050"/>
                </a:solidFill>
              </a:rPr>
              <a:t>tumn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AD056-50E1-EBB0-72AD-F2943ABFB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oup of people working in a field&#10;&#10;Description automatically generated">
            <a:extLst>
              <a:ext uri="{FF2B5EF4-FFF2-40B4-BE49-F238E27FC236}">
                <a16:creationId xmlns:a16="http://schemas.microsoft.com/office/drawing/2014/main" id="{EB8F504B-448A-45A3-FBFC-B3DC53250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4" y="1368794"/>
            <a:ext cx="4503176" cy="2564109"/>
          </a:xfrm>
          <a:prstGeom prst="rect">
            <a:avLst/>
          </a:prstGeom>
        </p:spPr>
      </p:pic>
      <p:pic>
        <p:nvPicPr>
          <p:cNvPr id="7" name="Picture 6" descr="A field of grass and a tree&#10;&#10;Description automatically generated">
            <a:extLst>
              <a:ext uri="{FF2B5EF4-FFF2-40B4-BE49-F238E27FC236}">
                <a16:creationId xmlns:a16="http://schemas.microsoft.com/office/drawing/2014/main" id="{FA6E1173-0944-8CDE-BC9C-295CB62ED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80" y="3932903"/>
            <a:ext cx="3991897" cy="280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7E6D-518B-6DF3-D54E-52843FA4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271" y="0"/>
            <a:ext cx="5114776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/>
              <a:t>5.Winter</a:t>
            </a:r>
          </a:p>
        </p:txBody>
      </p:sp>
      <p:pic>
        <p:nvPicPr>
          <p:cNvPr id="13" name="Content Placeholder 12" descr="A person carrying a pot on her back&#10;&#10;Description automatically generated">
            <a:extLst>
              <a:ext uri="{FF2B5EF4-FFF2-40B4-BE49-F238E27FC236}">
                <a16:creationId xmlns:a16="http://schemas.microsoft.com/office/drawing/2014/main" id="{35813DB1-641F-69D9-DA65-52481139F4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84" r="4" b="4"/>
          <a:stretch/>
        </p:blipFill>
        <p:spPr>
          <a:xfrm>
            <a:off x="1688504" y="4224681"/>
            <a:ext cx="3517876" cy="2282808"/>
          </a:xfrm>
          <a:custGeom>
            <a:avLst/>
            <a:gdLst/>
            <a:ahLst/>
            <a:cxnLst/>
            <a:rect l="l" t="t" r="r" b="b"/>
            <a:pathLst>
              <a:path w="3517876" h="2282818">
                <a:moveTo>
                  <a:pt x="339471" y="0"/>
                </a:moveTo>
                <a:lnTo>
                  <a:pt x="3517876" y="0"/>
                </a:lnTo>
                <a:lnTo>
                  <a:pt x="3471247" y="312174"/>
                </a:lnTo>
                <a:lnTo>
                  <a:pt x="3471133" y="312174"/>
                </a:lnTo>
                <a:lnTo>
                  <a:pt x="3176778" y="2282818"/>
                </a:lnTo>
                <a:lnTo>
                  <a:pt x="0" y="2282818"/>
                </a:lnTo>
                <a:close/>
              </a:path>
            </a:pathLst>
          </a:custGeom>
        </p:spPr>
      </p:pic>
      <p:pic>
        <p:nvPicPr>
          <p:cNvPr id="17" name="Picture 16" descr="A person on a boat in the fog&#10;&#10;Description automatically generated">
            <a:extLst>
              <a:ext uri="{FF2B5EF4-FFF2-40B4-BE49-F238E27FC236}">
                <a16:creationId xmlns:a16="http://schemas.microsoft.com/office/drawing/2014/main" id="{166F05E6-F735-50BA-D9EF-C1B8D44180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" r="-1" b="-1"/>
          <a:stretch/>
        </p:blipFill>
        <p:spPr>
          <a:xfrm>
            <a:off x="3177454" y="1901109"/>
            <a:ext cx="3514822" cy="2282808"/>
          </a:xfrm>
          <a:custGeom>
            <a:avLst/>
            <a:gdLst/>
            <a:ahLst/>
            <a:cxnLst/>
            <a:rect l="l" t="t" r="r" b="b"/>
            <a:pathLst>
              <a:path w="3514822" h="2273270">
                <a:moveTo>
                  <a:pt x="338051" y="0"/>
                </a:moveTo>
                <a:lnTo>
                  <a:pt x="3514822" y="0"/>
                </a:lnTo>
                <a:lnTo>
                  <a:pt x="3175264" y="2273270"/>
                </a:lnTo>
                <a:lnTo>
                  <a:pt x="0" y="2273270"/>
                </a:lnTo>
                <a:close/>
              </a:path>
            </a:pathLst>
          </a:custGeom>
        </p:spPr>
      </p:pic>
      <p:pic>
        <p:nvPicPr>
          <p:cNvPr id="15" name="Picture 14" descr="A person holding a pot to a tree&#10;&#10;Description automatically generated">
            <a:extLst>
              <a:ext uri="{FF2B5EF4-FFF2-40B4-BE49-F238E27FC236}">
                <a16:creationId xmlns:a16="http://schemas.microsoft.com/office/drawing/2014/main" id="{C952FCDA-A4BC-F1D2-8616-B8F9BFC278F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1" r="-2" b="21714"/>
          <a:stretch/>
        </p:blipFill>
        <p:spPr>
          <a:xfrm>
            <a:off x="4934865" y="155882"/>
            <a:ext cx="3355563" cy="1704463"/>
          </a:xfrm>
          <a:custGeom>
            <a:avLst/>
            <a:gdLst/>
            <a:ahLst/>
            <a:cxnLst/>
            <a:rect l="l" t="t" r="r" b="b"/>
            <a:pathLst>
              <a:path w="3355563" h="2292364">
                <a:moveTo>
                  <a:pt x="180299" y="0"/>
                </a:moveTo>
                <a:lnTo>
                  <a:pt x="3355563" y="0"/>
                </a:lnTo>
                <a:lnTo>
                  <a:pt x="3013153" y="2292364"/>
                </a:lnTo>
                <a:lnTo>
                  <a:pt x="0" y="2292364"/>
                </a:lnTo>
                <a:lnTo>
                  <a:pt x="0" y="1212444"/>
                </a:lnTo>
                <a:close/>
              </a:path>
            </a:pathLst>
          </a:custGeom>
        </p:spPr>
      </p:pic>
      <p:sp>
        <p:nvSpPr>
          <p:cNvPr id="24" name="Isosceles Triangle 30">
            <a:extLst>
              <a:ext uri="{FF2B5EF4-FFF2-40B4-BE49-F238E27FC236}">
                <a16:creationId xmlns:a16="http://schemas.microsoft.com/office/drawing/2014/main" id="{FD076C4F-CB47-4A2D-95A1-9D5E3C2B7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F915B-5344-46DC-8097-7DAF0627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232" y="2282818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B738F4-B505-468D-996C-FEC3D1CA1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2696" y="4565636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sosceles Triangle 30">
            <a:extLst>
              <a:ext uri="{FF2B5EF4-FFF2-40B4-BE49-F238E27FC236}">
                <a16:creationId xmlns:a16="http://schemas.microsoft.com/office/drawing/2014/main" id="{6F953D60-C1AF-4BFA-9B22-BFE8F0BA1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7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9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867A-1757-7189-CC51-003C27C2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6.S</a:t>
            </a:r>
            <a:r>
              <a:rPr lang="en-US" b="1" i="1" dirty="0">
                <a:solidFill>
                  <a:srgbClr val="FF0000"/>
                </a:solidFill>
              </a:rPr>
              <a:t>pri</a:t>
            </a:r>
            <a:r>
              <a:rPr lang="en-US" b="1" i="1" dirty="0">
                <a:solidFill>
                  <a:srgbClr val="00B050"/>
                </a:solidFill>
              </a:rPr>
              <a:t>ng</a:t>
            </a:r>
          </a:p>
        </p:txBody>
      </p:sp>
      <p:pic>
        <p:nvPicPr>
          <p:cNvPr id="5" name="Content Placeholder 4" descr="A bird on a branch with pink flowers&#10;&#10;Description automatically generated">
            <a:extLst>
              <a:ext uri="{FF2B5EF4-FFF2-40B4-BE49-F238E27FC236}">
                <a16:creationId xmlns:a16="http://schemas.microsoft.com/office/drawing/2014/main" id="{A7A40C8B-EDAD-4AF5-6677-07BD75BAD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363" y="1585638"/>
            <a:ext cx="3713278" cy="2711058"/>
          </a:xfrm>
        </p:spPr>
      </p:pic>
      <p:pic>
        <p:nvPicPr>
          <p:cNvPr id="9" name="Picture 8" descr="A close-up of yellow flowers&#10;&#10;Description automatically generated">
            <a:extLst>
              <a:ext uri="{FF2B5EF4-FFF2-40B4-BE49-F238E27FC236}">
                <a16:creationId xmlns:a16="http://schemas.microsoft.com/office/drawing/2014/main" id="{4E0CF810-9D8F-24E8-2759-7B7387B3C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28" y="1585637"/>
            <a:ext cx="3510455" cy="2711057"/>
          </a:xfrm>
          <a:prstGeom prst="rect">
            <a:avLst/>
          </a:prstGeom>
        </p:spPr>
      </p:pic>
      <p:pic>
        <p:nvPicPr>
          <p:cNvPr id="11" name="Picture 10" descr="Two women wearing colorful clothes and flowers&#10;&#10;Description automatically generated">
            <a:extLst>
              <a:ext uri="{FF2B5EF4-FFF2-40B4-BE49-F238E27FC236}">
                <a16:creationId xmlns:a16="http://schemas.microsoft.com/office/drawing/2014/main" id="{8E705972-6D6D-2BEA-B2DA-A16CABFCDD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790" y="1585637"/>
            <a:ext cx="2987422" cy="271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80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</TotalTime>
  <Words>237</Words>
  <Application>Microsoft Office PowerPoint</Application>
  <PresentationFormat>Widescreen</PresentationFormat>
  <Paragraphs>25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Aptos</vt:lpstr>
      <vt:lpstr>Arial</vt:lpstr>
      <vt:lpstr>Jumble</vt:lpstr>
      <vt:lpstr>Trebuchet MS</vt:lpstr>
      <vt:lpstr>Wide Latin</vt:lpstr>
      <vt:lpstr>Wingdings 3</vt:lpstr>
      <vt:lpstr>Facet</vt:lpstr>
      <vt:lpstr>WELCOME  TO MY  PRESENTATION</vt:lpstr>
      <vt:lpstr>SIX SEASONS OF BANGLADESH</vt:lpstr>
      <vt:lpstr>INTRODUCTION:</vt:lpstr>
      <vt:lpstr>1. Summer</vt:lpstr>
      <vt:lpstr>2.Rainy Season</vt:lpstr>
      <vt:lpstr>3.Autumn</vt:lpstr>
      <vt:lpstr>4.Late Autumn</vt:lpstr>
      <vt:lpstr>5.Winter</vt:lpstr>
      <vt:lpstr>6.Spring</vt:lpstr>
      <vt:lpstr> THE END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masiur rahaman</dc:creator>
  <cp:lastModifiedBy>masiur rahaman</cp:lastModifiedBy>
  <cp:revision>5</cp:revision>
  <dcterms:created xsi:type="dcterms:W3CDTF">2024-11-30T03:32:31Z</dcterms:created>
  <dcterms:modified xsi:type="dcterms:W3CDTF">2024-12-03T15:29:14Z</dcterms:modified>
</cp:coreProperties>
</file>