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guide id="3" orient="horz" pos="1620">
          <p15:clr>
            <a:srgbClr val="A4A3A4"/>
          </p15:clr>
        </p15:guide>
        <p15:guide id="4" pos="2897">
          <p15:clr>
            <a:srgbClr val="A4A3A4"/>
          </p15:clr>
        </p15:guide>
      </p15:sldGuideLst>
    </p:ext>
    <p:ext uri="http://customooxmlschemas.google.com/">
      <go:slidesCustomData xmlns:go="http://customooxmlschemas.google.com/" r:id="rId45" roundtripDataSignature="AMtx7mhqUGCOxX0KUbauDG4q5cG1krVk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 pos="1620" orient="horz"/>
        <p:guide pos="28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5" name="Shape 15"/>
        <p:cNvGrpSpPr/>
        <p:nvPr/>
      </p:nvGrpSpPr>
      <p:grpSpPr>
        <a:xfrm>
          <a:off x="0" y="0"/>
          <a:ext cx="0" cy="0"/>
          <a:chOff x="0" y="0"/>
          <a:chExt cx="0" cy="0"/>
        </a:xfrm>
      </p:grpSpPr>
      <p:sp>
        <p:nvSpPr>
          <p:cNvPr id="16" name="Google Shape;16;p3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5" name="Shape 75"/>
        <p:cNvGrpSpPr/>
        <p:nvPr/>
      </p:nvGrpSpPr>
      <p:grpSpPr>
        <a:xfrm>
          <a:off x="0" y="0"/>
          <a:ext cx="0" cy="0"/>
          <a:chOff x="0" y="0"/>
          <a:chExt cx="0" cy="0"/>
        </a:xfrm>
      </p:grpSpPr>
      <p:sp>
        <p:nvSpPr>
          <p:cNvPr id="76" name="Google Shape;76;p4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8"/>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4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1" name="Shape 81"/>
        <p:cNvGrpSpPr/>
        <p:nvPr/>
      </p:nvGrpSpPr>
      <p:grpSpPr>
        <a:xfrm>
          <a:off x="0" y="0"/>
          <a:ext cx="0" cy="0"/>
          <a:chOff x="0" y="0"/>
          <a:chExt cx="0" cy="0"/>
        </a:xfrm>
      </p:grpSpPr>
      <p:sp>
        <p:nvSpPr>
          <p:cNvPr id="82" name="Google Shape;82;p49"/>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9"/>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4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93" name="Shape 93"/>
        <p:cNvGrpSpPr/>
        <p:nvPr/>
      </p:nvGrpSpPr>
      <p:grpSpPr>
        <a:xfrm>
          <a:off x="0" y="0"/>
          <a:ext cx="0" cy="0"/>
          <a:chOff x="0" y="0"/>
          <a:chExt cx="0" cy="0"/>
        </a:xfrm>
      </p:grpSpPr>
      <p:sp>
        <p:nvSpPr>
          <p:cNvPr id="94" name="Google Shape;94;p5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1"/>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96" name="Google Shape;96;p5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99" name="Shape 99"/>
        <p:cNvGrpSpPr/>
        <p:nvPr/>
      </p:nvGrpSpPr>
      <p:grpSpPr>
        <a:xfrm>
          <a:off x="0" y="0"/>
          <a:ext cx="0" cy="0"/>
          <a:chOff x="0" y="0"/>
          <a:chExt cx="0" cy="0"/>
        </a:xfrm>
      </p:grpSpPr>
      <p:sp>
        <p:nvSpPr>
          <p:cNvPr id="100" name="Google Shape;100;p5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5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p5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05" name="Shape 105"/>
        <p:cNvGrpSpPr/>
        <p:nvPr/>
      </p:nvGrpSpPr>
      <p:grpSpPr>
        <a:xfrm>
          <a:off x="0" y="0"/>
          <a:ext cx="0" cy="0"/>
          <a:chOff x="0" y="0"/>
          <a:chExt cx="0" cy="0"/>
        </a:xfrm>
      </p:grpSpPr>
      <p:sp>
        <p:nvSpPr>
          <p:cNvPr id="106" name="Google Shape;106;p53"/>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3"/>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8" name="Google Shape;108;p5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11" name="Shape 111"/>
        <p:cNvGrpSpPr/>
        <p:nvPr/>
      </p:nvGrpSpPr>
      <p:grpSpPr>
        <a:xfrm>
          <a:off x="0" y="0"/>
          <a:ext cx="0" cy="0"/>
          <a:chOff x="0" y="0"/>
          <a:chExt cx="0" cy="0"/>
        </a:xfrm>
      </p:grpSpPr>
      <p:sp>
        <p:nvSpPr>
          <p:cNvPr id="112" name="Google Shape;112;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4"/>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4" name="Google Shape;114;p5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5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18" name="Shape 118"/>
        <p:cNvGrpSpPr/>
        <p:nvPr/>
      </p:nvGrpSpPr>
      <p:grpSpPr>
        <a:xfrm>
          <a:off x="0" y="0"/>
          <a:ext cx="0" cy="0"/>
          <a:chOff x="0" y="0"/>
          <a:chExt cx="0" cy="0"/>
        </a:xfrm>
      </p:grpSpPr>
      <p:sp>
        <p:nvSpPr>
          <p:cNvPr id="119" name="Google Shape;119;p55"/>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55"/>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1" name="Google Shape;121;p55"/>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55"/>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3" name="Google Shape;123;p55"/>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 name="Google Shape;124;p5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27" name="Shape 127"/>
        <p:cNvGrpSpPr/>
        <p:nvPr/>
      </p:nvGrpSpPr>
      <p:grpSpPr>
        <a:xfrm>
          <a:off x="0" y="0"/>
          <a:ext cx="0" cy="0"/>
          <a:chOff x="0" y="0"/>
          <a:chExt cx="0" cy="0"/>
        </a:xfrm>
      </p:grpSpPr>
      <p:sp>
        <p:nvSpPr>
          <p:cNvPr id="128" name="Google Shape;128;p5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32" name="Shape 132"/>
        <p:cNvGrpSpPr/>
        <p:nvPr/>
      </p:nvGrpSpPr>
      <p:grpSpPr>
        <a:xfrm>
          <a:off x="0" y="0"/>
          <a:ext cx="0" cy="0"/>
          <a:chOff x="0" y="0"/>
          <a:chExt cx="0" cy="0"/>
        </a:xfrm>
      </p:grpSpPr>
      <p:sp>
        <p:nvSpPr>
          <p:cNvPr id="133" name="Google Shape;133;p5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36" name="Shape 136"/>
        <p:cNvGrpSpPr/>
        <p:nvPr/>
      </p:nvGrpSpPr>
      <p:grpSpPr>
        <a:xfrm>
          <a:off x="0" y="0"/>
          <a:ext cx="0" cy="0"/>
          <a:chOff x="0" y="0"/>
          <a:chExt cx="0" cy="0"/>
        </a:xfrm>
      </p:grpSpPr>
      <p:sp>
        <p:nvSpPr>
          <p:cNvPr id="137" name="Google Shape;137;p5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58"/>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9" name="Google Shape;139;p58"/>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140" name="Google Shape;140;p5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19" name="Shape 19"/>
        <p:cNvGrpSpPr/>
        <p:nvPr/>
      </p:nvGrpSpPr>
      <p:grpSpPr>
        <a:xfrm>
          <a:off x="0" y="0"/>
          <a:ext cx="0" cy="0"/>
          <a:chOff x="0" y="0"/>
          <a:chExt cx="0" cy="0"/>
        </a:xfrm>
      </p:grpSpPr>
      <p:pic>
        <p:nvPicPr>
          <p:cNvPr id="20" name="Google Shape;20;p4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43" name="Shape 143"/>
        <p:cNvGrpSpPr/>
        <p:nvPr/>
      </p:nvGrpSpPr>
      <p:grpSpPr>
        <a:xfrm>
          <a:off x="0" y="0"/>
          <a:ext cx="0" cy="0"/>
          <a:chOff x="0" y="0"/>
          <a:chExt cx="0" cy="0"/>
        </a:xfrm>
      </p:grpSpPr>
      <p:sp>
        <p:nvSpPr>
          <p:cNvPr id="144" name="Google Shape;144;p5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9"/>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46" name="Google Shape;146;p59"/>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147" name="Google Shape;147;p5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50" name="Shape 150"/>
        <p:cNvGrpSpPr/>
        <p:nvPr/>
      </p:nvGrpSpPr>
      <p:grpSpPr>
        <a:xfrm>
          <a:off x="0" y="0"/>
          <a:ext cx="0" cy="0"/>
          <a:chOff x="0" y="0"/>
          <a:chExt cx="0" cy="0"/>
        </a:xfrm>
      </p:grpSpPr>
      <p:sp>
        <p:nvSpPr>
          <p:cNvPr id="151" name="Google Shape;151;p6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60"/>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3" name="Google Shape;153;p6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56" name="Shape 156"/>
        <p:cNvGrpSpPr/>
        <p:nvPr/>
      </p:nvGrpSpPr>
      <p:grpSpPr>
        <a:xfrm>
          <a:off x="0" y="0"/>
          <a:ext cx="0" cy="0"/>
          <a:chOff x="0" y="0"/>
          <a:chExt cx="0" cy="0"/>
        </a:xfrm>
      </p:grpSpPr>
      <p:sp>
        <p:nvSpPr>
          <p:cNvPr id="157" name="Google Shape;157;p61"/>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61"/>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6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68" name="Shape 168"/>
        <p:cNvGrpSpPr/>
        <p:nvPr/>
      </p:nvGrpSpPr>
      <p:grpSpPr>
        <a:xfrm>
          <a:off x="0" y="0"/>
          <a:ext cx="0" cy="0"/>
          <a:chOff x="0" y="0"/>
          <a:chExt cx="0" cy="0"/>
        </a:xfrm>
      </p:grpSpPr>
      <p:sp>
        <p:nvSpPr>
          <p:cNvPr id="169" name="Google Shape;169;p6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63"/>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1" name="Google Shape;171;p6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6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4" name="Shape 174"/>
        <p:cNvGrpSpPr/>
        <p:nvPr/>
      </p:nvGrpSpPr>
      <p:grpSpPr>
        <a:xfrm>
          <a:off x="0" y="0"/>
          <a:ext cx="0" cy="0"/>
          <a:chOff x="0" y="0"/>
          <a:chExt cx="0" cy="0"/>
        </a:xfrm>
      </p:grpSpPr>
      <p:sp>
        <p:nvSpPr>
          <p:cNvPr id="175" name="Google Shape;175;p6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6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7" name="Google Shape;177;p6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6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6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80" name="Shape 180"/>
        <p:cNvGrpSpPr/>
        <p:nvPr/>
      </p:nvGrpSpPr>
      <p:grpSpPr>
        <a:xfrm>
          <a:off x="0" y="0"/>
          <a:ext cx="0" cy="0"/>
          <a:chOff x="0" y="0"/>
          <a:chExt cx="0" cy="0"/>
        </a:xfrm>
      </p:grpSpPr>
      <p:sp>
        <p:nvSpPr>
          <p:cNvPr id="181" name="Google Shape;181;p6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5"/>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3" name="Google Shape;183;p6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86" name="Shape 186"/>
        <p:cNvGrpSpPr/>
        <p:nvPr/>
      </p:nvGrpSpPr>
      <p:grpSpPr>
        <a:xfrm>
          <a:off x="0" y="0"/>
          <a:ext cx="0" cy="0"/>
          <a:chOff x="0" y="0"/>
          <a:chExt cx="0" cy="0"/>
        </a:xfrm>
      </p:grpSpPr>
      <p:sp>
        <p:nvSpPr>
          <p:cNvPr id="187" name="Google Shape;187;p6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6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9" name="Google Shape;189;p66"/>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6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6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93" name="Shape 193"/>
        <p:cNvGrpSpPr/>
        <p:nvPr/>
      </p:nvGrpSpPr>
      <p:grpSpPr>
        <a:xfrm>
          <a:off x="0" y="0"/>
          <a:ext cx="0" cy="0"/>
          <a:chOff x="0" y="0"/>
          <a:chExt cx="0" cy="0"/>
        </a:xfrm>
      </p:grpSpPr>
      <p:sp>
        <p:nvSpPr>
          <p:cNvPr id="194" name="Google Shape;194;p67"/>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67"/>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96" name="Google Shape;196;p67"/>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7" name="Google Shape;197;p67"/>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98" name="Google Shape;198;p67"/>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9" name="Google Shape;199;p6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6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02" name="Shape 202"/>
        <p:cNvGrpSpPr/>
        <p:nvPr/>
      </p:nvGrpSpPr>
      <p:grpSpPr>
        <a:xfrm>
          <a:off x="0" y="0"/>
          <a:ext cx="0" cy="0"/>
          <a:chOff x="0" y="0"/>
          <a:chExt cx="0" cy="0"/>
        </a:xfrm>
      </p:grpSpPr>
      <p:sp>
        <p:nvSpPr>
          <p:cNvPr id="203" name="Google Shape;203;p6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6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6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07" name="Shape 207"/>
        <p:cNvGrpSpPr/>
        <p:nvPr/>
      </p:nvGrpSpPr>
      <p:grpSpPr>
        <a:xfrm>
          <a:off x="0" y="0"/>
          <a:ext cx="0" cy="0"/>
          <a:chOff x="0" y="0"/>
          <a:chExt cx="0" cy="0"/>
        </a:xfrm>
      </p:grpSpPr>
      <p:sp>
        <p:nvSpPr>
          <p:cNvPr id="208" name="Google Shape;208;p6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6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6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1" name="Shape 21"/>
        <p:cNvGrpSpPr/>
        <p:nvPr/>
      </p:nvGrpSpPr>
      <p:grpSpPr>
        <a:xfrm>
          <a:off x="0" y="0"/>
          <a:ext cx="0" cy="0"/>
          <a:chOff x="0" y="0"/>
          <a:chExt cx="0" cy="0"/>
        </a:xfrm>
      </p:grpSpPr>
      <p:sp>
        <p:nvSpPr>
          <p:cNvPr id="22" name="Google Shape;22;p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4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27" name="Google Shape;27;p41"/>
          <p:cNvPicPr preferRelativeResize="0"/>
          <p:nvPr/>
        </p:nvPicPr>
        <p:blipFill rotWithShape="1">
          <a:blip r:embed="rId2">
            <a:alphaModFix/>
          </a:blip>
          <a:srcRect b="39421" l="16485" r="0" t="35993"/>
          <a:stretch/>
        </p:blipFill>
        <p:spPr>
          <a:xfrm>
            <a:off x="2574384" y="1593162"/>
            <a:ext cx="6574469" cy="1339948"/>
          </a:xfrm>
          <a:prstGeom prst="rect">
            <a:avLst/>
          </a:prstGeom>
          <a:noFill/>
          <a:ln>
            <a:noFill/>
          </a:ln>
        </p:spPr>
      </p:pic>
      <p:pic>
        <p:nvPicPr>
          <p:cNvPr id="28" name="Google Shape;28;p41"/>
          <p:cNvPicPr preferRelativeResize="0"/>
          <p:nvPr/>
        </p:nvPicPr>
        <p:blipFill rotWithShape="1">
          <a:blip r:embed="rId2">
            <a:alphaModFix/>
          </a:blip>
          <a:srcRect b="39033" l="0" r="82711" t="28444"/>
          <a:stretch/>
        </p:blipFill>
        <p:spPr>
          <a:xfrm>
            <a:off x="-14028" y="1339948"/>
            <a:ext cx="2602877" cy="2734371"/>
          </a:xfrm>
          <a:prstGeom prst="rect">
            <a:avLst/>
          </a:prstGeom>
          <a:noFill/>
          <a:ln>
            <a:noFill/>
          </a:ln>
        </p:spPr>
      </p:pic>
      <p:pic>
        <p:nvPicPr>
          <p:cNvPr id="29" name="Google Shape;29;p41"/>
          <p:cNvPicPr preferRelativeResize="0"/>
          <p:nvPr/>
        </p:nvPicPr>
        <p:blipFill rotWithShape="1">
          <a:blip r:embed="rId2">
            <a:alphaModFix/>
          </a:blip>
          <a:srcRect b="67104" l="0" r="0" t="3192"/>
          <a:stretch/>
        </p:blipFill>
        <p:spPr>
          <a:xfrm>
            <a:off x="-2" y="-1"/>
            <a:ext cx="9162882" cy="1888588"/>
          </a:xfrm>
          <a:prstGeom prst="rect">
            <a:avLst/>
          </a:prstGeom>
          <a:noFill/>
          <a:ln>
            <a:noFill/>
          </a:ln>
        </p:spPr>
      </p:pic>
      <p:pic>
        <p:nvPicPr>
          <p:cNvPr id="30" name="Google Shape;30;p41"/>
          <p:cNvPicPr preferRelativeResize="0"/>
          <p:nvPr/>
        </p:nvPicPr>
        <p:blipFill rotWithShape="1">
          <a:blip r:embed="rId2">
            <a:alphaModFix/>
          </a:blip>
          <a:srcRect b="1089" l="0" r="0" t="62516"/>
          <a:stretch/>
        </p:blipFill>
        <p:spPr>
          <a:xfrm>
            <a:off x="0" y="2839506"/>
            <a:ext cx="9144000" cy="2303994"/>
          </a:xfrm>
          <a:prstGeom prst="rect">
            <a:avLst/>
          </a:prstGeom>
          <a:noFill/>
          <a:ln>
            <a:noFill/>
          </a:ln>
        </p:spPr>
      </p:pic>
      <p:pic>
        <p:nvPicPr>
          <p:cNvPr id="31" name="Google Shape;31;p41"/>
          <p:cNvPicPr preferRelativeResize="0"/>
          <p:nvPr/>
        </p:nvPicPr>
        <p:blipFill rotWithShape="1">
          <a:blip r:embed="rId2">
            <a:alphaModFix/>
          </a:blip>
          <a:srcRect b="59360" l="19795" r="48533" t="26651"/>
          <a:stretch/>
        </p:blipFill>
        <p:spPr>
          <a:xfrm>
            <a:off x="2322430" y="1079302"/>
            <a:ext cx="2646730" cy="809285"/>
          </a:xfrm>
          <a:prstGeom prst="rect">
            <a:avLst/>
          </a:prstGeom>
          <a:noFill/>
          <a:ln>
            <a:noFill/>
          </a:ln>
        </p:spPr>
      </p:pic>
      <p:pic>
        <p:nvPicPr>
          <p:cNvPr id="32" name="Google Shape;32;p41"/>
          <p:cNvPicPr preferRelativeResize="0"/>
          <p:nvPr/>
        </p:nvPicPr>
        <p:blipFill rotWithShape="1">
          <a:blip r:embed="rId2">
            <a:alphaModFix/>
          </a:blip>
          <a:srcRect b="64130" l="10234" r="82711" t="28444"/>
          <a:stretch/>
        </p:blipFill>
        <p:spPr>
          <a:xfrm>
            <a:off x="1273968" y="1474468"/>
            <a:ext cx="1048462" cy="624254"/>
          </a:xfrm>
          <a:prstGeom prst="rect">
            <a:avLst/>
          </a:prstGeom>
          <a:noFill/>
          <a:ln>
            <a:noFill/>
          </a:ln>
        </p:spPr>
      </p:pic>
      <p:pic>
        <p:nvPicPr>
          <p:cNvPr id="33" name="Google Shape;33;p41"/>
          <p:cNvPicPr preferRelativeResize="0"/>
          <p:nvPr/>
        </p:nvPicPr>
        <p:blipFill rotWithShape="1">
          <a:blip r:embed="rId2">
            <a:alphaModFix/>
          </a:blip>
          <a:srcRect b="58131" l="75053" r="18512" t="36835"/>
          <a:stretch/>
        </p:blipFill>
        <p:spPr>
          <a:xfrm>
            <a:off x="7185073" y="1614267"/>
            <a:ext cx="506437" cy="27432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11" name="Shape 211"/>
        <p:cNvGrpSpPr/>
        <p:nvPr/>
      </p:nvGrpSpPr>
      <p:grpSpPr>
        <a:xfrm>
          <a:off x="0" y="0"/>
          <a:ext cx="0" cy="0"/>
          <a:chOff x="0" y="0"/>
          <a:chExt cx="0" cy="0"/>
        </a:xfrm>
      </p:grpSpPr>
      <p:sp>
        <p:nvSpPr>
          <p:cNvPr id="212" name="Google Shape;212;p7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70"/>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14" name="Google Shape;214;p70"/>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215" name="Google Shape;215;p7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7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7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18" name="Shape 218"/>
        <p:cNvGrpSpPr/>
        <p:nvPr/>
      </p:nvGrpSpPr>
      <p:grpSpPr>
        <a:xfrm>
          <a:off x="0" y="0"/>
          <a:ext cx="0" cy="0"/>
          <a:chOff x="0" y="0"/>
          <a:chExt cx="0" cy="0"/>
        </a:xfrm>
      </p:grpSpPr>
      <p:sp>
        <p:nvSpPr>
          <p:cNvPr id="219" name="Google Shape;219;p7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71"/>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21" name="Google Shape;221;p71"/>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222" name="Google Shape;222;p7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7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7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25" name="Shape 225"/>
        <p:cNvGrpSpPr/>
        <p:nvPr/>
      </p:nvGrpSpPr>
      <p:grpSpPr>
        <a:xfrm>
          <a:off x="0" y="0"/>
          <a:ext cx="0" cy="0"/>
          <a:chOff x="0" y="0"/>
          <a:chExt cx="0" cy="0"/>
        </a:xfrm>
      </p:grpSpPr>
      <p:sp>
        <p:nvSpPr>
          <p:cNvPr id="226" name="Google Shape;226;p7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72"/>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8" name="Google Shape;228;p7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7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7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31" name="Shape 231"/>
        <p:cNvGrpSpPr/>
        <p:nvPr/>
      </p:nvGrpSpPr>
      <p:grpSpPr>
        <a:xfrm>
          <a:off x="0" y="0"/>
          <a:ext cx="0" cy="0"/>
          <a:chOff x="0" y="0"/>
          <a:chExt cx="0" cy="0"/>
        </a:xfrm>
      </p:grpSpPr>
      <p:sp>
        <p:nvSpPr>
          <p:cNvPr id="232" name="Google Shape;232;p73"/>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73"/>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4" name="Google Shape;234;p7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7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7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4" name="Shape 34"/>
        <p:cNvGrpSpPr/>
        <p:nvPr/>
      </p:nvGrpSpPr>
      <p:grpSpPr>
        <a:xfrm>
          <a:off x="0" y="0"/>
          <a:ext cx="0" cy="0"/>
          <a:chOff x="0" y="0"/>
          <a:chExt cx="0" cy="0"/>
        </a:xfrm>
      </p:grpSpPr>
      <p:sp>
        <p:nvSpPr>
          <p:cNvPr id="35" name="Google Shape;35;p4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2"/>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7" name="Google Shape;37;p4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0" name="Shape 40"/>
        <p:cNvGrpSpPr/>
        <p:nvPr/>
      </p:nvGrpSpPr>
      <p:grpSpPr>
        <a:xfrm>
          <a:off x="0" y="0"/>
          <a:ext cx="0" cy="0"/>
          <a:chOff x="0" y="0"/>
          <a:chExt cx="0" cy="0"/>
        </a:xfrm>
      </p:grpSpPr>
      <p:sp>
        <p:nvSpPr>
          <p:cNvPr id="41" name="Google Shape;41;p4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4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4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7" name="Shape 47"/>
        <p:cNvGrpSpPr/>
        <p:nvPr/>
      </p:nvGrpSpPr>
      <p:grpSpPr>
        <a:xfrm>
          <a:off x="0" y="0"/>
          <a:ext cx="0" cy="0"/>
          <a:chOff x="0" y="0"/>
          <a:chExt cx="0" cy="0"/>
        </a:xfrm>
      </p:grpSpPr>
      <p:sp>
        <p:nvSpPr>
          <p:cNvPr id="48" name="Google Shape;48;p44"/>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4"/>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44"/>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4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4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6" name="Shape 56"/>
        <p:cNvGrpSpPr/>
        <p:nvPr/>
      </p:nvGrpSpPr>
      <p:grpSpPr>
        <a:xfrm>
          <a:off x="0" y="0"/>
          <a:ext cx="0" cy="0"/>
          <a:chOff x="0" y="0"/>
          <a:chExt cx="0" cy="0"/>
        </a:xfrm>
      </p:grpSpPr>
      <p:sp>
        <p:nvSpPr>
          <p:cNvPr id="57" name="Google Shape;57;p4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4" name="Google Shape;64;p4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5" name="Google Shape;65;p4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8" name="Shape 68"/>
        <p:cNvGrpSpPr/>
        <p:nvPr/>
      </p:nvGrpSpPr>
      <p:grpSpPr>
        <a:xfrm>
          <a:off x="0" y="0"/>
          <a:ext cx="0" cy="0"/>
          <a:chOff x="0" y="0"/>
          <a:chExt cx="0" cy="0"/>
        </a:xfrm>
      </p:grpSpPr>
      <p:sp>
        <p:nvSpPr>
          <p:cNvPr id="69" name="Google Shape;69;p4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1" name="Google Shape;71;p4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72" name="Google Shape;72;p4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5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5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0" name="Google Shape;90;p5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91" name="Google Shape;91;p5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92" name="Google Shape;92;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6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6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5" name="Google Shape;165;p6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66" name="Google Shape;166;p6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67" name="Google Shape;167;p6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hyperlink" Target="https://www.bing.com/images/search?view=detailV2&amp;ccid=3725EiYr&amp;id=B74C82A5AFC034EEB679F7C034F39DC431C89075&amp;thid=OIP.3725EiYrBAUsSBxY7ErrVAHaEd&amp;mediaurl=https%3a%2f%2fstatic.escolakids.uol.com.br%2f2019%2f09%2ftranslacao-estacoes-ano.jpg&amp;exph=500&amp;expw=830&amp;q=movimento+de+transla%c3%a7%c3%a3o&amp;simid=608039633060302709&amp;ck=3D0D4F02CCDDB4CD3FA50DA07C4F16C5&amp;selectedIndex=2&amp;FORM=IRPRST&amp;ajaxhist=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hyperlink" Target="https://www.bing.com/images/search?view=detailV2&amp;ccid=5afUl9RU&amp;id=6429EB3CD054F464F6DC274CAE55D3B5F1AC4121&amp;thid=OIP.5afUl9RUxxGnz7vF40WUngHaHB&amp;mediaurl=https%3A%2F%2Fth.bing.com%2Fth%2Fid%2FRe5a7d497d454c711a7cfbbc5e345949e%3Frik%3DIUGs8bXTVa5MJw%26riu%3Dhttp%253a%252f%252fmundoeducacao.bol.uol.com.br%252fupload%252fconteudo%252ffusos-horarios-do-brasil-atualmente.jpg%26ehk%3DED9UKtYofDUIdfiwFllSLKV0Cg0lrRAyjP%252fWy%252fP4KZM%253d%26risl%3D%26pid%3DImgRaw&amp;exph=427&amp;expw=450&amp;q=fusos+horarios+no+brasil&amp;ck=B6EB42731EEB4DEFFB61E51911FFE73E&amp;selectedindex=0&amp;form=IRPRST&amp;ajaxhist=0&amp;pivotparams=insightsToken%3Dccid_vFGtjSQP*cp_39F705ACDF91A166C8C87DB141A4C6C7*mid_747D714F27460849B3749A85E90D4757B0F5BA57*simid_608020528544298304*thid_OIP.vFGtjSQPnHXyxiVEP-d8jgHaGh&amp;vt=0&amp;sim=11&amp;iss=VSI&amp;ajaxhist=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
          <p:cNvSpPr txBox="1"/>
          <p:nvPr/>
        </p:nvSpPr>
        <p:spPr>
          <a:xfrm>
            <a:off x="255495" y="1565157"/>
            <a:ext cx="8639735" cy="1759456"/>
          </a:xfrm>
          <a:prstGeom prst="rect">
            <a:avLst/>
          </a:prstGeom>
          <a:noFill/>
          <a:ln>
            <a:noFill/>
          </a:ln>
        </p:spPr>
        <p:txBody>
          <a:bodyPr anchorCtr="0" anchor="t" bIns="45700" lIns="91425" spcFirstLastPara="1" rIns="91425" wrap="square" tIns="45700">
            <a:spAutoFit/>
          </a:bodyPr>
          <a:lstStyle/>
          <a:p>
            <a:pPr indent="0" lvl="0" marL="0" marR="0" rtl="0" algn="ctr">
              <a:lnSpc>
                <a:spcPct val="57000"/>
              </a:lnSpc>
              <a:spcBef>
                <a:spcPts val="0"/>
              </a:spcBef>
              <a:spcAft>
                <a:spcPts val="0"/>
              </a:spcAft>
              <a:buNone/>
            </a:pPr>
            <a:r>
              <a:rPr b="1" i="0" lang="pt-BR" sz="4500" u="none" cap="none" strike="noStrike">
                <a:solidFill>
                  <a:schemeClr val="dk1"/>
                </a:solidFill>
                <a:latin typeface="Calibri"/>
                <a:ea typeface="Calibri"/>
                <a:cs typeface="Calibri"/>
                <a:sym typeface="Calibri"/>
              </a:rPr>
              <a:t>GEOGRAFIA</a:t>
            </a:r>
            <a:endParaRPr b="1" i="0" sz="2250" u="none" cap="none" strike="noStrike">
              <a:solidFill>
                <a:schemeClr val="dk1"/>
              </a:solidFill>
              <a:latin typeface="Calibri"/>
              <a:ea typeface="Calibri"/>
              <a:cs typeface="Calibri"/>
              <a:sym typeface="Calibri"/>
            </a:endParaRPr>
          </a:p>
          <a:p>
            <a:pPr indent="0" lvl="0" marL="0" marR="0" rtl="0" algn="ctr">
              <a:lnSpc>
                <a:spcPct val="114000"/>
              </a:lnSpc>
              <a:spcBef>
                <a:spcPts val="0"/>
              </a:spcBef>
              <a:spcAft>
                <a:spcPts val="0"/>
              </a:spcAft>
              <a:buNone/>
            </a:pPr>
            <a:r>
              <a:t/>
            </a:r>
            <a:endParaRPr b="0" i="0" sz="2250" u="none" cap="none" strike="noStrike">
              <a:solidFill>
                <a:schemeClr val="dk1"/>
              </a:solidFill>
              <a:latin typeface="Calibri"/>
              <a:ea typeface="Calibri"/>
              <a:cs typeface="Calibri"/>
              <a:sym typeface="Calibri"/>
            </a:endParaRPr>
          </a:p>
          <a:p>
            <a:pPr indent="0" lvl="0" marL="0" marR="0" rtl="0" algn="ctr">
              <a:lnSpc>
                <a:spcPct val="106875"/>
              </a:lnSpc>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0" lvl="0" marL="0" marR="0" rtl="0" algn="ctr">
              <a:lnSpc>
                <a:spcPct val="106875"/>
              </a:lnSpc>
              <a:spcBef>
                <a:spcPts val="0"/>
              </a:spcBef>
              <a:spcAft>
                <a:spcPts val="0"/>
              </a:spcAft>
              <a:buNone/>
            </a:pPr>
            <a:r>
              <a:rPr b="1" i="0" lang="pt-BR" sz="2400" u="none" cap="none" strike="noStrike">
                <a:solidFill>
                  <a:schemeClr val="dk1"/>
                </a:solidFill>
                <a:latin typeface="Calibri"/>
                <a:ea typeface="Calibri"/>
                <a:cs typeface="Calibri"/>
                <a:sym typeface="Calibri"/>
              </a:rPr>
              <a:t>1ª SÉRIE</a:t>
            </a:r>
            <a:endParaRPr b="1" i="0" sz="2400" u="none" cap="none" strike="noStrike">
              <a:solidFill>
                <a:schemeClr val="dk1"/>
              </a:solidFill>
              <a:latin typeface="Calibri"/>
              <a:ea typeface="Calibri"/>
              <a:cs typeface="Calibri"/>
              <a:sym typeface="Calibri"/>
            </a:endParaRPr>
          </a:p>
          <a:p>
            <a:pPr indent="0" lvl="0" marL="0" marR="0" rtl="0" algn="ctr">
              <a:lnSpc>
                <a:spcPct val="106875"/>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ctr">
              <a:lnSpc>
                <a:spcPct val="106875"/>
              </a:lnSpc>
              <a:spcBef>
                <a:spcPts val="0"/>
              </a:spcBef>
              <a:spcAft>
                <a:spcPts val="0"/>
              </a:spcAft>
              <a:buNone/>
            </a:pPr>
            <a:r>
              <a:rPr b="1" lang="pt-BR" sz="2400">
                <a:solidFill>
                  <a:schemeClr val="dk1"/>
                </a:solidFill>
                <a:latin typeface="Calibri"/>
                <a:ea typeface="Calibri"/>
                <a:cs typeface="Calibri"/>
                <a:sym typeface="Calibri"/>
              </a:rPr>
              <a:t>ROTAÇÃO E TRANSLAÇÃO </a:t>
            </a:r>
            <a:endParaRPr b="1" sz="2400">
              <a:solidFill>
                <a:schemeClr val="dk1"/>
              </a:solidFill>
              <a:latin typeface="Calibri"/>
              <a:ea typeface="Calibri"/>
              <a:cs typeface="Calibri"/>
              <a:sym typeface="Calibri"/>
            </a:endParaRPr>
          </a:p>
          <a:p>
            <a:pPr indent="0" lvl="0" marL="0" marR="0" rtl="0" algn="ctr">
              <a:lnSpc>
                <a:spcPct val="106875"/>
              </a:lnSpc>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p:nvPr/>
        </p:nvSpPr>
        <p:spPr>
          <a:xfrm>
            <a:off x="1770572" y="307443"/>
            <a:ext cx="54470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ROTAÇÃO</a:t>
            </a:r>
            <a:endParaRPr/>
          </a:p>
        </p:txBody>
      </p:sp>
      <p:sp>
        <p:nvSpPr>
          <p:cNvPr id="299" name="Google Shape;299;p10"/>
          <p:cNvSpPr/>
          <p:nvPr/>
        </p:nvSpPr>
        <p:spPr>
          <a:xfrm>
            <a:off x="663788" y="946080"/>
            <a:ext cx="7660640" cy="2308324"/>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 movimento de rotação da Terra ocorre de oeste para leste, ou seja, a porção Leste vê o nascer do sol primeiro que o Oeste. Como exemplo podemos citar o Brasil e o Japão, onde a diferença de fusos horários é exatamente 12 horas. Deste modo, quando no Japão são 6h da manhã, no Brasil são 6h da tarde.</a:t>
            </a:r>
            <a:endParaRPr/>
          </a:p>
        </p:txBody>
      </p:sp>
      <p:pic>
        <p:nvPicPr>
          <p:cNvPr descr="https://www.sogeografia.com.br/Conteudos/GeografiaFisica/Movimentos/content_clip_image005.jpg" id="300" name="Google Shape;300;p10"/>
          <p:cNvPicPr preferRelativeResize="0"/>
          <p:nvPr/>
        </p:nvPicPr>
        <p:blipFill rotWithShape="1">
          <a:blip r:embed="rId3">
            <a:alphaModFix/>
          </a:blip>
          <a:srcRect b="0" l="0" r="0" t="0"/>
          <a:stretch/>
        </p:blipFill>
        <p:spPr>
          <a:xfrm>
            <a:off x="3688125" y="2982199"/>
            <a:ext cx="2252425" cy="1816475"/>
          </a:xfrm>
          <a:prstGeom prst="rect">
            <a:avLst/>
          </a:prstGeom>
          <a:noFill/>
          <a:ln>
            <a:noFill/>
          </a:ln>
        </p:spPr>
      </p:pic>
      <p:sp>
        <p:nvSpPr>
          <p:cNvPr id="301" name="Google Shape;301;p10"/>
          <p:cNvSpPr/>
          <p:nvPr/>
        </p:nvSpPr>
        <p:spPr>
          <a:xfrm>
            <a:off x="3393586" y="4798679"/>
            <a:ext cx="26559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https://www.sogeografia.com.br/Conteudos/GeografiaFisica/Movimentos/content_clip_image005.jpg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1"/>
          <p:cNvSpPr/>
          <p:nvPr/>
        </p:nvSpPr>
        <p:spPr>
          <a:xfrm>
            <a:off x="1770572" y="307443"/>
            <a:ext cx="54470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TRANSLAÇÃO</a:t>
            </a:r>
            <a:endParaRPr/>
          </a:p>
        </p:txBody>
      </p:sp>
      <p:sp>
        <p:nvSpPr>
          <p:cNvPr id="307" name="Google Shape;307;p11"/>
          <p:cNvSpPr/>
          <p:nvPr/>
        </p:nvSpPr>
        <p:spPr>
          <a:xfrm>
            <a:off x="662105" y="1120680"/>
            <a:ext cx="7664100" cy="23082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b="1" lang="pt-BR" sz="2400">
                <a:solidFill>
                  <a:schemeClr val="dk1"/>
                </a:solidFill>
                <a:latin typeface="Calibri"/>
                <a:ea typeface="Calibri"/>
                <a:cs typeface="Calibri"/>
                <a:sym typeface="Calibri"/>
              </a:rPr>
              <a:t>O movimento de translação é aquele que o planeta Terra realiza ao redor do Sol junto com os outros planetas</a:t>
            </a:r>
            <a:r>
              <a:rPr lang="pt-BR"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45720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 tempo necessário para completar uma volta ao redor do Sol é de 365 dias, 5 horas e cerca de 48 minutos. O tempo que a planeta leva para dar uma volta completa ao redor do Sol é chamado "ano". </a:t>
            </a:r>
            <a:endParaRPr b="0" i="0"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2"/>
          <p:cNvSpPr/>
          <p:nvPr/>
        </p:nvSpPr>
        <p:spPr>
          <a:xfrm>
            <a:off x="1770572" y="307443"/>
            <a:ext cx="54470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TRANSLAÇÃO</a:t>
            </a:r>
            <a:endParaRPr/>
          </a:p>
        </p:txBody>
      </p:sp>
      <p:sp>
        <p:nvSpPr>
          <p:cNvPr id="313" name="Google Shape;313;p12"/>
          <p:cNvSpPr/>
          <p:nvPr/>
        </p:nvSpPr>
        <p:spPr>
          <a:xfrm>
            <a:off x="660405" y="877755"/>
            <a:ext cx="7664023" cy="341632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 ano civil, aceito por convenção, tem 365 dias. Como o ano sideral, ou o tempo concreto do movimento de translação, é de 365 dias e 6 horas, a cada quatro anos temos um ano de 366 dias, dia este que é acrescido ao nosso calendário no mês de fevereiro e que recebe o nome de ano bissexto. </a:t>
            </a:r>
            <a:endParaRPr/>
          </a:p>
          <a:p>
            <a:pPr indent="457200" lvl="0" marL="0" marR="0" rtl="0" algn="just">
              <a:spcBef>
                <a:spcPts val="0"/>
              </a:spcBef>
              <a:spcAft>
                <a:spcPts val="0"/>
              </a:spcAft>
              <a:buNone/>
            </a:pPr>
            <a:r>
              <a:rPr b="1" lang="pt-BR" sz="2400">
                <a:solidFill>
                  <a:schemeClr val="dk1"/>
                </a:solidFill>
                <a:latin typeface="Calibri"/>
                <a:ea typeface="Calibri"/>
                <a:cs typeface="Calibri"/>
                <a:sym typeface="Calibri"/>
              </a:rPr>
              <a:t>O movimento de translação é o responsável pelas quatro estações do ano</a:t>
            </a:r>
            <a:r>
              <a:rPr lang="pt-BR" sz="2400">
                <a:solidFill>
                  <a:schemeClr val="dk1"/>
                </a:solidFill>
                <a:latin typeface="Calibri"/>
                <a:ea typeface="Calibri"/>
                <a:cs typeface="Calibri"/>
                <a:sym typeface="Calibri"/>
              </a:rPr>
              <a:t>: verão, outono, inverno e primavera, que ocorrem em razão das diferentes localizações da Terra no espaço.</a:t>
            </a:r>
            <a:endParaRPr b="0" i="0"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p:nvPr/>
        </p:nvSpPr>
        <p:spPr>
          <a:xfrm>
            <a:off x="1770572" y="307443"/>
            <a:ext cx="54470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TRANSLAÇÃO</a:t>
            </a:r>
            <a:endParaRPr/>
          </a:p>
        </p:txBody>
      </p:sp>
      <p:pic>
        <p:nvPicPr>
          <p:cNvPr id="319" name="Google Shape;319;p13"/>
          <p:cNvPicPr preferRelativeResize="0"/>
          <p:nvPr/>
        </p:nvPicPr>
        <p:blipFill>
          <a:blip r:embed="rId3">
            <a:alphaModFix/>
          </a:blip>
          <a:stretch>
            <a:fillRect/>
          </a:stretch>
        </p:blipFill>
        <p:spPr>
          <a:xfrm>
            <a:off x="2408100" y="1069813"/>
            <a:ext cx="4569781" cy="2752880"/>
          </a:xfrm>
          <a:prstGeom prst="rect">
            <a:avLst/>
          </a:prstGeom>
          <a:noFill/>
          <a:ln>
            <a:noFill/>
          </a:ln>
        </p:spPr>
      </p:pic>
      <p:sp>
        <p:nvSpPr>
          <p:cNvPr id="320" name="Google Shape;320;p13"/>
          <p:cNvSpPr txBox="1"/>
          <p:nvPr/>
        </p:nvSpPr>
        <p:spPr>
          <a:xfrm>
            <a:off x="3110498" y="3765726"/>
            <a:ext cx="31650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hlink"/>
                </a:solidFill>
                <a:hlinkClick r:id="rId4"/>
              </a:rPr>
              <a:t>movimento de translação - Bing images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p:nvPr/>
        </p:nvSpPr>
        <p:spPr>
          <a:xfrm>
            <a:off x="2666706" y="273900"/>
            <a:ext cx="381059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SOLSTÍCIO E EQUINÓCIO</a:t>
            </a:r>
            <a:endParaRPr sz="2800">
              <a:solidFill>
                <a:schemeClr val="dk1"/>
              </a:solidFill>
              <a:latin typeface="Calibri"/>
              <a:ea typeface="Calibri"/>
              <a:cs typeface="Calibri"/>
              <a:sym typeface="Calibri"/>
            </a:endParaRPr>
          </a:p>
        </p:txBody>
      </p:sp>
      <p:pic>
        <p:nvPicPr>
          <p:cNvPr descr="Solstício e Equinócio - Astronomia - InfoEscola" id="326" name="Google Shape;326;p14"/>
          <p:cNvPicPr preferRelativeResize="0"/>
          <p:nvPr/>
        </p:nvPicPr>
        <p:blipFill rotWithShape="1">
          <a:blip r:embed="rId3">
            <a:alphaModFix/>
          </a:blip>
          <a:srcRect b="0" l="0" r="0" t="0"/>
          <a:stretch/>
        </p:blipFill>
        <p:spPr>
          <a:xfrm>
            <a:off x="1361450" y="1027125"/>
            <a:ext cx="6148794" cy="3448450"/>
          </a:xfrm>
          <a:prstGeom prst="rect">
            <a:avLst/>
          </a:prstGeom>
          <a:noFill/>
          <a:ln>
            <a:noFill/>
          </a:ln>
        </p:spPr>
      </p:pic>
      <p:sp>
        <p:nvSpPr>
          <p:cNvPr id="327" name="Google Shape;327;p14"/>
          <p:cNvSpPr/>
          <p:nvPr/>
        </p:nvSpPr>
        <p:spPr>
          <a:xfrm>
            <a:off x="2666708" y="4475566"/>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https://www.infoescola.com/wp-content/uploads/2007/09/solsticio-equinocio-hemisferio-sul.jpg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5"/>
          <p:cNvSpPr/>
          <p:nvPr/>
        </p:nvSpPr>
        <p:spPr>
          <a:xfrm>
            <a:off x="2206387" y="273900"/>
            <a:ext cx="473123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COORDENADAS GEOGRÁFICAS</a:t>
            </a:r>
            <a:endParaRPr sz="2800">
              <a:solidFill>
                <a:schemeClr val="dk1"/>
              </a:solidFill>
              <a:latin typeface="Calibri"/>
              <a:ea typeface="Calibri"/>
              <a:cs typeface="Calibri"/>
              <a:sym typeface="Calibri"/>
            </a:endParaRPr>
          </a:p>
        </p:txBody>
      </p:sp>
      <p:pic>
        <p:nvPicPr>
          <p:cNvPr descr="Coordenadas Geográficas. O que são as coordenadas geográficas?" id="333" name="Google Shape;333;p15"/>
          <p:cNvPicPr preferRelativeResize="0"/>
          <p:nvPr/>
        </p:nvPicPr>
        <p:blipFill rotWithShape="1">
          <a:blip r:embed="rId3">
            <a:alphaModFix/>
          </a:blip>
          <a:srcRect b="0" l="0" r="0" t="0"/>
          <a:stretch/>
        </p:blipFill>
        <p:spPr>
          <a:xfrm>
            <a:off x="2442311" y="2503767"/>
            <a:ext cx="3810000" cy="1981201"/>
          </a:xfrm>
          <a:prstGeom prst="rect">
            <a:avLst/>
          </a:prstGeom>
          <a:noFill/>
          <a:ln>
            <a:noFill/>
          </a:ln>
        </p:spPr>
      </p:pic>
      <p:sp>
        <p:nvSpPr>
          <p:cNvPr id="334" name="Google Shape;334;p15"/>
          <p:cNvSpPr/>
          <p:nvPr/>
        </p:nvSpPr>
        <p:spPr>
          <a:xfrm>
            <a:off x="663788" y="829731"/>
            <a:ext cx="7159200" cy="15696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As </a:t>
            </a:r>
            <a:r>
              <a:rPr b="1" lang="pt-BR" sz="2400">
                <a:solidFill>
                  <a:schemeClr val="dk1"/>
                </a:solidFill>
                <a:latin typeface="Calibri"/>
                <a:ea typeface="Calibri"/>
                <a:cs typeface="Calibri"/>
                <a:sym typeface="Calibri"/>
              </a:rPr>
              <a:t>coordenadas geográficas</a:t>
            </a:r>
            <a:r>
              <a:rPr lang="pt-BR" sz="2400">
                <a:solidFill>
                  <a:schemeClr val="dk1"/>
                </a:solidFill>
                <a:latin typeface="Calibri"/>
                <a:ea typeface="Calibri"/>
                <a:cs typeface="Calibri"/>
                <a:sym typeface="Calibri"/>
              </a:rPr>
              <a:t> são algumas ‘linhas imaginárias’ que nos ajudam a encontrar nossa localização na superfície terrestre. A essas linhas damos o nome</a:t>
            </a:r>
            <a:r>
              <a:rPr lang="pt-BR" sz="2400">
                <a:solidFill>
                  <a:schemeClr val="dk1"/>
                </a:solidFill>
                <a:latin typeface="Calibri"/>
                <a:ea typeface="Calibri"/>
                <a:cs typeface="Calibri"/>
                <a:sym typeface="Calibri"/>
              </a:rPr>
              <a:t> </a:t>
            </a:r>
            <a:r>
              <a:rPr lang="pt-BR" sz="2400">
                <a:solidFill>
                  <a:schemeClr val="dk1"/>
                </a:solidFill>
                <a:latin typeface="Calibri"/>
                <a:ea typeface="Calibri"/>
                <a:cs typeface="Calibri"/>
                <a:sym typeface="Calibri"/>
              </a:rPr>
              <a:t>de </a:t>
            </a:r>
            <a:r>
              <a:rPr b="1" lang="pt-BR" sz="2400">
                <a:solidFill>
                  <a:schemeClr val="dk1"/>
                </a:solidFill>
                <a:latin typeface="Calibri"/>
                <a:ea typeface="Calibri"/>
                <a:cs typeface="Calibri"/>
                <a:sym typeface="Calibri"/>
              </a:rPr>
              <a:t>latitude</a:t>
            </a:r>
            <a:r>
              <a:rPr lang="pt-BR" sz="2400">
                <a:solidFill>
                  <a:schemeClr val="dk1"/>
                </a:solidFill>
                <a:latin typeface="Calibri"/>
                <a:ea typeface="Calibri"/>
                <a:cs typeface="Calibri"/>
                <a:sym typeface="Calibri"/>
              </a:rPr>
              <a:t> e </a:t>
            </a:r>
            <a:r>
              <a:rPr b="1" lang="pt-BR" sz="2400">
                <a:solidFill>
                  <a:schemeClr val="dk1"/>
                </a:solidFill>
                <a:latin typeface="Calibri"/>
                <a:ea typeface="Calibri"/>
                <a:cs typeface="Calibri"/>
                <a:sym typeface="Calibri"/>
              </a:rPr>
              <a:t>longitude</a:t>
            </a:r>
            <a:r>
              <a:rPr lang="pt-BR" sz="2400">
                <a:solidFill>
                  <a:schemeClr val="dk1"/>
                </a:solidFill>
                <a:latin typeface="Calibri"/>
                <a:ea typeface="Calibri"/>
                <a:cs typeface="Calibri"/>
                <a:sym typeface="Calibri"/>
              </a:rPr>
              <a:t>.</a:t>
            </a:r>
            <a:endParaRPr/>
          </a:p>
        </p:txBody>
      </p:sp>
      <p:sp>
        <p:nvSpPr>
          <p:cNvPr id="335" name="Google Shape;335;p15"/>
          <p:cNvSpPr/>
          <p:nvPr/>
        </p:nvSpPr>
        <p:spPr>
          <a:xfrm>
            <a:off x="2757961" y="4589423"/>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https://static.escolakids.uol.com.br/conteudo_legenda/b125906d426f1733e142338e5cf9a59c.jpg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p:nvPr/>
        </p:nvSpPr>
        <p:spPr>
          <a:xfrm>
            <a:off x="2128492" y="365119"/>
            <a:ext cx="4731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chemeClr val="dk1"/>
                </a:solidFill>
                <a:latin typeface="Calibri"/>
                <a:ea typeface="Calibri"/>
                <a:cs typeface="Calibri"/>
                <a:sym typeface="Calibri"/>
              </a:rPr>
              <a:t>COORDENADAS GEOGRÁFICAS</a:t>
            </a:r>
            <a:endParaRPr sz="2800">
              <a:solidFill>
                <a:schemeClr val="dk1"/>
              </a:solidFill>
              <a:latin typeface="Calibri"/>
              <a:ea typeface="Calibri"/>
              <a:cs typeface="Calibri"/>
              <a:sym typeface="Calibri"/>
            </a:endParaRPr>
          </a:p>
        </p:txBody>
      </p:sp>
      <p:sp>
        <p:nvSpPr>
          <p:cNvPr id="341" name="Google Shape;341;p16"/>
          <p:cNvSpPr/>
          <p:nvPr/>
        </p:nvSpPr>
        <p:spPr>
          <a:xfrm>
            <a:off x="669000" y="1370325"/>
            <a:ext cx="7806000" cy="267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pt-BR" sz="2400">
                <a:solidFill>
                  <a:schemeClr val="dk1"/>
                </a:solidFill>
                <a:latin typeface="Calibri"/>
                <a:ea typeface="Calibri"/>
                <a:cs typeface="Calibri"/>
                <a:sym typeface="Calibri"/>
              </a:rPr>
              <a:t>Latitude</a:t>
            </a:r>
            <a:r>
              <a:rPr lang="pt-BR" sz="2400">
                <a:solidFill>
                  <a:schemeClr val="dk1"/>
                </a:solidFill>
                <a:latin typeface="Calibri"/>
                <a:ea typeface="Calibri"/>
                <a:cs typeface="Calibri"/>
                <a:sym typeface="Calibri"/>
              </a:rPr>
              <a:t>: é a distância medida em graus de um determinado ponto da superfície em relação à Linha do Equador. Pode variar de 0º a 90º e estar ao Norte ou ao Sul.</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b="1" lang="pt-BR" sz="2400">
                <a:solidFill>
                  <a:schemeClr val="dk1"/>
                </a:solidFill>
                <a:latin typeface="Calibri"/>
                <a:ea typeface="Calibri"/>
                <a:cs typeface="Calibri"/>
                <a:sym typeface="Calibri"/>
              </a:rPr>
              <a:t>Longitude: </a:t>
            </a:r>
            <a:r>
              <a:rPr lang="pt-BR" sz="2400">
                <a:solidFill>
                  <a:schemeClr val="dk1"/>
                </a:solidFill>
                <a:latin typeface="Calibri"/>
                <a:ea typeface="Calibri"/>
                <a:cs typeface="Calibri"/>
                <a:sym typeface="Calibri"/>
              </a:rPr>
              <a:t>é a distância medida em graus de um determinado ponto da superfície em relação ao Meridiano de Greenwich. Pode variar de 0º a 180º e estar a Leste ou a Oeste. </a:t>
            </a:r>
            <a:endParaRPr b="0" i="0"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7"/>
          <p:cNvSpPr/>
          <p:nvPr/>
        </p:nvSpPr>
        <p:spPr>
          <a:xfrm>
            <a:off x="2191455" y="308052"/>
            <a:ext cx="476111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COORDENADAS </a:t>
            </a:r>
            <a:r>
              <a:rPr b="1" lang="pt-BR" sz="2800">
                <a:solidFill>
                  <a:schemeClr val="dk1"/>
                </a:solidFill>
                <a:latin typeface="Calibri"/>
                <a:ea typeface="Calibri"/>
                <a:cs typeface="Calibri"/>
                <a:sym typeface="Calibri"/>
              </a:rPr>
              <a:t>GEOGRÁFICAS</a:t>
            </a:r>
            <a:endParaRPr/>
          </a:p>
        </p:txBody>
      </p:sp>
      <p:pic>
        <p:nvPicPr>
          <p:cNvPr descr="Coordenadas Geográficas | Educa Mais Brasil" id="347" name="Google Shape;347;p17"/>
          <p:cNvPicPr preferRelativeResize="0"/>
          <p:nvPr/>
        </p:nvPicPr>
        <p:blipFill rotWithShape="1">
          <a:blip r:embed="rId3">
            <a:alphaModFix/>
          </a:blip>
          <a:srcRect b="0" l="0" r="0" t="0"/>
          <a:stretch/>
        </p:blipFill>
        <p:spPr>
          <a:xfrm>
            <a:off x="1371134" y="1160944"/>
            <a:ext cx="6101533" cy="3254151"/>
          </a:xfrm>
          <a:prstGeom prst="rect">
            <a:avLst/>
          </a:prstGeom>
          <a:noFill/>
          <a:ln>
            <a:noFill/>
          </a:ln>
        </p:spPr>
      </p:pic>
      <p:sp>
        <p:nvSpPr>
          <p:cNvPr id="348" name="Google Shape;348;p17"/>
          <p:cNvSpPr/>
          <p:nvPr/>
        </p:nvSpPr>
        <p:spPr>
          <a:xfrm>
            <a:off x="2286000" y="4555869"/>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https://images.educamaisbrasil.com.br/content/banco_de_imagens/guia-de-estudo/D/coordenada-geografica.jpg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
          <p:cNvSpPr/>
          <p:nvPr/>
        </p:nvSpPr>
        <p:spPr>
          <a:xfrm>
            <a:off x="3149190" y="432752"/>
            <a:ext cx="2845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FUSOS HORÁRIOS</a:t>
            </a:r>
            <a:endParaRPr/>
          </a:p>
        </p:txBody>
      </p:sp>
      <p:sp>
        <p:nvSpPr>
          <p:cNvPr id="354" name="Google Shape;354;p18"/>
          <p:cNvSpPr/>
          <p:nvPr/>
        </p:nvSpPr>
        <p:spPr>
          <a:xfrm>
            <a:off x="667975" y="1266400"/>
            <a:ext cx="7808100" cy="30471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Os</a:t>
            </a:r>
            <a:r>
              <a:rPr b="1" lang="pt-BR" sz="2400">
                <a:solidFill>
                  <a:schemeClr val="dk1"/>
                </a:solidFill>
                <a:latin typeface="Calibri"/>
                <a:ea typeface="Calibri"/>
                <a:cs typeface="Calibri"/>
                <a:sym typeface="Calibri"/>
              </a:rPr>
              <a:t> Fusos Horários</a:t>
            </a:r>
            <a:r>
              <a:rPr lang="pt-BR" sz="2400">
                <a:solidFill>
                  <a:schemeClr val="dk1"/>
                </a:solidFill>
                <a:latin typeface="Calibri"/>
                <a:ea typeface="Calibri"/>
                <a:cs typeface="Calibri"/>
                <a:sym typeface="Calibri"/>
              </a:rPr>
              <a:t>, também chamados de zonas horárias, são cada um dos 24 fusos traçados por uma linha imaginária de um polo ao outro do globo terrestre.</a:t>
            </a:r>
            <a:endParaRPr sz="2400">
              <a:solidFill>
                <a:schemeClr val="dk1"/>
              </a:solidFill>
              <a:latin typeface="Calibri"/>
              <a:ea typeface="Calibri"/>
              <a:cs typeface="Calibri"/>
              <a:sym typeface="Calibri"/>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A finalidade dessa divisão é de padronizar o cálculo de tempo em todo o planeta Terra.</a:t>
            </a:r>
            <a:endParaRPr sz="2400">
              <a:solidFill>
                <a:schemeClr val="dk1"/>
              </a:solidFill>
              <a:latin typeface="Calibri"/>
              <a:ea typeface="Calibri"/>
              <a:cs typeface="Calibri"/>
              <a:sym typeface="Calibri"/>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Devido a questões geopolíticas, cada nação pode adotar um determinado horário como referência, o que pode levar a distorções.</a:t>
            </a:r>
            <a:endParaRPr b="0" i="0"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9"/>
          <p:cNvSpPr/>
          <p:nvPr/>
        </p:nvSpPr>
        <p:spPr>
          <a:xfrm>
            <a:off x="3149165" y="422352"/>
            <a:ext cx="2845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FUSOS HORÁRIOS</a:t>
            </a:r>
            <a:endParaRPr/>
          </a:p>
        </p:txBody>
      </p:sp>
      <p:sp>
        <p:nvSpPr>
          <p:cNvPr id="360" name="Google Shape;360;p19"/>
          <p:cNvSpPr/>
          <p:nvPr/>
        </p:nvSpPr>
        <p:spPr>
          <a:xfrm>
            <a:off x="694963" y="1357744"/>
            <a:ext cx="7660500" cy="30471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Antes dessa metodologia, os relógios eram acertados em cada cidade pela qual se passava ou, como na Idade Média, pelo horário solar aparente ao meio dia.</a:t>
            </a:r>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Os fusos horários corrigiram isso ao instituir um tempo solar médio. Entretanto, esse processo de padronização teve início somente a partir de 1878, quando Sanford Fleming, a partir de seus estudos de astronomia, propõe a divisão mundo em </a:t>
            </a:r>
            <a:r>
              <a:rPr b="1" lang="pt-BR" sz="2400">
                <a:solidFill>
                  <a:schemeClr val="dk1"/>
                </a:solidFill>
                <a:latin typeface="Calibri"/>
                <a:ea typeface="Calibri"/>
                <a:cs typeface="Calibri"/>
                <a:sym typeface="Calibri"/>
              </a:rPr>
              <a:t>24 faixas verticais</a:t>
            </a:r>
            <a:r>
              <a:rPr lang="pt-BR" sz="2400">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
          <p:cNvPicPr preferRelativeResize="0"/>
          <p:nvPr/>
        </p:nvPicPr>
        <p:blipFill rotWithShape="1">
          <a:blip r:embed="rId3">
            <a:alphaModFix/>
          </a:blip>
          <a:srcRect b="0" l="0" r="0" t="0"/>
          <a:stretch/>
        </p:blipFill>
        <p:spPr>
          <a:xfrm>
            <a:off x="0" y="0"/>
            <a:ext cx="9212096"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p:nvPr/>
        </p:nvSpPr>
        <p:spPr>
          <a:xfrm>
            <a:off x="3149165" y="682127"/>
            <a:ext cx="2845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FUSOS HORÁRIOS</a:t>
            </a:r>
            <a:endParaRPr/>
          </a:p>
        </p:txBody>
      </p:sp>
      <p:sp>
        <p:nvSpPr>
          <p:cNvPr id="366" name="Google Shape;366;p20"/>
          <p:cNvSpPr/>
          <p:nvPr/>
        </p:nvSpPr>
        <p:spPr>
          <a:xfrm>
            <a:off x="694975" y="1641776"/>
            <a:ext cx="7660500" cy="18363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500">
                <a:solidFill>
                  <a:schemeClr val="dk1"/>
                </a:solidFill>
                <a:latin typeface="Calibri"/>
                <a:ea typeface="Calibri"/>
                <a:cs typeface="Calibri"/>
                <a:sym typeface="Calibri"/>
              </a:rPr>
              <a:t>Posteriormente, em 1884, na "Conferência Internacional do Primeiro Meridiano", realizada por representantes de 25 países em Washington, a padronização planetária da hora é adotada e convencionada.</a:t>
            </a:r>
            <a:endParaRPr b="0" i="0" sz="2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1"/>
          <p:cNvSpPr/>
          <p:nvPr/>
        </p:nvSpPr>
        <p:spPr>
          <a:xfrm>
            <a:off x="1769806" y="114876"/>
            <a:ext cx="5604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400">
                <a:solidFill>
                  <a:schemeClr val="dk1"/>
                </a:solidFill>
                <a:latin typeface="Calibri"/>
                <a:ea typeface="Calibri"/>
                <a:cs typeface="Calibri"/>
                <a:sym typeface="Calibri"/>
              </a:rPr>
              <a:t>Conceitos fundamentais para entender </a:t>
            </a:r>
            <a:endParaRPr b="1" sz="2400">
              <a:solidFill>
                <a:schemeClr val="dk1"/>
              </a:solidFill>
              <a:latin typeface="Calibri"/>
              <a:ea typeface="Calibri"/>
              <a:cs typeface="Calibri"/>
              <a:sym typeface="Calibri"/>
            </a:endParaRPr>
          </a:p>
          <a:p>
            <a:pPr indent="0" lvl="0" marL="0" marR="0" rtl="0" algn="ctr">
              <a:spcBef>
                <a:spcPts val="0"/>
              </a:spcBef>
              <a:spcAft>
                <a:spcPts val="0"/>
              </a:spcAft>
              <a:buNone/>
            </a:pPr>
            <a:r>
              <a:rPr b="1" lang="pt-BR" sz="2400">
                <a:solidFill>
                  <a:schemeClr val="dk1"/>
                </a:solidFill>
                <a:latin typeface="Calibri"/>
                <a:ea typeface="Calibri"/>
                <a:cs typeface="Calibri"/>
                <a:sym typeface="Calibri"/>
              </a:rPr>
              <a:t>os fusos horários</a:t>
            </a:r>
            <a:endParaRPr b="1" i="0" sz="2400">
              <a:solidFill>
                <a:schemeClr val="dk1"/>
              </a:solidFill>
              <a:latin typeface="Calibri"/>
              <a:ea typeface="Calibri"/>
              <a:cs typeface="Calibri"/>
              <a:sym typeface="Calibri"/>
            </a:endParaRPr>
          </a:p>
        </p:txBody>
      </p:sp>
      <p:sp>
        <p:nvSpPr>
          <p:cNvPr id="372" name="Google Shape;372;p21"/>
          <p:cNvSpPr/>
          <p:nvPr/>
        </p:nvSpPr>
        <p:spPr>
          <a:xfrm>
            <a:off x="660400" y="1162250"/>
            <a:ext cx="7693800" cy="37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                                          </a:t>
            </a:r>
            <a:r>
              <a:rPr b="1" lang="pt-BR" sz="2400">
                <a:solidFill>
                  <a:schemeClr val="dk1"/>
                </a:solidFill>
                <a:latin typeface="Calibri"/>
                <a:ea typeface="Calibri"/>
                <a:cs typeface="Calibri"/>
                <a:sym typeface="Calibri"/>
              </a:rPr>
              <a:t>Meridianos</a:t>
            </a:r>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Os meridianos são as semicircunferências que ligam os polos e dividem o globo terrestre em dois hemisférios: o ocidental (a Oeste do GMT) e o oriental (a Leste do GMT). Eles determinam os múltiplos de 15° que constituem o total de 360° da circunferência terrestre.</a:t>
            </a:r>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Na intersecção entre estas linhas, que é mais larga na medida em que se aproxima da Linha do Equador, teremos um mesmo horário vigorando de Norte a Sul.</a:t>
            </a:r>
            <a:endParaRPr b="0" i="0"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descr="Hemisférios" id="377" name="Google Shape;377;p22"/>
          <p:cNvPicPr preferRelativeResize="0"/>
          <p:nvPr/>
        </p:nvPicPr>
        <p:blipFill rotWithShape="1">
          <a:blip r:embed="rId3">
            <a:alphaModFix/>
          </a:blip>
          <a:srcRect b="0" l="0" r="0" t="0"/>
          <a:stretch/>
        </p:blipFill>
        <p:spPr>
          <a:xfrm>
            <a:off x="1474197" y="879631"/>
            <a:ext cx="6096000" cy="3638551"/>
          </a:xfrm>
          <a:prstGeom prst="rect">
            <a:avLst/>
          </a:prstGeom>
          <a:noFill/>
          <a:ln>
            <a:noFill/>
          </a:ln>
        </p:spPr>
      </p:pic>
      <p:sp>
        <p:nvSpPr>
          <p:cNvPr id="378" name="Google Shape;378;p22"/>
          <p:cNvSpPr/>
          <p:nvPr/>
        </p:nvSpPr>
        <p:spPr>
          <a:xfrm>
            <a:off x="1689099" y="4518183"/>
            <a:ext cx="4572000"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https://static.todamateria.com.br/upload/he/mi/hemisferios.gif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p:nvPr/>
        </p:nvSpPr>
        <p:spPr>
          <a:xfrm>
            <a:off x="1769806" y="260351"/>
            <a:ext cx="560438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400">
                <a:solidFill>
                  <a:schemeClr val="dk1"/>
                </a:solidFill>
                <a:latin typeface="Calibri"/>
                <a:ea typeface="Calibri"/>
                <a:cs typeface="Calibri"/>
                <a:sym typeface="Calibri"/>
              </a:rPr>
              <a:t>Conceitos fundamentais para entender </a:t>
            </a:r>
            <a:endParaRPr b="1" sz="2400">
              <a:solidFill>
                <a:schemeClr val="dk1"/>
              </a:solidFill>
              <a:latin typeface="Calibri"/>
              <a:ea typeface="Calibri"/>
              <a:cs typeface="Calibri"/>
              <a:sym typeface="Calibri"/>
            </a:endParaRPr>
          </a:p>
          <a:p>
            <a:pPr indent="0" lvl="0" marL="0" marR="0" rtl="0" algn="ctr">
              <a:spcBef>
                <a:spcPts val="0"/>
              </a:spcBef>
              <a:spcAft>
                <a:spcPts val="0"/>
              </a:spcAft>
              <a:buNone/>
            </a:pPr>
            <a:r>
              <a:rPr b="1" lang="pt-BR" sz="2400">
                <a:solidFill>
                  <a:schemeClr val="dk1"/>
                </a:solidFill>
                <a:latin typeface="Calibri"/>
                <a:ea typeface="Calibri"/>
                <a:cs typeface="Calibri"/>
                <a:sym typeface="Calibri"/>
              </a:rPr>
              <a:t>os fusos horários</a:t>
            </a:r>
            <a:endParaRPr b="1" i="0" sz="2400">
              <a:solidFill>
                <a:schemeClr val="dk1"/>
              </a:solidFill>
              <a:latin typeface="Calibri"/>
              <a:ea typeface="Calibri"/>
              <a:cs typeface="Calibri"/>
              <a:sym typeface="Calibri"/>
            </a:endParaRPr>
          </a:p>
        </p:txBody>
      </p:sp>
      <p:sp>
        <p:nvSpPr>
          <p:cNvPr id="384" name="Google Shape;384;p23"/>
          <p:cNvSpPr/>
          <p:nvPr/>
        </p:nvSpPr>
        <p:spPr>
          <a:xfrm>
            <a:off x="715738" y="1417596"/>
            <a:ext cx="72609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                            </a:t>
            </a:r>
            <a:r>
              <a:rPr b="1" lang="pt-BR" sz="2400">
                <a:solidFill>
                  <a:schemeClr val="dk1"/>
                </a:solidFill>
                <a:latin typeface="Calibri"/>
                <a:ea typeface="Calibri"/>
                <a:cs typeface="Calibri"/>
                <a:sym typeface="Calibri"/>
              </a:rPr>
              <a:t>Meridiano de Greenwich</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457200" lvl="0" marL="0" marR="0" rtl="0" algn="just">
              <a:spcBef>
                <a:spcPts val="0"/>
              </a:spcBef>
              <a:spcAft>
                <a:spcPts val="0"/>
              </a:spcAft>
              <a:buNone/>
            </a:pPr>
            <a:r>
              <a:rPr lang="pt-BR" sz="2400">
                <a:solidFill>
                  <a:schemeClr val="dk1"/>
                </a:solidFill>
                <a:latin typeface="Calibri"/>
                <a:ea typeface="Calibri"/>
                <a:cs typeface="Calibri"/>
                <a:sym typeface="Calibri"/>
              </a:rPr>
              <a:t>O Meridiano de Greenwich é o marco longitudinal para determinar o “</a:t>
            </a:r>
            <a:r>
              <a:rPr i="1" lang="pt-BR" sz="2400">
                <a:solidFill>
                  <a:schemeClr val="dk1"/>
                </a:solidFill>
                <a:latin typeface="Calibri"/>
                <a:ea typeface="Calibri"/>
                <a:cs typeface="Calibri"/>
                <a:sym typeface="Calibri"/>
              </a:rPr>
              <a:t>Greenwich Mean Time</a:t>
            </a:r>
            <a:r>
              <a:rPr lang="pt-BR" sz="2400">
                <a:solidFill>
                  <a:schemeClr val="dk1"/>
                </a:solidFill>
                <a:latin typeface="Calibri"/>
                <a:ea typeface="Calibri"/>
                <a:cs typeface="Calibri"/>
                <a:sym typeface="Calibri"/>
              </a:rPr>
              <a:t>” (GMT). Portanto, A longitude 0° passaria sobre Greenwich, nas proximidades de Londres. A Leste desse marco, conta-se até 180° positivos e, para Oeste dele, até 180° negativos.</a:t>
            </a:r>
            <a:endParaRPr b="0" i="0"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descr="Meridiano de Greenwich" id="389" name="Google Shape;389;p24"/>
          <p:cNvPicPr preferRelativeResize="0"/>
          <p:nvPr/>
        </p:nvPicPr>
        <p:blipFill rotWithShape="1">
          <a:blip r:embed="rId3">
            <a:alphaModFix/>
          </a:blip>
          <a:srcRect b="0" l="0" r="0" t="0"/>
          <a:stretch/>
        </p:blipFill>
        <p:spPr>
          <a:xfrm>
            <a:off x="1582270" y="814794"/>
            <a:ext cx="5715000" cy="3724276"/>
          </a:xfrm>
          <a:prstGeom prst="rect">
            <a:avLst/>
          </a:prstGeom>
          <a:noFill/>
          <a:ln>
            <a:noFill/>
          </a:ln>
        </p:spPr>
      </p:pic>
      <p:sp>
        <p:nvSpPr>
          <p:cNvPr id="390" name="Google Shape;390;p24"/>
          <p:cNvSpPr/>
          <p:nvPr/>
        </p:nvSpPr>
        <p:spPr>
          <a:xfrm>
            <a:off x="2103120" y="4539081"/>
            <a:ext cx="4572000"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https://static.todamateria.com.br/upload/me/ri/meridianodegreenwich.jpg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5"/>
          <p:cNvSpPr/>
          <p:nvPr/>
        </p:nvSpPr>
        <p:spPr>
          <a:xfrm>
            <a:off x="1899440" y="411977"/>
            <a:ext cx="534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COMO CALCULAR OS FUSOS HORÁRIOS?</a:t>
            </a:r>
            <a:endParaRPr b="1" i="0" sz="2400">
              <a:solidFill>
                <a:schemeClr val="dk1"/>
              </a:solidFill>
              <a:latin typeface="Calibri"/>
              <a:ea typeface="Calibri"/>
              <a:cs typeface="Calibri"/>
              <a:sym typeface="Calibri"/>
            </a:endParaRPr>
          </a:p>
        </p:txBody>
      </p:sp>
      <p:sp>
        <p:nvSpPr>
          <p:cNvPr id="396" name="Google Shape;396;p25"/>
          <p:cNvSpPr/>
          <p:nvPr/>
        </p:nvSpPr>
        <p:spPr>
          <a:xfrm>
            <a:off x="724175" y="1558625"/>
            <a:ext cx="7539900" cy="2385600"/>
          </a:xfrm>
          <a:prstGeom prst="rect">
            <a:avLst/>
          </a:prstGeom>
          <a:noFill/>
          <a:ln>
            <a:noFill/>
          </a:ln>
        </p:spPr>
        <p:txBody>
          <a:bodyPr anchorCtr="0" anchor="ctr" bIns="0" lIns="0" spcFirstLastPara="1" rIns="0" wrap="square" tIns="0">
            <a:spAutoFit/>
          </a:bodyPr>
          <a:lstStyle/>
          <a:p>
            <a:pPr indent="457200" lvl="0" marL="0" marR="0" rtl="0" algn="just">
              <a:lnSpc>
                <a:spcPct val="100000"/>
              </a:lnSpc>
              <a:spcBef>
                <a:spcPts val="0"/>
              </a:spcBef>
              <a:spcAft>
                <a:spcPts val="0"/>
              </a:spcAft>
              <a:buClr>
                <a:schemeClr val="dk1"/>
              </a:buClr>
              <a:buSzPts val="2400"/>
              <a:buFont typeface="Calibri"/>
              <a:buNone/>
            </a:pPr>
            <a:r>
              <a:rPr b="0" i="0" lang="pt-BR" sz="2400" u="none" cap="none" strike="noStrike">
                <a:solidFill>
                  <a:schemeClr val="dk1"/>
                </a:solidFill>
                <a:latin typeface="Calibri"/>
                <a:ea typeface="Calibri"/>
                <a:cs typeface="Calibri"/>
                <a:sym typeface="Calibri"/>
              </a:rPr>
              <a:t>Esta metodologia leva em consideração o movimento de rotação da Terra, em sentido anti-horário para o Leste. Assim, adiantamos as horas dos fusos a Leste, e atrasamos as horas à Oeste do GMT (</a:t>
            </a:r>
            <a:r>
              <a:rPr b="0" i="1" lang="pt-BR" sz="2400" u="none" cap="none" strike="noStrike">
                <a:solidFill>
                  <a:schemeClr val="dk1"/>
                </a:solidFill>
                <a:latin typeface="Calibri"/>
                <a:ea typeface="Calibri"/>
                <a:cs typeface="Calibri"/>
                <a:sym typeface="Calibri"/>
              </a:rPr>
              <a:t>Greenwich Mean Time</a:t>
            </a:r>
            <a:r>
              <a:rPr b="0" i="0" lang="pt-BR" sz="2400" u="none" cap="none" strike="noStrike">
                <a:solidFill>
                  <a:schemeClr val="dk1"/>
                </a:solidFill>
                <a:latin typeface="Calibri"/>
                <a:ea typeface="Calibri"/>
                <a:cs typeface="Calibri"/>
                <a:sym typeface="Calibri"/>
              </a:rPr>
              <a:t>, em português Tempo Médio de Greenwich).</a:t>
            </a:r>
            <a:endParaRPr/>
          </a:p>
          <a:p>
            <a:pPr indent="457200" lvl="0" marL="0" marR="0" rtl="0" algn="just">
              <a:lnSpc>
                <a:spcPct val="100000"/>
              </a:lnSpc>
              <a:spcBef>
                <a:spcPts val="0"/>
              </a:spcBef>
              <a:spcAft>
                <a:spcPts val="0"/>
              </a:spcAft>
              <a:buClr>
                <a:schemeClr val="dk1"/>
              </a:buClr>
              <a:buSzPts val="2400"/>
              <a:buFont typeface="Calibri"/>
              <a:buNone/>
            </a:pPr>
            <a:r>
              <a:rPr b="0" i="0" lang="pt-BR" sz="2400" u="none" cap="none" strike="noStrike">
                <a:solidFill>
                  <a:schemeClr val="dk1"/>
                </a:solidFill>
                <a:latin typeface="Calibri"/>
                <a:ea typeface="Calibri"/>
                <a:cs typeface="Calibri"/>
                <a:sym typeface="Calibri"/>
              </a:rPr>
              <a:t>Assim, para determinar os fusos horários de uma localidade, temos de conhecer suas </a:t>
            </a:r>
            <a:r>
              <a:rPr b="1" i="0" lang="pt-BR" sz="2400" u="none" cap="none" strike="noStrike">
                <a:solidFill>
                  <a:schemeClr val="dk1"/>
                </a:solidFill>
                <a:latin typeface="Calibri"/>
                <a:ea typeface="Calibri"/>
                <a:cs typeface="Calibri"/>
                <a:sym typeface="Calibri"/>
              </a:rPr>
              <a:t>coordenadas geográficas</a:t>
            </a:r>
            <a:r>
              <a:rPr b="0" i="0" lang="pt-BR" sz="2400" u="none" cap="none" strike="noStrike">
                <a:solidFill>
                  <a:schemeClr val="dk1"/>
                </a:solidFill>
                <a:latin typeface="Calibri"/>
                <a:ea typeface="Calibri"/>
                <a:cs typeface="Calibri"/>
                <a:sym typeface="Calibri"/>
              </a:rPr>
              <a:t>.</a:t>
            </a:r>
            <a:endParaRPr/>
          </a:p>
          <a:p>
            <a:pPr indent="0" lvl="0" marL="0" marR="0" rtl="0" algn="just">
              <a:lnSpc>
                <a:spcPct val="100000"/>
              </a:lnSpc>
              <a:spcBef>
                <a:spcPts val="0"/>
              </a:spcBef>
              <a:spcAft>
                <a:spcPts val="0"/>
              </a:spcAft>
              <a:buClr>
                <a:schemeClr val="dk1"/>
              </a:buClr>
              <a:buSzPts val="2400"/>
              <a:buFont typeface="Calibri"/>
              <a:buNone/>
            </a:pPr>
            <a:r>
              <a:rPr b="0" i="0" lang="pt-BR" sz="2400" u="none" cap="none" strike="noStrike">
                <a:solidFill>
                  <a:schemeClr val="dk1"/>
                </a:solidFill>
                <a:latin typeface="Calibri"/>
                <a:ea typeface="Calibri"/>
                <a:cs typeface="Calibri"/>
                <a:sym typeface="Calibri"/>
              </a:rPr>
              <a:t>                 </a:t>
            </a:r>
            <a:endParaRPr/>
          </a:p>
        </p:txBody>
      </p:sp>
      <p:sp>
        <p:nvSpPr>
          <p:cNvPr descr="360 sobre 24 igual a espaço 15" id="397" name="Google Shape;397;p25"/>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p:nvPr/>
        </p:nvSpPr>
        <p:spPr>
          <a:xfrm>
            <a:off x="1899440" y="308052"/>
            <a:ext cx="53451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COMO CALCULAR OS FUSOS HORÁRIOS?</a:t>
            </a:r>
            <a:endParaRPr b="1" i="0" sz="2400">
              <a:solidFill>
                <a:schemeClr val="dk1"/>
              </a:solidFill>
              <a:latin typeface="Calibri"/>
              <a:ea typeface="Calibri"/>
              <a:cs typeface="Calibri"/>
              <a:sym typeface="Calibri"/>
            </a:endParaRPr>
          </a:p>
        </p:txBody>
      </p:sp>
      <p:sp>
        <p:nvSpPr>
          <p:cNvPr id="403" name="Google Shape;403;p26"/>
          <p:cNvSpPr/>
          <p:nvPr/>
        </p:nvSpPr>
        <p:spPr>
          <a:xfrm>
            <a:off x="784550" y="1197650"/>
            <a:ext cx="7469100" cy="2954700"/>
          </a:xfrm>
          <a:prstGeom prst="rect">
            <a:avLst/>
          </a:prstGeom>
          <a:noFill/>
          <a:ln>
            <a:noFill/>
          </a:ln>
        </p:spPr>
        <p:txBody>
          <a:bodyPr anchorCtr="0" anchor="ctr" bIns="0" lIns="0" spcFirstLastPara="1" rIns="0" wrap="square" tIns="0">
            <a:spAutoFit/>
          </a:bodyPr>
          <a:lstStyle/>
          <a:p>
            <a:pPr indent="457200" lvl="0" marL="0" marR="0" rtl="0" algn="just">
              <a:lnSpc>
                <a:spcPct val="100000"/>
              </a:lnSpc>
              <a:spcBef>
                <a:spcPts val="0"/>
              </a:spcBef>
              <a:spcAft>
                <a:spcPts val="0"/>
              </a:spcAft>
              <a:buClr>
                <a:schemeClr val="dk1"/>
              </a:buClr>
              <a:buSzPts val="2400"/>
              <a:buFont typeface="Calibri"/>
              <a:buNone/>
            </a:pPr>
            <a:r>
              <a:rPr b="0" i="0" lang="pt-BR" sz="2400" u="none" cap="none" strike="noStrike">
                <a:solidFill>
                  <a:schemeClr val="dk1"/>
                </a:solidFill>
                <a:latin typeface="Calibri"/>
                <a:ea typeface="Calibri"/>
                <a:cs typeface="Calibri"/>
                <a:sym typeface="Calibri"/>
              </a:rPr>
              <a:t>Para completar a rotação, o planeta Terra leva aproximadamente 23 horas, 56 minutos e 4 segundos. A proporção é de 1h para cada 15° de rotação, ou seja, 1° a cada 4 minutos.</a:t>
            </a:r>
            <a:r>
              <a:rPr b="0" i="0" lang="pt-BR" sz="2400" u="none" cap="none" strike="noStrike">
                <a:solidFill>
                  <a:schemeClr val="dk1"/>
                </a:solidFill>
                <a:latin typeface="Calibri"/>
                <a:ea typeface="Calibri"/>
                <a:cs typeface="Calibri"/>
                <a:sym typeface="Calibri"/>
              </a:rPr>
              <a:t> </a:t>
            </a:r>
            <a:r>
              <a:rPr b="0" i="0" lang="pt-BR" sz="2400" u="none" cap="none" strike="noStrike">
                <a:solidFill>
                  <a:schemeClr val="dk1"/>
                </a:solidFill>
                <a:latin typeface="Calibri"/>
                <a:ea typeface="Calibri"/>
                <a:cs typeface="Calibri"/>
                <a:sym typeface="Calibri"/>
              </a:rPr>
              <a:t>De tal modo, em 24h, a Terra terá completado o giro 360°.</a:t>
            </a:r>
            <a:endParaRPr/>
          </a:p>
          <a:p>
            <a:pPr indent="457200" lvl="0" marL="0" marR="0" rtl="0" algn="just">
              <a:lnSpc>
                <a:spcPct val="100000"/>
              </a:lnSpc>
              <a:spcBef>
                <a:spcPts val="0"/>
              </a:spcBef>
              <a:spcAft>
                <a:spcPts val="0"/>
              </a:spcAft>
              <a:buClr>
                <a:schemeClr val="dk1"/>
              </a:buClr>
              <a:buSzPts val="2400"/>
              <a:buFont typeface="Calibri"/>
              <a:buNone/>
            </a:pPr>
            <a:r>
              <a:rPr b="0" i="0" lang="pt-BR" sz="2400" u="none" cap="none" strike="noStrike">
                <a:solidFill>
                  <a:schemeClr val="dk1"/>
                </a:solidFill>
                <a:latin typeface="Calibri"/>
                <a:ea typeface="Calibri"/>
                <a:cs typeface="Calibri"/>
                <a:sym typeface="Calibri"/>
              </a:rPr>
              <a:t>Em cada 15º de longitude temos um fuso que equivale à uma hora, sendo o Meridiano de Greenwich o marco zero longitudinal da Terra. </a:t>
            </a:r>
            <a:endParaRPr/>
          </a:p>
        </p:txBody>
      </p:sp>
      <p:sp>
        <p:nvSpPr>
          <p:cNvPr descr="360 sobre 24 igual a espaço 15" id="404" name="Google Shape;404;p26"/>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p:nvPr/>
        </p:nvSpPr>
        <p:spPr>
          <a:xfrm>
            <a:off x="1899440" y="308052"/>
            <a:ext cx="53451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COMO CALCULAR OS FUSOS HORÁRIOS?</a:t>
            </a:r>
            <a:endParaRPr b="1" i="0" sz="2400">
              <a:solidFill>
                <a:schemeClr val="dk1"/>
              </a:solidFill>
              <a:latin typeface="Calibri"/>
              <a:ea typeface="Calibri"/>
              <a:cs typeface="Calibri"/>
              <a:sym typeface="Calibri"/>
            </a:endParaRPr>
          </a:p>
        </p:txBody>
      </p:sp>
      <p:sp>
        <p:nvSpPr>
          <p:cNvPr id="410" name="Google Shape;410;p27"/>
          <p:cNvSpPr/>
          <p:nvPr/>
        </p:nvSpPr>
        <p:spPr>
          <a:xfrm>
            <a:off x="1091050" y="92000"/>
            <a:ext cx="6753900" cy="3295500"/>
          </a:xfrm>
          <a:prstGeom prst="rect">
            <a:avLst/>
          </a:prstGeom>
          <a:noFill/>
          <a:ln>
            <a:noFill/>
          </a:ln>
        </p:spPr>
        <p:txBody>
          <a:bodyPr anchorCtr="0" anchor="ctr" bIns="0" lIns="0" spcFirstLastPara="1" rIns="0" wrap="square" tIns="0">
            <a:spAutoFit/>
          </a:bodyPr>
          <a:lstStyle/>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chemeClr val="dk1"/>
              </a:buClr>
              <a:buSzPts val="2400"/>
              <a:buFont typeface="Calibri"/>
              <a:buNone/>
            </a:pPr>
            <a:r>
              <a:t/>
            </a:r>
            <a:endParaRPr sz="2500">
              <a:solidFill>
                <a:schemeClr val="dk1"/>
              </a:solidFill>
              <a:latin typeface="Calibri"/>
              <a:ea typeface="Calibri"/>
              <a:cs typeface="Calibri"/>
              <a:sym typeface="Calibri"/>
            </a:endParaRPr>
          </a:p>
          <a:p>
            <a:pPr indent="-387350" lvl="0" marL="457200" marR="0" rtl="0" algn="just">
              <a:lnSpc>
                <a:spcPct val="100000"/>
              </a:lnSpc>
              <a:spcBef>
                <a:spcPts val="0"/>
              </a:spcBef>
              <a:spcAft>
                <a:spcPts val="0"/>
              </a:spcAft>
              <a:buClr>
                <a:schemeClr val="dk1"/>
              </a:buClr>
              <a:buSzPts val="2500"/>
              <a:buFont typeface="Calibri"/>
              <a:buChar char="➔"/>
            </a:pPr>
            <a:r>
              <a:rPr lang="pt-BR" sz="2500">
                <a:solidFill>
                  <a:schemeClr val="dk1"/>
                </a:solidFill>
                <a:latin typeface="Calibri"/>
                <a:ea typeface="Calibri"/>
                <a:cs typeface="Calibri"/>
                <a:sym typeface="Calibri"/>
              </a:rPr>
              <a:t>P</a:t>
            </a:r>
            <a:r>
              <a:rPr b="0" i="0" lang="pt-BR" sz="2500" u="none" cap="none" strike="noStrike">
                <a:solidFill>
                  <a:schemeClr val="dk1"/>
                </a:solidFill>
                <a:latin typeface="Calibri"/>
                <a:ea typeface="Calibri"/>
                <a:cs typeface="Calibri"/>
                <a:sym typeface="Calibri"/>
              </a:rPr>
              <a:t>or isso, a partir dele podemos contar as linhas verticais imaginárias (de uma hora cada), que aumenta, se localizada a leste do globo, ou diminui se localizada a oeste. </a:t>
            </a:r>
            <a:endParaRPr sz="1500"/>
          </a:p>
        </p:txBody>
      </p:sp>
      <p:sp>
        <p:nvSpPr>
          <p:cNvPr descr="360 sobre 24 igual a espaço 15" id="411" name="Google Shape;411;p27"/>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p:nvPr/>
        </p:nvSpPr>
        <p:spPr>
          <a:xfrm>
            <a:off x="3502098" y="336838"/>
            <a:ext cx="1705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ATIVIDADES</a:t>
            </a:r>
            <a:endParaRPr b="1" i="0" sz="2400">
              <a:solidFill>
                <a:schemeClr val="dk1"/>
              </a:solidFill>
              <a:latin typeface="Calibri"/>
              <a:ea typeface="Calibri"/>
              <a:cs typeface="Calibri"/>
              <a:sym typeface="Calibri"/>
            </a:endParaRPr>
          </a:p>
        </p:txBody>
      </p:sp>
      <p:sp>
        <p:nvSpPr>
          <p:cNvPr descr="360 sobre 24 igual a espaço 15" id="417" name="Google Shape;417;p28"/>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28"/>
          <p:cNvSpPr/>
          <p:nvPr/>
        </p:nvSpPr>
        <p:spPr>
          <a:xfrm>
            <a:off x="1101425" y="850725"/>
            <a:ext cx="7118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chemeClr val="dk1"/>
                </a:solidFill>
                <a:latin typeface="Calibri"/>
                <a:ea typeface="Calibri"/>
                <a:cs typeface="Calibri"/>
                <a:sym typeface="Calibri"/>
              </a:rPr>
              <a:t>(UFSM-RS) Observe o mapa a seguir e responda à questão adiante.</a:t>
            </a:r>
            <a:endParaRPr/>
          </a:p>
        </p:txBody>
      </p:sp>
      <p:pic>
        <p:nvPicPr>
          <p:cNvPr descr="exercício de fuso horário" id="419" name="Google Shape;419;p28"/>
          <p:cNvPicPr preferRelativeResize="0"/>
          <p:nvPr/>
        </p:nvPicPr>
        <p:blipFill rotWithShape="1">
          <a:blip r:embed="rId3">
            <a:alphaModFix/>
          </a:blip>
          <a:srcRect b="0" l="0" r="0" t="0"/>
          <a:stretch/>
        </p:blipFill>
        <p:spPr>
          <a:xfrm>
            <a:off x="2065845" y="1733942"/>
            <a:ext cx="4752975" cy="2638426"/>
          </a:xfrm>
          <a:prstGeom prst="rect">
            <a:avLst/>
          </a:prstGeom>
          <a:noFill/>
          <a:ln>
            <a:noFill/>
          </a:ln>
        </p:spPr>
      </p:pic>
      <p:sp>
        <p:nvSpPr>
          <p:cNvPr id="420" name="Google Shape;420;p28"/>
          <p:cNvSpPr/>
          <p:nvPr/>
        </p:nvSpPr>
        <p:spPr>
          <a:xfrm>
            <a:off x="2470658" y="4372384"/>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https://static.todamateria.com.br/upload/fu/so/fusohorarioexemplo-0.jpg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p:nvPr/>
        </p:nvSpPr>
        <p:spPr>
          <a:xfrm>
            <a:off x="3502098" y="336838"/>
            <a:ext cx="1705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ATIVIDADES</a:t>
            </a:r>
            <a:endParaRPr b="1" i="0" sz="2400">
              <a:solidFill>
                <a:schemeClr val="dk1"/>
              </a:solidFill>
              <a:latin typeface="Calibri"/>
              <a:ea typeface="Calibri"/>
              <a:cs typeface="Calibri"/>
              <a:sym typeface="Calibri"/>
            </a:endParaRPr>
          </a:p>
        </p:txBody>
      </p:sp>
      <p:sp>
        <p:nvSpPr>
          <p:cNvPr descr="360 sobre 24 igual a espaço 15" id="426" name="Google Shape;426;p29"/>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29"/>
          <p:cNvSpPr/>
          <p:nvPr/>
        </p:nvSpPr>
        <p:spPr>
          <a:xfrm>
            <a:off x="784543" y="874990"/>
            <a:ext cx="7376100" cy="3785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400">
                <a:solidFill>
                  <a:schemeClr val="dk1"/>
                </a:solidFill>
                <a:latin typeface="Calibri"/>
                <a:ea typeface="Calibri"/>
                <a:cs typeface="Calibri"/>
                <a:sym typeface="Calibri"/>
              </a:rPr>
              <a:t>1)Desconsiderando horários de verão locais, as coordenadas geográficas do mapa permitem, também, deduzir que uma competição esportiva que ocorra em Sydney, às 16 horas, seja assistida pela TV, ao vivo, em Nova York à(s):</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a) 7 horas.</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b) 8 horas.</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c) 2 horas.</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d) 1 hora.</a:t>
            </a:r>
            <a:br>
              <a:rPr lang="pt-BR" sz="2400">
                <a:solidFill>
                  <a:schemeClr val="dk1"/>
                </a:solidFill>
                <a:latin typeface="Calibri"/>
                <a:ea typeface="Calibri"/>
                <a:cs typeface="Calibri"/>
                <a:sym typeface="Calibri"/>
              </a:rPr>
            </a:br>
            <a:endParaRPr b="0" i="0"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
          <p:cNvSpPr/>
          <p:nvPr/>
        </p:nvSpPr>
        <p:spPr>
          <a:xfrm>
            <a:off x="1116800" y="695300"/>
            <a:ext cx="6437400" cy="32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2400" u="none" cap="none" strike="noStrike">
                <a:solidFill>
                  <a:schemeClr val="dk1"/>
                </a:solidFill>
                <a:latin typeface="Calibri"/>
                <a:ea typeface="Calibri"/>
                <a:cs typeface="Calibri"/>
                <a:sym typeface="Calibri"/>
              </a:rPr>
              <a:t>OBJETIVOS</a:t>
            </a:r>
            <a:endParaRPr/>
          </a:p>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355600" lvl="0" marL="342900" marR="0" rtl="0" algn="just">
              <a:spcBef>
                <a:spcPts val="0"/>
              </a:spcBef>
              <a:spcAft>
                <a:spcPts val="0"/>
              </a:spcAft>
              <a:buClr>
                <a:schemeClr val="dk1"/>
              </a:buClr>
              <a:buSzPts val="2600"/>
              <a:buFont typeface="Noto Sans Symbols"/>
              <a:buChar char="❖"/>
            </a:pPr>
            <a:r>
              <a:rPr i="0" lang="pt-BR" sz="2600" u="none" cap="none" strike="noStrike">
                <a:solidFill>
                  <a:schemeClr val="dk1"/>
                </a:solidFill>
                <a:latin typeface="Calibri"/>
                <a:ea typeface="Calibri"/>
                <a:cs typeface="Calibri"/>
                <a:sym typeface="Calibri"/>
              </a:rPr>
              <a:t>Compreender a importância do movimento de translação e rotação;</a:t>
            </a:r>
            <a:endParaRPr sz="1600"/>
          </a:p>
          <a:p>
            <a:pPr indent="-190500" lvl="0" marL="342900" marR="0" rtl="0" algn="just">
              <a:spcBef>
                <a:spcPts val="0"/>
              </a:spcBef>
              <a:spcAft>
                <a:spcPts val="0"/>
              </a:spcAft>
              <a:buClr>
                <a:schemeClr val="dk1"/>
              </a:buClr>
              <a:buSzPts val="2400"/>
              <a:buFont typeface="Noto Sans Symbols"/>
              <a:buNone/>
            </a:pPr>
            <a:r>
              <a:t/>
            </a:r>
            <a:endParaRPr i="0" sz="2600" u="none" cap="none" strike="noStrike">
              <a:solidFill>
                <a:schemeClr val="dk1"/>
              </a:solidFill>
              <a:latin typeface="Calibri"/>
              <a:ea typeface="Calibri"/>
              <a:cs typeface="Calibri"/>
              <a:sym typeface="Calibri"/>
            </a:endParaRPr>
          </a:p>
          <a:p>
            <a:pPr indent="-355600" lvl="0" marL="342900" marR="0" rtl="0" algn="just">
              <a:spcBef>
                <a:spcPts val="0"/>
              </a:spcBef>
              <a:spcAft>
                <a:spcPts val="0"/>
              </a:spcAft>
              <a:buClr>
                <a:schemeClr val="dk1"/>
              </a:buClr>
              <a:buSzPts val="2600"/>
              <a:buFont typeface="Noto Sans Symbols"/>
              <a:buChar char="❖"/>
            </a:pPr>
            <a:r>
              <a:rPr i="0" lang="pt-BR" sz="2600" u="none" cap="none" strike="noStrike">
                <a:solidFill>
                  <a:schemeClr val="dk1"/>
                </a:solidFill>
                <a:latin typeface="Calibri"/>
                <a:ea typeface="Calibri"/>
                <a:cs typeface="Calibri"/>
                <a:sym typeface="Calibri"/>
              </a:rPr>
              <a:t>Entender as coordenadas geográficas;</a:t>
            </a:r>
            <a:endParaRPr sz="1600"/>
          </a:p>
          <a:p>
            <a:pPr indent="0" lvl="0" marL="0" marR="0" rtl="0" algn="just">
              <a:spcBef>
                <a:spcPts val="0"/>
              </a:spcBef>
              <a:spcAft>
                <a:spcPts val="0"/>
              </a:spcAft>
              <a:buNone/>
            </a:pPr>
            <a:r>
              <a:t/>
            </a:r>
            <a:endParaRPr i="0" sz="2600" u="none" cap="none" strike="noStrike">
              <a:solidFill>
                <a:schemeClr val="dk1"/>
              </a:solidFill>
              <a:latin typeface="Calibri"/>
              <a:ea typeface="Calibri"/>
              <a:cs typeface="Calibri"/>
              <a:sym typeface="Calibri"/>
            </a:endParaRPr>
          </a:p>
          <a:p>
            <a:pPr indent="-355600" lvl="0" marL="342900" marR="0" rtl="0" algn="just">
              <a:spcBef>
                <a:spcPts val="0"/>
              </a:spcBef>
              <a:spcAft>
                <a:spcPts val="0"/>
              </a:spcAft>
              <a:buClr>
                <a:schemeClr val="dk1"/>
              </a:buClr>
              <a:buSzPts val="2600"/>
              <a:buFont typeface="Noto Sans Symbols"/>
              <a:buChar char="❖"/>
            </a:pPr>
            <a:r>
              <a:rPr i="0" lang="pt-BR" sz="2600" u="none" cap="none" strike="noStrike">
                <a:solidFill>
                  <a:schemeClr val="dk1"/>
                </a:solidFill>
                <a:latin typeface="Calibri"/>
                <a:ea typeface="Calibri"/>
                <a:cs typeface="Calibri"/>
                <a:sym typeface="Calibri"/>
              </a:rPr>
              <a:t>Calcular Fusos Horários.  </a:t>
            </a:r>
            <a:endParaRPr sz="1600"/>
          </a:p>
          <a:p>
            <a:pPr indent="0" lvl="0" marL="0" marR="0" rtl="0" algn="ctr">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p:nvPr/>
        </p:nvSpPr>
        <p:spPr>
          <a:xfrm>
            <a:off x="3502098" y="336838"/>
            <a:ext cx="1705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ATIVIDADES</a:t>
            </a:r>
            <a:endParaRPr b="1" i="0" sz="2400">
              <a:solidFill>
                <a:schemeClr val="dk1"/>
              </a:solidFill>
              <a:latin typeface="Calibri"/>
              <a:ea typeface="Calibri"/>
              <a:cs typeface="Calibri"/>
              <a:sym typeface="Calibri"/>
            </a:endParaRPr>
          </a:p>
        </p:txBody>
      </p:sp>
      <p:sp>
        <p:nvSpPr>
          <p:cNvPr descr="360 sobre 24 igual a espaço 15" id="433" name="Google Shape;433;p30"/>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4" name="Google Shape;434;p30"/>
          <p:cNvSpPr/>
          <p:nvPr/>
        </p:nvSpPr>
        <p:spPr>
          <a:xfrm>
            <a:off x="784543" y="874990"/>
            <a:ext cx="7376231"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400">
                <a:solidFill>
                  <a:schemeClr val="dk1"/>
                </a:solidFill>
                <a:latin typeface="Calibri"/>
                <a:ea typeface="Calibri"/>
                <a:cs typeface="Calibri"/>
                <a:sym typeface="Calibri"/>
              </a:rPr>
              <a:t>1)Desconsiderando horários de verão locais, as </a:t>
            </a:r>
            <a:r>
              <a:rPr lang="pt-BR" sz="2400">
                <a:solidFill>
                  <a:schemeClr val="dk1"/>
                </a:solidFill>
                <a:latin typeface="Calibri"/>
                <a:ea typeface="Calibri"/>
                <a:cs typeface="Calibri"/>
                <a:sym typeface="Calibri"/>
              </a:rPr>
              <a:t>c</a:t>
            </a:r>
            <a:r>
              <a:rPr lang="pt-BR" sz="2400">
                <a:solidFill>
                  <a:schemeClr val="dk1"/>
                </a:solidFill>
                <a:latin typeface="Calibri"/>
                <a:ea typeface="Calibri"/>
                <a:cs typeface="Calibri"/>
                <a:sym typeface="Calibri"/>
              </a:rPr>
              <a:t>oordenadas geográficas do mapa permitem, também, deduzir que uma competição esportiva que ocorra em Sydney, às 16 horas, seja assistida pela TV, ao vivo, em Nova York à(s):</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a) 7 horas.</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b) 8 horas.</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c) 2 horas.</a:t>
            </a:r>
            <a:br>
              <a:rPr lang="pt-BR" sz="2400">
                <a:solidFill>
                  <a:schemeClr val="dk1"/>
                </a:solidFill>
                <a:latin typeface="Calibri"/>
                <a:ea typeface="Calibri"/>
                <a:cs typeface="Calibri"/>
                <a:sym typeface="Calibri"/>
              </a:rPr>
            </a:br>
            <a:r>
              <a:rPr lang="pt-BR" sz="2400">
                <a:solidFill>
                  <a:srgbClr val="FF0000"/>
                </a:solidFill>
                <a:latin typeface="Calibri"/>
                <a:ea typeface="Calibri"/>
                <a:cs typeface="Calibri"/>
                <a:sym typeface="Calibri"/>
              </a:rPr>
              <a:t>d) 1 hora.</a:t>
            </a:r>
            <a:br>
              <a:rPr lang="pt-BR" sz="2400">
                <a:solidFill>
                  <a:schemeClr val="dk1"/>
                </a:solidFill>
                <a:latin typeface="Calibri"/>
                <a:ea typeface="Calibri"/>
                <a:cs typeface="Calibri"/>
                <a:sym typeface="Calibri"/>
              </a:rPr>
            </a:br>
            <a:endParaRPr b="0" i="0" sz="2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p:nvPr/>
        </p:nvSpPr>
        <p:spPr>
          <a:xfrm>
            <a:off x="3502098" y="336838"/>
            <a:ext cx="1705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ATIVIDADES</a:t>
            </a:r>
            <a:endParaRPr b="1" i="0" sz="2400">
              <a:solidFill>
                <a:schemeClr val="dk1"/>
              </a:solidFill>
              <a:latin typeface="Calibri"/>
              <a:ea typeface="Calibri"/>
              <a:cs typeface="Calibri"/>
              <a:sym typeface="Calibri"/>
            </a:endParaRPr>
          </a:p>
        </p:txBody>
      </p:sp>
      <p:sp>
        <p:nvSpPr>
          <p:cNvPr descr="360 sobre 24 igual a espaço 15" id="440" name="Google Shape;440;p31"/>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1" name="Google Shape;441;p31"/>
          <p:cNvSpPr/>
          <p:nvPr/>
        </p:nvSpPr>
        <p:spPr>
          <a:xfrm>
            <a:off x="1216100" y="979275"/>
            <a:ext cx="6577200" cy="23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400">
                <a:solidFill>
                  <a:srgbClr val="000000"/>
                </a:solidFill>
                <a:latin typeface="Calibri"/>
                <a:ea typeface="Calibri"/>
                <a:cs typeface="Calibri"/>
                <a:sym typeface="Calibri"/>
              </a:rPr>
              <a:t>2) A linha imaginária considerada o marco 0° dos fusos horários é:</a:t>
            </a:r>
            <a:endParaRPr sz="24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2400">
              <a:latin typeface="Calibri"/>
              <a:ea typeface="Calibri"/>
              <a:cs typeface="Calibri"/>
              <a:sym typeface="Calibri"/>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a) Linha do Equador</a:t>
            </a:r>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b) Trópico de Capricórnio</a:t>
            </a:r>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c) Meridiano de Greenwich</a:t>
            </a:r>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d) Trópico de Câncer</a:t>
            </a:r>
            <a:endParaRPr b="0" i="0" sz="24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2"/>
          <p:cNvSpPr/>
          <p:nvPr/>
        </p:nvSpPr>
        <p:spPr>
          <a:xfrm>
            <a:off x="3502098" y="336838"/>
            <a:ext cx="1705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ATIVIDADES</a:t>
            </a:r>
            <a:endParaRPr b="1" i="0" sz="2400">
              <a:solidFill>
                <a:schemeClr val="dk1"/>
              </a:solidFill>
              <a:latin typeface="Calibri"/>
              <a:ea typeface="Calibri"/>
              <a:cs typeface="Calibri"/>
              <a:sym typeface="Calibri"/>
            </a:endParaRPr>
          </a:p>
        </p:txBody>
      </p:sp>
      <p:sp>
        <p:nvSpPr>
          <p:cNvPr descr="360 sobre 24 igual a espaço 15" id="447" name="Google Shape;447;p32"/>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8" name="Google Shape;448;p32"/>
          <p:cNvSpPr/>
          <p:nvPr/>
        </p:nvSpPr>
        <p:spPr>
          <a:xfrm>
            <a:off x="1216097" y="979268"/>
            <a:ext cx="6826689"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400">
                <a:solidFill>
                  <a:srgbClr val="000000"/>
                </a:solidFill>
                <a:latin typeface="Calibri"/>
                <a:ea typeface="Calibri"/>
                <a:cs typeface="Calibri"/>
                <a:sym typeface="Calibri"/>
              </a:rPr>
              <a:t>2) A linha imaginária considerada o marco 0° dos fusos horários é:</a:t>
            </a:r>
            <a:endParaRPr sz="24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2400">
              <a:latin typeface="Calibri"/>
              <a:ea typeface="Calibri"/>
              <a:cs typeface="Calibri"/>
              <a:sym typeface="Calibri"/>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a) Linha do Equador</a:t>
            </a:r>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b) Trópico de Capricórnio</a:t>
            </a:r>
            <a:endParaRPr/>
          </a:p>
          <a:p>
            <a:pPr indent="0" lvl="0" marL="0" marR="0" rtl="0" algn="just">
              <a:spcBef>
                <a:spcPts val="0"/>
              </a:spcBef>
              <a:spcAft>
                <a:spcPts val="0"/>
              </a:spcAft>
              <a:buNone/>
            </a:pPr>
            <a:r>
              <a:rPr lang="pt-BR" sz="2400">
                <a:solidFill>
                  <a:srgbClr val="FF0000"/>
                </a:solidFill>
                <a:latin typeface="Calibri"/>
                <a:ea typeface="Calibri"/>
                <a:cs typeface="Calibri"/>
                <a:sym typeface="Calibri"/>
              </a:rPr>
              <a:t>c) Meridiano de Greenwich</a:t>
            </a:r>
            <a:endParaRPr/>
          </a:p>
          <a:p>
            <a:pPr indent="0" lvl="0" marL="0" marR="0" rtl="0" algn="just">
              <a:spcBef>
                <a:spcPts val="0"/>
              </a:spcBef>
              <a:spcAft>
                <a:spcPts val="0"/>
              </a:spcAft>
              <a:buNone/>
            </a:pPr>
            <a:r>
              <a:rPr lang="pt-BR" sz="2400">
                <a:solidFill>
                  <a:srgbClr val="000000"/>
                </a:solidFill>
                <a:latin typeface="Calibri"/>
                <a:ea typeface="Calibri"/>
                <a:cs typeface="Calibri"/>
                <a:sym typeface="Calibri"/>
              </a:rPr>
              <a:t>d) Trópico de Câncer</a:t>
            </a:r>
            <a:endParaRPr b="0" i="0" sz="24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p:nvPr/>
        </p:nvSpPr>
        <p:spPr>
          <a:xfrm>
            <a:off x="2620182" y="332538"/>
            <a:ext cx="39036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FUSOS HORÁRIOS NO BRASIL</a:t>
            </a:r>
            <a:endParaRPr b="1" i="0" sz="2400">
              <a:solidFill>
                <a:schemeClr val="dk1"/>
              </a:solidFill>
              <a:latin typeface="Calibri"/>
              <a:ea typeface="Calibri"/>
              <a:cs typeface="Calibri"/>
              <a:sym typeface="Calibri"/>
            </a:endParaRPr>
          </a:p>
        </p:txBody>
      </p:sp>
      <p:sp>
        <p:nvSpPr>
          <p:cNvPr descr="360 sobre 24 igual a espaço 15" id="454" name="Google Shape;454;p33"/>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5" name="Google Shape;455;p33"/>
          <p:cNvSpPr/>
          <p:nvPr/>
        </p:nvSpPr>
        <p:spPr>
          <a:xfrm>
            <a:off x="663788" y="889606"/>
            <a:ext cx="7660640" cy="3785652"/>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Localizado no hemisfério ocidental, o Brasil possui </a:t>
            </a:r>
            <a:r>
              <a:rPr b="1" lang="pt-BR" sz="2400">
                <a:solidFill>
                  <a:schemeClr val="dk1"/>
                </a:solidFill>
                <a:latin typeface="Calibri"/>
                <a:ea typeface="Calibri"/>
                <a:cs typeface="Calibri"/>
                <a:sym typeface="Calibri"/>
              </a:rPr>
              <a:t>4 fusos horários</a:t>
            </a:r>
            <a:r>
              <a:rPr lang="pt-BR" sz="2400">
                <a:solidFill>
                  <a:schemeClr val="dk1"/>
                </a:solidFill>
                <a:latin typeface="Calibri"/>
                <a:ea typeface="Calibri"/>
                <a:cs typeface="Calibri"/>
                <a:sym typeface="Calibri"/>
              </a:rPr>
              <a:t> e, em relação ao Meridiano de Greenwich (GMT), possui o seu horário atrasado variando de duas a cinco horas a menos:</a:t>
            </a:r>
            <a:endParaRPr sz="2400">
              <a:solidFill>
                <a:schemeClr val="dk1"/>
              </a:solidFill>
              <a:latin typeface="Calibri"/>
              <a:ea typeface="Calibri"/>
              <a:cs typeface="Calibri"/>
              <a:sym typeface="Calibri"/>
            </a:endParaRPr>
          </a:p>
          <a:p>
            <a:pPr indent="45720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152400" lvl="0" marL="0" marR="0" rtl="0" algn="just">
              <a:spcBef>
                <a:spcPts val="0"/>
              </a:spcBef>
              <a:spcAft>
                <a:spcPts val="0"/>
              </a:spcAft>
              <a:buClr>
                <a:schemeClr val="dk1"/>
              </a:buClr>
              <a:buSzPts val="2400"/>
              <a:buFont typeface="Arial"/>
              <a:buChar char="•"/>
            </a:pPr>
            <a:r>
              <a:rPr b="1" lang="pt-BR" sz="2400">
                <a:solidFill>
                  <a:schemeClr val="dk1"/>
                </a:solidFill>
                <a:latin typeface="Calibri"/>
                <a:ea typeface="Calibri"/>
                <a:cs typeface="Calibri"/>
                <a:sym typeface="Calibri"/>
              </a:rPr>
              <a:t>Fuso 1 </a:t>
            </a:r>
            <a:r>
              <a:rPr lang="pt-BR" sz="2400">
                <a:solidFill>
                  <a:schemeClr val="dk1"/>
                </a:solidFill>
                <a:latin typeface="Calibri"/>
                <a:ea typeface="Calibri"/>
                <a:cs typeface="Calibri"/>
                <a:sym typeface="Calibri"/>
              </a:rPr>
              <a:t>(-2GMT): possui duas horas a menos em relação ao Meridiano de Greenwich.</a:t>
            </a:r>
            <a:endParaRPr/>
          </a:p>
          <a:p>
            <a:pPr indent="-152400" lvl="0" marL="0" marR="0" rtl="0" algn="just">
              <a:spcBef>
                <a:spcPts val="0"/>
              </a:spcBef>
              <a:spcAft>
                <a:spcPts val="0"/>
              </a:spcAft>
              <a:buClr>
                <a:schemeClr val="dk1"/>
              </a:buClr>
              <a:buSzPts val="2400"/>
              <a:buFont typeface="Arial"/>
              <a:buChar char="•"/>
            </a:pPr>
            <a:r>
              <a:rPr b="1" lang="pt-BR" sz="2400">
                <a:solidFill>
                  <a:schemeClr val="dk1"/>
                </a:solidFill>
                <a:latin typeface="Calibri"/>
                <a:ea typeface="Calibri"/>
                <a:cs typeface="Calibri"/>
                <a:sym typeface="Calibri"/>
              </a:rPr>
              <a:t>Fuso 2</a:t>
            </a:r>
            <a:r>
              <a:rPr lang="pt-BR" sz="2400">
                <a:solidFill>
                  <a:schemeClr val="dk1"/>
                </a:solidFill>
                <a:latin typeface="Calibri"/>
                <a:ea typeface="Calibri"/>
                <a:cs typeface="Calibri"/>
                <a:sym typeface="Calibri"/>
              </a:rPr>
              <a:t> (-3GMT): possui tem três horas a menos em relação ao Meridiano de Greenwich, corresponde ao fuso da hora oficial do Brasil (horário de Brasília-DF).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p:nvPr/>
        </p:nvSpPr>
        <p:spPr>
          <a:xfrm>
            <a:off x="2620182" y="457213"/>
            <a:ext cx="3903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FUSOS HORÁRIOS NO BRASIL</a:t>
            </a:r>
            <a:endParaRPr b="1" i="0" sz="2400">
              <a:solidFill>
                <a:schemeClr val="dk1"/>
              </a:solidFill>
              <a:latin typeface="Calibri"/>
              <a:ea typeface="Calibri"/>
              <a:cs typeface="Calibri"/>
              <a:sym typeface="Calibri"/>
            </a:endParaRPr>
          </a:p>
        </p:txBody>
      </p:sp>
      <p:sp>
        <p:nvSpPr>
          <p:cNvPr descr="360 sobre 24 igual a espaço 15" id="461" name="Google Shape;461;p34"/>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34"/>
          <p:cNvSpPr/>
          <p:nvPr/>
        </p:nvSpPr>
        <p:spPr>
          <a:xfrm>
            <a:off x="987150" y="1429950"/>
            <a:ext cx="7169700" cy="1569600"/>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chemeClr val="dk1"/>
              </a:buClr>
              <a:buSzPts val="2400"/>
              <a:buFont typeface="Arial"/>
              <a:buChar char="•"/>
            </a:pPr>
            <a:r>
              <a:rPr b="1" lang="pt-BR" sz="2400">
                <a:solidFill>
                  <a:schemeClr val="dk1"/>
                </a:solidFill>
                <a:latin typeface="Calibri"/>
                <a:ea typeface="Calibri"/>
                <a:cs typeface="Calibri"/>
                <a:sym typeface="Calibri"/>
              </a:rPr>
              <a:t>Fuso 3 </a:t>
            </a:r>
            <a:r>
              <a:rPr lang="pt-BR" sz="2400">
                <a:solidFill>
                  <a:schemeClr val="dk1"/>
                </a:solidFill>
                <a:latin typeface="Calibri"/>
                <a:ea typeface="Calibri"/>
                <a:cs typeface="Calibri"/>
                <a:sym typeface="Calibri"/>
              </a:rPr>
              <a:t>(-4GMT): possui quatro horas a menos em relação ao Meridiano de Greenwich.</a:t>
            </a:r>
            <a:endParaRPr/>
          </a:p>
          <a:p>
            <a:pPr indent="-152400" lvl="0" marL="0" marR="0" rtl="0" algn="just">
              <a:spcBef>
                <a:spcPts val="0"/>
              </a:spcBef>
              <a:spcAft>
                <a:spcPts val="0"/>
              </a:spcAft>
              <a:buClr>
                <a:schemeClr val="dk1"/>
              </a:buClr>
              <a:buSzPts val="2400"/>
              <a:buFont typeface="Arial"/>
              <a:buChar char="•"/>
            </a:pPr>
            <a:r>
              <a:rPr b="1" lang="pt-BR" sz="2400">
                <a:solidFill>
                  <a:schemeClr val="dk1"/>
                </a:solidFill>
                <a:latin typeface="Calibri"/>
                <a:ea typeface="Calibri"/>
                <a:cs typeface="Calibri"/>
                <a:sym typeface="Calibri"/>
              </a:rPr>
              <a:t>Fuso 4 </a:t>
            </a:r>
            <a:r>
              <a:rPr lang="pt-BR" sz="2400">
                <a:solidFill>
                  <a:schemeClr val="dk1"/>
                </a:solidFill>
                <a:latin typeface="Calibri"/>
                <a:ea typeface="Calibri"/>
                <a:cs typeface="Calibri"/>
                <a:sym typeface="Calibri"/>
              </a:rPr>
              <a:t>(-5GMT): possui cinco horas a menos em relação ao Meridiano de Greenwich.</a:t>
            </a:r>
            <a:endParaRPr b="0" i="0"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5"/>
          <p:cNvSpPr/>
          <p:nvPr/>
        </p:nvSpPr>
        <p:spPr>
          <a:xfrm>
            <a:off x="2620182" y="332538"/>
            <a:ext cx="39036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400">
                <a:solidFill>
                  <a:schemeClr val="dk1"/>
                </a:solidFill>
                <a:latin typeface="Calibri"/>
                <a:ea typeface="Calibri"/>
                <a:cs typeface="Calibri"/>
                <a:sym typeface="Calibri"/>
              </a:rPr>
              <a:t>FUSOS HORÁRIOS NO BRASIL</a:t>
            </a:r>
            <a:endParaRPr b="1" i="0" sz="2400">
              <a:solidFill>
                <a:schemeClr val="dk1"/>
              </a:solidFill>
              <a:latin typeface="Calibri"/>
              <a:ea typeface="Calibri"/>
              <a:cs typeface="Calibri"/>
              <a:sym typeface="Calibri"/>
            </a:endParaRPr>
          </a:p>
        </p:txBody>
      </p:sp>
      <p:sp>
        <p:nvSpPr>
          <p:cNvPr descr="360 sobre 24 igual a espaço 15" id="468" name="Google Shape;468;p35"/>
          <p:cNvSpPr/>
          <p:nvPr/>
        </p:nvSpPr>
        <p:spPr>
          <a:xfrm>
            <a:off x="784544" y="2133430"/>
            <a:ext cx="579406" cy="333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69" name="Google Shape;469;p35"/>
          <p:cNvPicPr preferRelativeResize="0"/>
          <p:nvPr/>
        </p:nvPicPr>
        <p:blipFill>
          <a:blip r:embed="rId3">
            <a:alphaModFix/>
          </a:blip>
          <a:stretch>
            <a:fillRect/>
          </a:stretch>
        </p:blipFill>
        <p:spPr>
          <a:xfrm>
            <a:off x="2705950" y="794203"/>
            <a:ext cx="4262351" cy="4044497"/>
          </a:xfrm>
          <a:prstGeom prst="rect">
            <a:avLst/>
          </a:prstGeom>
          <a:noFill/>
          <a:ln>
            <a:noFill/>
          </a:ln>
        </p:spPr>
      </p:pic>
      <p:sp>
        <p:nvSpPr>
          <p:cNvPr id="470" name="Google Shape;470;p35"/>
          <p:cNvSpPr txBox="1"/>
          <p:nvPr/>
        </p:nvSpPr>
        <p:spPr>
          <a:xfrm flipH="1" rot="665">
            <a:off x="3016777" y="4383044"/>
            <a:ext cx="465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sz="1100" u="sng">
                <a:solidFill>
                  <a:schemeClr val="hlink"/>
                </a:solidFill>
                <a:hlinkClick r:id="rId4"/>
              </a:rPr>
              <a:t>fusos horários no Brasil - Bing images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p:nvPr/>
        </p:nvSpPr>
        <p:spPr>
          <a:xfrm>
            <a:off x="2348350" y="308050"/>
            <a:ext cx="4405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ctr">
              <a:spcBef>
                <a:spcPts val="0"/>
              </a:spcBef>
              <a:spcAft>
                <a:spcPts val="0"/>
              </a:spcAft>
              <a:buNone/>
            </a:pPr>
            <a:r>
              <a:rPr b="1" lang="pt-BR" sz="2600">
                <a:solidFill>
                  <a:schemeClr val="dk1"/>
                </a:solidFill>
                <a:latin typeface="Calibri"/>
                <a:ea typeface="Calibri"/>
                <a:cs typeface="Calibri"/>
                <a:sym typeface="Calibri"/>
              </a:rPr>
              <a:t>VOCÊ ESTUDOU NESSA AULA</a:t>
            </a:r>
            <a:endParaRPr sz="1600"/>
          </a:p>
        </p:txBody>
      </p:sp>
      <p:sp>
        <p:nvSpPr>
          <p:cNvPr id="476" name="Google Shape;476;p36"/>
          <p:cNvSpPr txBox="1"/>
          <p:nvPr/>
        </p:nvSpPr>
        <p:spPr>
          <a:xfrm>
            <a:off x="1080650" y="1608775"/>
            <a:ext cx="6639600" cy="1749900"/>
          </a:xfrm>
          <a:prstGeom prst="rect">
            <a:avLst/>
          </a:prstGeom>
          <a:noFill/>
          <a:ln>
            <a:noFill/>
          </a:ln>
        </p:spPr>
        <p:txBody>
          <a:bodyPr anchorCtr="0" anchor="t" bIns="45700" lIns="91425" spcFirstLastPara="1" rIns="91425" wrap="square" tIns="45700">
            <a:spAutoFit/>
          </a:bodyPr>
          <a:lstStyle/>
          <a:p>
            <a:pPr indent="-412750" lvl="0" marL="457200" marR="0" rtl="0" algn="just">
              <a:spcBef>
                <a:spcPts val="0"/>
              </a:spcBef>
              <a:spcAft>
                <a:spcPts val="0"/>
              </a:spcAft>
              <a:buClr>
                <a:schemeClr val="dk1"/>
              </a:buClr>
              <a:buSzPts val="2900"/>
              <a:buFont typeface="Calibri"/>
              <a:buChar char="➔"/>
            </a:pPr>
            <a:r>
              <a:rPr lang="pt-BR" sz="2900">
                <a:solidFill>
                  <a:schemeClr val="dk1"/>
                </a:solidFill>
                <a:latin typeface="Calibri"/>
                <a:ea typeface="Calibri"/>
                <a:cs typeface="Calibri"/>
                <a:sym typeface="Calibri"/>
              </a:rPr>
              <a:t>Como acontecem os movimentos de rotação e translação e também sobre os fusos horários.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7"/>
          <p:cNvPicPr preferRelativeResize="0"/>
          <p:nvPr/>
        </p:nvPicPr>
        <p:blipFill rotWithShape="1">
          <a:blip r:embed="rId3">
            <a:alphaModFix/>
          </a:blip>
          <a:srcRect b="0" l="0" r="0" t="0"/>
          <a:stretch/>
        </p:blipFill>
        <p:spPr>
          <a:xfrm>
            <a:off x="0" y="0"/>
            <a:ext cx="921209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p:nvPr/>
        </p:nvSpPr>
        <p:spPr>
          <a:xfrm>
            <a:off x="1143000" y="1269075"/>
            <a:ext cx="6681300" cy="290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050" u="none" cap="none" strike="noStrike">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Clr>
                <a:srgbClr val="000000"/>
              </a:buClr>
              <a:buSzPts val="2400"/>
              <a:buFont typeface="Calibri"/>
              <a:buChar char="❏"/>
            </a:pPr>
            <a:r>
              <a:rPr lang="pt-BR" sz="2400">
                <a:solidFill>
                  <a:srgbClr val="000000"/>
                </a:solidFill>
                <a:latin typeface="Calibri"/>
                <a:ea typeface="Calibri"/>
                <a:cs typeface="Calibri"/>
                <a:sym typeface="Calibri"/>
              </a:rPr>
              <a:t>O que vocês se lembram sobre os Movimentos de Rotação e Translação ? </a:t>
            </a:r>
            <a:endParaRPr sz="2400">
              <a:solidFill>
                <a:srgbClr val="000000"/>
              </a:solidFill>
              <a:latin typeface="Calibri"/>
              <a:ea typeface="Calibri"/>
              <a:cs typeface="Calibri"/>
              <a:sym typeface="Calibri"/>
            </a:endParaRPr>
          </a:p>
          <a:p>
            <a:pPr indent="0" lvl="0" marL="457200" marR="0" rtl="0" algn="just">
              <a:spcBef>
                <a:spcPts val="0"/>
              </a:spcBef>
              <a:spcAft>
                <a:spcPts val="0"/>
              </a:spcAft>
              <a:buNone/>
            </a:pPr>
            <a:r>
              <a:t/>
            </a:r>
            <a:endParaRPr sz="2400">
              <a:latin typeface="Calibri"/>
              <a:ea typeface="Calibri"/>
              <a:cs typeface="Calibri"/>
              <a:sym typeface="Calibri"/>
            </a:endParaRPr>
          </a:p>
          <a:p>
            <a:pPr indent="-381000" lvl="0" marL="457200" marR="0" rtl="0" algn="just">
              <a:spcBef>
                <a:spcPts val="0"/>
              </a:spcBef>
              <a:spcAft>
                <a:spcPts val="0"/>
              </a:spcAft>
              <a:buSzPts val="2400"/>
              <a:buFont typeface="Calibri"/>
              <a:buChar char="❏"/>
            </a:pPr>
            <a:r>
              <a:rPr lang="pt-BR" sz="2400">
                <a:solidFill>
                  <a:schemeClr val="dk1"/>
                </a:solidFill>
                <a:latin typeface="Calibri"/>
                <a:ea typeface="Calibri"/>
                <a:cs typeface="Calibri"/>
                <a:sym typeface="Calibri"/>
              </a:rPr>
              <a:t> O que são as </a:t>
            </a:r>
            <a:r>
              <a:rPr lang="pt-BR" sz="2400">
                <a:solidFill>
                  <a:srgbClr val="000000"/>
                </a:solidFill>
                <a:latin typeface="Calibri"/>
                <a:ea typeface="Calibri"/>
                <a:cs typeface="Calibri"/>
                <a:sym typeface="Calibri"/>
              </a:rPr>
              <a:t>Coordenadas Geográficas ?  </a:t>
            </a:r>
            <a:endParaRPr sz="2400">
              <a:solidFill>
                <a:srgbClr val="000000"/>
              </a:solidFill>
              <a:latin typeface="Calibri"/>
              <a:ea typeface="Calibri"/>
              <a:cs typeface="Calibri"/>
              <a:sym typeface="Calibri"/>
            </a:endParaRPr>
          </a:p>
          <a:p>
            <a:pPr indent="0" lvl="0" marL="457200" marR="0" rtl="0" algn="just">
              <a:spcBef>
                <a:spcPts val="0"/>
              </a:spcBef>
              <a:spcAft>
                <a:spcPts val="0"/>
              </a:spcAft>
              <a:buNone/>
            </a:pPr>
            <a:r>
              <a:rPr lang="pt-BR" sz="24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SzPts val="2400"/>
              <a:buFont typeface="Calibri"/>
              <a:buChar char="❏"/>
            </a:pPr>
            <a:r>
              <a:rPr lang="pt-BR" sz="2400">
                <a:solidFill>
                  <a:schemeClr val="dk1"/>
                </a:solidFill>
                <a:latin typeface="Calibri"/>
                <a:ea typeface="Calibri"/>
                <a:cs typeface="Calibri"/>
                <a:sym typeface="Calibri"/>
              </a:rPr>
              <a:t>Como calcular os </a:t>
            </a:r>
            <a:r>
              <a:rPr lang="pt-BR" sz="2400">
                <a:solidFill>
                  <a:srgbClr val="000000"/>
                </a:solidFill>
                <a:latin typeface="Calibri"/>
                <a:ea typeface="Calibri"/>
                <a:cs typeface="Calibri"/>
                <a:sym typeface="Calibri"/>
              </a:rPr>
              <a:t>Fusos Horários ?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br>
              <a:rPr lang="pt-B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57" name="Google Shape;257;p4"/>
          <p:cNvSpPr/>
          <p:nvPr/>
        </p:nvSpPr>
        <p:spPr>
          <a:xfrm>
            <a:off x="1666460" y="368066"/>
            <a:ext cx="581107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3000">
                <a:latin typeface="Calibri"/>
                <a:ea typeface="Calibri"/>
                <a:cs typeface="Calibri"/>
                <a:sym typeface="Calibri"/>
              </a:rPr>
              <a:t>E aí Estudantes</a:t>
            </a:r>
            <a:endParaRPr b="1" sz="3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p:nvPr/>
        </p:nvSpPr>
        <p:spPr>
          <a:xfrm>
            <a:off x="2661079" y="336561"/>
            <a:ext cx="366606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A TERRA NO UNIVERSO</a:t>
            </a:r>
            <a:endParaRPr b="1" sz="2800">
              <a:solidFill>
                <a:schemeClr val="dk1"/>
              </a:solidFill>
              <a:latin typeface="Calibri"/>
              <a:ea typeface="Calibri"/>
              <a:cs typeface="Calibri"/>
              <a:sym typeface="Calibri"/>
            </a:endParaRPr>
          </a:p>
        </p:txBody>
      </p:sp>
      <p:pic>
        <p:nvPicPr>
          <p:cNvPr descr="Terra: um planeta no Universo – Conexão Escola SME" id="263" name="Google Shape;263;p5"/>
          <p:cNvPicPr preferRelativeResize="0"/>
          <p:nvPr/>
        </p:nvPicPr>
        <p:blipFill rotWithShape="1">
          <a:blip r:embed="rId3">
            <a:alphaModFix/>
          </a:blip>
          <a:srcRect b="0" l="0" r="0" t="0"/>
          <a:stretch/>
        </p:blipFill>
        <p:spPr>
          <a:xfrm>
            <a:off x="2008155" y="1026045"/>
            <a:ext cx="4689960" cy="3515713"/>
          </a:xfrm>
          <a:prstGeom prst="rect">
            <a:avLst/>
          </a:prstGeom>
          <a:noFill/>
          <a:ln>
            <a:noFill/>
          </a:ln>
        </p:spPr>
      </p:pic>
      <p:sp>
        <p:nvSpPr>
          <p:cNvPr id="264" name="Google Shape;264;p5"/>
          <p:cNvSpPr/>
          <p:nvPr/>
        </p:nvSpPr>
        <p:spPr>
          <a:xfrm>
            <a:off x="2661085" y="4541750"/>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https://static.escolakids.uol.com.br/2019/08/planeta-terra-universo.jpg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p:nvPr/>
        </p:nvSpPr>
        <p:spPr>
          <a:xfrm>
            <a:off x="852050" y="1050625"/>
            <a:ext cx="7239000" cy="34164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400">
                <a:solidFill>
                  <a:schemeClr val="dk1"/>
                </a:solidFill>
                <a:latin typeface="Calibri"/>
                <a:ea typeface="Calibri"/>
                <a:cs typeface="Calibri"/>
                <a:sym typeface="Calibri"/>
              </a:rPr>
              <a:t>A Terra faz parte do </a:t>
            </a:r>
            <a:r>
              <a:rPr b="1" lang="pt-BR" sz="2400">
                <a:solidFill>
                  <a:schemeClr val="dk1"/>
                </a:solidFill>
                <a:latin typeface="Calibri"/>
                <a:ea typeface="Calibri"/>
                <a:cs typeface="Calibri"/>
                <a:sym typeface="Calibri"/>
              </a:rPr>
              <a:t>sistema solar</a:t>
            </a:r>
            <a:r>
              <a:rPr lang="pt-BR" sz="2400">
                <a:solidFill>
                  <a:schemeClr val="dk1"/>
                </a:solidFill>
                <a:latin typeface="Calibri"/>
                <a:ea typeface="Calibri"/>
                <a:cs typeface="Calibri"/>
                <a:sym typeface="Calibri"/>
              </a:rPr>
              <a:t>, esse é um grande conjunto formado por dezenas de astros que </a:t>
            </a:r>
            <a:r>
              <a:rPr b="1" lang="pt-BR" sz="2400">
                <a:solidFill>
                  <a:schemeClr val="dk1"/>
                </a:solidFill>
                <a:latin typeface="Calibri"/>
                <a:ea typeface="Calibri"/>
                <a:cs typeface="Calibri"/>
                <a:sym typeface="Calibri"/>
              </a:rPr>
              <a:t>giram ao redor de uma estrela, o sol</a:t>
            </a:r>
            <a:r>
              <a:rPr lang="pt-BR" sz="2400">
                <a:solidFill>
                  <a:schemeClr val="dk1"/>
                </a:solidFill>
                <a:latin typeface="Calibri"/>
                <a:ea typeface="Calibri"/>
                <a:cs typeface="Calibri"/>
                <a:sym typeface="Calibri"/>
              </a:rPr>
              <a:t>. Fazem parte do sistema solar: Mercúrio, Vênus, Terra, Marte, Júpiter, Saturno, Urano, Netuno e Plutão (agora, Sedna encontra-se no lugar de Plutão, pois esse fora rebaixado para a categoria de planeta anão). A Terra é datada de 4,6 a 5,0 bilhões de anos, datas que são mais aceitas por parte dos cientistas.</a:t>
            </a:r>
            <a:endParaRPr/>
          </a:p>
        </p:txBody>
      </p:sp>
      <p:sp>
        <p:nvSpPr>
          <p:cNvPr id="270" name="Google Shape;270;p6"/>
          <p:cNvSpPr/>
          <p:nvPr/>
        </p:nvSpPr>
        <p:spPr>
          <a:xfrm>
            <a:off x="2536404" y="340411"/>
            <a:ext cx="36660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A TERRA NO UNIVERSO</a:t>
            </a:r>
            <a:endParaRPr b="1"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p:nvPr/>
        </p:nvSpPr>
        <p:spPr>
          <a:xfrm>
            <a:off x="2532747" y="336561"/>
            <a:ext cx="392274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MOVIMENTOS DA TERRA</a:t>
            </a:r>
            <a:endParaRPr b="1" sz="2800">
              <a:solidFill>
                <a:schemeClr val="dk1"/>
              </a:solidFill>
              <a:latin typeface="Calibri"/>
              <a:ea typeface="Calibri"/>
              <a:cs typeface="Calibri"/>
              <a:sym typeface="Calibri"/>
            </a:endParaRPr>
          </a:p>
        </p:txBody>
      </p:sp>
      <p:sp>
        <p:nvSpPr>
          <p:cNvPr id="276" name="Google Shape;276;p7"/>
          <p:cNvSpPr/>
          <p:nvPr/>
        </p:nvSpPr>
        <p:spPr>
          <a:xfrm>
            <a:off x="592275" y="859775"/>
            <a:ext cx="7907400" cy="127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rgbClr val="000000"/>
                </a:solidFill>
                <a:latin typeface="Calibri"/>
                <a:ea typeface="Calibri"/>
                <a:cs typeface="Calibri"/>
                <a:sym typeface="Calibri"/>
              </a:rPr>
              <a:t>A Terra faz movimentos constantes no espaço. </a:t>
            </a:r>
            <a:endParaRPr sz="2400">
              <a:latin typeface="Calibri"/>
              <a:ea typeface="Calibri"/>
              <a:cs typeface="Calibri"/>
              <a:sym typeface="Calibri"/>
            </a:endParaRPr>
          </a:p>
          <a:p>
            <a:pPr indent="0" lvl="0" marL="0" marR="0" rtl="0" algn="ctr">
              <a:spcBef>
                <a:spcPts val="0"/>
              </a:spcBef>
              <a:spcAft>
                <a:spcPts val="0"/>
              </a:spcAft>
              <a:buNone/>
            </a:pPr>
            <a:r>
              <a:rPr lang="pt-BR" sz="2400">
                <a:solidFill>
                  <a:srgbClr val="000000"/>
                </a:solidFill>
                <a:latin typeface="Calibri"/>
                <a:ea typeface="Calibri"/>
                <a:cs typeface="Calibri"/>
                <a:sym typeface="Calibri"/>
              </a:rPr>
              <a:t>Esses movimentos são chamados </a:t>
            </a:r>
            <a:r>
              <a:rPr b="1" lang="pt-BR" sz="2400">
                <a:solidFill>
                  <a:srgbClr val="000000"/>
                </a:solidFill>
                <a:latin typeface="Calibri"/>
                <a:ea typeface="Calibri"/>
                <a:cs typeface="Calibri"/>
                <a:sym typeface="Calibri"/>
              </a:rPr>
              <a:t>de rotação e translação</a:t>
            </a:r>
            <a:r>
              <a:rPr lang="pt-BR"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a:p>
            <a:pPr indent="0" lvl="0" marL="0" marR="0" rtl="0" algn="ctr">
              <a:spcBef>
                <a:spcPts val="0"/>
              </a:spcBef>
              <a:spcAft>
                <a:spcPts val="0"/>
              </a:spcAft>
              <a:buNone/>
            </a:pPr>
            <a:r>
              <a:t/>
            </a:r>
            <a:endParaRPr sz="1700">
              <a:latin typeface="Calibri"/>
              <a:ea typeface="Calibri"/>
              <a:cs typeface="Calibri"/>
              <a:sym typeface="Calibri"/>
            </a:endParaRPr>
          </a:p>
          <a:p>
            <a:pPr indent="0" lvl="0" marL="0" marR="0" rtl="0" algn="ctr">
              <a:spcBef>
                <a:spcPts val="0"/>
              </a:spcBef>
              <a:spcAft>
                <a:spcPts val="0"/>
              </a:spcAft>
              <a:buNone/>
            </a:pPr>
            <a:r>
              <a:rPr lang="pt-BR" sz="2400">
                <a:solidFill>
                  <a:srgbClr val="000000"/>
                </a:solidFill>
                <a:latin typeface="Calibri"/>
                <a:ea typeface="Calibri"/>
                <a:cs typeface="Calibri"/>
                <a:sym typeface="Calibri"/>
              </a:rPr>
              <a:t> Acompanhe a seguir as explicações sobre cada um deles.</a:t>
            </a:r>
            <a:endParaRPr sz="2400">
              <a:solidFill>
                <a:schemeClr val="dk1"/>
              </a:solidFill>
              <a:latin typeface="Calibri"/>
              <a:ea typeface="Calibri"/>
              <a:cs typeface="Calibri"/>
              <a:sym typeface="Calibri"/>
            </a:endParaRPr>
          </a:p>
        </p:txBody>
      </p:sp>
      <p:pic>
        <p:nvPicPr>
          <p:cNvPr descr="https://www.sogeografia.com.br/Conteudos/GeografiaFisica/Movimentos/content_clip_image002.jpg" id="277" name="Google Shape;277;p7"/>
          <p:cNvPicPr preferRelativeResize="0"/>
          <p:nvPr/>
        </p:nvPicPr>
        <p:blipFill rotWithShape="1">
          <a:blip r:embed="rId3">
            <a:alphaModFix/>
          </a:blip>
          <a:srcRect b="0" l="0" r="0" t="0"/>
          <a:stretch/>
        </p:blipFill>
        <p:spPr>
          <a:xfrm>
            <a:off x="2541597" y="2571756"/>
            <a:ext cx="4114800" cy="2076450"/>
          </a:xfrm>
          <a:prstGeom prst="rect">
            <a:avLst/>
          </a:prstGeom>
          <a:noFill/>
          <a:ln>
            <a:noFill/>
          </a:ln>
        </p:spPr>
      </p:pic>
      <p:sp>
        <p:nvSpPr>
          <p:cNvPr id="278" name="Google Shape;278;p7"/>
          <p:cNvSpPr/>
          <p:nvPr/>
        </p:nvSpPr>
        <p:spPr>
          <a:xfrm>
            <a:off x="2789927" y="4648207"/>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https://www.sogeografia.com.br/Conteudos/GeografiaFisica/Movimentos/content_clip_image002.jpg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p:nvPr/>
        </p:nvSpPr>
        <p:spPr>
          <a:xfrm>
            <a:off x="1728072" y="255493"/>
            <a:ext cx="5447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ROTAÇÃO</a:t>
            </a:r>
            <a:endParaRPr/>
          </a:p>
        </p:txBody>
      </p:sp>
      <p:sp>
        <p:nvSpPr>
          <p:cNvPr id="284" name="Google Shape;284;p8"/>
          <p:cNvSpPr/>
          <p:nvPr/>
        </p:nvSpPr>
        <p:spPr>
          <a:xfrm>
            <a:off x="3210232" y="2375706"/>
            <a:ext cx="4572000" cy="738664"/>
          </a:xfrm>
          <a:prstGeom prst="rect">
            <a:avLst/>
          </a:prstGeom>
          <a:noFill/>
          <a:ln>
            <a:noFill/>
          </a:ln>
        </p:spPr>
        <p:txBody>
          <a:bodyPr anchorCtr="0" anchor="t" bIns="45700" lIns="91425" spcFirstLastPara="1" rIns="91425" wrap="square" tIns="45700">
            <a:spAutoFit/>
          </a:bodyPr>
          <a:lstStyle/>
          <a:p>
            <a:pPr indent="0" lvl="0" marL="50800" marR="0" rtl="0" algn="l">
              <a:spcBef>
                <a:spcPts val="0"/>
              </a:spcBef>
              <a:spcAft>
                <a:spcPts val="0"/>
              </a:spcAft>
              <a:buNone/>
            </a:pPr>
            <a:br>
              <a:rPr lang="pt-BR" sz="1400">
                <a:solidFill>
                  <a:schemeClr val="dk1"/>
                </a:solidFill>
                <a:latin typeface="Calibri"/>
                <a:ea typeface="Calibri"/>
                <a:cs typeface="Calibri"/>
                <a:sym typeface="Calibri"/>
              </a:rPr>
            </a:br>
            <a:br>
              <a:rPr lang="pt-B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85" name="Google Shape;285;p8"/>
          <p:cNvSpPr/>
          <p:nvPr/>
        </p:nvSpPr>
        <p:spPr>
          <a:xfrm>
            <a:off x="663788" y="877755"/>
            <a:ext cx="7575644" cy="1938992"/>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b="1" lang="pt-BR" sz="2200">
                <a:solidFill>
                  <a:srgbClr val="000000"/>
                </a:solidFill>
                <a:latin typeface="Calibri"/>
                <a:ea typeface="Calibri"/>
                <a:cs typeface="Calibri"/>
                <a:sym typeface="Calibri"/>
              </a:rPr>
              <a:t>Rotação </a:t>
            </a:r>
            <a:r>
              <a:rPr lang="pt-BR" sz="2200">
                <a:solidFill>
                  <a:srgbClr val="000000"/>
                </a:solidFill>
                <a:latin typeface="Calibri"/>
                <a:ea typeface="Calibri"/>
                <a:cs typeface="Calibri"/>
                <a:sym typeface="Calibri"/>
              </a:rPr>
              <a:t>é o movimento onde a Terra gira em torno de seu próprio eixo.</a:t>
            </a:r>
            <a:r>
              <a:rPr lang="pt-BR" sz="2200">
                <a:solidFill>
                  <a:srgbClr val="000000"/>
                </a:solidFill>
                <a:latin typeface="Calibri"/>
                <a:ea typeface="Calibri"/>
                <a:cs typeface="Calibri"/>
                <a:sym typeface="Calibri"/>
              </a:rPr>
              <a:t> Esse movimento acontece no sentido anti-horário e dura exatamente 23 horas 56 minutos 4 segundos e 9 centésimos para ser concluído, sendo o responsável por termos o dia e a noite.</a:t>
            </a:r>
            <a:endParaRPr sz="2200">
              <a:solidFill>
                <a:schemeClr val="dk1"/>
              </a:solidFill>
              <a:latin typeface="Calibri"/>
              <a:ea typeface="Calibri"/>
              <a:cs typeface="Calibri"/>
              <a:sym typeface="Calibri"/>
            </a:endParaRPr>
          </a:p>
        </p:txBody>
      </p:sp>
      <p:pic>
        <p:nvPicPr>
          <p:cNvPr descr="https://www.sogeografia.com.br/Conteudos/GeografiaFisica/Movimentos/content_clip_image004.jpg" id="286" name="Google Shape;286;p8"/>
          <p:cNvPicPr preferRelativeResize="0"/>
          <p:nvPr/>
        </p:nvPicPr>
        <p:blipFill rotWithShape="1">
          <a:blip r:embed="rId3">
            <a:alphaModFix/>
          </a:blip>
          <a:srcRect b="0" l="0" r="0" t="0"/>
          <a:stretch/>
        </p:blipFill>
        <p:spPr>
          <a:xfrm>
            <a:off x="3349126" y="2452250"/>
            <a:ext cx="2324475" cy="2324500"/>
          </a:xfrm>
          <a:prstGeom prst="rect">
            <a:avLst/>
          </a:prstGeom>
          <a:noFill/>
          <a:ln>
            <a:noFill/>
          </a:ln>
        </p:spPr>
      </p:pic>
      <p:sp>
        <p:nvSpPr>
          <p:cNvPr id="287" name="Google Shape;287;p8"/>
          <p:cNvSpPr/>
          <p:nvPr/>
        </p:nvSpPr>
        <p:spPr>
          <a:xfrm>
            <a:off x="2645055" y="4776756"/>
            <a:ext cx="45720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600">
                <a:solidFill>
                  <a:schemeClr val="dk1"/>
                </a:solidFill>
                <a:latin typeface="Calibri"/>
                <a:ea typeface="Calibri"/>
                <a:cs typeface="Calibri"/>
                <a:sym typeface="Calibri"/>
              </a:rPr>
              <a:t>https://www.sogeografia.com.br/Conteudos/GeografiaFisica/Movimentos/content_clip_image004.jpg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9"/>
          <p:cNvSpPr/>
          <p:nvPr/>
        </p:nvSpPr>
        <p:spPr>
          <a:xfrm>
            <a:off x="1770560" y="536043"/>
            <a:ext cx="5447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chemeClr val="dk1"/>
                </a:solidFill>
                <a:latin typeface="Calibri"/>
                <a:ea typeface="Calibri"/>
                <a:cs typeface="Calibri"/>
                <a:sym typeface="Calibri"/>
              </a:rPr>
              <a:t>ROTAÇÃO</a:t>
            </a:r>
            <a:endParaRPr/>
          </a:p>
        </p:txBody>
      </p:sp>
      <p:sp>
        <p:nvSpPr>
          <p:cNvPr id="293" name="Google Shape;293;p9"/>
          <p:cNvSpPr/>
          <p:nvPr/>
        </p:nvSpPr>
        <p:spPr>
          <a:xfrm>
            <a:off x="893650" y="1417650"/>
            <a:ext cx="7200900" cy="23082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2500">
                <a:solidFill>
                  <a:schemeClr val="dk1"/>
                </a:solidFill>
                <a:latin typeface="Calibri"/>
                <a:ea typeface="Calibri"/>
                <a:cs typeface="Calibri"/>
                <a:sym typeface="Calibri"/>
              </a:rPr>
              <a:t>Quando um lado do planeta está para o lado do sol, é dia, e, consequentemente, do lado oposto é noite. Sem o movimento da Rotação não haveria vida na Terra, já que este movimento desempenha um papel fundamental no equilíbrio de temperatura e composição química da atmosfera.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izar design">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Personalizar design">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2020-03-25T23:26:05Z</dcterms:created>
  <dc:creator>Usuário do Windows</dc:creator>
</cp:coreProperties>
</file>