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0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6" r:id="rId20"/>
    <p:sldId id="287" r:id="rId21"/>
    <p:sldId id="276" r:id="rId22"/>
    <p:sldId id="277" r:id="rId23"/>
    <p:sldId id="278" r:id="rId24"/>
    <p:sldId id="279" r:id="rId25"/>
    <p:sldId id="285" r:id="rId26"/>
    <p:sldId id="291" r:id="rId27"/>
    <p:sldId id="292" r:id="rId28"/>
    <p:sldId id="293" r:id="rId29"/>
    <p:sldId id="288" r:id="rId30"/>
    <p:sldId id="283" r:id="rId31"/>
  </p:sldIdLst>
  <p:sldSz cx="18288000" cy="10287000"/>
  <p:notesSz cx="10287000" cy="18288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Malgun Gothic" panose="020B0503020000020004" pitchFamily="34" charset="-127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1" roundtripDataSignature="AMtx7mj/a+LI5pXBsUEud4/MkerWgETE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36917B-5FB2-4C13-9BCE-869381259A92}">
  <a:tblStyle styleId="{EE36917B-5FB2-4C13-9BCE-869381259A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197" autoAdjust="0"/>
  </p:normalViewPr>
  <p:slideViewPr>
    <p:cSldViewPr snapToGrid="0">
      <p:cViewPr varScale="1">
        <p:scale>
          <a:sx n="79" d="100"/>
          <a:sy n="79" d="100"/>
        </p:scale>
        <p:origin x="360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4577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827713" y="0"/>
            <a:ext cx="44577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7370425"/>
            <a:ext cx="44577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827713" y="17370425"/>
            <a:ext cx="44577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713543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11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/>
              <a:t> 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1:notes"/>
          <p:cNvSpPr txBox="1">
            <a:spLocks noGrp="1"/>
          </p:cNvSpPr>
          <p:nvPr>
            <p:ph type="sldNum" idx="12"/>
          </p:nvPr>
        </p:nvSpPr>
        <p:spPr>
          <a:xfrm>
            <a:off x="5827713" y="17370425"/>
            <a:ext cx="44577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12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비정형데이터이기때문에 정형데이터로 정리하기 위해서</a:t>
            </a:r>
            <a:endParaRPr/>
          </a:p>
        </p:txBody>
      </p:sp>
      <p:sp>
        <p:nvSpPr>
          <p:cNvPr id="237" name="Google Shape;237;p12:notes"/>
          <p:cNvSpPr txBox="1">
            <a:spLocks noGrp="1"/>
          </p:cNvSpPr>
          <p:nvPr>
            <p:ph type="sldNum" idx="12"/>
          </p:nvPr>
        </p:nvSpPr>
        <p:spPr>
          <a:xfrm>
            <a:off x="5827713" y="17370425"/>
            <a:ext cx="44577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p13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latin typeface="Arial"/>
                <a:ea typeface="Arial"/>
                <a:cs typeface="Arial"/>
                <a:sym typeface="Arial"/>
              </a:rPr>
              <a:t>교육부 페이지, 대한민국 정책브리핑, 한국학술정보원KERIS 등에서</a:t>
            </a:r>
            <a:endParaRPr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latin typeface="Arial"/>
                <a:ea typeface="Arial"/>
                <a:cs typeface="Arial"/>
                <a:sym typeface="Arial"/>
              </a:rPr>
              <a:t>업무계획, 보도자료, 정책보고서 등 크롤링 </a:t>
            </a:r>
            <a:endParaRPr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latin typeface="Arial"/>
                <a:ea typeface="Arial"/>
                <a:cs typeface="Arial"/>
                <a:sym typeface="Arial"/>
              </a:rPr>
              <a:t>2017.1부터 2022.1까지 자료</a:t>
            </a:r>
            <a:endParaRPr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latin typeface="Arial"/>
                <a:ea typeface="Arial"/>
                <a:cs typeface="Arial"/>
                <a:sym typeface="Arial"/>
              </a:rPr>
              <a:t>2017.1 부터 2020.1은 pre 코로나 / 2020.1 부터 2022.1까지 post 코로나 자료로 구분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/>
              <a:t> 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3:notes"/>
          <p:cNvSpPr txBox="1">
            <a:spLocks noGrp="1"/>
          </p:cNvSpPr>
          <p:nvPr>
            <p:ph type="sldNum" idx="12"/>
          </p:nvPr>
        </p:nvSpPr>
        <p:spPr>
          <a:xfrm>
            <a:off x="5827713" y="17370425"/>
            <a:ext cx="44577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p14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/>
              <a:t> 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4:notes"/>
          <p:cNvSpPr txBox="1">
            <a:spLocks noGrp="1"/>
          </p:cNvSpPr>
          <p:nvPr>
            <p:ph type="sldNum" idx="12"/>
          </p:nvPr>
        </p:nvSpPr>
        <p:spPr>
          <a:xfrm>
            <a:off x="5827713" y="17370425"/>
            <a:ext cx="44577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p15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/>
              <a:t> 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5:notes"/>
          <p:cNvSpPr txBox="1">
            <a:spLocks noGrp="1"/>
          </p:cNvSpPr>
          <p:nvPr>
            <p:ph type="sldNum" idx="12"/>
          </p:nvPr>
        </p:nvSpPr>
        <p:spPr>
          <a:xfrm>
            <a:off x="5827713" y="17370425"/>
            <a:ext cx="44577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16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http://www.edpl.co.kr/news/articleView.html?idxno=3618</a:t>
            </a:r>
            <a:endParaRPr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latin typeface="Arial"/>
                <a:ea typeface="Arial"/>
                <a:cs typeface="Arial"/>
                <a:sym typeface="Arial"/>
              </a:rPr>
              <a:t>FestTest는 Word2Vec의</a:t>
            </a:r>
            <a:endParaRPr sz="12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latin typeface="Arial"/>
                <a:ea typeface="Arial"/>
                <a:cs typeface="Arial"/>
                <a:sym typeface="Arial"/>
              </a:rPr>
              <a:t>단점을 보완한 것</a:t>
            </a:r>
            <a:endParaRPr sz="12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latin typeface="Arial"/>
                <a:ea typeface="Arial"/>
                <a:cs typeface="Arial"/>
                <a:sym typeface="Arial"/>
              </a:rPr>
              <a:t>파라미터를 조정하면서 전과 후의 일치하는 키워드 요약</a:t>
            </a:r>
            <a:r>
              <a:rPr lang="ko-KR" b="1">
                <a:latin typeface="Arial"/>
                <a:ea typeface="Arial"/>
                <a:cs typeface="Arial"/>
                <a:sym typeface="Arial"/>
              </a:rPr>
              <a:t>: vector size 200 / skip gram 사용/ 결과는 fasttext 위주로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Arial"/>
                <a:ea typeface="Arial"/>
                <a:cs typeface="Arial"/>
                <a:sym typeface="Arial"/>
              </a:rPr>
              <a:t>10대 미래의제 중 3개 의제에서 코로나 전/후 차이가 두드러짐 : 3개를 중심으로 살펴보겠다.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6:notes"/>
          <p:cNvSpPr txBox="1">
            <a:spLocks noGrp="1"/>
          </p:cNvSpPr>
          <p:nvPr>
            <p:ph type="sldNum" idx="12"/>
          </p:nvPr>
        </p:nvSpPr>
        <p:spPr>
          <a:xfrm>
            <a:off x="5827713" y="17370425"/>
            <a:ext cx="44577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17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특이한 점은 부부, 주거, 양육, 부양 등  가구 혹은 가정에서 사용하는 단어가 나올 확률이 높은 것으로 보아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돌봄의 역할을 가정으로 보고 있음을 추정할 수 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코로나 이후에는 등교중지로 인한 돌봄공백, 저학년 돌봄 문제 등 학교가 돌봄 역할의 중심으로 </a:t>
            </a:r>
            <a:endParaRPr/>
          </a:p>
        </p:txBody>
      </p:sp>
      <p:sp>
        <p:nvSpPr>
          <p:cNvPr id="364" name="Google Shape;364;p17:notes"/>
          <p:cNvSpPr txBox="1">
            <a:spLocks noGrp="1"/>
          </p:cNvSpPr>
          <p:nvPr>
            <p:ph type="sldNum" idx="12"/>
          </p:nvPr>
        </p:nvSpPr>
        <p:spPr>
          <a:xfrm>
            <a:off x="5827713" y="17370425"/>
            <a:ext cx="44577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3192c51e9f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" name="Google Shape;379;g13192c51e9f_1_102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유무는 기기/단말기 소유 유무의 맥락에서 자주 언급됨,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리터러시는 사용자사전으로 묶었음에도 불구하고 저렇게 나옴,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추상적인 비전 제시에 그친 코로나 이전과는 달리 코로나 이후에는 현장 중심, 실제적 대응 정책이 많았음</a:t>
            </a:r>
            <a:endParaRPr/>
          </a:p>
        </p:txBody>
      </p:sp>
      <p:sp>
        <p:nvSpPr>
          <p:cNvPr id="380" name="Google Shape;380;g13192c51e9f_1_102:notes"/>
          <p:cNvSpPr txBox="1">
            <a:spLocks noGrp="1"/>
          </p:cNvSpPr>
          <p:nvPr>
            <p:ph type="sldNum" idx="12"/>
          </p:nvPr>
        </p:nvSpPr>
        <p:spPr>
          <a:xfrm>
            <a:off x="5827713" y="17370425"/>
            <a:ext cx="44577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3192c51e9f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5" name="Google Shape;395;g13192c51e9f_1_119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코로나 이전에는 법령, 정책 등 입법의 바운더리 안에서 복지를 언급, 교육부에서는 아동복지와 교육복지에 대한 구체적인 언급 하지 않았음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코로나 이후에는 교육복지가 주요 정책 이슈로 대두됨, 주거나 아동의 심리, 각종 여건과 제반 사항에 대한 논의 다각화,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“인권” 차원에서의 접근도 눈여겨 볼만함</a:t>
            </a:r>
            <a:endParaRPr/>
          </a:p>
        </p:txBody>
      </p:sp>
      <p:sp>
        <p:nvSpPr>
          <p:cNvPr id="396" name="Google Shape;396;g13192c51e9f_1_119:notes"/>
          <p:cNvSpPr txBox="1">
            <a:spLocks noGrp="1"/>
          </p:cNvSpPr>
          <p:nvPr>
            <p:ph type="sldNum" idx="12"/>
          </p:nvPr>
        </p:nvSpPr>
        <p:spPr>
          <a:xfrm>
            <a:off x="5827713" y="17370425"/>
            <a:ext cx="44577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3192c51e9f_6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1" name="Google Shape;411;g13192c51e9f_6_15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유사도를 기준으로 군집한 결과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2" name="Google Shape;412;g13192c51e9f_6_15:notes"/>
          <p:cNvSpPr txBox="1">
            <a:spLocks noGrp="1"/>
          </p:cNvSpPr>
          <p:nvPr>
            <p:ph type="sldNum" idx="12"/>
          </p:nvPr>
        </p:nvSpPr>
        <p:spPr>
          <a:xfrm>
            <a:off x="5827713" y="17370425"/>
            <a:ext cx="44577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3192c51e9f_6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6" name="Google Shape;426;g13192c51e9f_6_2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유사도를 기준으로 군집한 결과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7" name="Google Shape;427;g13192c51e9f_6_2:notes"/>
          <p:cNvSpPr txBox="1">
            <a:spLocks noGrp="1"/>
          </p:cNvSpPr>
          <p:nvPr>
            <p:ph type="sldNum" idx="12"/>
          </p:nvPr>
        </p:nvSpPr>
        <p:spPr>
          <a:xfrm>
            <a:off x="5827713" y="17370425"/>
            <a:ext cx="44577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3192c51e9f_1_1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PRE는 15개 토픽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POST는 </a:t>
            </a:r>
            <a:r>
              <a:rPr lang="en-US" altLang="ko-KR" dirty="0"/>
              <a:t>20</a:t>
            </a:r>
            <a:r>
              <a:rPr lang="ko-KR" dirty="0"/>
              <a:t>개의 토픽이 도출되었음.</a:t>
            </a:r>
            <a:endParaRPr dirty="0"/>
          </a:p>
        </p:txBody>
      </p:sp>
      <p:sp>
        <p:nvSpPr>
          <p:cNvPr id="439" name="Google Shape;439;g13192c51e9f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192c51e9f_3_13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g13192c51e9f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1d05dd94e4_0_1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g11d05dd94e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1d05dd94e4_0_44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g11d05dd94e4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31c70a7fef_0_16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-고교학점제와 대학입학전형, 평생학습지원과 교원양성 같은 주제들이 미래교육 10대 안건과 일치하는 맥락.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-디지털 전환 주제가 주요 안건에 있는데, 코로나로 인해 가속화된 인상</a:t>
            </a:r>
            <a:endParaRPr/>
          </a:p>
        </p:txBody>
      </p:sp>
      <p:sp>
        <p:nvSpPr>
          <p:cNvPr id="495" name="Google Shape;495;g131c70a7fe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8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6" name="Google Shape;536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9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8" name="Google Shape;548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0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7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0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5" name="Google Shape;75;p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1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1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81" name="Google Shape;81;p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24" name="Google Shape;24;p7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6" name="Google Shape;36;p7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7" name="Google Shape;37;p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4" name="Google Shape;44;p7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6" name="Google Shape;46;p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>
            <a:endParaRPr/>
          </a:p>
        </p:txBody>
      </p:sp>
      <p:sp>
        <p:nvSpPr>
          <p:cNvPr id="61" name="Google Shape;61;p7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7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7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18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18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8.png"/><Relationship Id="rId5" Type="http://schemas.openxmlformats.org/officeDocument/2006/relationships/image" Target="../media/image7.png"/><Relationship Id="rId10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15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8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/>
          <p:cNvPicPr preferRelativeResize="0"/>
          <p:nvPr/>
        </p:nvPicPr>
        <p:blipFill rotWithShape="1">
          <a:blip r:embed="rId3">
            <a:alphaModFix/>
          </a:blip>
          <a:srcRect r="11234"/>
          <a:stretch/>
        </p:blipFill>
        <p:spPr>
          <a:xfrm>
            <a:off x="1890611" y="7094116"/>
            <a:ext cx="6740771" cy="671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91617" y="874922"/>
            <a:ext cx="10495674" cy="655417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</a:t>
            </a:fld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0959" y="2541265"/>
            <a:ext cx="3570836" cy="2336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34600" y="2572438"/>
            <a:ext cx="3570836" cy="2336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46668" y="9551239"/>
            <a:ext cx="6599444" cy="4476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4" name="Google Shape;224;p11"/>
          <p:cNvGrpSpPr/>
          <p:nvPr/>
        </p:nvGrpSpPr>
        <p:grpSpPr>
          <a:xfrm>
            <a:off x="401782" y="287326"/>
            <a:ext cx="17200418" cy="1573947"/>
            <a:chOff x="401782" y="287326"/>
            <a:chExt cx="17200418" cy="1573947"/>
          </a:xfrm>
        </p:grpSpPr>
        <p:grpSp>
          <p:nvGrpSpPr>
            <p:cNvPr id="225" name="Google Shape;225;p11"/>
            <p:cNvGrpSpPr/>
            <p:nvPr/>
          </p:nvGrpSpPr>
          <p:grpSpPr>
            <a:xfrm>
              <a:off x="401782" y="337779"/>
              <a:ext cx="17200418" cy="1523494"/>
              <a:chOff x="401782" y="337779"/>
              <a:chExt cx="17200418" cy="1523494"/>
            </a:xfrm>
          </p:grpSpPr>
          <p:sp>
            <p:nvSpPr>
              <p:cNvPr id="226" name="Google Shape;226;p11"/>
              <p:cNvSpPr/>
              <p:nvPr/>
            </p:nvSpPr>
            <p:spPr>
              <a:xfrm>
                <a:off x="401782" y="337779"/>
                <a:ext cx="1655618" cy="1523494"/>
              </a:xfrm>
              <a:prstGeom prst="rect">
                <a:avLst/>
              </a:prstGeom>
              <a:solidFill>
                <a:srgbClr val="93B3D7">
                  <a:alpha val="819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>
                <a:off x="2057400" y="1735142"/>
                <a:ext cx="15544800" cy="126131"/>
              </a:xfrm>
              <a:prstGeom prst="rect">
                <a:avLst/>
              </a:prstGeom>
              <a:gradFill>
                <a:gsLst>
                  <a:gs pos="0">
                    <a:srgbClr val="538CD5">
                      <a:alpha val="60000"/>
                    </a:srgbClr>
                  </a:gs>
                  <a:gs pos="50000">
                    <a:srgbClr val="BFCFEC">
                      <a:alpha val="60000"/>
                    </a:srgbClr>
                  </a:gs>
                  <a:gs pos="100000">
                    <a:srgbClr val="C5D8F1">
                      <a:alpha val="60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cs typeface="Calibri"/>
                  <a:sym typeface="Calibri"/>
                </a:endParaRPr>
              </a:p>
            </p:txBody>
          </p:sp>
        </p:grpSp>
        <p:sp>
          <p:nvSpPr>
            <p:cNvPr id="228" name="Google Shape;228;p11"/>
            <p:cNvSpPr txBox="1"/>
            <p:nvPr/>
          </p:nvSpPr>
          <p:spPr>
            <a:xfrm>
              <a:off x="432262" y="287326"/>
              <a:ext cx="11683538" cy="144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800" b="1" dirty="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cs typeface="Open Sans Medium"/>
                  <a:sym typeface="Open Sans Medium"/>
                </a:rPr>
                <a:t>04</a:t>
              </a:r>
              <a:r>
                <a:rPr lang="ko-KR" sz="7200" dirty="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cs typeface="Open Sans"/>
                  <a:sym typeface="Open Sans"/>
                </a:rPr>
                <a:t>   </a:t>
              </a:r>
              <a:r>
                <a:rPr lang="ko-KR" sz="6600" dirty="0">
                  <a:solidFill>
                    <a:schemeClr val="dk1"/>
                  </a:solidFill>
                  <a:latin typeface="에스코어 드림 5 Medium" pitchFamily="34" charset="-127"/>
                  <a:ea typeface="에스코어 드림 5 Medium" pitchFamily="34" charset="-127"/>
                  <a:cs typeface="Open Sans"/>
                  <a:sym typeface="Open Sans"/>
                </a:rPr>
                <a:t>전처리 - 데이터수집</a:t>
              </a:r>
              <a:endParaRPr sz="6600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cs typeface="Open Sans"/>
                <a:sym typeface="Open Sans"/>
              </a:endParaRPr>
            </a:p>
          </p:txBody>
        </p:sp>
      </p:grpSp>
      <p:pic>
        <p:nvPicPr>
          <p:cNvPr id="229" name="Google Shape;229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10800000">
            <a:off x="10081273" y="5273432"/>
            <a:ext cx="3848282" cy="57222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1"/>
          <p:cNvSpPr/>
          <p:nvPr/>
        </p:nvSpPr>
        <p:spPr>
          <a:xfrm>
            <a:off x="5669241" y="2856670"/>
            <a:ext cx="2727999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600" dirty="0">
                <a:solidFill>
                  <a:schemeClr val="accent6"/>
                </a:solidFill>
                <a:latin typeface="에스코어 드림 5 Medium" pitchFamily="34" charset="-127"/>
                <a:ea typeface="에스코어 드림 5 Medium" pitchFamily="34" charset="-127"/>
              </a:rPr>
              <a:t>P</a:t>
            </a:r>
            <a:r>
              <a:rPr lang="ko-KR" sz="6600" dirty="0">
                <a:solidFill>
                  <a:schemeClr val="accent6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RE </a:t>
            </a:r>
            <a:endParaRPr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600" dirty="0">
                <a:solidFill>
                  <a:schemeClr val="accent6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DATA</a:t>
            </a:r>
            <a:endParaRPr sz="6600" dirty="0">
              <a:solidFill>
                <a:schemeClr val="accent6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</p:txBody>
      </p:sp>
      <p:sp>
        <p:nvSpPr>
          <p:cNvPr id="231" name="Google Shape;231;p11"/>
          <p:cNvSpPr/>
          <p:nvPr/>
        </p:nvSpPr>
        <p:spPr>
          <a:xfrm>
            <a:off x="13794550" y="2784969"/>
            <a:ext cx="2639569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600">
                <a:solidFill>
                  <a:schemeClr val="accent6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POST </a:t>
            </a:r>
            <a:endParaRPr>
              <a:latin typeface="에스코어 드림 5 Medium" pitchFamily="34" charset="-127"/>
              <a:ea typeface="에스코어 드림 5 Medium" pitchFamily="34" charset="-127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600">
                <a:solidFill>
                  <a:schemeClr val="accent6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DATA</a:t>
            </a:r>
            <a:endParaRPr sz="6600">
              <a:solidFill>
                <a:schemeClr val="accent6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</p:txBody>
      </p:sp>
      <p:sp>
        <p:nvSpPr>
          <p:cNvPr id="232" name="Google Shape;232;p11"/>
          <p:cNvSpPr/>
          <p:nvPr/>
        </p:nvSpPr>
        <p:spPr>
          <a:xfrm>
            <a:off x="2057400" y="6438900"/>
            <a:ext cx="13946579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교육부 페이지, 대한민국 정책브리핑, 한국학술정보원KERIS 등에서</a:t>
            </a:r>
            <a:endParaRPr>
              <a:latin typeface="에스코어 드림 5 Medium" pitchFamily="34" charset="-127"/>
              <a:ea typeface="에스코어 드림 5 Medium" pitchFamily="34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업무계획, 보도자료, 정책보고서 등 크롤링 </a:t>
            </a:r>
            <a:endParaRPr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pic>
        <p:nvPicPr>
          <p:cNvPr id="233" name="Google Shape;233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10800000">
            <a:off x="1851439" y="5273432"/>
            <a:ext cx="3848282" cy="5722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10</a:t>
            </a:fld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46668" y="9551239"/>
            <a:ext cx="6599444" cy="4476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" name="Google Shape;240;p12"/>
          <p:cNvGrpSpPr/>
          <p:nvPr/>
        </p:nvGrpSpPr>
        <p:grpSpPr>
          <a:xfrm>
            <a:off x="401782" y="287326"/>
            <a:ext cx="17200418" cy="1573947"/>
            <a:chOff x="401782" y="287326"/>
            <a:chExt cx="17200418" cy="1573947"/>
          </a:xfrm>
        </p:grpSpPr>
        <p:grpSp>
          <p:nvGrpSpPr>
            <p:cNvPr id="241" name="Google Shape;241;p12"/>
            <p:cNvGrpSpPr/>
            <p:nvPr/>
          </p:nvGrpSpPr>
          <p:grpSpPr>
            <a:xfrm>
              <a:off x="401782" y="337779"/>
              <a:ext cx="17200418" cy="1523494"/>
              <a:chOff x="401782" y="337779"/>
              <a:chExt cx="17200418" cy="1523494"/>
            </a:xfrm>
          </p:grpSpPr>
          <p:sp>
            <p:nvSpPr>
              <p:cNvPr id="242" name="Google Shape;242;p12"/>
              <p:cNvSpPr/>
              <p:nvPr/>
            </p:nvSpPr>
            <p:spPr>
              <a:xfrm>
                <a:off x="401782" y="337779"/>
                <a:ext cx="1655618" cy="1523494"/>
              </a:xfrm>
              <a:prstGeom prst="rect">
                <a:avLst/>
              </a:prstGeom>
              <a:solidFill>
                <a:srgbClr val="93B3D7">
                  <a:alpha val="819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2057400" y="1735142"/>
                <a:ext cx="15544800" cy="126131"/>
              </a:xfrm>
              <a:prstGeom prst="rect">
                <a:avLst/>
              </a:prstGeom>
              <a:gradFill>
                <a:gsLst>
                  <a:gs pos="0">
                    <a:srgbClr val="538CD5">
                      <a:alpha val="60000"/>
                    </a:srgbClr>
                  </a:gs>
                  <a:gs pos="50000">
                    <a:srgbClr val="BFCFEC">
                      <a:alpha val="60000"/>
                    </a:srgbClr>
                  </a:gs>
                  <a:gs pos="100000">
                    <a:srgbClr val="C5D8F1">
                      <a:alpha val="60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cs typeface="Calibri"/>
                  <a:sym typeface="Calibri"/>
                </a:endParaRPr>
              </a:p>
            </p:txBody>
          </p:sp>
        </p:grpSp>
        <p:sp>
          <p:nvSpPr>
            <p:cNvPr id="244" name="Google Shape;244;p12"/>
            <p:cNvSpPr txBox="1"/>
            <p:nvPr/>
          </p:nvSpPr>
          <p:spPr>
            <a:xfrm>
              <a:off x="432262" y="287326"/>
              <a:ext cx="11683538" cy="144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800" b="1" dirty="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cs typeface="Open Sans Medium"/>
                  <a:sym typeface="Open Sans Medium"/>
                </a:rPr>
                <a:t>04</a:t>
              </a:r>
              <a:r>
                <a:rPr lang="ko-KR" sz="7200" dirty="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cs typeface="Open Sans"/>
                  <a:sym typeface="Open Sans"/>
                </a:rPr>
                <a:t>   </a:t>
              </a:r>
              <a:r>
                <a:rPr lang="ko-KR" sz="6600" dirty="0">
                  <a:solidFill>
                    <a:schemeClr val="dk1"/>
                  </a:solidFill>
                  <a:latin typeface="에스코어 드림 5 Medium" pitchFamily="34" charset="-127"/>
                  <a:ea typeface="에스코어 드림 5 Medium" pitchFamily="34" charset="-127"/>
                  <a:cs typeface="Open Sans"/>
                  <a:sym typeface="Open Sans"/>
                </a:rPr>
                <a:t>전처리 </a:t>
              </a:r>
              <a:r>
                <a:rPr lang="ko-KR" sz="4000" dirty="0">
                  <a:solidFill>
                    <a:schemeClr val="dk1"/>
                  </a:solidFill>
                  <a:latin typeface="에스코어 드림 5 Medium" pitchFamily="34" charset="-127"/>
                  <a:ea typeface="에스코어 드림 5 Medium" pitchFamily="34" charset="-127"/>
                  <a:cs typeface="Open Sans"/>
                  <a:sym typeface="Open Sans"/>
                </a:rPr>
                <a:t>데이터정제 </a:t>
              </a:r>
              <a:endParaRPr sz="4000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cs typeface="Open Sans"/>
                <a:sym typeface="Open Sans"/>
              </a:endParaRPr>
            </a:p>
          </p:txBody>
        </p:sp>
      </p:grpSp>
      <p:grpSp>
        <p:nvGrpSpPr>
          <p:cNvPr id="245" name="Google Shape;245;p12"/>
          <p:cNvGrpSpPr/>
          <p:nvPr/>
        </p:nvGrpSpPr>
        <p:grpSpPr>
          <a:xfrm>
            <a:off x="2519396" y="4162810"/>
            <a:ext cx="3799609" cy="1451262"/>
            <a:chOff x="1790478" y="3162300"/>
            <a:chExt cx="5033005" cy="2017425"/>
          </a:xfrm>
        </p:grpSpPr>
        <p:sp>
          <p:nvSpPr>
            <p:cNvPr id="246" name="Google Shape;246;p12"/>
            <p:cNvSpPr/>
            <p:nvPr/>
          </p:nvSpPr>
          <p:spPr>
            <a:xfrm>
              <a:off x="1790478" y="3162300"/>
              <a:ext cx="5033005" cy="2017425"/>
            </a:xfrm>
            <a:prstGeom prst="roundRect">
              <a:avLst>
                <a:gd name="adj" fmla="val 16667"/>
              </a:avLst>
            </a:prstGeom>
            <a:solidFill>
              <a:srgbClr val="93B3D7">
                <a:alpha val="81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lt1"/>
                </a:solidFill>
                <a:latin typeface="에스코어 드림 5 Medium" pitchFamily="34" charset="-127"/>
                <a:ea typeface="에스코어 드림 5 Medium" pitchFamily="34" charset="-127"/>
                <a:cs typeface="Calibri"/>
                <a:sym typeface="Calibri"/>
              </a:endParaRPr>
            </a:p>
          </p:txBody>
        </p:sp>
        <p:sp>
          <p:nvSpPr>
            <p:cNvPr id="247" name="Google Shape;247;p12"/>
            <p:cNvSpPr txBox="1"/>
            <p:nvPr/>
          </p:nvSpPr>
          <p:spPr>
            <a:xfrm>
              <a:off x="2425845" y="3678583"/>
              <a:ext cx="3762271" cy="8984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60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sym typeface="Arial"/>
                </a:rPr>
                <a:t>데이터 확인</a:t>
              </a:r>
              <a:endParaRPr sz="3600">
                <a:solidFill>
                  <a:schemeClr val="lt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endParaRPr>
            </a:p>
          </p:txBody>
        </p:sp>
      </p:grpSp>
      <p:grpSp>
        <p:nvGrpSpPr>
          <p:cNvPr id="248" name="Google Shape;248;p12"/>
          <p:cNvGrpSpPr/>
          <p:nvPr/>
        </p:nvGrpSpPr>
        <p:grpSpPr>
          <a:xfrm>
            <a:off x="7312560" y="4162810"/>
            <a:ext cx="3799609" cy="1451262"/>
            <a:chOff x="1790478" y="3162300"/>
            <a:chExt cx="5033004" cy="2017425"/>
          </a:xfrm>
        </p:grpSpPr>
        <p:sp>
          <p:nvSpPr>
            <p:cNvPr id="249" name="Google Shape;249;p12"/>
            <p:cNvSpPr/>
            <p:nvPr/>
          </p:nvSpPr>
          <p:spPr>
            <a:xfrm>
              <a:off x="1790478" y="3162300"/>
              <a:ext cx="5033004" cy="2017425"/>
            </a:xfrm>
            <a:prstGeom prst="roundRect">
              <a:avLst>
                <a:gd name="adj" fmla="val 16667"/>
              </a:avLst>
            </a:prstGeom>
            <a:solidFill>
              <a:srgbClr val="93B3D7">
                <a:alpha val="81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lt1"/>
                </a:solidFill>
                <a:latin typeface="에스코어 드림 5 Medium" pitchFamily="34" charset="-127"/>
                <a:ea typeface="에스코어 드림 5 Medium" pitchFamily="34" charset="-127"/>
                <a:cs typeface="Calibri"/>
                <a:sym typeface="Calibri"/>
              </a:endParaRPr>
            </a:p>
          </p:txBody>
        </p:sp>
        <p:sp>
          <p:nvSpPr>
            <p:cNvPr id="250" name="Google Shape;250;p12"/>
            <p:cNvSpPr txBox="1"/>
            <p:nvPr/>
          </p:nvSpPr>
          <p:spPr>
            <a:xfrm>
              <a:off x="2461325" y="3678583"/>
              <a:ext cx="3691311" cy="8984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60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sym typeface="Arial"/>
                </a:rPr>
                <a:t>중복제거</a:t>
              </a:r>
              <a:endParaRPr sz="3600">
                <a:solidFill>
                  <a:schemeClr val="lt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endParaRPr>
            </a:p>
          </p:txBody>
        </p:sp>
      </p:grpSp>
      <p:grpSp>
        <p:nvGrpSpPr>
          <p:cNvPr id="251" name="Google Shape;251;p12"/>
          <p:cNvGrpSpPr/>
          <p:nvPr/>
        </p:nvGrpSpPr>
        <p:grpSpPr>
          <a:xfrm>
            <a:off x="1408931" y="6471921"/>
            <a:ext cx="4778853" cy="1297698"/>
            <a:chOff x="1790478" y="3162300"/>
            <a:chExt cx="5033004" cy="2017425"/>
          </a:xfrm>
        </p:grpSpPr>
        <p:sp>
          <p:nvSpPr>
            <p:cNvPr id="252" name="Google Shape;252;p12"/>
            <p:cNvSpPr/>
            <p:nvPr/>
          </p:nvSpPr>
          <p:spPr>
            <a:xfrm>
              <a:off x="1790478" y="3162300"/>
              <a:ext cx="5033004" cy="2017425"/>
            </a:xfrm>
            <a:prstGeom prst="roundRect">
              <a:avLst>
                <a:gd name="adj" fmla="val 16667"/>
              </a:avLst>
            </a:prstGeom>
            <a:solidFill>
              <a:srgbClr val="93B3D7">
                <a:alpha val="81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lt1"/>
                </a:solidFill>
                <a:latin typeface="에스코어 드림 5 Medium" pitchFamily="34" charset="-127"/>
                <a:ea typeface="에스코어 드림 5 Medium" pitchFamily="34" charset="-127"/>
                <a:cs typeface="Calibri"/>
                <a:sym typeface="Calibri"/>
              </a:endParaRPr>
            </a:p>
          </p:txBody>
        </p:sp>
        <p:sp>
          <p:nvSpPr>
            <p:cNvPr id="253" name="Google Shape;253;p12"/>
            <p:cNvSpPr txBox="1"/>
            <p:nvPr/>
          </p:nvSpPr>
          <p:spPr>
            <a:xfrm>
              <a:off x="2017172" y="3678583"/>
              <a:ext cx="4579616" cy="10047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60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sym typeface="Arial"/>
                </a:rPr>
                <a:t>띄어쓰기교정</a:t>
              </a:r>
              <a:endParaRPr sz="3600">
                <a:solidFill>
                  <a:schemeClr val="lt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endParaRPr>
            </a:p>
          </p:txBody>
        </p:sp>
      </p:grpSp>
      <p:grpSp>
        <p:nvGrpSpPr>
          <p:cNvPr id="254" name="Google Shape;254;p12"/>
          <p:cNvGrpSpPr/>
          <p:nvPr/>
        </p:nvGrpSpPr>
        <p:grpSpPr>
          <a:xfrm>
            <a:off x="12248840" y="6471921"/>
            <a:ext cx="4778853" cy="1297698"/>
            <a:chOff x="1201470" y="2865923"/>
            <a:chExt cx="5033004" cy="2017425"/>
          </a:xfrm>
        </p:grpSpPr>
        <p:sp>
          <p:nvSpPr>
            <p:cNvPr id="255" name="Google Shape;255;p12"/>
            <p:cNvSpPr/>
            <p:nvPr/>
          </p:nvSpPr>
          <p:spPr>
            <a:xfrm>
              <a:off x="1201470" y="2865923"/>
              <a:ext cx="5033004" cy="2017425"/>
            </a:xfrm>
            <a:prstGeom prst="roundRect">
              <a:avLst>
                <a:gd name="adj" fmla="val 16667"/>
              </a:avLst>
            </a:prstGeom>
            <a:solidFill>
              <a:srgbClr val="93B3D7">
                <a:alpha val="81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lt1"/>
                </a:solidFill>
                <a:latin typeface="에스코어 드림 5 Medium" pitchFamily="34" charset="-127"/>
                <a:ea typeface="에스코어 드림 5 Medium" pitchFamily="34" charset="-127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 txBox="1"/>
            <p:nvPr/>
          </p:nvSpPr>
          <p:spPr>
            <a:xfrm>
              <a:off x="1428163" y="3338084"/>
              <a:ext cx="4579616" cy="10047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60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sym typeface="Arial"/>
                </a:rPr>
                <a:t>명사추출, 빈도</a:t>
              </a:r>
              <a:endParaRPr sz="3600">
                <a:solidFill>
                  <a:schemeClr val="lt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endParaRPr>
            </a:p>
          </p:txBody>
        </p:sp>
      </p:grpSp>
      <p:grpSp>
        <p:nvGrpSpPr>
          <p:cNvPr id="257" name="Google Shape;257;p12"/>
          <p:cNvGrpSpPr/>
          <p:nvPr/>
        </p:nvGrpSpPr>
        <p:grpSpPr>
          <a:xfrm>
            <a:off x="6716186" y="6471921"/>
            <a:ext cx="5004252" cy="1302836"/>
            <a:chOff x="1790478" y="3162300"/>
            <a:chExt cx="5033004" cy="2025413"/>
          </a:xfrm>
        </p:grpSpPr>
        <p:sp>
          <p:nvSpPr>
            <p:cNvPr id="258" name="Google Shape;258;p12"/>
            <p:cNvSpPr/>
            <p:nvPr/>
          </p:nvSpPr>
          <p:spPr>
            <a:xfrm>
              <a:off x="1790478" y="3162300"/>
              <a:ext cx="5033004" cy="2017425"/>
            </a:xfrm>
            <a:prstGeom prst="roundRect">
              <a:avLst>
                <a:gd name="adj" fmla="val 16667"/>
              </a:avLst>
            </a:prstGeom>
            <a:solidFill>
              <a:srgbClr val="93B3D7">
                <a:alpha val="81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lt1"/>
                </a:solidFill>
                <a:latin typeface="에스코어 드림 5 Medium" pitchFamily="34" charset="-127"/>
                <a:ea typeface="에스코어 드림 5 Medium" pitchFamily="34" charset="-127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 txBox="1"/>
            <p:nvPr/>
          </p:nvSpPr>
          <p:spPr>
            <a:xfrm>
              <a:off x="2017172" y="3321113"/>
              <a:ext cx="4579500" cy="18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60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sym typeface="Arial"/>
                </a:rPr>
                <a:t>사용자사전</a:t>
              </a:r>
              <a:r>
                <a:rPr lang="ko-KR" sz="360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</a:rPr>
                <a:t>추가</a:t>
              </a:r>
              <a:endParaRPr sz="3600">
                <a:solidFill>
                  <a:schemeClr val="lt1"/>
                </a:solidFill>
                <a:latin typeface="에스코어 드림 5 Medium" pitchFamily="34" charset="-127"/>
                <a:ea typeface="에스코어 드림 5 Medium" pitchFamily="34" charset="-127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60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</a:rPr>
                <a:t>불용어 처리</a:t>
              </a:r>
              <a:endParaRPr sz="3600">
                <a:solidFill>
                  <a:schemeClr val="lt1"/>
                </a:solidFill>
                <a:latin typeface="에스코어 드림 5 Medium" pitchFamily="34" charset="-127"/>
                <a:ea typeface="에스코어 드림 5 Medium" pitchFamily="34" charset="-127"/>
              </a:endParaRPr>
            </a:p>
          </p:txBody>
        </p:sp>
      </p:grpSp>
      <p:sp>
        <p:nvSpPr>
          <p:cNvPr id="260" name="Google Shape;260;p12"/>
          <p:cNvSpPr/>
          <p:nvPr/>
        </p:nvSpPr>
        <p:spPr>
          <a:xfrm>
            <a:off x="1116439" y="2975490"/>
            <a:ext cx="503535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전처리 및 토큰화 프로세스</a:t>
            </a:r>
            <a:endParaRPr sz="3200" b="1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</p:txBody>
      </p:sp>
      <p:grpSp>
        <p:nvGrpSpPr>
          <p:cNvPr id="261" name="Google Shape;261;p12"/>
          <p:cNvGrpSpPr/>
          <p:nvPr/>
        </p:nvGrpSpPr>
        <p:grpSpPr>
          <a:xfrm>
            <a:off x="12068761" y="4162810"/>
            <a:ext cx="3799609" cy="1451262"/>
            <a:chOff x="1790478" y="3162300"/>
            <a:chExt cx="5033004" cy="2017425"/>
          </a:xfrm>
        </p:grpSpPr>
        <p:sp>
          <p:nvSpPr>
            <p:cNvPr id="262" name="Google Shape;262;p12"/>
            <p:cNvSpPr/>
            <p:nvPr/>
          </p:nvSpPr>
          <p:spPr>
            <a:xfrm>
              <a:off x="1790478" y="3162300"/>
              <a:ext cx="5033004" cy="2017425"/>
            </a:xfrm>
            <a:prstGeom prst="roundRect">
              <a:avLst>
                <a:gd name="adj" fmla="val 16667"/>
              </a:avLst>
            </a:prstGeom>
            <a:solidFill>
              <a:srgbClr val="93B3D7">
                <a:alpha val="81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lt1"/>
                </a:solidFill>
                <a:latin typeface="에스코어 드림 5 Medium" pitchFamily="34" charset="-127"/>
                <a:ea typeface="에스코어 드림 5 Medium" pitchFamily="34" charset="-127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 txBox="1"/>
            <p:nvPr/>
          </p:nvSpPr>
          <p:spPr>
            <a:xfrm>
              <a:off x="2461325" y="3678583"/>
              <a:ext cx="3691311" cy="8984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60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sym typeface="Arial"/>
                </a:rPr>
                <a:t>노이즈제거</a:t>
              </a:r>
              <a:endParaRPr sz="3600">
                <a:solidFill>
                  <a:schemeClr val="lt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endParaRPr>
            </a:p>
          </p:txBody>
        </p:sp>
      </p:grpSp>
      <p:cxnSp>
        <p:nvCxnSpPr>
          <p:cNvPr id="264" name="Google Shape;264;p12"/>
          <p:cNvCxnSpPr>
            <a:stCxn id="246" idx="3"/>
          </p:cNvCxnSpPr>
          <p:nvPr/>
        </p:nvCxnSpPr>
        <p:spPr>
          <a:xfrm>
            <a:off x="6319005" y="4888441"/>
            <a:ext cx="9936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65" name="Google Shape;265;p12"/>
          <p:cNvCxnSpPr/>
          <p:nvPr/>
        </p:nvCxnSpPr>
        <p:spPr>
          <a:xfrm>
            <a:off x="11112169" y="4888441"/>
            <a:ext cx="993555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66" name="Google Shape;266;p12"/>
          <p:cNvCxnSpPr/>
          <p:nvPr/>
        </p:nvCxnSpPr>
        <p:spPr>
          <a:xfrm>
            <a:off x="11720438" y="7120770"/>
            <a:ext cx="528402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67" name="Google Shape;267;p12"/>
          <p:cNvCxnSpPr/>
          <p:nvPr/>
        </p:nvCxnSpPr>
        <p:spPr>
          <a:xfrm>
            <a:off x="6187784" y="7120770"/>
            <a:ext cx="528402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11</a:t>
            </a:fld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46668" y="9551239"/>
            <a:ext cx="6599444" cy="4476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4" name="Google Shape;274;p13"/>
          <p:cNvGrpSpPr/>
          <p:nvPr/>
        </p:nvGrpSpPr>
        <p:grpSpPr>
          <a:xfrm>
            <a:off x="401782" y="287326"/>
            <a:ext cx="17200418" cy="1573947"/>
            <a:chOff x="401782" y="287326"/>
            <a:chExt cx="17200418" cy="1573947"/>
          </a:xfrm>
        </p:grpSpPr>
        <p:grpSp>
          <p:nvGrpSpPr>
            <p:cNvPr id="275" name="Google Shape;275;p13"/>
            <p:cNvGrpSpPr/>
            <p:nvPr/>
          </p:nvGrpSpPr>
          <p:grpSpPr>
            <a:xfrm>
              <a:off x="401782" y="337779"/>
              <a:ext cx="17200418" cy="1523494"/>
              <a:chOff x="401782" y="337779"/>
              <a:chExt cx="17200418" cy="1523494"/>
            </a:xfrm>
          </p:grpSpPr>
          <p:sp>
            <p:nvSpPr>
              <p:cNvPr id="276" name="Google Shape;276;p13"/>
              <p:cNvSpPr/>
              <p:nvPr/>
            </p:nvSpPr>
            <p:spPr>
              <a:xfrm>
                <a:off x="401782" y="337779"/>
                <a:ext cx="1655618" cy="1523494"/>
              </a:xfrm>
              <a:prstGeom prst="rect">
                <a:avLst/>
              </a:prstGeom>
              <a:solidFill>
                <a:srgbClr val="93B3D7">
                  <a:alpha val="819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13"/>
              <p:cNvSpPr/>
              <p:nvPr/>
            </p:nvSpPr>
            <p:spPr>
              <a:xfrm>
                <a:off x="2057400" y="1735142"/>
                <a:ext cx="15544800" cy="126131"/>
              </a:xfrm>
              <a:prstGeom prst="rect">
                <a:avLst/>
              </a:prstGeom>
              <a:gradFill>
                <a:gsLst>
                  <a:gs pos="0">
                    <a:srgbClr val="538CD5">
                      <a:alpha val="60000"/>
                    </a:srgbClr>
                  </a:gs>
                  <a:gs pos="50000">
                    <a:srgbClr val="BFCFEC">
                      <a:alpha val="60000"/>
                    </a:srgbClr>
                  </a:gs>
                  <a:gs pos="100000">
                    <a:srgbClr val="C5D8F1">
                      <a:alpha val="60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cs typeface="Calibri"/>
                  <a:sym typeface="Calibri"/>
                </a:endParaRPr>
              </a:p>
            </p:txBody>
          </p:sp>
        </p:grpSp>
        <p:sp>
          <p:nvSpPr>
            <p:cNvPr id="278" name="Google Shape;278;p13"/>
            <p:cNvSpPr txBox="1"/>
            <p:nvPr/>
          </p:nvSpPr>
          <p:spPr>
            <a:xfrm>
              <a:off x="432262" y="287326"/>
              <a:ext cx="11683538" cy="144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800" b="1" dirty="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cs typeface="Open Sans Medium"/>
                  <a:sym typeface="Open Sans Medium"/>
                </a:rPr>
                <a:t>04</a:t>
              </a:r>
              <a:r>
                <a:rPr lang="ko-KR" sz="7200" dirty="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cs typeface="Open Sans"/>
                  <a:sym typeface="Open Sans"/>
                </a:rPr>
                <a:t>   </a:t>
              </a:r>
              <a:r>
                <a:rPr lang="ko-KR" sz="6600" dirty="0">
                  <a:solidFill>
                    <a:schemeClr val="dk1"/>
                  </a:solidFill>
                  <a:latin typeface="에스코어 드림 5 Medium" pitchFamily="34" charset="-127"/>
                  <a:ea typeface="에스코어 드림 5 Medium" pitchFamily="34" charset="-127"/>
                  <a:cs typeface="Open Sans"/>
                  <a:sym typeface="Open Sans"/>
                </a:rPr>
                <a:t>전처리 </a:t>
              </a:r>
              <a:r>
                <a:rPr lang="ko-KR" sz="4000" dirty="0">
                  <a:solidFill>
                    <a:schemeClr val="dk1"/>
                  </a:solidFill>
                  <a:latin typeface="에스코어 드림 5 Medium" pitchFamily="34" charset="-127"/>
                  <a:ea typeface="에스코어 드림 5 Medium" pitchFamily="34" charset="-127"/>
                  <a:cs typeface="Open Sans"/>
                  <a:sym typeface="Open Sans"/>
                </a:rPr>
                <a:t>데이터정제 </a:t>
              </a:r>
              <a:endParaRPr sz="4000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cs typeface="Open Sans"/>
                <a:sym typeface="Open Sans"/>
              </a:endParaRPr>
            </a:p>
          </p:txBody>
        </p:sp>
      </p:grpSp>
      <p:grpSp>
        <p:nvGrpSpPr>
          <p:cNvPr id="279" name="Google Shape;279;p13"/>
          <p:cNvGrpSpPr/>
          <p:nvPr/>
        </p:nvGrpSpPr>
        <p:grpSpPr>
          <a:xfrm>
            <a:off x="1581432" y="2464752"/>
            <a:ext cx="3799609" cy="1451262"/>
            <a:chOff x="1790478" y="3162300"/>
            <a:chExt cx="5033005" cy="2017425"/>
          </a:xfrm>
        </p:grpSpPr>
        <p:sp>
          <p:nvSpPr>
            <p:cNvPr id="280" name="Google Shape;280;p13"/>
            <p:cNvSpPr/>
            <p:nvPr/>
          </p:nvSpPr>
          <p:spPr>
            <a:xfrm>
              <a:off x="1790478" y="3162300"/>
              <a:ext cx="5033005" cy="2017425"/>
            </a:xfrm>
            <a:prstGeom prst="roundRect">
              <a:avLst>
                <a:gd name="adj" fmla="val 16667"/>
              </a:avLst>
            </a:prstGeom>
            <a:solidFill>
              <a:srgbClr val="93B3D7">
                <a:alpha val="81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lt1"/>
                </a:solidFill>
                <a:latin typeface="에스코어 드림 5 Medium" pitchFamily="34" charset="-127"/>
                <a:ea typeface="에스코어 드림 5 Medium" pitchFamily="34" charset="-127"/>
                <a:cs typeface="Calibri"/>
                <a:sym typeface="Calibri"/>
              </a:endParaRPr>
            </a:p>
          </p:txBody>
        </p:sp>
        <p:sp>
          <p:nvSpPr>
            <p:cNvPr id="281" name="Google Shape;281;p13"/>
            <p:cNvSpPr txBox="1"/>
            <p:nvPr/>
          </p:nvSpPr>
          <p:spPr>
            <a:xfrm>
              <a:off x="2425845" y="3678583"/>
              <a:ext cx="3762271" cy="8984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60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sym typeface="Arial"/>
                </a:rPr>
                <a:t>데이터 확인</a:t>
              </a:r>
              <a:endParaRPr sz="3600">
                <a:solidFill>
                  <a:schemeClr val="lt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endParaRPr>
            </a:p>
          </p:txBody>
        </p:sp>
      </p:grpSp>
      <p:sp>
        <p:nvSpPr>
          <p:cNvPr id="282" name="Google Shape;282;p13"/>
          <p:cNvSpPr/>
          <p:nvPr/>
        </p:nvSpPr>
        <p:spPr>
          <a:xfrm>
            <a:off x="2682921" y="5174545"/>
            <a:ext cx="7228609" cy="310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08000"/>
                </a:solidFill>
                <a:latin typeface="에스코어 드림 5 Medium" pitchFamily="34" charset="-127"/>
                <a:ea typeface="에스코어 드림 5 Medium" pitchFamily="34" charset="-127"/>
                <a:cs typeface="Courier New"/>
                <a:sym typeface="Courier New"/>
              </a:rPr>
              <a:t>중복 데이터 확인</a:t>
            </a:r>
            <a:endParaRPr sz="2800">
              <a:solidFill>
                <a:srgbClr val="000000"/>
              </a:solidFill>
              <a:latin typeface="에스코어 드림 5 Medium" pitchFamily="34" charset="-127"/>
              <a:ea typeface="에스코어 드림 5 Medium" pitchFamily="34" charset="-127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00000"/>
                </a:solidFill>
                <a:latin typeface="에스코어 드림 5 Medium" pitchFamily="34" charset="-127"/>
                <a:ea typeface="에스코어 드림 5 Medium" pitchFamily="34" charset="-127"/>
                <a:cs typeface="Courier New"/>
                <a:sym typeface="Courier New"/>
              </a:rPr>
              <a:t>pretext[</a:t>
            </a:r>
            <a:r>
              <a:rPr lang="ko-KR" sz="2800">
                <a:solidFill>
                  <a:srgbClr val="A31515"/>
                </a:solidFill>
                <a:latin typeface="에스코어 드림 5 Medium" pitchFamily="34" charset="-127"/>
                <a:ea typeface="에스코어 드림 5 Medium" pitchFamily="34" charset="-127"/>
                <a:cs typeface="Courier New"/>
                <a:sym typeface="Courier New"/>
              </a:rPr>
              <a:t>'doc'</a:t>
            </a:r>
            <a:r>
              <a:rPr lang="ko-KR" sz="2800">
                <a:solidFill>
                  <a:srgbClr val="000000"/>
                </a:solidFill>
                <a:latin typeface="에스코어 드림 5 Medium" pitchFamily="34" charset="-127"/>
                <a:ea typeface="에스코어 드림 5 Medium" pitchFamily="34" charset="-127"/>
                <a:cs typeface="Courier New"/>
                <a:sym typeface="Courier New"/>
              </a:rPr>
              <a:t>].nunique()</a:t>
            </a:r>
            <a:endParaRPr>
              <a:latin typeface="에스코어 드림 5 Medium" pitchFamily="34" charset="-127"/>
              <a:ea typeface="에스코어 드림 5 Medium" pitchFamily="34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00000"/>
                </a:solidFill>
                <a:latin typeface="에스코어 드림 5 Medium" pitchFamily="34" charset="-127"/>
                <a:ea typeface="에스코어 드림 5 Medium" pitchFamily="34" charset="-127"/>
                <a:cs typeface="Courier New"/>
                <a:sym typeface="Courier New"/>
              </a:rPr>
              <a:t>posttext[</a:t>
            </a:r>
            <a:r>
              <a:rPr lang="ko-KR" sz="2800">
                <a:solidFill>
                  <a:srgbClr val="A31515"/>
                </a:solidFill>
                <a:latin typeface="에스코어 드림 5 Medium" pitchFamily="34" charset="-127"/>
                <a:ea typeface="에스코어 드림 5 Medium" pitchFamily="34" charset="-127"/>
                <a:cs typeface="Courier New"/>
                <a:sym typeface="Courier New"/>
              </a:rPr>
              <a:t>'doc'</a:t>
            </a:r>
            <a:r>
              <a:rPr lang="ko-KR" sz="2800">
                <a:solidFill>
                  <a:srgbClr val="000000"/>
                </a:solidFill>
                <a:latin typeface="에스코어 드림 5 Medium" pitchFamily="34" charset="-127"/>
                <a:ea typeface="에스코어 드림 5 Medium" pitchFamily="34" charset="-127"/>
                <a:cs typeface="Courier New"/>
                <a:sym typeface="Courier New"/>
              </a:rPr>
              <a:t>].nunique()</a:t>
            </a:r>
            <a:endParaRPr>
              <a:latin typeface="에스코어 드림 5 Medium" pitchFamily="34" charset="-127"/>
              <a:ea typeface="에스코어 드림 5 Medium" pitchFamily="34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에스코어 드림 5 Medium" pitchFamily="34" charset="-127"/>
              <a:ea typeface="에스코어 드림 5 Medium" pitchFamily="34" charset="-127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08000"/>
                </a:solidFill>
                <a:latin typeface="에스코어 드림 5 Medium" pitchFamily="34" charset="-127"/>
                <a:ea typeface="에스코어 드림 5 Medium" pitchFamily="34" charset="-127"/>
                <a:cs typeface="Courier New"/>
                <a:sym typeface="Courier New"/>
              </a:rPr>
              <a:t>중복 데이터 지우기</a:t>
            </a:r>
            <a:endParaRPr sz="2800">
              <a:solidFill>
                <a:srgbClr val="000000"/>
              </a:solidFill>
              <a:latin typeface="에스코어 드림 5 Medium" pitchFamily="34" charset="-127"/>
              <a:ea typeface="에스코어 드림 5 Medium" pitchFamily="34" charset="-127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00000"/>
                </a:solidFill>
                <a:latin typeface="에스코어 드림 5 Medium" pitchFamily="34" charset="-127"/>
                <a:ea typeface="에스코어 드림 5 Medium" pitchFamily="34" charset="-127"/>
                <a:cs typeface="Courier New"/>
                <a:sym typeface="Courier New"/>
              </a:rPr>
              <a:t>pretext.drop_duplicates</a:t>
            </a:r>
            <a:endParaRPr sz="2800">
              <a:solidFill>
                <a:srgbClr val="000000"/>
              </a:solidFill>
              <a:latin typeface="에스코어 드림 5 Medium" pitchFamily="34" charset="-127"/>
              <a:ea typeface="에스코어 드림 5 Medium" pitchFamily="34" charset="-127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cs typeface="Calibri"/>
                <a:sym typeface="Calibri"/>
              </a:rPr>
              <a:t>p</a:t>
            </a:r>
            <a:r>
              <a:rPr lang="ko-KR" sz="2800">
                <a:solidFill>
                  <a:srgbClr val="000000"/>
                </a:solidFill>
                <a:latin typeface="에스코어 드림 5 Medium" pitchFamily="34" charset="-127"/>
                <a:ea typeface="에스코어 드림 5 Medium" pitchFamily="34" charset="-127"/>
                <a:cs typeface="Courier New"/>
                <a:sym typeface="Courier New"/>
              </a:rPr>
              <a:t>osttext.drop_duplicate</a:t>
            </a:r>
            <a:r>
              <a:rPr lang="ko-KR" sz="280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cs typeface="Calibri"/>
                <a:sym typeface="Calibri"/>
              </a:rPr>
              <a:t>s</a:t>
            </a:r>
            <a:endParaRPr sz="2800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cs typeface="Calibri"/>
              <a:sym typeface="Calibri"/>
            </a:endParaRPr>
          </a:p>
        </p:txBody>
      </p:sp>
      <p:grpSp>
        <p:nvGrpSpPr>
          <p:cNvPr id="283" name="Google Shape;283;p13"/>
          <p:cNvGrpSpPr/>
          <p:nvPr/>
        </p:nvGrpSpPr>
        <p:grpSpPr>
          <a:xfrm>
            <a:off x="7204006" y="2464752"/>
            <a:ext cx="3799609" cy="1451262"/>
            <a:chOff x="1790478" y="3162300"/>
            <a:chExt cx="5033004" cy="2017425"/>
          </a:xfrm>
        </p:grpSpPr>
        <p:sp>
          <p:nvSpPr>
            <p:cNvPr id="284" name="Google Shape;284;p13"/>
            <p:cNvSpPr/>
            <p:nvPr/>
          </p:nvSpPr>
          <p:spPr>
            <a:xfrm>
              <a:off x="1790478" y="3162300"/>
              <a:ext cx="5033004" cy="2017425"/>
            </a:xfrm>
            <a:prstGeom prst="roundRect">
              <a:avLst>
                <a:gd name="adj" fmla="val 16667"/>
              </a:avLst>
            </a:prstGeom>
            <a:solidFill>
              <a:srgbClr val="93B3D7">
                <a:alpha val="81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lt1"/>
                </a:solidFill>
                <a:latin typeface="에스코어 드림 5 Medium" pitchFamily="34" charset="-127"/>
                <a:ea typeface="에스코어 드림 5 Medium" pitchFamily="34" charset="-127"/>
                <a:cs typeface="Calibri"/>
                <a:sym typeface="Calibri"/>
              </a:endParaRPr>
            </a:p>
          </p:txBody>
        </p:sp>
        <p:sp>
          <p:nvSpPr>
            <p:cNvPr id="285" name="Google Shape;285;p13"/>
            <p:cNvSpPr txBox="1"/>
            <p:nvPr/>
          </p:nvSpPr>
          <p:spPr>
            <a:xfrm>
              <a:off x="2461325" y="3678583"/>
              <a:ext cx="3691311" cy="8984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60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sym typeface="Arial"/>
                </a:rPr>
                <a:t>중복제거</a:t>
              </a:r>
              <a:endParaRPr sz="3600">
                <a:solidFill>
                  <a:schemeClr val="lt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endParaRPr>
            </a:p>
          </p:txBody>
        </p:sp>
      </p:grpSp>
      <p:cxnSp>
        <p:nvCxnSpPr>
          <p:cNvPr id="286" name="Google Shape;286;p13"/>
          <p:cNvCxnSpPr/>
          <p:nvPr/>
        </p:nvCxnSpPr>
        <p:spPr>
          <a:xfrm>
            <a:off x="5795746" y="3155713"/>
            <a:ext cx="993555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287" name="Google Shape;287;p13"/>
          <p:cNvGrpSpPr/>
          <p:nvPr/>
        </p:nvGrpSpPr>
        <p:grpSpPr>
          <a:xfrm>
            <a:off x="12826578" y="2464752"/>
            <a:ext cx="3799609" cy="1451262"/>
            <a:chOff x="1790478" y="3162300"/>
            <a:chExt cx="5033004" cy="2017425"/>
          </a:xfrm>
        </p:grpSpPr>
        <p:sp>
          <p:nvSpPr>
            <p:cNvPr id="288" name="Google Shape;288;p13"/>
            <p:cNvSpPr/>
            <p:nvPr/>
          </p:nvSpPr>
          <p:spPr>
            <a:xfrm>
              <a:off x="1790478" y="3162300"/>
              <a:ext cx="5033004" cy="2017425"/>
            </a:xfrm>
            <a:prstGeom prst="roundRect">
              <a:avLst>
                <a:gd name="adj" fmla="val 16667"/>
              </a:avLst>
            </a:prstGeom>
            <a:solidFill>
              <a:srgbClr val="93B3D7">
                <a:alpha val="81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lt1"/>
                </a:solidFill>
                <a:latin typeface="에스코어 드림 5 Medium" pitchFamily="34" charset="-127"/>
                <a:ea typeface="에스코어 드림 5 Medium" pitchFamily="34" charset="-127"/>
                <a:cs typeface="Calibri"/>
                <a:sym typeface="Calibri"/>
              </a:endParaRPr>
            </a:p>
          </p:txBody>
        </p:sp>
        <p:sp>
          <p:nvSpPr>
            <p:cNvPr id="289" name="Google Shape;289;p13"/>
            <p:cNvSpPr txBox="1"/>
            <p:nvPr/>
          </p:nvSpPr>
          <p:spPr>
            <a:xfrm>
              <a:off x="2461325" y="3678583"/>
              <a:ext cx="3691311" cy="8984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60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sym typeface="Arial"/>
                </a:rPr>
                <a:t>노이즈제거</a:t>
              </a:r>
              <a:endParaRPr sz="3600">
                <a:solidFill>
                  <a:schemeClr val="lt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endParaRPr>
            </a:p>
          </p:txBody>
        </p:sp>
      </p:grpSp>
      <p:cxnSp>
        <p:nvCxnSpPr>
          <p:cNvPr id="290" name="Google Shape;290;p13"/>
          <p:cNvCxnSpPr/>
          <p:nvPr/>
        </p:nvCxnSpPr>
        <p:spPr>
          <a:xfrm>
            <a:off x="11418320" y="3155713"/>
            <a:ext cx="993555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91" name="Google Shape;291;p13"/>
          <p:cNvSpPr/>
          <p:nvPr/>
        </p:nvSpPr>
        <p:spPr>
          <a:xfrm>
            <a:off x="8991600" y="6296947"/>
            <a:ext cx="8322928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08000"/>
                </a:solidFill>
                <a:latin typeface="에스코어 드림 5 Medium" pitchFamily="34" charset="-127"/>
                <a:ea typeface="에스코어 드림 5 Medium" pitchFamily="34" charset="-127"/>
                <a:cs typeface="Courier New"/>
                <a:sym typeface="Courier New"/>
              </a:rPr>
              <a:t>한글.!?공백 아닌 것, 2글자 이상 단어만</a:t>
            </a:r>
            <a:endParaRPr sz="2800">
              <a:solidFill>
                <a:srgbClr val="008000"/>
              </a:solidFill>
              <a:latin typeface="에스코어 드림 5 Medium" pitchFamily="34" charset="-127"/>
              <a:ea typeface="에스코어 드림 5 Medium" pitchFamily="34" charset="-127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267F99"/>
                </a:solidFill>
                <a:latin typeface="에스코어 드림 5 Medium" pitchFamily="34" charset="-127"/>
                <a:ea typeface="에스코어 드림 5 Medium" pitchFamily="34" charset="-127"/>
                <a:cs typeface="Courier New"/>
                <a:sym typeface="Courier New"/>
              </a:rPr>
              <a:t>str</a:t>
            </a:r>
            <a:r>
              <a:rPr lang="ko-KR" sz="2800">
                <a:solidFill>
                  <a:srgbClr val="000000"/>
                </a:solidFill>
                <a:latin typeface="에스코어 드림 5 Medium" pitchFamily="34" charset="-127"/>
                <a:ea typeface="에스코어 드림 5 Medium" pitchFamily="34" charset="-127"/>
                <a:cs typeface="Courier New"/>
                <a:sym typeface="Courier New"/>
              </a:rPr>
              <a:t>.replace(</a:t>
            </a:r>
            <a:r>
              <a:rPr lang="ko-KR" sz="2800">
                <a:solidFill>
                  <a:srgbClr val="A31515"/>
                </a:solidFill>
                <a:latin typeface="에스코어 드림 5 Medium" pitchFamily="34" charset="-127"/>
                <a:ea typeface="에스코어 드림 5 Medium" pitchFamily="34" charset="-127"/>
                <a:cs typeface="Courier New"/>
                <a:sym typeface="Courier New"/>
              </a:rPr>
              <a:t>"[^ㄱ-ㅎㅏ-ㅣ가-힣;.!? ]"</a:t>
            </a:r>
            <a:r>
              <a:rPr lang="ko-KR" sz="2800">
                <a:solidFill>
                  <a:srgbClr val="000000"/>
                </a:solidFill>
                <a:latin typeface="에스코어 드림 5 Medium" pitchFamily="34" charset="-127"/>
                <a:ea typeface="에스코어 드림 5 Medium" pitchFamily="34" charset="-127"/>
                <a:cs typeface="Courier New"/>
                <a:sym typeface="Courier New"/>
              </a:rPr>
              <a:t>,</a:t>
            </a:r>
            <a:r>
              <a:rPr lang="ko-KR" sz="2800">
                <a:solidFill>
                  <a:srgbClr val="A31515"/>
                </a:solidFill>
                <a:latin typeface="에스코어 드림 5 Medium" pitchFamily="34" charset="-127"/>
                <a:ea typeface="에스코어 드림 5 Medium" pitchFamily="34" charset="-127"/>
                <a:cs typeface="Courier New"/>
                <a:sym typeface="Courier New"/>
              </a:rPr>
              <a:t>" "</a:t>
            </a:r>
            <a:r>
              <a:rPr lang="ko-KR" sz="2800">
                <a:solidFill>
                  <a:srgbClr val="000000"/>
                </a:solidFill>
                <a:latin typeface="에스코어 드림 5 Medium" pitchFamily="34" charset="-127"/>
                <a:ea typeface="에스코어 드림 5 Medium" pitchFamily="34" charset="-127"/>
                <a:cs typeface="Courier New"/>
                <a:sym typeface="Courier New"/>
              </a:rPr>
              <a:t>)</a:t>
            </a:r>
            <a:endParaRPr>
              <a:latin typeface="에스코어 드림 5 Medium" pitchFamily="34" charset="-127"/>
              <a:ea typeface="에스코어 드림 5 Medium" pitchFamily="34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267F99"/>
                </a:solidFill>
                <a:latin typeface="에스코어 드림 5 Medium" pitchFamily="34" charset="-127"/>
                <a:ea typeface="에스코어 드림 5 Medium" pitchFamily="34" charset="-127"/>
                <a:cs typeface="Courier New"/>
                <a:sym typeface="Courier New"/>
              </a:rPr>
              <a:t>str</a:t>
            </a:r>
            <a:r>
              <a:rPr lang="ko-KR" sz="2800">
                <a:solidFill>
                  <a:srgbClr val="000000"/>
                </a:solidFill>
                <a:latin typeface="에스코어 드림 5 Medium" pitchFamily="34" charset="-127"/>
                <a:ea typeface="에스코어 드림 5 Medium" pitchFamily="34" charset="-127"/>
                <a:cs typeface="Courier New"/>
                <a:sym typeface="Courier New"/>
              </a:rPr>
              <a:t>.replace(</a:t>
            </a:r>
            <a:r>
              <a:rPr lang="ko-KR" sz="2800">
                <a:solidFill>
                  <a:srgbClr val="A31515"/>
                </a:solidFill>
                <a:latin typeface="에스코어 드림 5 Medium" pitchFamily="34" charset="-127"/>
                <a:ea typeface="에스코어 드림 5 Medium" pitchFamily="34" charset="-127"/>
                <a:cs typeface="Courier New"/>
                <a:sym typeface="Courier New"/>
              </a:rPr>
              <a:t>'[\s]{2,}'</a:t>
            </a:r>
            <a:r>
              <a:rPr lang="ko-KR" sz="2800">
                <a:solidFill>
                  <a:srgbClr val="000000"/>
                </a:solidFill>
                <a:latin typeface="에스코어 드림 5 Medium" pitchFamily="34" charset="-127"/>
                <a:ea typeface="에스코어 드림 5 Medium" pitchFamily="34" charset="-127"/>
                <a:cs typeface="Courier New"/>
                <a:sym typeface="Courier New"/>
              </a:rPr>
              <a:t>, </a:t>
            </a:r>
            <a:r>
              <a:rPr lang="ko-KR" sz="2800">
                <a:solidFill>
                  <a:srgbClr val="A31515"/>
                </a:solidFill>
                <a:latin typeface="에스코어 드림 5 Medium" pitchFamily="34" charset="-127"/>
                <a:ea typeface="에스코어 드림 5 Medium" pitchFamily="34" charset="-127"/>
                <a:cs typeface="Courier New"/>
                <a:sym typeface="Courier New"/>
              </a:rPr>
              <a:t>" "</a:t>
            </a:r>
            <a:r>
              <a:rPr lang="ko-KR" sz="2800">
                <a:solidFill>
                  <a:srgbClr val="000000"/>
                </a:solidFill>
                <a:latin typeface="에스코어 드림 5 Medium" pitchFamily="34" charset="-127"/>
                <a:ea typeface="에스코어 드림 5 Medium" pitchFamily="34" charset="-127"/>
                <a:cs typeface="Courier New"/>
                <a:sym typeface="Courier New"/>
              </a:rPr>
              <a:t>)</a:t>
            </a:r>
            <a:endParaRPr sz="2800">
              <a:solidFill>
                <a:srgbClr val="000000"/>
              </a:solidFill>
              <a:latin typeface="에스코어 드림 5 Medium" pitchFamily="34" charset="-127"/>
              <a:ea typeface="에스코어 드림 5 Medium" pitchFamily="34" charset="-127"/>
              <a:cs typeface="Courier New"/>
              <a:sym typeface="Courier New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12</a:t>
            </a:fld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46668" y="9551239"/>
            <a:ext cx="6599444" cy="4476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14"/>
          <p:cNvGrpSpPr/>
          <p:nvPr/>
        </p:nvGrpSpPr>
        <p:grpSpPr>
          <a:xfrm>
            <a:off x="401782" y="287326"/>
            <a:ext cx="17200418" cy="1573947"/>
            <a:chOff x="401782" y="287326"/>
            <a:chExt cx="17200418" cy="1573947"/>
          </a:xfrm>
        </p:grpSpPr>
        <p:grpSp>
          <p:nvGrpSpPr>
            <p:cNvPr id="299" name="Google Shape;299;p14"/>
            <p:cNvGrpSpPr/>
            <p:nvPr/>
          </p:nvGrpSpPr>
          <p:grpSpPr>
            <a:xfrm>
              <a:off x="401782" y="337779"/>
              <a:ext cx="17200418" cy="1523494"/>
              <a:chOff x="401782" y="337779"/>
              <a:chExt cx="17200418" cy="1523494"/>
            </a:xfrm>
          </p:grpSpPr>
          <p:sp>
            <p:nvSpPr>
              <p:cNvPr id="300" name="Google Shape;300;p14"/>
              <p:cNvSpPr/>
              <p:nvPr/>
            </p:nvSpPr>
            <p:spPr>
              <a:xfrm>
                <a:off x="401782" y="337779"/>
                <a:ext cx="1655618" cy="1523494"/>
              </a:xfrm>
              <a:prstGeom prst="rect">
                <a:avLst/>
              </a:prstGeom>
              <a:solidFill>
                <a:srgbClr val="93B3D7">
                  <a:alpha val="819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4"/>
              <p:cNvSpPr/>
              <p:nvPr/>
            </p:nvSpPr>
            <p:spPr>
              <a:xfrm>
                <a:off x="2057400" y="1735142"/>
                <a:ext cx="15544800" cy="126131"/>
              </a:xfrm>
              <a:prstGeom prst="rect">
                <a:avLst/>
              </a:prstGeom>
              <a:gradFill>
                <a:gsLst>
                  <a:gs pos="0">
                    <a:srgbClr val="538CD5">
                      <a:alpha val="60000"/>
                    </a:srgbClr>
                  </a:gs>
                  <a:gs pos="50000">
                    <a:srgbClr val="BFCFEC">
                      <a:alpha val="60000"/>
                    </a:srgbClr>
                  </a:gs>
                  <a:gs pos="100000">
                    <a:srgbClr val="C5D8F1">
                      <a:alpha val="60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cs typeface="Calibri"/>
                  <a:sym typeface="Calibri"/>
                </a:endParaRPr>
              </a:p>
            </p:txBody>
          </p:sp>
        </p:grpSp>
        <p:sp>
          <p:nvSpPr>
            <p:cNvPr id="302" name="Google Shape;302;p14"/>
            <p:cNvSpPr txBox="1"/>
            <p:nvPr/>
          </p:nvSpPr>
          <p:spPr>
            <a:xfrm>
              <a:off x="432262" y="287326"/>
              <a:ext cx="11683538" cy="144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800" b="1" dirty="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cs typeface="Open Sans Medium"/>
                  <a:sym typeface="Open Sans Medium"/>
                </a:rPr>
                <a:t>04</a:t>
              </a:r>
              <a:r>
                <a:rPr lang="ko-KR" sz="7200" dirty="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cs typeface="Open Sans"/>
                  <a:sym typeface="Open Sans"/>
                </a:rPr>
                <a:t>   </a:t>
              </a:r>
              <a:r>
                <a:rPr lang="ko-KR" sz="6600" dirty="0">
                  <a:solidFill>
                    <a:schemeClr val="dk1"/>
                  </a:solidFill>
                  <a:latin typeface="에스코어 드림 5 Medium" pitchFamily="34" charset="-127"/>
                  <a:ea typeface="에스코어 드림 5 Medium" pitchFamily="34" charset="-127"/>
                  <a:cs typeface="Open Sans"/>
                  <a:sym typeface="Open Sans"/>
                </a:rPr>
                <a:t>전처리 </a:t>
              </a:r>
              <a:r>
                <a:rPr lang="ko-KR" sz="4000" dirty="0">
                  <a:solidFill>
                    <a:schemeClr val="dk1"/>
                  </a:solidFill>
                  <a:latin typeface="에스코어 드림 5 Medium" pitchFamily="34" charset="-127"/>
                  <a:ea typeface="에스코어 드림 5 Medium" pitchFamily="34" charset="-127"/>
                  <a:cs typeface="Open Sans"/>
                  <a:sym typeface="Open Sans"/>
                </a:rPr>
                <a:t>데이터정제 </a:t>
              </a:r>
              <a:endParaRPr sz="4000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cs typeface="Open Sans"/>
                <a:sym typeface="Open Sans"/>
              </a:endParaRPr>
            </a:p>
          </p:txBody>
        </p:sp>
      </p:grpSp>
      <p:sp>
        <p:nvSpPr>
          <p:cNvPr id="303" name="Google Shape;303;p14"/>
          <p:cNvSpPr/>
          <p:nvPr/>
        </p:nvSpPr>
        <p:spPr>
          <a:xfrm>
            <a:off x="713026" y="4487047"/>
            <a:ext cx="7228609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rgbClr val="008000"/>
                </a:solidFill>
                <a:latin typeface="에스코어 드림 5 Medium" pitchFamily="34" charset="-127"/>
                <a:ea typeface="에스코어 드림 5 Medium" pitchFamily="34" charset="-127"/>
                <a:cs typeface="Courier New"/>
                <a:sym typeface="Courier New"/>
              </a:rPr>
              <a:t>띄어쓰기 교정</a:t>
            </a:r>
            <a:endParaRPr sz="2800" dirty="0">
              <a:solidFill>
                <a:srgbClr val="000000"/>
              </a:solidFill>
              <a:latin typeface="에스코어 드림 5 Medium" pitchFamily="34" charset="-127"/>
              <a:ea typeface="에스코어 드림 5 Medium" pitchFamily="34" charset="-127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rgbClr val="AF00DB"/>
                </a:solidFill>
                <a:latin typeface="에스코어 드림 5 Medium" pitchFamily="34" charset="-127"/>
                <a:ea typeface="에스코어 드림 5 Medium" pitchFamily="34" charset="-127"/>
                <a:cs typeface="Courier New"/>
                <a:sym typeface="Courier New"/>
              </a:rPr>
              <a:t>from</a:t>
            </a:r>
            <a:r>
              <a:rPr lang="ko-KR" sz="2800" dirty="0">
                <a:solidFill>
                  <a:srgbClr val="000000"/>
                </a:solidFill>
                <a:latin typeface="에스코어 드림 5 Medium" pitchFamily="34" charset="-127"/>
                <a:ea typeface="에스코어 드림 5 Medium" pitchFamily="34" charset="-127"/>
                <a:cs typeface="Courier New"/>
                <a:sym typeface="Courier New"/>
              </a:rPr>
              <a:t> pykospacing </a:t>
            </a:r>
            <a:r>
              <a:rPr lang="ko-KR" sz="2800" dirty="0">
                <a:solidFill>
                  <a:srgbClr val="AF00DB"/>
                </a:solidFill>
                <a:latin typeface="에스코어 드림 5 Medium" pitchFamily="34" charset="-127"/>
                <a:ea typeface="에스코어 드림 5 Medium" pitchFamily="34" charset="-127"/>
                <a:cs typeface="Courier New"/>
                <a:sym typeface="Courier New"/>
              </a:rPr>
              <a:t>import</a:t>
            </a:r>
            <a:r>
              <a:rPr lang="ko-KR" sz="2800" dirty="0">
                <a:solidFill>
                  <a:srgbClr val="000000"/>
                </a:solidFill>
                <a:latin typeface="에스코어 드림 5 Medium" pitchFamily="34" charset="-127"/>
                <a:ea typeface="에스코어 드림 5 Medium" pitchFamily="34" charset="-127"/>
                <a:cs typeface="Courier New"/>
                <a:sym typeface="Courier New"/>
              </a:rPr>
              <a:t> Spacing</a:t>
            </a:r>
            <a:endParaRPr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rgbClr val="000000"/>
                </a:solidFill>
                <a:latin typeface="에스코어 드림 5 Medium" pitchFamily="34" charset="-127"/>
                <a:ea typeface="에스코어 드림 5 Medium" pitchFamily="34" charset="-127"/>
                <a:cs typeface="Courier New"/>
                <a:sym typeface="Courier New"/>
              </a:rPr>
              <a:t>tqdm.pandas()</a:t>
            </a:r>
            <a:endParaRPr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ko-KR" sz="2800" dirty="0">
                <a:solidFill>
                  <a:srgbClr val="000000"/>
                </a:solidFill>
                <a:latin typeface="에스코어 드림 5 Medium" pitchFamily="34" charset="-127"/>
                <a:ea typeface="에스코어 드림 5 Medium" pitchFamily="34" charset="-127"/>
                <a:cs typeface="Courier New"/>
                <a:sym typeface="Courier New"/>
              </a:rPr>
            </a:br>
            <a:r>
              <a:rPr lang="ko-KR" sz="2800" dirty="0">
                <a:solidFill>
                  <a:srgbClr val="000000"/>
                </a:solidFill>
                <a:latin typeface="에스코어 드림 5 Medium" pitchFamily="34" charset="-127"/>
                <a:ea typeface="에스코어 드림 5 Medium" pitchFamily="34" charset="-127"/>
                <a:cs typeface="Courier New"/>
                <a:sym typeface="Courier New"/>
              </a:rPr>
              <a:t>spacing = Spacing()</a:t>
            </a:r>
            <a:endParaRPr sz="2800" dirty="0">
              <a:solidFill>
                <a:srgbClr val="000000"/>
              </a:solidFill>
              <a:latin typeface="에스코어 드림 5 Medium" pitchFamily="34" charset="-127"/>
              <a:ea typeface="에스코어 드림 5 Medium" pitchFamily="34" charset="-127"/>
              <a:cs typeface="Courier New"/>
              <a:sym typeface="Courier New"/>
            </a:endParaRPr>
          </a:p>
        </p:txBody>
      </p:sp>
      <p:cxnSp>
        <p:nvCxnSpPr>
          <p:cNvPr id="304" name="Google Shape;304;p14"/>
          <p:cNvCxnSpPr/>
          <p:nvPr/>
        </p:nvCxnSpPr>
        <p:spPr>
          <a:xfrm>
            <a:off x="5795746" y="3155713"/>
            <a:ext cx="993555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05" name="Google Shape;305;p14"/>
          <p:cNvSpPr/>
          <p:nvPr/>
        </p:nvSpPr>
        <p:spPr>
          <a:xfrm>
            <a:off x="609605" y="7159161"/>
            <a:ext cx="8322900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267F99"/>
                </a:solidFill>
                <a:latin typeface="에스코어 드림 5 Medium" pitchFamily="34" charset="-127"/>
                <a:ea typeface="에스코어 드림 5 Medium" pitchFamily="34" charset="-127"/>
                <a:cs typeface="Courier New"/>
                <a:sym typeface="Courier New"/>
              </a:rPr>
              <a:t>불용어</a:t>
            </a:r>
            <a:endParaRPr sz="2800">
              <a:solidFill>
                <a:srgbClr val="267F99"/>
              </a:solidFill>
              <a:latin typeface="에스코어 드림 5 Medium" pitchFamily="34" charset="-127"/>
              <a:ea typeface="에스코어 드림 5 Medium" pitchFamily="34" charset="-127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00000"/>
                </a:solidFill>
                <a:latin typeface="에스코어 드림 5 Medium" pitchFamily="34" charset="-127"/>
                <a:ea typeface="에스코어 드림 5 Medium" pitchFamily="34" charset="-127"/>
                <a:cs typeface="Courier New"/>
                <a:sym typeface="Courier New"/>
              </a:rPr>
              <a:t>Stopwords</a:t>
            </a:r>
            <a:endParaRPr sz="2800">
              <a:solidFill>
                <a:srgbClr val="000000"/>
              </a:solidFill>
              <a:latin typeface="에스코어 드림 5 Medium" pitchFamily="34" charset="-127"/>
              <a:ea typeface="에스코어 드림 5 Medium" pitchFamily="34" charset="-127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에스코어 드림 5 Medium" pitchFamily="34" charset="-127"/>
              <a:ea typeface="에스코어 드림 5 Medium" pitchFamily="34" charset="-127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267F99"/>
                </a:solidFill>
                <a:latin typeface="에스코어 드림 5 Medium" pitchFamily="34" charset="-127"/>
                <a:ea typeface="에스코어 드림 5 Medium" pitchFamily="34" charset="-127"/>
                <a:cs typeface="Courier New"/>
                <a:sym typeface="Courier New"/>
              </a:rPr>
              <a:t>사용자사전</a:t>
            </a:r>
            <a:endParaRPr sz="2800">
              <a:solidFill>
                <a:srgbClr val="000000"/>
              </a:solidFill>
              <a:latin typeface="에스코어 드림 5 Medium" pitchFamily="34" charset="-127"/>
              <a:ea typeface="에스코어 드림 5 Medium" pitchFamily="34" charset="-127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00000"/>
                </a:solidFill>
                <a:latin typeface="에스코어 드림 5 Medium" pitchFamily="34" charset="-127"/>
                <a:ea typeface="에스코어 드림 5 Medium" pitchFamily="34" charset="-127"/>
                <a:cs typeface="Courier New"/>
                <a:sym typeface="Courier New"/>
              </a:rPr>
              <a:t>tagpos.add_dictionary</a:t>
            </a:r>
            <a:endParaRPr sz="2800">
              <a:solidFill>
                <a:srgbClr val="000000"/>
              </a:solidFill>
              <a:latin typeface="에스코어 드림 5 Medium" pitchFamily="34" charset="-127"/>
              <a:ea typeface="에스코어 드림 5 Medium" pitchFamily="34" charset="-127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에스코어 드림 5 Medium" pitchFamily="34" charset="-127"/>
              <a:ea typeface="에스코어 드림 5 Medium" pitchFamily="34" charset="-127"/>
              <a:cs typeface="Courier New"/>
              <a:sym typeface="Courier New"/>
            </a:endParaRPr>
          </a:p>
        </p:txBody>
      </p:sp>
      <p:grpSp>
        <p:nvGrpSpPr>
          <p:cNvPr id="306" name="Google Shape;306;p14"/>
          <p:cNvGrpSpPr/>
          <p:nvPr/>
        </p:nvGrpSpPr>
        <p:grpSpPr>
          <a:xfrm>
            <a:off x="609600" y="2464752"/>
            <a:ext cx="4778853" cy="1297698"/>
            <a:chOff x="1790478" y="3162300"/>
            <a:chExt cx="5033004" cy="2017425"/>
          </a:xfrm>
        </p:grpSpPr>
        <p:sp>
          <p:nvSpPr>
            <p:cNvPr id="307" name="Google Shape;307;p14"/>
            <p:cNvSpPr/>
            <p:nvPr/>
          </p:nvSpPr>
          <p:spPr>
            <a:xfrm>
              <a:off x="1790478" y="3162300"/>
              <a:ext cx="5033004" cy="2017425"/>
            </a:xfrm>
            <a:prstGeom prst="roundRect">
              <a:avLst>
                <a:gd name="adj" fmla="val 16667"/>
              </a:avLst>
            </a:prstGeom>
            <a:solidFill>
              <a:srgbClr val="93B3D7">
                <a:alpha val="81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lt1"/>
                </a:solidFill>
                <a:latin typeface="에스코어 드림 5 Medium" pitchFamily="34" charset="-127"/>
                <a:ea typeface="에스코어 드림 5 Medium" pitchFamily="34" charset="-127"/>
                <a:cs typeface="Calibri"/>
                <a:sym typeface="Calibri"/>
              </a:endParaRPr>
            </a:p>
          </p:txBody>
        </p:sp>
        <p:sp>
          <p:nvSpPr>
            <p:cNvPr id="308" name="Google Shape;308;p14"/>
            <p:cNvSpPr txBox="1"/>
            <p:nvPr/>
          </p:nvSpPr>
          <p:spPr>
            <a:xfrm>
              <a:off x="2017172" y="3678583"/>
              <a:ext cx="4579616" cy="10047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60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sym typeface="Arial"/>
                </a:rPr>
                <a:t>띄어쓰기교정</a:t>
              </a:r>
              <a:endParaRPr sz="3600">
                <a:solidFill>
                  <a:schemeClr val="lt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endParaRPr>
            </a:p>
          </p:txBody>
        </p:sp>
      </p:grpSp>
      <p:grpSp>
        <p:nvGrpSpPr>
          <p:cNvPr id="309" name="Google Shape;309;p14"/>
          <p:cNvGrpSpPr/>
          <p:nvPr/>
        </p:nvGrpSpPr>
        <p:grpSpPr>
          <a:xfrm>
            <a:off x="6964445" y="2383151"/>
            <a:ext cx="5004252" cy="1297698"/>
            <a:chOff x="1790478" y="3162300"/>
            <a:chExt cx="5033004" cy="2017425"/>
          </a:xfrm>
        </p:grpSpPr>
        <p:sp>
          <p:nvSpPr>
            <p:cNvPr id="310" name="Google Shape;310;p14"/>
            <p:cNvSpPr/>
            <p:nvPr/>
          </p:nvSpPr>
          <p:spPr>
            <a:xfrm>
              <a:off x="1790478" y="3162300"/>
              <a:ext cx="5033004" cy="2017425"/>
            </a:xfrm>
            <a:prstGeom prst="roundRect">
              <a:avLst>
                <a:gd name="adj" fmla="val 16667"/>
              </a:avLst>
            </a:prstGeom>
            <a:solidFill>
              <a:srgbClr val="93B3D7">
                <a:alpha val="81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lt1"/>
                </a:solidFill>
                <a:latin typeface="에스코어 드림 5 Medium" pitchFamily="34" charset="-127"/>
                <a:ea typeface="에스코어 드림 5 Medium" pitchFamily="34" charset="-127"/>
                <a:cs typeface="Calibri"/>
                <a:sym typeface="Calibri"/>
              </a:endParaRPr>
            </a:p>
          </p:txBody>
        </p:sp>
        <p:sp>
          <p:nvSpPr>
            <p:cNvPr id="311" name="Google Shape;311;p14"/>
            <p:cNvSpPr txBox="1"/>
            <p:nvPr/>
          </p:nvSpPr>
          <p:spPr>
            <a:xfrm>
              <a:off x="2017172" y="3321114"/>
              <a:ext cx="4579616" cy="10047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60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sym typeface="Arial"/>
                </a:rPr>
                <a:t>불용어와 사용자사전</a:t>
              </a:r>
              <a:endParaRPr sz="3600">
                <a:solidFill>
                  <a:schemeClr val="lt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endParaRPr>
            </a:p>
          </p:txBody>
        </p:sp>
      </p:grpSp>
      <p:pic>
        <p:nvPicPr>
          <p:cNvPr id="312" name="Google Shape;312;p14"/>
          <p:cNvPicPr preferRelativeResize="0"/>
          <p:nvPr/>
        </p:nvPicPr>
        <p:blipFill rotWithShape="1">
          <a:blip r:embed="rId4">
            <a:alphaModFix/>
          </a:blip>
          <a:srcRect r="56404" b="50000"/>
          <a:stretch/>
        </p:blipFill>
        <p:spPr>
          <a:xfrm>
            <a:off x="5496985" y="5610431"/>
            <a:ext cx="7086600" cy="2134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4"/>
          <p:cNvPicPr preferRelativeResize="0"/>
          <p:nvPr/>
        </p:nvPicPr>
        <p:blipFill rotWithShape="1">
          <a:blip r:embed="rId4">
            <a:alphaModFix/>
          </a:blip>
          <a:srcRect t="60158" r="8716"/>
          <a:stretch/>
        </p:blipFill>
        <p:spPr>
          <a:xfrm>
            <a:off x="5496985" y="7821592"/>
            <a:ext cx="12492625" cy="14318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13</a:t>
            </a:fld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11008" y="4671056"/>
            <a:ext cx="2196537" cy="1437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74958" y="7430363"/>
            <a:ext cx="2212943" cy="144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46668" y="9551239"/>
            <a:ext cx="6599444" cy="4476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15"/>
          <p:cNvGrpSpPr/>
          <p:nvPr/>
        </p:nvGrpSpPr>
        <p:grpSpPr>
          <a:xfrm>
            <a:off x="401782" y="287326"/>
            <a:ext cx="17200418" cy="1573947"/>
            <a:chOff x="401782" y="287326"/>
            <a:chExt cx="17200418" cy="1573947"/>
          </a:xfrm>
        </p:grpSpPr>
        <p:grpSp>
          <p:nvGrpSpPr>
            <p:cNvPr id="323" name="Google Shape;323;p15"/>
            <p:cNvGrpSpPr/>
            <p:nvPr/>
          </p:nvGrpSpPr>
          <p:grpSpPr>
            <a:xfrm>
              <a:off x="401782" y="337779"/>
              <a:ext cx="17200418" cy="1523494"/>
              <a:chOff x="401782" y="337779"/>
              <a:chExt cx="17200418" cy="1523494"/>
            </a:xfrm>
          </p:grpSpPr>
          <p:sp>
            <p:nvSpPr>
              <p:cNvPr id="324" name="Google Shape;324;p15"/>
              <p:cNvSpPr/>
              <p:nvPr/>
            </p:nvSpPr>
            <p:spPr>
              <a:xfrm>
                <a:off x="401782" y="337779"/>
                <a:ext cx="1655618" cy="1523494"/>
              </a:xfrm>
              <a:prstGeom prst="rect">
                <a:avLst/>
              </a:prstGeom>
              <a:solidFill>
                <a:srgbClr val="93B3D7">
                  <a:alpha val="819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5"/>
              <p:cNvSpPr/>
              <p:nvPr/>
            </p:nvSpPr>
            <p:spPr>
              <a:xfrm>
                <a:off x="2057400" y="1735142"/>
                <a:ext cx="15544800" cy="126131"/>
              </a:xfrm>
              <a:prstGeom prst="rect">
                <a:avLst/>
              </a:prstGeom>
              <a:gradFill>
                <a:gsLst>
                  <a:gs pos="0">
                    <a:srgbClr val="538CD5">
                      <a:alpha val="60000"/>
                    </a:srgbClr>
                  </a:gs>
                  <a:gs pos="50000">
                    <a:srgbClr val="BFCFEC">
                      <a:alpha val="60000"/>
                    </a:srgbClr>
                  </a:gs>
                  <a:gs pos="100000">
                    <a:srgbClr val="C5D8F1">
                      <a:alpha val="60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cs typeface="Calibri"/>
                  <a:sym typeface="Calibri"/>
                </a:endParaRPr>
              </a:p>
            </p:txBody>
          </p:sp>
        </p:grpSp>
        <p:sp>
          <p:nvSpPr>
            <p:cNvPr id="326" name="Google Shape;326;p15"/>
            <p:cNvSpPr txBox="1"/>
            <p:nvPr/>
          </p:nvSpPr>
          <p:spPr>
            <a:xfrm>
              <a:off x="432262" y="287326"/>
              <a:ext cx="11683538" cy="144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/>
              <a:r>
                <a:rPr lang="en-US" altLang="ko-KR" sz="8800" b="1" dirty="0">
                  <a:solidFill>
                    <a:srgbClr val="FFFFFF"/>
                  </a:solidFill>
                  <a:latin typeface="에스코어 드림 5 Medium" pitchFamily="34" charset="-127"/>
                  <a:ea typeface="에스코어 드림 5 Medium" pitchFamily="34" charset="-127"/>
                  <a:cs typeface="Open Sans Medium"/>
                  <a:sym typeface="Open Sans Medium"/>
                </a:rPr>
                <a:t>04</a:t>
              </a:r>
              <a:r>
                <a:rPr lang="ko-KR" altLang="en-US" sz="7200" dirty="0">
                  <a:solidFill>
                    <a:srgbClr val="FFFFFF"/>
                  </a:solidFill>
                  <a:latin typeface="에스코어 드림 5 Medium" pitchFamily="34" charset="-127"/>
                  <a:ea typeface="에스코어 드림 5 Medium" pitchFamily="34" charset="-127"/>
                  <a:cs typeface="Open Sans"/>
                  <a:sym typeface="Open Sans"/>
                </a:rPr>
                <a:t>   </a:t>
              </a:r>
              <a:r>
                <a:rPr lang="ko-KR" altLang="en-US" sz="6600" dirty="0">
                  <a:latin typeface="에스코어 드림 5 Medium" pitchFamily="34" charset="-127"/>
                  <a:ea typeface="에스코어 드림 5 Medium" pitchFamily="34" charset="-127"/>
                  <a:cs typeface="Open Sans"/>
                  <a:sym typeface="Open Sans"/>
                </a:rPr>
                <a:t>전처리 </a:t>
              </a:r>
              <a:r>
                <a:rPr lang="ko-KR" altLang="en-US" sz="4000" dirty="0">
                  <a:latin typeface="에스코어 드림 5 Medium" pitchFamily="34" charset="-127"/>
                  <a:ea typeface="에스코어 드림 5 Medium" pitchFamily="34" charset="-127"/>
                  <a:cs typeface="Open Sans"/>
                  <a:sym typeface="Open Sans"/>
                </a:rPr>
                <a:t>데이터정제 </a:t>
              </a:r>
            </a:p>
          </p:txBody>
        </p:sp>
      </p:grpSp>
      <p:pic>
        <p:nvPicPr>
          <p:cNvPr id="327" name="Google Shape;327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10800000">
            <a:off x="1271117" y="6591300"/>
            <a:ext cx="3848282" cy="57222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15"/>
          <p:cNvSpPr/>
          <p:nvPr/>
        </p:nvSpPr>
        <p:spPr>
          <a:xfrm>
            <a:off x="1219850" y="4512426"/>
            <a:ext cx="224347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 dirty="0">
                <a:solidFill>
                  <a:schemeClr val="accent6"/>
                </a:solidFill>
                <a:latin typeface="에스코어 드림 5 Medium" pitchFamily="34" charset="-127"/>
                <a:ea typeface="에스코어 드림 5 Medium" pitchFamily="34" charset="-127"/>
              </a:rPr>
              <a:t>P</a:t>
            </a:r>
            <a:r>
              <a:rPr lang="ko-KR" sz="5400" dirty="0">
                <a:solidFill>
                  <a:schemeClr val="accent6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RE </a:t>
            </a:r>
            <a:endParaRPr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 dirty="0">
                <a:solidFill>
                  <a:schemeClr val="accent6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DATA</a:t>
            </a:r>
            <a:endParaRPr sz="5400" dirty="0">
              <a:solidFill>
                <a:schemeClr val="accent6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</p:txBody>
      </p:sp>
      <p:sp>
        <p:nvSpPr>
          <p:cNvPr id="329" name="Google Shape;329;p15"/>
          <p:cNvSpPr/>
          <p:nvPr/>
        </p:nvSpPr>
        <p:spPr>
          <a:xfrm>
            <a:off x="1271117" y="7277100"/>
            <a:ext cx="2192203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 dirty="0">
                <a:solidFill>
                  <a:schemeClr val="accent6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POST </a:t>
            </a:r>
            <a:endParaRPr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 dirty="0">
                <a:solidFill>
                  <a:schemeClr val="accent6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DATA</a:t>
            </a:r>
            <a:endParaRPr dirty="0"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grpSp>
        <p:nvGrpSpPr>
          <p:cNvPr id="330" name="Google Shape;330;p15"/>
          <p:cNvGrpSpPr/>
          <p:nvPr/>
        </p:nvGrpSpPr>
        <p:grpSpPr>
          <a:xfrm>
            <a:off x="805832" y="2442718"/>
            <a:ext cx="4778853" cy="1297698"/>
            <a:chOff x="1201470" y="2865923"/>
            <a:chExt cx="5033004" cy="2017425"/>
          </a:xfrm>
        </p:grpSpPr>
        <p:sp>
          <p:nvSpPr>
            <p:cNvPr id="331" name="Google Shape;331;p15"/>
            <p:cNvSpPr/>
            <p:nvPr/>
          </p:nvSpPr>
          <p:spPr>
            <a:xfrm>
              <a:off x="1201470" y="2865923"/>
              <a:ext cx="5033004" cy="2017425"/>
            </a:xfrm>
            <a:prstGeom prst="roundRect">
              <a:avLst>
                <a:gd name="adj" fmla="val 16667"/>
              </a:avLst>
            </a:prstGeom>
            <a:solidFill>
              <a:srgbClr val="93B3D7">
                <a:alpha val="81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lt1"/>
                </a:solidFill>
                <a:latin typeface="에스코어 드림 5 Medium" pitchFamily="34" charset="-127"/>
                <a:ea typeface="에스코어 드림 5 Medium" pitchFamily="34" charset="-127"/>
                <a:cs typeface="Calibri"/>
                <a:sym typeface="Calibri"/>
              </a:endParaRPr>
            </a:p>
          </p:txBody>
        </p:sp>
        <p:sp>
          <p:nvSpPr>
            <p:cNvPr id="332" name="Google Shape;332;p15"/>
            <p:cNvSpPr txBox="1"/>
            <p:nvPr/>
          </p:nvSpPr>
          <p:spPr>
            <a:xfrm>
              <a:off x="1428163" y="3338084"/>
              <a:ext cx="4579616" cy="10047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60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sym typeface="Arial"/>
                </a:rPr>
                <a:t>명사추출, 빈도</a:t>
              </a:r>
              <a:endParaRPr sz="3600">
                <a:solidFill>
                  <a:schemeClr val="lt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endParaRPr>
            </a:p>
          </p:txBody>
        </p:sp>
      </p:grpSp>
      <p:sp>
        <p:nvSpPr>
          <p:cNvPr id="333" name="Google Shape;333;p15"/>
          <p:cNvSpPr/>
          <p:nvPr/>
        </p:nvSpPr>
        <p:spPr>
          <a:xfrm>
            <a:off x="5974112" y="4282976"/>
            <a:ext cx="12313888" cy="1877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90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1) pre covid - Num of used words: 31684</a:t>
            </a:r>
            <a:endParaRPr sz="290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90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2) Top 10 high frequency words</a:t>
            </a:r>
            <a:endParaRPr sz="2900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90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직업: 28572, 역량: 28154, 교육과정: 24486, 평가: 23440, 개발: 21354, 운영: 20223, 진로: 19423, 필요: 18711, 활용: 17705, 대학: 17086</a:t>
            </a:r>
            <a:endParaRPr sz="2900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</p:txBody>
      </p:sp>
      <p:sp>
        <p:nvSpPr>
          <p:cNvPr id="334" name="Google Shape;334;p15"/>
          <p:cNvSpPr/>
          <p:nvPr/>
        </p:nvSpPr>
        <p:spPr>
          <a:xfrm>
            <a:off x="5974100" y="6931455"/>
            <a:ext cx="12313800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90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</a:rPr>
              <a:t>1. post covid - Num of used words: 17514</a:t>
            </a:r>
            <a:endParaRPr sz="2900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90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</a:rPr>
              <a:t>- Top 10 high frequency words:</a:t>
            </a:r>
            <a:endParaRPr sz="2900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290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</a:rPr>
              <a:t>운영: 8173, 활용: 6432, 평가: 5846, 대학: 5547, 디지털: 5351, 수업: 5012, 사업: 4901, 개발: 4838, 필요: 4828, 교육과정: 4479</a:t>
            </a:r>
            <a:endParaRPr sz="2900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400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14</a:t>
            </a:fld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0523" y="9384646"/>
            <a:ext cx="6599444" cy="4476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1" name="Google Shape;341;p16"/>
          <p:cNvGrpSpPr/>
          <p:nvPr/>
        </p:nvGrpSpPr>
        <p:grpSpPr>
          <a:xfrm>
            <a:off x="401782" y="287326"/>
            <a:ext cx="17200418" cy="1573947"/>
            <a:chOff x="401782" y="287326"/>
            <a:chExt cx="17200418" cy="1573947"/>
          </a:xfrm>
        </p:grpSpPr>
        <p:grpSp>
          <p:nvGrpSpPr>
            <p:cNvPr id="342" name="Google Shape;342;p16"/>
            <p:cNvGrpSpPr/>
            <p:nvPr/>
          </p:nvGrpSpPr>
          <p:grpSpPr>
            <a:xfrm>
              <a:off x="401782" y="337779"/>
              <a:ext cx="17200418" cy="1523494"/>
              <a:chOff x="401782" y="337779"/>
              <a:chExt cx="17200418" cy="1523494"/>
            </a:xfrm>
          </p:grpSpPr>
          <p:sp>
            <p:nvSpPr>
              <p:cNvPr id="343" name="Google Shape;343;p16"/>
              <p:cNvSpPr/>
              <p:nvPr/>
            </p:nvSpPr>
            <p:spPr>
              <a:xfrm>
                <a:off x="401782" y="337779"/>
                <a:ext cx="1655618" cy="1523494"/>
              </a:xfrm>
              <a:prstGeom prst="rect">
                <a:avLst/>
              </a:prstGeom>
              <a:solidFill>
                <a:srgbClr val="93B3D7">
                  <a:alpha val="819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16"/>
              <p:cNvSpPr/>
              <p:nvPr/>
            </p:nvSpPr>
            <p:spPr>
              <a:xfrm>
                <a:off x="2057400" y="1735142"/>
                <a:ext cx="15544800" cy="126131"/>
              </a:xfrm>
              <a:prstGeom prst="rect">
                <a:avLst/>
              </a:prstGeom>
              <a:gradFill>
                <a:gsLst>
                  <a:gs pos="0">
                    <a:srgbClr val="538CD5">
                      <a:alpha val="60000"/>
                    </a:srgbClr>
                  </a:gs>
                  <a:gs pos="50000">
                    <a:srgbClr val="BFCFEC">
                      <a:alpha val="60000"/>
                    </a:srgbClr>
                  </a:gs>
                  <a:gs pos="100000">
                    <a:srgbClr val="C5D8F1">
                      <a:alpha val="60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cs typeface="Calibri"/>
                  <a:sym typeface="Calibri"/>
                </a:endParaRPr>
              </a:p>
            </p:txBody>
          </p:sp>
        </p:grpSp>
        <p:sp>
          <p:nvSpPr>
            <p:cNvPr id="345" name="Google Shape;345;p16"/>
            <p:cNvSpPr txBox="1"/>
            <p:nvPr/>
          </p:nvSpPr>
          <p:spPr>
            <a:xfrm>
              <a:off x="432262" y="287326"/>
              <a:ext cx="15112500" cy="14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800" b="1" dirty="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cs typeface="Open Sans Medium"/>
                  <a:sym typeface="Open Sans Medium"/>
                </a:rPr>
                <a:t>05</a:t>
              </a:r>
              <a:r>
                <a:rPr lang="ko-KR" sz="7200" dirty="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cs typeface="Open Sans"/>
                  <a:sym typeface="Open Sans"/>
                </a:rPr>
                <a:t>   </a:t>
              </a:r>
              <a:r>
                <a:rPr lang="ko-KR" sz="6600" dirty="0">
                  <a:solidFill>
                    <a:schemeClr val="dk1"/>
                  </a:solidFill>
                  <a:latin typeface="에스코어 드림 5 Medium" pitchFamily="34" charset="-127"/>
                  <a:ea typeface="에스코어 드림 5 Medium" pitchFamily="34" charset="-127"/>
                  <a:sym typeface="Arial"/>
                </a:rPr>
                <a:t>Word2Vec과 F</a:t>
              </a:r>
              <a:r>
                <a:rPr lang="ko-KR" sz="6600" dirty="0">
                  <a:solidFill>
                    <a:schemeClr val="dk1"/>
                  </a:solidFill>
                  <a:latin typeface="에스코어 드림 5 Medium" pitchFamily="34" charset="-127"/>
                  <a:ea typeface="에스코어 드림 5 Medium" pitchFamily="34" charset="-127"/>
                </a:rPr>
                <a:t>a</a:t>
              </a:r>
              <a:r>
                <a:rPr lang="ko-KR" sz="6600" dirty="0">
                  <a:solidFill>
                    <a:schemeClr val="dk1"/>
                  </a:solidFill>
                  <a:latin typeface="에스코어 드림 5 Medium" pitchFamily="34" charset="-127"/>
                  <a:ea typeface="에스코어 드림 5 Medium" pitchFamily="34" charset="-127"/>
                  <a:sym typeface="Arial"/>
                </a:rPr>
                <a:t>stText</a:t>
              </a:r>
              <a:endParaRPr sz="6600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endParaRPr>
            </a:p>
          </p:txBody>
        </p:sp>
      </p:grpSp>
      <p:sp>
        <p:nvSpPr>
          <p:cNvPr id="346" name="Google Shape;346;p16"/>
          <p:cNvSpPr txBox="1"/>
          <p:nvPr/>
        </p:nvSpPr>
        <p:spPr>
          <a:xfrm>
            <a:off x="8800615" y="6331869"/>
            <a:ext cx="18495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돌봄</a:t>
            </a:r>
            <a:endParaRPr sz="6000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</p:txBody>
      </p:sp>
      <p:sp>
        <p:nvSpPr>
          <p:cNvPr id="347" name="Google Shape;347;p16"/>
          <p:cNvSpPr txBox="1"/>
          <p:nvPr/>
        </p:nvSpPr>
        <p:spPr>
          <a:xfrm>
            <a:off x="5082708" y="6331869"/>
            <a:ext cx="41001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입시/대입</a:t>
            </a:r>
            <a:endParaRPr sz="6000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</p:txBody>
      </p:sp>
      <p:sp>
        <p:nvSpPr>
          <p:cNvPr id="348" name="Google Shape;348;p16"/>
          <p:cNvSpPr txBox="1"/>
          <p:nvPr/>
        </p:nvSpPr>
        <p:spPr>
          <a:xfrm>
            <a:off x="4997368" y="7710646"/>
            <a:ext cx="3429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고등교육</a:t>
            </a:r>
            <a:endParaRPr dirty="0"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sp>
        <p:nvSpPr>
          <p:cNvPr id="349" name="Google Shape;349;p16"/>
          <p:cNvSpPr txBox="1"/>
          <p:nvPr/>
        </p:nvSpPr>
        <p:spPr>
          <a:xfrm>
            <a:off x="15635796" y="6331869"/>
            <a:ext cx="18495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학제</a:t>
            </a:r>
            <a:endParaRPr sz="6000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</p:txBody>
      </p:sp>
      <p:sp>
        <p:nvSpPr>
          <p:cNvPr id="350" name="Google Shape;350;p16"/>
          <p:cNvSpPr txBox="1"/>
          <p:nvPr/>
        </p:nvSpPr>
        <p:spPr>
          <a:xfrm>
            <a:off x="11214729" y="6331869"/>
            <a:ext cx="18495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지역</a:t>
            </a:r>
            <a:endParaRPr sz="6000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</p:txBody>
      </p:sp>
      <p:sp>
        <p:nvSpPr>
          <p:cNvPr id="351" name="Google Shape;351;p16"/>
          <p:cNvSpPr txBox="1"/>
          <p:nvPr/>
        </p:nvSpPr>
        <p:spPr>
          <a:xfrm>
            <a:off x="8543222" y="7710646"/>
            <a:ext cx="18495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인구</a:t>
            </a:r>
            <a:endParaRPr sz="6000" dirty="0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</p:txBody>
      </p:sp>
      <p:sp>
        <p:nvSpPr>
          <p:cNvPr id="352" name="Google Shape;352;p16"/>
          <p:cNvSpPr txBox="1"/>
          <p:nvPr/>
        </p:nvSpPr>
        <p:spPr>
          <a:xfrm>
            <a:off x="13604121" y="6331869"/>
            <a:ext cx="18495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교원</a:t>
            </a:r>
            <a:endParaRPr sz="6000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</p:txBody>
      </p:sp>
      <p:sp>
        <p:nvSpPr>
          <p:cNvPr id="353" name="Google Shape;353;p16"/>
          <p:cNvSpPr txBox="1"/>
          <p:nvPr/>
        </p:nvSpPr>
        <p:spPr>
          <a:xfrm>
            <a:off x="10765841" y="7710646"/>
            <a:ext cx="2407712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디지털</a:t>
            </a:r>
            <a:endParaRPr sz="6000" dirty="0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</p:txBody>
      </p:sp>
      <p:sp>
        <p:nvSpPr>
          <p:cNvPr id="354" name="Google Shape;354;p16"/>
          <p:cNvSpPr txBox="1"/>
          <p:nvPr/>
        </p:nvSpPr>
        <p:spPr>
          <a:xfrm>
            <a:off x="15635796" y="7710646"/>
            <a:ext cx="18495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평생</a:t>
            </a:r>
            <a:endParaRPr sz="6000" dirty="0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</p:txBody>
      </p:sp>
      <p:sp>
        <p:nvSpPr>
          <p:cNvPr id="355" name="Google Shape;355;p16"/>
          <p:cNvSpPr txBox="1"/>
          <p:nvPr/>
        </p:nvSpPr>
        <p:spPr>
          <a:xfrm>
            <a:off x="13703311" y="7710646"/>
            <a:ext cx="1651119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복지</a:t>
            </a:r>
            <a:endParaRPr sz="6000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</p:txBody>
      </p:sp>
      <p:sp>
        <p:nvSpPr>
          <p:cNvPr id="356" name="Google Shape;356;p16"/>
          <p:cNvSpPr/>
          <p:nvPr/>
        </p:nvSpPr>
        <p:spPr>
          <a:xfrm>
            <a:off x="-526060" y="6839769"/>
            <a:ext cx="57486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371600" marR="0" lvl="3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0" i="0" u="none" strike="noStrike" cap="none" dirty="0">
                <a:solidFill>
                  <a:srgbClr val="7F7F7F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국가교육회의 </a:t>
            </a:r>
            <a:endParaRPr sz="3000" b="0" i="0" u="none" strike="noStrike" cap="none" dirty="0">
              <a:solidFill>
                <a:srgbClr val="7F7F7F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1371600" marR="0" lvl="3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0" i="0" u="none" strike="noStrike" cap="none" dirty="0">
                <a:solidFill>
                  <a:srgbClr val="7F7F7F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“미래교육 10대의제” </a:t>
            </a:r>
            <a:endParaRPr sz="3000" b="0" i="0" u="none" strike="noStrike" cap="none" dirty="0">
              <a:solidFill>
                <a:srgbClr val="7F7F7F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</p:txBody>
      </p:sp>
      <p:sp>
        <p:nvSpPr>
          <p:cNvPr id="357" name="Google Shape;357;p16"/>
          <p:cNvSpPr txBox="1"/>
          <p:nvPr/>
        </p:nvSpPr>
        <p:spPr>
          <a:xfrm>
            <a:off x="2549800" y="2362875"/>
            <a:ext cx="13402500" cy="3140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300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</a:rPr>
              <a:t>1.</a:t>
            </a:r>
            <a:r>
              <a:rPr lang="ko-KR" sz="3300" dirty="0">
                <a:solidFill>
                  <a:schemeClr val="lt1"/>
                </a:solidFill>
                <a:highlight>
                  <a:schemeClr val="lt1"/>
                </a:highlight>
                <a:latin typeface="에스코어 드림 5 Medium" pitchFamily="34" charset="-127"/>
                <a:ea typeface="에스코어 드림 5 Medium" pitchFamily="34" charset="-127"/>
                <a:cs typeface="Open Sans"/>
                <a:sym typeface="Open Sans"/>
              </a:rPr>
              <a:t> </a:t>
            </a:r>
            <a:r>
              <a:rPr lang="ko-KR" sz="3300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</a:rPr>
              <a:t>많이 쓰이는 </a:t>
            </a:r>
            <a:r>
              <a:rPr lang="ko-KR" sz="3300" dirty="0">
                <a:solidFill>
                  <a:schemeClr val="accent6"/>
                </a:solidFill>
                <a:latin typeface="에스코어 드림 5 Medium" pitchFamily="34" charset="-127"/>
                <a:ea typeface="에스코어 드림 5 Medium" pitchFamily="34" charset="-127"/>
              </a:rPr>
              <a:t>word2vec </a:t>
            </a:r>
            <a:r>
              <a:rPr lang="ko-KR" sz="3300" dirty="0" err="1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</a:rPr>
              <a:t>임베딩</a:t>
            </a:r>
            <a:r>
              <a:rPr lang="ko-KR" sz="3300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</a:rPr>
              <a:t> 모델과 함께</a:t>
            </a:r>
            <a:endParaRPr sz="3300" dirty="0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300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</a:rPr>
              <a:t>    ngram 처리가 우수하여 한국어에 적합한 </a:t>
            </a:r>
            <a:r>
              <a:rPr lang="ko-KR" sz="3300" dirty="0">
                <a:solidFill>
                  <a:schemeClr val="accent6"/>
                </a:solidFill>
                <a:latin typeface="에스코어 드림 5 Medium" pitchFamily="34" charset="-127"/>
                <a:ea typeface="에스코어 드림 5 Medium" pitchFamily="34" charset="-127"/>
              </a:rPr>
              <a:t>FastText </a:t>
            </a:r>
            <a:r>
              <a:rPr lang="ko-KR" sz="3300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</a:rPr>
              <a:t>모델도 사용</a:t>
            </a:r>
            <a:endParaRPr sz="3300" dirty="0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dirty="0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300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</a:rPr>
              <a:t> 2. vector_size와 Cbow, Skip Gram 을 변용하며 적절한 결과를 선택</a:t>
            </a:r>
            <a:endParaRPr sz="3300" dirty="0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dirty="0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300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</a:rPr>
              <a:t>3. 아래 키워드 유사단어를 살펴보면서 최종 모델 선정</a:t>
            </a:r>
            <a:endParaRPr sz="3300" dirty="0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sp>
        <p:nvSpPr>
          <p:cNvPr id="358" name="Google Shape;358;p16"/>
          <p:cNvSpPr/>
          <p:nvPr/>
        </p:nvSpPr>
        <p:spPr>
          <a:xfrm>
            <a:off x="8703257" y="6160269"/>
            <a:ext cx="1958100" cy="1359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sp>
        <p:nvSpPr>
          <p:cNvPr id="359" name="Google Shape;359;p16"/>
          <p:cNvSpPr/>
          <p:nvPr/>
        </p:nvSpPr>
        <p:spPr>
          <a:xfrm>
            <a:off x="10650115" y="7479419"/>
            <a:ext cx="2639165" cy="1359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sp>
        <p:nvSpPr>
          <p:cNvPr id="360" name="Google Shape;360;p16"/>
          <p:cNvSpPr/>
          <p:nvPr/>
        </p:nvSpPr>
        <p:spPr>
          <a:xfrm>
            <a:off x="13604121" y="7479418"/>
            <a:ext cx="1849500" cy="1339427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15</a:t>
            </a:fld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17"/>
          <p:cNvGrpSpPr/>
          <p:nvPr/>
        </p:nvGrpSpPr>
        <p:grpSpPr>
          <a:xfrm>
            <a:off x="401782" y="287326"/>
            <a:ext cx="17200418" cy="1573947"/>
            <a:chOff x="401782" y="287326"/>
            <a:chExt cx="17200418" cy="1573947"/>
          </a:xfrm>
        </p:grpSpPr>
        <p:grpSp>
          <p:nvGrpSpPr>
            <p:cNvPr id="367" name="Google Shape;367;p17"/>
            <p:cNvGrpSpPr/>
            <p:nvPr/>
          </p:nvGrpSpPr>
          <p:grpSpPr>
            <a:xfrm>
              <a:off x="401782" y="337779"/>
              <a:ext cx="17200418" cy="1523494"/>
              <a:chOff x="401782" y="337779"/>
              <a:chExt cx="17200418" cy="1523494"/>
            </a:xfrm>
          </p:grpSpPr>
          <p:sp>
            <p:nvSpPr>
              <p:cNvPr id="368" name="Google Shape;368;p17"/>
              <p:cNvSpPr/>
              <p:nvPr/>
            </p:nvSpPr>
            <p:spPr>
              <a:xfrm>
                <a:off x="401782" y="337779"/>
                <a:ext cx="1655618" cy="1523494"/>
              </a:xfrm>
              <a:prstGeom prst="rect">
                <a:avLst/>
              </a:prstGeom>
              <a:solidFill>
                <a:srgbClr val="93B3D7">
                  <a:alpha val="819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17"/>
              <p:cNvSpPr/>
              <p:nvPr/>
            </p:nvSpPr>
            <p:spPr>
              <a:xfrm>
                <a:off x="2057400" y="1735142"/>
                <a:ext cx="15544800" cy="126131"/>
              </a:xfrm>
              <a:prstGeom prst="rect">
                <a:avLst/>
              </a:prstGeom>
              <a:gradFill>
                <a:gsLst>
                  <a:gs pos="0">
                    <a:srgbClr val="538CD5">
                      <a:alpha val="60000"/>
                    </a:srgbClr>
                  </a:gs>
                  <a:gs pos="50000">
                    <a:srgbClr val="BFCFEC">
                      <a:alpha val="60000"/>
                    </a:srgbClr>
                  </a:gs>
                  <a:gs pos="100000">
                    <a:srgbClr val="C5D8F1">
                      <a:alpha val="60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cs typeface="Calibri"/>
                  <a:sym typeface="Calibri"/>
                </a:endParaRPr>
              </a:p>
            </p:txBody>
          </p:sp>
        </p:grpSp>
        <p:sp>
          <p:nvSpPr>
            <p:cNvPr id="370" name="Google Shape;370;p17"/>
            <p:cNvSpPr txBox="1"/>
            <p:nvPr/>
          </p:nvSpPr>
          <p:spPr>
            <a:xfrm>
              <a:off x="432262" y="287326"/>
              <a:ext cx="15112500" cy="14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800" b="1" dirty="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cs typeface="Open Sans Medium"/>
                  <a:sym typeface="Open Sans Medium"/>
                </a:rPr>
                <a:t>05</a:t>
              </a:r>
              <a:r>
                <a:rPr lang="ko-KR" sz="7200" dirty="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cs typeface="Open Sans"/>
                  <a:sym typeface="Open Sans"/>
                </a:rPr>
                <a:t>   </a:t>
              </a:r>
              <a:r>
                <a:rPr lang="ko-KR" sz="6600" dirty="0">
                  <a:solidFill>
                    <a:schemeClr val="dk1"/>
                  </a:solidFill>
                  <a:latin typeface="에스코어 드림 5 Medium" pitchFamily="34" charset="-127"/>
                  <a:ea typeface="에스코어 드림 5 Medium" pitchFamily="34" charset="-127"/>
                  <a:sym typeface="Arial"/>
                </a:rPr>
                <a:t>Word2Vec과 FastText ’돌봄’</a:t>
              </a:r>
              <a:endParaRPr sz="6600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endParaRPr>
            </a:p>
          </p:txBody>
        </p:sp>
      </p:grpSp>
      <p:pic>
        <p:nvPicPr>
          <p:cNvPr id="371" name="Google Shape;37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0523" y="9384646"/>
            <a:ext cx="6599444" cy="447663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17"/>
          <p:cNvSpPr/>
          <p:nvPr/>
        </p:nvSpPr>
        <p:spPr>
          <a:xfrm>
            <a:off x="211246" y="2331945"/>
            <a:ext cx="2225400" cy="6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 dirty="0">
                <a:solidFill>
                  <a:schemeClr val="accent6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코로나 </a:t>
            </a:r>
            <a:endParaRPr sz="4800" dirty="0">
              <a:solidFill>
                <a:schemeClr val="accent6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 dirty="0">
                <a:solidFill>
                  <a:schemeClr val="accent6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이전</a:t>
            </a:r>
            <a:endParaRPr sz="4800" dirty="0">
              <a:solidFill>
                <a:schemeClr val="accent6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chemeClr val="accent6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571500" marR="0" lvl="0" indent="-571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"/>
              <a:buChar char="•"/>
            </a:pPr>
            <a:r>
              <a:rPr lang="ko-KR" sz="3600" dirty="0">
                <a:solidFill>
                  <a:schemeClr val="accent6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육아</a:t>
            </a:r>
            <a:endParaRPr sz="3600" dirty="0">
              <a:solidFill>
                <a:schemeClr val="accent6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571500" marR="0" lvl="0" indent="-571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"/>
              <a:buChar char="•"/>
            </a:pPr>
            <a:r>
              <a:rPr lang="ko-KR" sz="3600" dirty="0">
                <a:solidFill>
                  <a:schemeClr val="accent6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보육</a:t>
            </a:r>
            <a:endParaRPr sz="3600" dirty="0">
              <a:solidFill>
                <a:schemeClr val="accent6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571500" marR="0" lvl="0" indent="-571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"/>
              <a:buChar char="•"/>
            </a:pPr>
            <a:r>
              <a:rPr lang="ko-KR" sz="3600" dirty="0">
                <a:solidFill>
                  <a:schemeClr val="accent6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주거</a:t>
            </a:r>
            <a:endParaRPr sz="3600" dirty="0">
              <a:solidFill>
                <a:schemeClr val="accent6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571500" marR="0" lvl="0" indent="-571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"/>
              <a:buChar char="•"/>
            </a:pPr>
            <a:r>
              <a:rPr lang="ko-KR" sz="3600" dirty="0">
                <a:solidFill>
                  <a:schemeClr val="accent6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방과후</a:t>
            </a:r>
            <a:endParaRPr sz="3600" dirty="0">
              <a:solidFill>
                <a:schemeClr val="accent6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571500" marR="0" lvl="0" indent="-571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"/>
              <a:buChar char="•"/>
            </a:pPr>
            <a:r>
              <a:rPr lang="ko-KR" sz="3600" dirty="0">
                <a:solidFill>
                  <a:schemeClr val="accent6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부부 등</a:t>
            </a:r>
            <a:endParaRPr sz="3600" dirty="0">
              <a:solidFill>
                <a:schemeClr val="accent6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</p:txBody>
      </p:sp>
      <p:sp>
        <p:nvSpPr>
          <p:cNvPr id="373" name="Google Shape;373;p17"/>
          <p:cNvSpPr/>
          <p:nvPr/>
        </p:nvSpPr>
        <p:spPr>
          <a:xfrm>
            <a:off x="3960525" y="1585600"/>
            <a:ext cx="18288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74" name="Google Shape;374;p17"/>
          <p:cNvGraphicFramePr/>
          <p:nvPr>
            <p:extLst>
              <p:ext uri="{D42A27DB-BD31-4B8C-83A1-F6EECF244321}">
                <p14:modId xmlns:p14="http://schemas.microsoft.com/office/powerpoint/2010/main" val="1212331358"/>
              </p:ext>
            </p:extLst>
          </p:nvPr>
        </p:nvGraphicFramePr>
        <p:xfrm>
          <a:off x="9671425" y="2462363"/>
          <a:ext cx="5772335" cy="5913325"/>
        </p:xfrm>
        <a:graphic>
          <a:graphicData uri="http://schemas.openxmlformats.org/drawingml/2006/table">
            <a:tbl>
              <a:tblPr>
                <a:noFill/>
                <a:tableStyleId>{EE36917B-5FB2-4C13-9BCE-869381259A92}</a:tableStyleId>
              </a:tblPr>
              <a:tblGrid>
                <a:gridCol w="1240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wv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5F1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4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돌봄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5F1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4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ft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5F1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4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돌봄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5F1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4:0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초등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4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0.7031623125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4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초등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4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0.6367983818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4:1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아동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4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0.6707658768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4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아동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4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0.6184079647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4:2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저학년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4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0.6099758148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4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저학년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4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0.5934473276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4:3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방과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4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0.5697872639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4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마을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4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0.5723110437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4:4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마을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4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0.557314992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4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방과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4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0.5559125543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4:5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보육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4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0.5548051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4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보육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4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0.5344365835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4:6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확립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4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0.5443426371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4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공급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4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0.518543303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4:7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공급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4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0.5384048223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4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확립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4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0.5117785335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4:8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어린이집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4: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0.525909543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4: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 err="1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어린이집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4:9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0.5099289417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4:9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3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지역별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4:1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0.5026875734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4:1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방과후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4:1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0.4830500484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4:10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75" name="Google Shape;375;p17"/>
          <p:cNvGraphicFramePr/>
          <p:nvPr>
            <p:extLst>
              <p:ext uri="{D42A27DB-BD31-4B8C-83A1-F6EECF244321}">
                <p14:modId xmlns:p14="http://schemas.microsoft.com/office/powerpoint/2010/main" val="4044205016"/>
              </p:ext>
            </p:extLst>
          </p:nvPr>
        </p:nvGraphicFramePr>
        <p:xfrm>
          <a:off x="2790013" y="2462363"/>
          <a:ext cx="6206600" cy="5913325"/>
        </p:xfrm>
        <a:graphic>
          <a:graphicData uri="http://schemas.openxmlformats.org/drawingml/2006/table">
            <a:tbl>
              <a:tblPr>
                <a:noFill/>
                <a:tableStyleId>{EE36917B-5FB2-4C13-9BCE-869381259A92}</a:tableStyleId>
              </a:tblPr>
              <a:tblGrid>
                <a:gridCol w="1309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5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28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wv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5F1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5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돌봄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5F1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5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ft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5F1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5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돌봄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5F1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5:0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보육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5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0.6229599714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5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방과후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5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0.5855503082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5:1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육아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5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0.5926333666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5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보육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5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0.5807083845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5:2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방과후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5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0.5816748142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5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육아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5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0.5727347732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5:3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양육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5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0.5341078043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5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부양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5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0.5613492131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5:4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노인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5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0.5256836414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5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방과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5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0.5569188595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5:5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수당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5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0.5229301453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5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주거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5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0.5333862305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5:6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주거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5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0.519749403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5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수당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5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0.5331629515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5:7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부양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5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0.5161379576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5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부부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5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0.5304628611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5:8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어린이집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5: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0.5158244371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5: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노인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5:9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0.5226575136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5:9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3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유아교육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5:1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0.5154161453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5:1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어린이집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5:1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0.5206237435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75:10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76" name="Google Shape;376;p17"/>
          <p:cNvSpPr/>
          <p:nvPr/>
        </p:nvSpPr>
        <p:spPr>
          <a:xfrm>
            <a:off x="15969496" y="2331945"/>
            <a:ext cx="2225400" cy="6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 dirty="0">
                <a:solidFill>
                  <a:schemeClr val="accent6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코로나 </a:t>
            </a:r>
            <a:endParaRPr sz="4800" dirty="0">
              <a:solidFill>
                <a:schemeClr val="accent6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 dirty="0">
                <a:solidFill>
                  <a:schemeClr val="accent6"/>
                </a:solidFill>
                <a:latin typeface="에스코어 드림 5 Medium" pitchFamily="34" charset="-127"/>
                <a:ea typeface="에스코어 드림 5 Medium" pitchFamily="34" charset="-127"/>
              </a:rPr>
              <a:t>이후</a:t>
            </a:r>
            <a:endParaRPr sz="4800" dirty="0">
              <a:solidFill>
                <a:schemeClr val="accent6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chemeClr val="accent6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571500" marR="0" lvl="0" indent="-571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"/>
              <a:buChar char="•"/>
            </a:pPr>
            <a:r>
              <a:rPr lang="ko-KR" sz="3600" dirty="0">
                <a:solidFill>
                  <a:schemeClr val="accent6"/>
                </a:solidFill>
                <a:latin typeface="에스코어 드림 5 Medium" pitchFamily="34" charset="-127"/>
                <a:ea typeface="에스코어 드림 5 Medium" pitchFamily="34" charset="-127"/>
              </a:rPr>
              <a:t>초등</a:t>
            </a:r>
            <a:endParaRPr sz="3600" dirty="0">
              <a:solidFill>
                <a:schemeClr val="accent6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571500" marR="0" lvl="0" indent="-571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"/>
              <a:buChar char="•"/>
            </a:pPr>
            <a:r>
              <a:rPr lang="ko-KR" sz="3600" dirty="0">
                <a:solidFill>
                  <a:schemeClr val="accent6"/>
                </a:solidFill>
                <a:latin typeface="에스코어 드림 5 Medium" pitchFamily="34" charset="-127"/>
                <a:ea typeface="에스코어 드림 5 Medium" pitchFamily="34" charset="-127"/>
              </a:rPr>
              <a:t>아동</a:t>
            </a:r>
            <a:endParaRPr sz="3600" dirty="0">
              <a:solidFill>
                <a:schemeClr val="accent6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571500" marR="0" lvl="0" indent="-571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"/>
              <a:buChar char="•"/>
            </a:pPr>
            <a:r>
              <a:rPr lang="ko-KR" sz="3600" dirty="0">
                <a:solidFill>
                  <a:schemeClr val="accent6"/>
                </a:solidFill>
                <a:latin typeface="에스코어 드림 5 Medium" pitchFamily="34" charset="-127"/>
                <a:ea typeface="에스코어 드림 5 Medium" pitchFamily="34" charset="-127"/>
              </a:rPr>
              <a:t>저학년</a:t>
            </a:r>
            <a:endParaRPr sz="3600" dirty="0">
              <a:solidFill>
                <a:schemeClr val="accent6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571500" marR="0" lvl="0" indent="-571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"/>
              <a:buChar char="•"/>
            </a:pPr>
            <a:r>
              <a:rPr lang="ko-KR" sz="3600" dirty="0">
                <a:solidFill>
                  <a:schemeClr val="accent6"/>
                </a:solidFill>
                <a:latin typeface="에스코어 드림 5 Medium" pitchFamily="34" charset="-127"/>
                <a:ea typeface="에스코어 드림 5 Medium" pitchFamily="34" charset="-127"/>
              </a:rPr>
              <a:t>공급</a:t>
            </a:r>
            <a:endParaRPr sz="3600" dirty="0">
              <a:solidFill>
                <a:schemeClr val="accent6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571500" marR="0" lvl="0" indent="-571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"/>
              <a:buChar char="•"/>
            </a:pPr>
            <a:r>
              <a:rPr lang="ko-KR" sz="3600" dirty="0">
                <a:solidFill>
                  <a:schemeClr val="accent6"/>
                </a:solidFill>
                <a:latin typeface="에스코어 드림 5 Medium" pitchFamily="34" charset="-127"/>
                <a:ea typeface="에스코어 드림 5 Medium" pitchFamily="34" charset="-127"/>
              </a:rPr>
              <a:t>확립</a:t>
            </a:r>
            <a:r>
              <a:rPr lang="ko-KR" sz="3600" dirty="0">
                <a:solidFill>
                  <a:schemeClr val="accent6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 등</a:t>
            </a:r>
            <a:endParaRPr sz="3600" dirty="0">
              <a:solidFill>
                <a:schemeClr val="accent6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16</a:t>
            </a:fld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g13192c51e9f_1_102"/>
          <p:cNvGrpSpPr/>
          <p:nvPr/>
        </p:nvGrpSpPr>
        <p:grpSpPr>
          <a:xfrm>
            <a:off x="401782" y="287326"/>
            <a:ext cx="17200418" cy="1573853"/>
            <a:chOff x="401782" y="287326"/>
            <a:chExt cx="17200418" cy="1573853"/>
          </a:xfrm>
        </p:grpSpPr>
        <p:grpSp>
          <p:nvGrpSpPr>
            <p:cNvPr id="383" name="Google Shape;383;g13192c51e9f_1_102"/>
            <p:cNvGrpSpPr/>
            <p:nvPr/>
          </p:nvGrpSpPr>
          <p:grpSpPr>
            <a:xfrm>
              <a:off x="401782" y="337779"/>
              <a:ext cx="17200418" cy="1523400"/>
              <a:chOff x="401782" y="337779"/>
              <a:chExt cx="17200418" cy="1523400"/>
            </a:xfrm>
          </p:grpSpPr>
          <p:sp>
            <p:nvSpPr>
              <p:cNvPr id="384" name="Google Shape;384;g13192c51e9f_1_102"/>
              <p:cNvSpPr/>
              <p:nvPr/>
            </p:nvSpPr>
            <p:spPr>
              <a:xfrm>
                <a:off x="401782" y="337779"/>
                <a:ext cx="1655700" cy="1523400"/>
              </a:xfrm>
              <a:prstGeom prst="rect">
                <a:avLst/>
              </a:prstGeom>
              <a:solidFill>
                <a:srgbClr val="93B3D7">
                  <a:alpha val="819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g13192c51e9f_1_102"/>
              <p:cNvSpPr/>
              <p:nvPr/>
            </p:nvSpPr>
            <p:spPr>
              <a:xfrm>
                <a:off x="2057400" y="1735142"/>
                <a:ext cx="15544800" cy="126000"/>
              </a:xfrm>
              <a:prstGeom prst="rect">
                <a:avLst/>
              </a:prstGeom>
              <a:gradFill>
                <a:gsLst>
                  <a:gs pos="0">
                    <a:srgbClr val="538CD5">
                      <a:alpha val="60000"/>
                    </a:srgbClr>
                  </a:gs>
                  <a:gs pos="50000">
                    <a:srgbClr val="BFCFEC">
                      <a:alpha val="60000"/>
                    </a:srgbClr>
                  </a:gs>
                  <a:gs pos="100000">
                    <a:srgbClr val="C5D8F1">
                      <a:alpha val="60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cs typeface="Calibri"/>
                  <a:sym typeface="Calibri"/>
                </a:endParaRPr>
              </a:p>
            </p:txBody>
          </p:sp>
        </p:grpSp>
        <p:sp>
          <p:nvSpPr>
            <p:cNvPr id="386" name="Google Shape;386;g13192c51e9f_1_102"/>
            <p:cNvSpPr txBox="1"/>
            <p:nvPr/>
          </p:nvSpPr>
          <p:spPr>
            <a:xfrm>
              <a:off x="432262" y="287326"/>
              <a:ext cx="15112500" cy="14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800" b="1" dirty="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cs typeface="Open Sans Medium"/>
                  <a:sym typeface="Open Sans Medium"/>
                </a:rPr>
                <a:t>05</a:t>
              </a:r>
              <a:r>
                <a:rPr lang="ko-KR" sz="7200" dirty="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cs typeface="Open Sans"/>
                  <a:sym typeface="Open Sans"/>
                </a:rPr>
                <a:t>   </a:t>
              </a:r>
              <a:r>
                <a:rPr lang="ko-KR" sz="6600" dirty="0">
                  <a:solidFill>
                    <a:schemeClr val="dk1"/>
                  </a:solidFill>
                  <a:latin typeface="에스코어 드림 5 Medium" pitchFamily="34" charset="-127"/>
                  <a:ea typeface="에스코어 드림 5 Medium" pitchFamily="34" charset="-127"/>
                  <a:sym typeface="Arial"/>
                </a:rPr>
                <a:t>F</a:t>
              </a:r>
              <a:r>
                <a:rPr lang="ko-KR" sz="6600" dirty="0">
                  <a:solidFill>
                    <a:schemeClr val="dk1"/>
                  </a:solidFill>
                  <a:latin typeface="에스코어 드림 5 Medium" pitchFamily="34" charset="-127"/>
                  <a:ea typeface="에스코어 드림 5 Medium" pitchFamily="34" charset="-127"/>
                </a:rPr>
                <a:t>a</a:t>
              </a:r>
              <a:r>
                <a:rPr lang="ko-KR" sz="6600" dirty="0">
                  <a:solidFill>
                    <a:schemeClr val="dk1"/>
                  </a:solidFill>
                  <a:latin typeface="에스코어 드림 5 Medium" pitchFamily="34" charset="-127"/>
                  <a:ea typeface="에스코어 드림 5 Medium" pitchFamily="34" charset="-127"/>
                  <a:sym typeface="Arial"/>
                </a:rPr>
                <a:t>stText ’</a:t>
              </a:r>
              <a:r>
                <a:rPr lang="ko-KR" sz="6600" dirty="0">
                  <a:solidFill>
                    <a:schemeClr val="dk1"/>
                  </a:solidFill>
                  <a:latin typeface="에스코어 드림 5 Medium" pitchFamily="34" charset="-127"/>
                  <a:ea typeface="에스코어 드림 5 Medium" pitchFamily="34" charset="-127"/>
                </a:rPr>
                <a:t>디지털</a:t>
              </a:r>
              <a:r>
                <a:rPr lang="ko-KR" sz="6600" dirty="0">
                  <a:solidFill>
                    <a:schemeClr val="dk1"/>
                  </a:solidFill>
                  <a:latin typeface="에스코어 드림 5 Medium" pitchFamily="34" charset="-127"/>
                  <a:ea typeface="에스코어 드림 5 Medium" pitchFamily="34" charset="-127"/>
                  <a:sym typeface="Arial"/>
                </a:rPr>
                <a:t>’</a:t>
              </a:r>
              <a:endParaRPr sz="6600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endParaRPr>
            </a:p>
          </p:txBody>
        </p:sp>
      </p:grpSp>
      <p:pic>
        <p:nvPicPr>
          <p:cNvPr id="387" name="Google Shape;387;g13192c51e9f_1_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0523" y="9384646"/>
            <a:ext cx="6599444" cy="447663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g13192c51e9f_1_102"/>
          <p:cNvSpPr/>
          <p:nvPr/>
        </p:nvSpPr>
        <p:spPr>
          <a:xfrm>
            <a:off x="211253" y="2331950"/>
            <a:ext cx="3850800" cy="6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>
                <a:solidFill>
                  <a:schemeClr val="accent6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코로나 </a:t>
            </a:r>
            <a:endParaRPr sz="4800">
              <a:solidFill>
                <a:schemeClr val="accent6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>
                <a:solidFill>
                  <a:schemeClr val="accent6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이전</a:t>
            </a:r>
            <a:endParaRPr sz="4800">
              <a:solidFill>
                <a:schemeClr val="accent6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chemeClr val="accent6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571500" marR="0" lvl="0" indent="-571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"/>
              <a:buChar char="•"/>
            </a:pPr>
            <a:r>
              <a:rPr lang="ko-KR" sz="3600">
                <a:solidFill>
                  <a:schemeClr val="accent6"/>
                </a:solidFill>
                <a:latin typeface="에스코어 드림 5 Medium" pitchFamily="34" charset="-127"/>
                <a:ea typeface="에스코어 드림 5 Medium" pitchFamily="34" charset="-127"/>
              </a:rPr>
              <a:t>디지털화</a:t>
            </a:r>
            <a:endParaRPr sz="3600">
              <a:solidFill>
                <a:schemeClr val="accent6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571500" marR="0" lvl="0" indent="-571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"/>
              <a:buChar char="•"/>
            </a:pPr>
            <a:r>
              <a:rPr lang="ko-KR" sz="3600">
                <a:solidFill>
                  <a:schemeClr val="accent6"/>
                </a:solidFill>
                <a:latin typeface="에스코어 드림 5 Medium" pitchFamily="34" charset="-127"/>
                <a:ea typeface="에스코어 드림 5 Medium" pitchFamily="34" charset="-127"/>
              </a:rPr>
              <a:t>인문학</a:t>
            </a:r>
            <a:endParaRPr sz="3600">
              <a:solidFill>
                <a:schemeClr val="accent6"/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pPr marL="571500" marR="0" lvl="0" indent="-571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Char char="•"/>
            </a:pPr>
            <a:r>
              <a:rPr lang="ko-KR" sz="3600">
                <a:solidFill>
                  <a:schemeClr val="accent6"/>
                </a:solidFill>
                <a:latin typeface="에스코어 드림 5 Medium" pitchFamily="34" charset="-127"/>
                <a:ea typeface="에스코어 드림 5 Medium" pitchFamily="34" charset="-127"/>
              </a:rPr>
              <a:t>소프트웨어</a:t>
            </a:r>
            <a:endParaRPr sz="3600">
              <a:solidFill>
                <a:schemeClr val="accent6"/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pPr marL="571500" marR="0" lvl="0" indent="-571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"/>
              <a:buChar char="•"/>
            </a:pPr>
            <a:r>
              <a:rPr lang="ko-KR" sz="3600">
                <a:solidFill>
                  <a:schemeClr val="accent6"/>
                </a:solidFill>
                <a:latin typeface="에스코어 드림 5 Medium" pitchFamily="34" charset="-127"/>
                <a:ea typeface="에스코어 드림 5 Medium" pitchFamily="34" charset="-127"/>
              </a:rPr>
              <a:t>소셜미디어</a:t>
            </a:r>
            <a:endParaRPr sz="3600">
              <a:solidFill>
                <a:schemeClr val="accent6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571500" marR="0" lvl="0" indent="-571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"/>
              <a:buChar char="•"/>
            </a:pPr>
            <a:r>
              <a:rPr lang="ko-KR" sz="3600">
                <a:solidFill>
                  <a:schemeClr val="accent6"/>
                </a:solidFill>
                <a:latin typeface="에스코어 드림 5 Medium" pitchFamily="34" charset="-127"/>
                <a:ea typeface="에스코어 드림 5 Medium" pitchFamily="34" charset="-127"/>
              </a:rPr>
              <a:t>컴퓨터</a:t>
            </a:r>
            <a:r>
              <a:rPr lang="ko-KR" sz="3600">
                <a:solidFill>
                  <a:schemeClr val="accent6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 등</a:t>
            </a:r>
            <a:endParaRPr sz="3600">
              <a:solidFill>
                <a:schemeClr val="accent6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</p:txBody>
      </p:sp>
      <p:sp>
        <p:nvSpPr>
          <p:cNvPr id="389" name="Google Shape;389;g13192c51e9f_1_102"/>
          <p:cNvSpPr/>
          <p:nvPr/>
        </p:nvSpPr>
        <p:spPr>
          <a:xfrm>
            <a:off x="3960525" y="1585600"/>
            <a:ext cx="18288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90" name="Google Shape;390;g13192c51e9f_1_102"/>
          <p:cNvGraphicFramePr/>
          <p:nvPr>
            <p:extLst>
              <p:ext uri="{D42A27DB-BD31-4B8C-83A1-F6EECF244321}">
                <p14:modId xmlns:p14="http://schemas.microsoft.com/office/powerpoint/2010/main" val="3128327858"/>
              </p:ext>
            </p:extLst>
          </p:nvPr>
        </p:nvGraphicFramePr>
        <p:xfrm>
          <a:off x="9364550" y="2462363"/>
          <a:ext cx="4239350" cy="5913325"/>
        </p:xfrm>
        <a:graphic>
          <a:graphicData uri="http://schemas.openxmlformats.org/drawingml/2006/table">
            <a:tbl>
              <a:tblPr>
                <a:noFill/>
                <a:tableStyleId>{EE36917B-5FB2-4C13-9BCE-869381259A92}</a:tableStyleId>
              </a:tblPr>
              <a:tblGrid>
                <a:gridCol w="211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ft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5F1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90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디지털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5F1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90:0:1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러시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90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0.5953518748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90:1:1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리터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90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0.5937613845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90:2:1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700">
                          <a:solidFill>
                            <a:schemeClr val="dk1"/>
                          </a:solidFill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소프트웨어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90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0.5139220953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90:3:1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최신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90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0.4943395853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90:4:1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유무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90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0.480933845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90:5:1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주목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90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0.4715093672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90:6:1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미디어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90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0.4707220197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90:7:1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테크놀로지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90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0.4685508609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90:8:1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단말기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90: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0.4674958587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90:9:1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3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디지털교과서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90:1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0.4468843937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90:10:1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91" name="Google Shape;391;g13192c51e9f_1_102"/>
          <p:cNvGraphicFramePr/>
          <p:nvPr>
            <p:extLst>
              <p:ext uri="{D42A27DB-BD31-4B8C-83A1-F6EECF244321}">
                <p14:modId xmlns:p14="http://schemas.microsoft.com/office/powerpoint/2010/main" val="3295300181"/>
              </p:ext>
            </p:extLst>
          </p:nvPr>
        </p:nvGraphicFramePr>
        <p:xfrm>
          <a:off x="4506875" y="2462363"/>
          <a:ext cx="4031200" cy="5913325"/>
        </p:xfrm>
        <a:graphic>
          <a:graphicData uri="http://schemas.openxmlformats.org/drawingml/2006/table">
            <a:tbl>
              <a:tblPr>
                <a:noFill/>
                <a:tableStyleId>{EE36917B-5FB2-4C13-9BCE-869381259A92}</a:tableStyleId>
              </a:tblPr>
              <a:tblGrid>
                <a:gridCol w="201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ft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5F1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91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디지털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5F1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91:0:1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디지털화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91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0.7369838357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91:1:1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인문학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91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0.5825718641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91:2:1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미디어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91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0.5708510876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91:3:1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컴퓨터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91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0.5298064947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91:4:1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소셜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91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0.5273854136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91:5:1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커뮤니케이션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91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0.5143270493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91:6:1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소프트웨어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91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0.509529531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91:7:1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컴퓨팅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91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0.5078185797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91:8:1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나노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91: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0.4945977926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91:9:1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3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칼리지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91:1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0.4871102273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391:10:1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92" name="Google Shape;392;g13192c51e9f_1_102"/>
          <p:cNvSpPr/>
          <p:nvPr/>
        </p:nvSpPr>
        <p:spPr>
          <a:xfrm>
            <a:off x="14430377" y="2112750"/>
            <a:ext cx="3411000" cy="6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>
                <a:solidFill>
                  <a:schemeClr val="accent6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코로나 </a:t>
            </a:r>
            <a:endParaRPr sz="4800">
              <a:solidFill>
                <a:schemeClr val="accent6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>
                <a:solidFill>
                  <a:schemeClr val="accent6"/>
                </a:solidFill>
                <a:latin typeface="에스코어 드림 5 Medium" pitchFamily="34" charset="-127"/>
                <a:ea typeface="에스코어 드림 5 Medium" pitchFamily="34" charset="-127"/>
              </a:rPr>
              <a:t>이후</a:t>
            </a:r>
            <a:endParaRPr sz="4800">
              <a:solidFill>
                <a:schemeClr val="accent6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chemeClr val="accent6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571500" marR="0" lvl="0" indent="-571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"/>
              <a:buChar char="•"/>
            </a:pPr>
            <a:r>
              <a:rPr lang="ko-KR" sz="3600">
                <a:solidFill>
                  <a:schemeClr val="accent6"/>
                </a:solidFill>
                <a:latin typeface="에스코어 드림 5 Medium" pitchFamily="34" charset="-127"/>
                <a:ea typeface="에스코어 드림 5 Medium" pitchFamily="34" charset="-127"/>
              </a:rPr>
              <a:t>리터러시</a:t>
            </a:r>
            <a:endParaRPr sz="3600">
              <a:solidFill>
                <a:schemeClr val="accent6"/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pPr marL="571500" marR="0" lvl="0" indent="-571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Char char="•"/>
            </a:pPr>
            <a:r>
              <a:rPr lang="ko-KR" sz="3600">
                <a:solidFill>
                  <a:schemeClr val="accent6"/>
                </a:solidFill>
                <a:latin typeface="에스코어 드림 5 Medium" pitchFamily="34" charset="-127"/>
                <a:ea typeface="에스코어 드림 5 Medium" pitchFamily="34" charset="-127"/>
              </a:rPr>
              <a:t>소프트웨어</a:t>
            </a:r>
            <a:endParaRPr sz="3600">
              <a:solidFill>
                <a:schemeClr val="accent6"/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pPr marL="571500" marR="0" lvl="0" indent="-571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"/>
              <a:buChar char="•"/>
            </a:pPr>
            <a:r>
              <a:rPr lang="ko-KR" sz="3600">
                <a:solidFill>
                  <a:schemeClr val="accent6"/>
                </a:solidFill>
                <a:latin typeface="에스코어 드림 5 Medium" pitchFamily="34" charset="-127"/>
                <a:ea typeface="에스코어 드림 5 Medium" pitchFamily="34" charset="-127"/>
              </a:rPr>
              <a:t>단말기</a:t>
            </a:r>
            <a:endParaRPr sz="3600">
              <a:solidFill>
                <a:schemeClr val="accent6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571500" marR="0" lvl="0" indent="-571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"/>
              <a:buChar char="•"/>
            </a:pPr>
            <a:r>
              <a:rPr lang="ko-KR" sz="3600">
                <a:solidFill>
                  <a:schemeClr val="accent6"/>
                </a:solidFill>
                <a:latin typeface="에스코어 드림 5 Medium" pitchFamily="34" charset="-127"/>
                <a:ea typeface="에스코어 드림 5 Medium" pitchFamily="34" charset="-127"/>
              </a:rPr>
              <a:t>유무***</a:t>
            </a:r>
            <a:endParaRPr sz="3600">
              <a:solidFill>
                <a:schemeClr val="accent6"/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pPr marL="571500" marR="0" lvl="0" indent="-571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"/>
              <a:buChar char="•"/>
            </a:pPr>
            <a:r>
              <a:rPr lang="ko-KR" sz="3600">
                <a:solidFill>
                  <a:schemeClr val="accent6"/>
                </a:solidFill>
                <a:latin typeface="에스코어 드림 5 Medium" pitchFamily="34" charset="-127"/>
                <a:ea typeface="에스코어 드림 5 Medium" pitchFamily="34" charset="-127"/>
              </a:rPr>
              <a:t>디지털교과서</a:t>
            </a:r>
            <a:endParaRPr sz="3600">
              <a:solidFill>
                <a:schemeClr val="accent6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accent6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17</a:t>
            </a:fld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g13192c51e9f_1_119"/>
          <p:cNvGrpSpPr/>
          <p:nvPr/>
        </p:nvGrpSpPr>
        <p:grpSpPr>
          <a:xfrm>
            <a:off x="401782" y="287326"/>
            <a:ext cx="17200418" cy="1573853"/>
            <a:chOff x="401782" y="287326"/>
            <a:chExt cx="17200418" cy="1573853"/>
          </a:xfrm>
        </p:grpSpPr>
        <p:grpSp>
          <p:nvGrpSpPr>
            <p:cNvPr id="399" name="Google Shape;399;g13192c51e9f_1_119"/>
            <p:cNvGrpSpPr/>
            <p:nvPr/>
          </p:nvGrpSpPr>
          <p:grpSpPr>
            <a:xfrm>
              <a:off x="401782" y="337779"/>
              <a:ext cx="17200418" cy="1523400"/>
              <a:chOff x="401782" y="337779"/>
              <a:chExt cx="17200418" cy="1523400"/>
            </a:xfrm>
          </p:grpSpPr>
          <p:sp>
            <p:nvSpPr>
              <p:cNvPr id="400" name="Google Shape;400;g13192c51e9f_1_119"/>
              <p:cNvSpPr/>
              <p:nvPr/>
            </p:nvSpPr>
            <p:spPr>
              <a:xfrm>
                <a:off x="401782" y="337779"/>
                <a:ext cx="1655700" cy="1523400"/>
              </a:xfrm>
              <a:prstGeom prst="rect">
                <a:avLst/>
              </a:prstGeom>
              <a:solidFill>
                <a:srgbClr val="93B3D7">
                  <a:alpha val="819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g13192c51e9f_1_119"/>
              <p:cNvSpPr/>
              <p:nvPr/>
            </p:nvSpPr>
            <p:spPr>
              <a:xfrm>
                <a:off x="2057400" y="1735142"/>
                <a:ext cx="15544800" cy="126000"/>
              </a:xfrm>
              <a:prstGeom prst="rect">
                <a:avLst/>
              </a:prstGeom>
              <a:gradFill>
                <a:gsLst>
                  <a:gs pos="0">
                    <a:srgbClr val="538CD5">
                      <a:alpha val="60000"/>
                    </a:srgbClr>
                  </a:gs>
                  <a:gs pos="50000">
                    <a:srgbClr val="BFCFEC">
                      <a:alpha val="60000"/>
                    </a:srgbClr>
                  </a:gs>
                  <a:gs pos="100000">
                    <a:srgbClr val="C5D8F1">
                      <a:alpha val="60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cs typeface="Calibri"/>
                  <a:sym typeface="Calibri"/>
                </a:endParaRPr>
              </a:p>
            </p:txBody>
          </p:sp>
        </p:grpSp>
        <p:sp>
          <p:nvSpPr>
            <p:cNvPr id="402" name="Google Shape;402;g13192c51e9f_1_119"/>
            <p:cNvSpPr txBox="1"/>
            <p:nvPr/>
          </p:nvSpPr>
          <p:spPr>
            <a:xfrm>
              <a:off x="432262" y="287326"/>
              <a:ext cx="15112500" cy="14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800" b="1" dirty="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cs typeface="Open Sans Medium"/>
                  <a:sym typeface="Open Sans Medium"/>
                </a:rPr>
                <a:t>05</a:t>
              </a:r>
              <a:r>
                <a:rPr lang="ko-KR" sz="7200" dirty="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cs typeface="Open Sans"/>
                  <a:sym typeface="Open Sans"/>
                </a:rPr>
                <a:t>   </a:t>
              </a:r>
              <a:r>
                <a:rPr lang="ko-KR" sz="6600" dirty="0">
                  <a:solidFill>
                    <a:schemeClr val="dk1"/>
                  </a:solidFill>
                  <a:latin typeface="에스코어 드림 5 Medium" pitchFamily="34" charset="-127"/>
                  <a:ea typeface="에스코어 드림 5 Medium" pitchFamily="34" charset="-127"/>
                  <a:sym typeface="Arial"/>
                </a:rPr>
                <a:t>F</a:t>
              </a:r>
              <a:r>
                <a:rPr lang="ko-KR" sz="6600" dirty="0">
                  <a:solidFill>
                    <a:schemeClr val="dk1"/>
                  </a:solidFill>
                  <a:latin typeface="에스코어 드림 5 Medium" pitchFamily="34" charset="-127"/>
                  <a:ea typeface="에스코어 드림 5 Medium" pitchFamily="34" charset="-127"/>
                </a:rPr>
                <a:t>a</a:t>
              </a:r>
              <a:r>
                <a:rPr lang="ko-KR" sz="6600" dirty="0">
                  <a:solidFill>
                    <a:schemeClr val="dk1"/>
                  </a:solidFill>
                  <a:latin typeface="에스코어 드림 5 Medium" pitchFamily="34" charset="-127"/>
                  <a:ea typeface="에스코어 드림 5 Medium" pitchFamily="34" charset="-127"/>
                  <a:sym typeface="Arial"/>
                </a:rPr>
                <a:t>stText ’</a:t>
              </a:r>
              <a:r>
                <a:rPr lang="ko-KR" sz="6600" dirty="0">
                  <a:solidFill>
                    <a:schemeClr val="dk1"/>
                  </a:solidFill>
                  <a:latin typeface="에스코어 드림 5 Medium" pitchFamily="34" charset="-127"/>
                  <a:ea typeface="에스코어 드림 5 Medium" pitchFamily="34" charset="-127"/>
                </a:rPr>
                <a:t>복지</a:t>
              </a:r>
              <a:r>
                <a:rPr lang="ko-KR" sz="6600" dirty="0">
                  <a:solidFill>
                    <a:schemeClr val="dk1"/>
                  </a:solidFill>
                  <a:latin typeface="에스코어 드림 5 Medium" pitchFamily="34" charset="-127"/>
                  <a:ea typeface="에스코어 드림 5 Medium" pitchFamily="34" charset="-127"/>
                  <a:sym typeface="Arial"/>
                </a:rPr>
                <a:t>’</a:t>
              </a:r>
              <a:endParaRPr sz="6600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endParaRPr>
            </a:p>
          </p:txBody>
        </p:sp>
      </p:grpSp>
      <p:pic>
        <p:nvPicPr>
          <p:cNvPr id="403" name="Google Shape;403;g13192c51e9f_1_1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0523" y="9384646"/>
            <a:ext cx="6599444" cy="447663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13192c51e9f_1_119"/>
          <p:cNvSpPr/>
          <p:nvPr/>
        </p:nvSpPr>
        <p:spPr>
          <a:xfrm>
            <a:off x="241228" y="2317325"/>
            <a:ext cx="3850800" cy="6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>
                <a:solidFill>
                  <a:schemeClr val="accent6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코로나 </a:t>
            </a:r>
            <a:endParaRPr sz="4800">
              <a:solidFill>
                <a:schemeClr val="accent6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>
                <a:solidFill>
                  <a:schemeClr val="accent6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이전</a:t>
            </a:r>
            <a:endParaRPr sz="4800">
              <a:solidFill>
                <a:schemeClr val="accent6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chemeClr val="accent6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571500" marR="0" lvl="0" indent="-571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"/>
              <a:buChar char="•"/>
            </a:pPr>
            <a:r>
              <a:rPr lang="ko-KR" sz="3600">
                <a:solidFill>
                  <a:schemeClr val="accent6"/>
                </a:solidFill>
                <a:latin typeface="에스코어 드림 5 Medium" pitchFamily="34" charset="-127"/>
                <a:ea typeface="에스코어 드림 5 Medium" pitchFamily="34" charset="-127"/>
              </a:rPr>
              <a:t>보건</a:t>
            </a:r>
            <a:endParaRPr sz="3600">
              <a:solidFill>
                <a:schemeClr val="accent6"/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pPr marL="571500" marR="0" lvl="0" indent="-571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"/>
              <a:buChar char="•"/>
            </a:pPr>
            <a:r>
              <a:rPr lang="ko-KR" sz="3600">
                <a:solidFill>
                  <a:schemeClr val="accent6"/>
                </a:solidFill>
                <a:latin typeface="에스코어 드림 5 Medium" pitchFamily="34" charset="-127"/>
                <a:ea typeface="에스코어 드림 5 Medium" pitchFamily="34" charset="-127"/>
              </a:rPr>
              <a:t>법제화</a:t>
            </a:r>
            <a:endParaRPr sz="3600">
              <a:solidFill>
                <a:schemeClr val="accent6"/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pPr marL="571500" marR="0" lvl="0" indent="-571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Char char="•"/>
            </a:pPr>
            <a:r>
              <a:rPr lang="ko-KR" sz="3600">
                <a:solidFill>
                  <a:schemeClr val="accent6"/>
                </a:solidFill>
                <a:latin typeface="에스코어 드림 5 Medium" pitchFamily="34" charset="-127"/>
                <a:ea typeface="에스코어 드림 5 Medium" pitchFamily="34" charset="-127"/>
              </a:rPr>
              <a:t>기금</a:t>
            </a:r>
            <a:endParaRPr sz="3600">
              <a:solidFill>
                <a:schemeClr val="accent6"/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pPr marL="571500" marR="0" lvl="0" indent="-571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"/>
              <a:buChar char="•"/>
            </a:pPr>
            <a:r>
              <a:rPr lang="ko-KR" sz="3600">
                <a:solidFill>
                  <a:schemeClr val="accent6"/>
                </a:solidFill>
                <a:latin typeface="에스코어 드림 5 Medium" pitchFamily="34" charset="-127"/>
                <a:ea typeface="에스코어 드림 5 Medium" pitchFamily="34" charset="-127"/>
              </a:rPr>
              <a:t>법령</a:t>
            </a:r>
            <a:endParaRPr sz="3600">
              <a:solidFill>
                <a:schemeClr val="accent6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571500" marR="0" lvl="0" indent="-571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"/>
              <a:buChar char="•"/>
            </a:pPr>
            <a:r>
              <a:rPr lang="ko-KR" sz="3600">
                <a:solidFill>
                  <a:schemeClr val="accent6"/>
                </a:solidFill>
                <a:latin typeface="에스코어 드림 5 Medium" pitchFamily="34" charset="-127"/>
                <a:ea typeface="에스코어 드림 5 Medium" pitchFamily="34" charset="-127"/>
              </a:rPr>
              <a:t>연금 등</a:t>
            </a:r>
            <a:endParaRPr sz="3600">
              <a:solidFill>
                <a:schemeClr val="accent6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</p:txBody>
      </p:sp>
      <p:sp>
        <p:nvSpPr>
          <p:cNvPr id="405" name="Google Shape;405;g13192c51e9f_1_119"/>
          <p:cNvSpPr/>
          <p:nvPr/>
        </p:nvSpPr>
        <p:spPr>
          <a:xfrm>
            <a:off x="3960525" y="1585600"/>
            <a:ext cx="18288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06" name="Google Shape;406;g13192c51e9f_1_119"/>
          <p:cNvGraphicFramePr/>
          <p:nvPr>
            <p:extLst>
              <p:ext uri="{D42A27DB-BD31-4B8C-83A1-F6EECF244321}">
                <p14:modId xmlns:p14="http://schemas.microsoft.com/office/powerpoint/2010/main" val="3288063189"/>
              </p:ext>
            </p:extLst>
          </p:nvPr>
        </p:nvGraphicFramePr>
        <p:xfrm>
          <a:off x="9364550" y="2462363"/>
          <a:ext cx="4239350" cy="5913325"/>
        </p:xfrm>
        <a:graphic>
          <a:graphicData uri="http://schemas.openxmlformats.org/drawingml/2006/table">
            <a:tbl>
              <a:tblPr>
                <a:noFill/>
                <a:tableStyleId>{EE36917B-5FB2-4C13-9BCE-869381259A92}</a:tableStyleId>
              </a:tblPr>
              <a:tblGrid>
                <a:gridCol w="211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ft</a:t>
                      </a:r>
                      <a:endParaRPr sz="18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5F1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406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복지</a:t>
                      </a:r>
                      <a:endParaRPr sz="18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5F1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406:0:1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교육복지</a:t>
                      </a:r>
                      <a:endParaRPr sz="18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406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0.6133491993</a:t>
                      </a:r>
                      <a:endParaRPr sz="18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406:1:1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주거</a:t>
                      </a:r>
                      <a:endParaRPr sz="18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406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0.5351725221</a:t>
                      </a:r>
                      <a:endParaRPr sz="18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406:2:1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취약</a:t>
                      </a:r>
                      <a:endParaRPr sz="18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406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0.534745574</a:t>
                      </a:r>
                      <a:endParaRPr sz="18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406:3:1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심리</a:t>
                      </a:r>
                      <a:endParaRPr sz="18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406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0.5285525322</a:t>
                      </a:r>
                      <a:endParaRPr sz="18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406:4:1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고용</a:t>
                      </a:r>
                      <a:endParaRPr sz="18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406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0.5235421658</a:t>
                      </a:r>
                      <a:endParaRPr sz="18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406:5:1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노동</a:t>
                      </a:r>
                      <a:endParaRPr sz="18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406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0.510468483</a:t>
                      </a:r>
                      <a:endParaRPr sz="18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406:6:1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의료</a:t>
                      </a:r>
                      <a:endParaRPr sz="18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406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0.5075800419</a:t>
                      </a:r>
                      <a:endParaRPr sz="18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406:7:1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제반</a:t>
                      </a:r>
                      <a:endParaRPr sz="18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406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0.4974474907</a:t>
                      </a:r>
                      <a:endParaRPr sz="18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406:8:1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보건</a:t>
                      </a:r>
                      <a:endParaRPr sz="18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406: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0.4832901955</a:t>
                      </a:r>
                      <a:endParaRPr sz="18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406:9:1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3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인권</a:t>
                      </a:r>
                      <a:endParaRPr sz="18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406:1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0.4689142108</a:t>
                      </a:r>
                      <a:endParaRPr sz="18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406:10:1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407" name="Google Shape;407;g13192c51e9f_1_119"/>
          <p:cNvGraphicFramePr/>
          <p:nvPr>
            <p:extLst>
              <p:ext uri="{D42A27DB-BD31-4B8C-83A1-F6EECF244321}">
                <p14:modId xmlns:p14="http://schemas.microsoft.com/office/powerpoint/2010/main" val="1028023115"/>
              </p:ext>
            </p:extLst>
          </p:nvPr>
        </p:nvGraphicFramePr>
        <p:xfrm>
          <a:off x="4506875" y="2462363"/>
          <a:ext cx="4031200" cy="5913325"/>
        </p:xfrm>
        <a:graphic>
          <a:graphicData uri="http://schemas.openxmlformats.org/drawingml/2006/table">
            <a:tbl>
              <a:tblPr>
                <a:noFill/>
                <a:tableStyleId>{EE36917B-5FB2-4C13-9BCE-869381259A92}</a:tableStyleId>
              </a:tblPr>
              <a:tblGrid>
                <a:gridCol w="201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ft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5F1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407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복지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5F1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407:0:1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보건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407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0.5483254194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407:1:1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법제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407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0.5163523555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407:2:1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교육복지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407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0.4708713293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407:3:1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기금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407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0.4691490233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407:4:1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가운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407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0.4527419806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407:5:1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보건복지부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407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0.446005255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407:6:1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노령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407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0.4359292984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407:7:1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법령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407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0.4343163669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407:8:1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군인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407: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0.4339258969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407:9:1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3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연금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407:1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0.4335885644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407:10:1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08" name="Google Shape;408;g13192c51e9f_1_119"/>
          <p:cNvSpPr/>
          <p:nvPr/>
        </p:nvSpPr>
        <p:spPr>
          <a:xfrm>
            <a:off x="14430377" y="2112750"/>
            <a:ext cx="3411000" cy="6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>
                <a:solidFill>
                  <a:schemeClr val="accent6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코로나 </a:t>
            </a:r>
            <a:endParaRPr sz="4800">
              <a:solidFill>
                <a:schemeClr val="accent6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>
                <a:solidFill>
                  <a:schemeClr val="accent6"/>
                </a:solidFill>
                <a:latin typeface="에스코어 드림 5 Medium" pitchFamily="34" charset="-127"/>
                <a:ea typeface="에스코어 드림 5 Medium" pitchFamily="34" charset="-127"/>
              </a:rPr>
              <a:t>이후</a:t>
            </a:r>
            <a:endParaRPr sz="4800">
              <a:solidFill>
                <a:schemeClr val="accent6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chemeClr val="accent6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571500" marR="0" lvl="0" indent="-571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"/>
              <a:buChar char="•"/>
            </a:pPr>
            <a:r>
              <a:rPr lang="ko-KR" sz="3600">
                <a:solidFill>
                  <a:schemeClr val="accent6"/>
                </a:solidFill>
                <a:latin typeface="에스코어 드림 5 Medium" pitchFamily="34" charset="-127"/>
                <a:ea typeface="에스코어 드림 5 Medium" pitchFamily="34" charset="-127"/>
              </a:rPr>
              <a:t>교육복지</a:t>
            </a:r>
            <a:endParaRPr sz="3600">
              <a:solidFill>
                <a:schemeClr val="accent6"/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pPr marL="571500" marR="0" lvl="0" indent="-571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Char char="•"/>
            </a:pPr>
            <a:r>
              <a:rPr lang="ko-KR" sz="3600">
                <a:solidFill>
                  <a:schemeClr val="accent6"/>
                </a:solidFill>
                <a:latin typeface="에스코어 드림 5 Medium" pitchFamily="34" charset="-127"/>
                <a:ea typeface="에스코어 드림 5 Medium" pitchFamily="34" charset="-127"/>
              </a:rPr>
              <a:t>주거</a:t>
            </a:r>
            <a:endParaRPr sz="3600">
              <a:solidFill>
                <a:schemeClr val="accent6"/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pPr marL="571500" marR="0" lvl="0" indent="-571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"/>
              <a:buChar char="•"/>
            </a:pPr>
            <a:r>
              <a:rPr lang="ko-KR" sz="3600">
                <a:solidFill>
                  <a:schemeClr val="accent6"/>
                </a:solidFill>
                <a:latin typeface="에스코어 드림 5 Medium" pitchFamily="34" charset="-127"/>
                <a:ea typeface="에스코어 드림 5 Medium" pitchFamily="34" charset="-127"/>
              </a:rPr>
              <a:t>취약</a:t>
            </a:r>
            <a:endParaRPr sz="3600">
              <a:solidFill>
                <a:schemeClr val="accent6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571500" marR="0" lvl="0" indent="-571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"/>
              <a:buChar char="•"/>
            </a:pPr>
            <a:r>
              <a:rPr lang="ko-KR" sz="3600">
                <a:solidFill>
                  <a:schemeClr val="accent6"/>
                </a:solidFill>
                <a:latin typeface="에스코어 드림 5 Medium" pitchFamily="34" charset="-127"/>
                <a:ea typeface="에스코어 드림 5 Medium" pitchFamily="34" charset="-127"/>
              </a:rPr>
              <a:t>심리***</a:t>
            </a:r>
            <a:endParaRPr sz="3600">
              <a:solidFill>
                <a:schemeClr val="accent6"/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pPr marL="571500" marR="0" lvl="0" indent="-571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"/>
              <a:buChar char="•"/>
            </a:pPr>
            <a:r>
              <a:rPr lang="ko-KR" sz="3600">
                <a:solidFill>
                  <a:schemeClr val="accent6"/>
                </a:solidFill>
                <a:latin typeface="에스코어 드림 5 Medium" pitchFamily="34" charset="-127"/>
                <a:ea typeface="에스코어 드림 5 Medium" pitchFamily="34" charset="-127"/>
              </a:rPr>
              <a:t>인권***</a:t>
            </a:r>
            <a:endParaRPr sz="3600">
              <a:solidFill>
                <a:schemeClr val="accent6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accent6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18</a:t>
            </a:fld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g13192c51e9f_6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775" y="2540390"/>
            <a:ext cx="9996749" cy="61477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5" name="Google Shape;415;g13192c51e9f_6_15"/>
          <p:cNvGrpSpPr/>
          <p:nvPr/>
        </p:nvGrpSpPr>
        <p:grpSpPr>
          <a:xfrm>
            <a:off x="401782" y="287326"/>
            <a:ext cx="17200418" cy="1573853"/>
            <a:chOff x="401782" y="287326"/>
            <a:chExt cx="17200418" cy="1573853"/>
          </a:xfrm>
        </p:grpSpPr>
        <p:grpSp>
          <p:nvGrpSpPr>
            <p:cNvPr id="416" name="Google Shape;416;g13192c51e9f_6_15"/>
            <p:cNvGrpSpPr/>
            <p:nvPr/>
          </p:nvGrpSpPr>
          <p:grpSpPr>
            <a:xfrm>
              <a:off x="401782" y="337779"/>
              <a:ext cx="17200418" cy="1523400"/>
              <a:chOff x="401782" y="337779"/>
              <a:chExt cx="17200418" cy="1523400"/>
            </a:xfrm>
          </p:grpSpPr>
          <p:sp>
            <p:nvSpPr>
              <p:cNvPr id="417" name="Google Shape;417;g13192c51e9f_6_15"/>
              <p:cNvSpPr/>
              <p:nvPr/>
            </p:nvSpPr>
            <p:spPr>
              <a:xfrm>
                <a:off x="401782" y="337779"/>
                <a:ext cx="1655700" cy="1523400"/>
              </a:xfrm>
              <a:prstGeom prst="rect">
                <a:avLst/>
              </a:prstGeom>
              <a:solidFill>
                <a:srgbClr val="93B3D7">
                  <a:alpha val="81568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sym typeface="Arial"/>
                </a:endParaRPr>
              </a:p>
            </p:txBody>
          </p:sp>
          <p:sp>
            <p:nvSpPr>
              <p:cNvPr id="418" name="Google Shape;418;g13192c51e9f_6_15"/>
              <p:cNvSpPr/>
              <p:nvPr/>
            </p:nvSpPr>
            <p:spPr>
              <a:xfrm>
                <a:off x="2057400" y="1735142"/>
                <a:ext cx="15544800" cy="126000"/>
              </a:xfrm>
              <a:prstGeom prst="rect">
                <a:avLst/>
              </a:prstGeom>
              <a:gradFill>
                <a:gsLst>
                  <a:gs pos="0">
                    <a:srgbClr val="538CD5">
                      <a:alpha val="60000"/>
                    </a:srgbClr>
                  </a:gs>
                  <a:gs pos="50000">
                    <a:srgbClr val="BFCFEC">
                      <a:alpha val="60000"/>
                    </a:srgbClr>
                  </a:gs>
                  <a:gs pos="100000">
                    <a:srgbClr val="C5D8F1">
                      <a:alpha val="60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sym typeface="Arial"/>
                </a:endParaRPr>
              </a:p>
            </p:txBody>
          </p:sp>
        </p:grpSp>
        <p:sp>
          <p:nvSpPr>
            <p:cNvPr id="419" name="Google Shape;419;g13192c51e9f_6_15"/>
            <p:cNvSpPr txBox="1"/>
            <p:nvPr/>
          </p:nvSpPr>
          <p:spPr>
            <a:xfrm>
              <a:off x="432262" y="287326"/>
              <a:ext cx="15112500" cy="14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00"/>
                <a:buFont typeface="Arial"/>
                <a:buNone/>
              </a:pPr>
              <a:r>
                <a:rPr lang="ko-KR" sz="8800" b="1" i="0" u="none" strike="noStrike" cap="none" dirty="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sym typeface="Arial"/>
                </a:rPr>
                <a:t>06</a:t>
              </a:r>
              <a:r>
                <a:rPr lang="ko-KR" sz="7200" b="0" i="0" u="none" strike="noStrike" cap="none" dirty="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sym typeface="Arial"/>
                </a:rPr>
                <a:t>   </a:t>
              </a:r>
              <a:r>
                <a:rPr lang="ko-KR" sz="6600" b="0" i="0" u="none" strike="noStrike" cap="none" dirty="0">
                  <a:solidFill>
                    <a:schemeClr val="dk1"/>
                  </a:solidFill>
                  <a:latin typeface="에스코어 드림 5 Medium" pitchFamily="34" charset="-127"/>
                  <a:ea typeface="에스코어 드림 5 Medium" pitchFamily="34" charset="-127"/>
                  <a:sym typeface="Arial"/>
                </a:rPr>
                <a:t>K-means</a:t>
              </a:r>
              <a:endParaRPr sz="6600" b="0" i="0" u="none" strike="noStrike" cap="none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endParaRPr>
            </a:p>
          </p:txBody>
        </p:sp>
      </p:grpSp>
      <p:pic>
        <p:nvPicPr>
          <p:cNvPr id="420" name="Google Shape;420;g13192c51e9f_6_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60523" y="9367328"/>
            <a:ext cx="6599444" cy="447663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g13192c51e9f_6_15"/>
          <p:cNvSpPr/>
          <p:nvPr/>
        </p:nvSpPr>
        <p:spPr>
          <a:xfrm>
            <a:off x="10559967" y="2846953"/>
            <a:ext cx="7887000" cy="6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12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AutoNum type="arabicPeriod"/>
            </a:pPr>
            <a:r>
              <a:rPr lang="ko-KR" sz="2800" b="0" i="0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직업, 개발 미래, 변화, 훈련, 사업, 혁신</a:t>
            </a:r>
            <a:endParaRPr sz="2800" b="0" i="0" strike="noStrike" cap="none" dirty="0">
              <a:solidFill>
                <a:schemeClr val="dk1"/>
              </a:solidFill>
              <a:highlight>
                <a:schemeClr val="lt1"/>
              </a:highlight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457200" marR="0" lvl="0" indent="-412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AutoNum type="arabicPeriod"/>
            </a:pPr>
            <a:r>
              <a:rPr lang="ko-KR" sz="2800" b="0" i="0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문제, 경험, 생각,세계, 인간, 인문학, 자유</a:t>
            </a:r>
            <a:endParaRPr sz="2800" b="0" i="0" strike="noStrike" cap="none" dirty="0">
              <a:solidFill>
                <a:schemeClr val="dk1"/>
              </a:solidFill>
              <a:highlight>
                <a:schemeClr val="lt1"/>
              </a:highlight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457200" marR="0" lvl="0" indent="-412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AutoNum type="arabicPeriod"/>
            </a:pPr>
            <a:r>
              <a:rPr lang="ko-KR" sz="2800" b="0" i="0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청소년, 다문화, 아동, 배경, 자녀, 부모</a:t>
            </a:r>
            <a:endParaRPr sz="2800" b="0" i="0" strike="noStrike" cap="none" dirty="0">
              <a:solidFill>
                <a:schemeClr val="dk1"/>
              </a:solidFill>
              <a:highlight>
                <a:schemeClr val="lt1"/>
              </a:highlight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457200" marR="0" lvl="0" indent="-412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AutoNum type="arabicPeriod"/>
            </a:pPr>
            <a:r>
              <a:rPr lang="ko-KR" sz="2800" b="0" i="0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인구, 고용,</a:t>
            </a:r>
            <a:r>
              <a:rPr lang="ko-KR" sz="2800" dirty="0">
                <a:solidFill>
                  <a:schemeClr val="dk1"/>
                </a:solidFill>
                <a:highlight>
                  <a:schemeClr val="lt1"/>
                </a:highlight>
                <a:latin typeface="에스코어 드림 5 Medium" pitchFamily="34" charset="-127"/>
                <a:ea typeface="에스코어 드림 5 Medium" pitchFamily="34" charset="-127"/>
              </a:rPr>
              <a:t> </a:t>
            </a:r>
            <a:r>
              <a:rPr lang="ko-KR" sz="2800" b="0" i="0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확대, 기회, 시설, 근로자</a:t>
            </a:r>
            <a:endParaRPr sz="2800" b="0" i="0" strike="noStrike" cap="none" dirty="0">
              <a:solidFill>
                <a:schemeClr val="dk1"/>
              </a:solidFill>
              <a:highlight>
                <a:schemeClr val="lt1"/>
              </a:highlight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457200" marR="0" lvl="0" indent="-412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AutoNum type="arabicPeriod"/>
            </a:pPr>
            <a:r>
              <a:rPr lang="ko-KR" sz="2800" b="0" i="0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융합, 컴퓨터, 예술, 음악, 공학</a:t>
            </a:r>
            <a:endParaRPr sz="2800" b="0" i="0" strike="noStrike" cap="none" dirty="0">
              <a:solidFill>
                <a:schemeClr val="dk1"/>
              </a:solidFill>
              <a:highlight>
                <a:schemeClr val="lt1"/>
              </a:highlight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457200" marR="0" lvl="0" indent="-412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AutoNum type="arabicPeriod"/>
            </a:pPr>
            <a:r>
              <a:rPr lang="ko-KR" sz="2800" b="0" i="0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교육과정, 평가, 성취기준, 교과, 교육청</a:t>
            </a:r>
            <a:endParaRPr sz="2800" b="0" i="0" strike="noStrike" cap="none" dirty="0">
              <a:solidFill>
                <a:schemeClr val="dk1"/>
              </a:solidFill>
              <a:highlight>
                <a:schemeClr val="lt1"/>
              </a:highlight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457200" marR="0" lvl="0" indent="-412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AutoNum type="arabicPeriod"/>
            </a:pPr>
            <a:r>
              <a:rPr lang="ko-KR" sz="2800" b="0" i="0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역량, 능력, 참여, 지식, 인식, 사고, 이해</a:t>
            </a:r>
            <a:endParaRPr sz="2800" b="0" i="0" strike="noStrike" cap="none" dirty="0">
              <a:solidFill>
                <a:schemeClr val="dk1"/>
              </a:solidFill>
              <a:highlight>
                <a:schemeClr val="lt1"/>
              </a:highlight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457200" marR="0" lvl="0" indent="-412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AutoNum type="arabicPeriod"/>
            </a:pPr>
            <a:r>
              <a:rPr lang="ko-KR" sz="2800" b="0" i="0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진로, 프로그램, 체험, 상담, 창업, 프로젝트</a:t>
            </a:r>
            <a:endParaRPr sz="2800" b="0" i="0" strike="noStrike" cap="none" dirty="0">
              <a:solidFill>
                <a:schemeClr val="dk1"/>
              </a:solidFill>
              <a:highlight>
                <a:schemeClr val="lt1"/>
              </a:highlight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457200" marR="0" lvl="0" indent="-412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AutoNum type="arabicPeriod"/>
            </a:pPr>
            <a:r>
              <a:rPr lang="ko-KR" sz="2800" b="0" i="0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기술, 산업, 기업, 시스템, 산업혁명</a:t>
            </a:r>
            <a:endParaRPr sz="2800" b="0" i="0" strike="noStrike" cap="none" dirty="0">
              <a:solidFill>
                <a:schemeClr val="dk1"/>
              </a:solidFill>
              <a:highlight>
                <a:schemeClr val="lt1"/>
              </a:highlight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457200" marR="0" lvl="0" indent="-412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AutoNum type="arabicPeriod"/>
            </a:pPr>
            <a:r>
              <a:rPr lang="ko-KR" sz="2800" b="0" i="0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교원, 연수, 자격, 양성, 대학, 취업</a:t>
            </a:r>
            <a:endParaRPr sz="2800" b="0" i="0" strike="noStrike" cap="none" dirty="0">
              <a:solidFill>
                <a:schemeClr val="dk1"/>
              </a:solidFill>
              <a:highlight>
                <a:schemeClr val="lt1"/>
              </a:highlight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</a:rPr>
              <a:t>과목명/ 도시명/ </a:t>
            </a:r>
            <a:r>
              <a:rPr lang="ko-KR" sz="2800" dirty="0" err="1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</a:rPr>
              <a:t>나라명</a:t>
            </a:r>
            <a:r>
              <a:rPr lang="ko-KR" sz="2800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</a:rPr>
              <a:t>/ 행정용어 등 군집 제외</a:t>
            </a:r>
            <a:endParaRPr sz="2800" dirty="0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endParaRPr sz="3300" b="0" i="0" u="none" strike="noStrike" cap="none" dirty="0">
              <a:solidFill>
                <a:schemeClr val="accent6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endParaRPr sz="3300" b="0" i="0" u="none" strike="noStrike" cap="none" dirty="0">
              <a:solidFill>
                <a:schemeClr val="accent6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</p:txBody>
      </p:sp>
      <p:sp>
        <p:nvSpPr>
          <p:cNvPr id="422" name="Google Shape;422;g13192c51e9f_6_15"/>
          <p:cNvSpPr/>
          <p:nvPr/>
        </p:nvSpPr>
        <p:spPr>
          <a:xfrm>
            <a:off x="10801750" y="260975"/>
            <a:ext cx="6519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0" i="0" u="none" strike="noStrike" cap="none">
                <a:solidFill>
                  <a:schemeClr val="accent6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inertia 응집도 기준</a:t>
            </a:r>
            <a:endParaRPr sz="4000" b="0" i="0" u="none" strike="noStrike" cap="none">
              <a:solidFill>
                <a:schemeClr val="accent6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ko-KR" sz="4800" b="0" i="0" u="none" strike="noStrike" cap="none">
                <a:solidFill>
                  <a:schemeClr val="accent6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코로나 이전 :1</a:t>
            </a:r>
            <a:r>
              <a:rPr lang="ko-KR" sz="4800">
                <a:solidFill>
                  <a:schemeClr val="accent6"/>
                </a:solidFill>
                <a:latin typeface="에스코어 드림 5 Medium" pitchFamily="34" charset="-127"/>
                <a:ea typeface="에스코어 드림 5 Medium" pitchFamily="34" charset="-127"/>
              </a:rPr>
              <a:t>7</a:t>
            </a:r>
            <a:r>
              <a:rPr lang="ko-KR" sz="4800" b="0" i="0" u="none" strike="noStrike" cap="none">
                <a:solidFill>
                  <a:schemeClr val="accent6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개 군집</a:t>
            </a:r>
            <a:endParaRPr sz="4800" b="0" i="0" u="none" strike="noStrike" cap="none">
              <a:solidFill>
                <a:schemeClr val="accent6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accent6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accent6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49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8567" y="1440033"/>
            <a:ext cx="2597913" cy="2550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831674" y="1440033"/>
            <a:ext cx="2559818" cy="2550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4115" y="1825802"/>
            <a:ext cx="5770441" cy="80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79293" y="4094488"/>
            <a:ext cx="2559818" cy="2550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03906" y="4480259"/>
            <a:ext cx="2661622" cy="81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679293" y="1440033"/>
            <a:ext cx="2340770" cy="255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679293" y="6748942"/>
            <a:ext cx="2550294" cy="255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969525" y="7134716"/>
            <a:ext cx="2395870" cy="159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778567" y="4094488"/>
            <a:ext cx="2550294" cy="2550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778567" y="6748942"/>
            <a:ext cx="2569342" cy="255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1831674" y="4094488"/>
            <a:ext cx="2559818" cy="2550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4107603" y="4604101"/>
            <a:ext cx="2243326" cy="1584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9221183" y="1825802"/>
            <a:ext cx="2249518" cy="1490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 rot="10800000">
            <a:off x="1904762" y="3794992"/>
            <a:ext cx="4266667" cy="63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 rot="10800000">
            <a:off x="1904762" y="6534103"/>
            <a:ext cx="4266667" cy="63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 rot="10800000">
            <a:off x="12084262" y="3794992"/>
            <a:ext cx="4266667" cy="63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 rot="10800000">
            <a:off x="12084262" y="6534103"/>
            <a:ext cx="4266667" cy="63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 rot="10800000">
            <a:off x="6994512" y="3794992"/>
            <a:ext cx="4266667" cy="63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 rot="10800000">
            <a:off x="6994512" y="6534103"/>
            <a:ext cx="4266667" cy="63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96973" y="422659"/>
            <a:ext cx="1318001" cy="101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946668" y="9551239"/>
            <a:ext cx="6599444" cy="447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13111583" y="2164124"/>
            <a:ext cx="3016346" cy="927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118;p3"/>
          <p:cNvPicPr preferRelativeResize="0"/>
          <p:nvPr/>
        </p:nvPicPr>
        <p:blipFill rotWithShape="1">
          <a:blip r:embed="rId20">
            <a:alphaModFix/>
          </a:blip>
          <a:srcRect b="34195"/>
          <a:stretch/>
        </p:blipFill>
        <p:spPr>
          <a:xfrm>
            <a:off x="8479136" y="4581361"/>
            <a:ext cx="2991565" cy="1538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118;p3"/>
          <p:cNvPicPr preferRelativeResize="0"/>
          <p:nvPr/>
        </p:nvPicPr>
        <p:blipFill rotWithShape="1">
          <a:blip r:embed="rId20">
            <a:alphaModFix/>
          </a:blip>
          <a:srcRect t="59494"/>
          <a:stretch/>
        </p:blipFill>
        <p:spPr>
          <a:xfrm>
            <a:off x="8479135" y="7134716"/>
            <a:ext cx="2991565" cy="13153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g13192c51e9f_6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21063"/>
            <a:ext cx="10150376" cy="5986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0" name="Google Shape;430;g13192c51e9f_6_2"/>
          <p:cNvGrpSpPr/>
          <p:nvPr/>
        </p:nvGrpSpPr>
        <p:grpSpPr>
          <a:xfrm>
            <a:off x="401782" y="287326"/>
            <a:ext cx="17200418" cy="1573853"/>
            <a:chOff x="401782" y="287326"/>
            <a:chExt cx="17200418" cy="1573853"/>
          </a:xfrm>
        </p:grpSpPr>
        <p:grpSp>
          <p:nvGrpSpPr>
            <p:cNvPr id="431" name="Google Shape;431;g13192c51e9f_6_2"/>
            <p:cNvGrpSpPr/>
            <p:nvPr/>
          </p:nvGrpSpPr>
          <p:grpSpPr>
            <a:xfrm>
              <a:off x="401782" y="337779"/>
              <a:ext cx="17200418" cy="1523400"/>
              <a:chOff x="401782" y="337779"/>
              <a:chExt cx="17200418" cy="1523400"/>
            </a:xfrm>
          </p:grpSpPr>
          <p:sp>
            <p:nvSpPr>
              <p:cNvPr id="432" name="Google Shape;432;g13192c51e9f_6_2"/>
              <p:cNvSpPr/>
              <p:nvPr/>
            </p:nvSpPr>
            <p:spPr>
              <a:xfrm>
                <a:off x="401782" y="337779"/>
                <a:ext cx="1655700" cy="1523400"/>
              </a:xfrm>
              <a:prstGeom prst="rect">
                <a:avLst/>
              </a:prstGeom>
              <a:solidFill>
                <a:srgbClr val="93B3D7">
                  <a:alpha val="81568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sym typeface="Arial"/>
                </a:endParaRPr>
              </a:p>
            </p:txBody>
          </p:sp>
          <p:sp>
            <p:nvSpPr>
              <p:cNvPr id="433" name="Google Shape;433;g13192c51e9f_6_2"/>
              <p:cNvSpPr/>
              <p:nvPr/>
            </p:nvSpPr>
            <p:spPr>
              <a:xfrm>
                <a:off x="2057400" y="1735142"/>
                <a:ext cx="15544800" cy="126000"/>
              </a:xfrm>
              <a:prstGeom prst="rect">
                <a:avLst/>
              </a:prstGeom>
              <a:gradFill>
                <a:gsLst>
                  <a:gs pos="0">
                    <a:srgbClr val="538CD5">
                      <a:alpha val="60000"/>
                    </a:srgbClr>
                  </a:gs>
                  <a:gs pos="50000">
                    <a:srgbClr val="BFCFEC">
                      <a:alpha val="60000"/>
                    </a:srgbClr>
                  </a:gs>
                  <a:gs pos="100000">
                    <a:srgbClr val="C5D8F1">
                      <a:alpha val="60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sym typeface="Arial"/>
                </a:endParaRPr>
              </a:p>
            </p:txBody>
          </p:sp>
        </p:grpSp>
        <p:sp>
          <p:nvSpPr>
            <p:cNvPr id="434" name="Google Shape;434;g13192c51e9f_6_2"/>
            <p:cNvSpPr txBox="1"/>
            <p:nvPr/>
          </p:nvSpPr>
          <p:spPr>
            <a:xfrm>
              <a:off x="432262" y="287326"/>
              <a:ext cx="15112500" cy="14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00"/>
                <a:buFont typeface="Arial"/>
                <a:buNone/>
              </a:pPr>
              <a:r>
                <a:rPr lang="ko-KR" sz="8800" b="1" i="0" u="none" strike="noStrike" cap="none" dirty="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sym typeface="Arial"/>
                </a:rPr>
                <a:t>06</a:t>
              </a:r>
              <a:r>
                <a:rPr lang="ko-KR" sz="7200" b="0" i="0" u="none" strike="noStrike" cap="none" dirty="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sym typeface="Arial"/>
                </a:rPr>
                <a:t>   </a:t>
              </a:r>
              <a:r>
                <a:rPr lang="ko-KR" sz="6600" b="0" i="0" u="none" strike="noStrike" cap="none" dirty="0">
                  <a:solidFill>
                    <a:schemeClr val="dk1"/>
                  </a:solidFill>
                  <a:latin typeface="에스코어 드림 5 Medium" pitchFamily="34" charset="-127"/>
                  <a:ea typeface="에스코어 드림 5 Medium" pitchFamily="34" charset="-127"/>
                  <a:sym typeface="Arial"/>
                </a:rPr>
                <a:t>K-means</a:t>
              </a:r>
              <a:endParaRPr sz="6600" b="0" i="0" u="none" strike="noStrike" cap="none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endParaRPr>
            </a:p>
          </p:txBody>
        </p:sp>
      </p:grpSp>
      <p:pic>
        <p:nvPicPr>
          <p:cNvPr id="435" name="Google Shape;435;g13192c51e9f_6_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60523" y="9367328"/>
            <a:ext cx="6599444" cy="447663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g13192c51e9f_6_2"/>
          <p:cNvSpPr/>
          <p:nvPr/>
        </p:nvSpPr>
        <p:spPr>
          <a:xfrm>
            <a:off x="10788575" y="287325"/>
            <a:ext cx="6519000" cy="14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 sz="4000" b="0" i="0" u="none" strike="noStrike" cap="none">
                <a:solidFill>
                  <a:schemeClr val="accent6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inertia 응집도 기준</a:t>
            </a:r>
            <a:endParaRPr sz="4800" b="0" i="0" u="none" strike="noStrike" cap="none">
              <a:solidFill>
                <a:schemeClr val="accent6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ko-KR" sz="4800" b="0" i="0" u="none" strike="noStrike" cap="none">
                <a:solidFill>
                  <a:schemeClr val="accent6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코로나 이후 :1</a:t>
            </a:r>
            <a:r>
              <a:rPr lang="ko-KR" sz="4800">
                <a:solidFill>
                  <a:schemeClr val="accent6"/>
                </a:solidFill>
                <a:latin typeface="에스코어 드림 5 Medium" pitchFamily="34" charset="-127"/>
                <a:ea typeface="에스코어 드림 5 Medium" pitchFamily="34" charset="-127"/>
              </a:rPr>
              <a:t>3</a:t>
            </a:r>
            <a:r>
              <a:rPr lang="ko-KR" sz="4800" b="0" i="0" u="none" strike="noStrike" cap="none">
                <a:solidFill>
                  <a:schemeClr val="accent6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개 군집</a:t>
            </a:r>
            <a:endParaRPr sz="4800" b="0" i="0" u="none" strike="noStrike" cap="none">
              <a:solidFill>
                <a:schemeClr val="accent6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accent6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accent6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</p:txBody>
      </p:sp>
      <p:sp>
        <p:nvSpPr>
          <p:cNvPr id="437" name="Google Shape;437;g13192c51e9f_6_2"/>
          <p:cNvSpPr/>
          <p:nvPr/>
        </p:nvSpPr>
        <p:spPr>
          <a:xfrm>
            <a:off x="10535762" y="2734703"/>
            <a:ext cx="7887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AutoNum type="arabicPeriod"/>
            </a:pPr>
            <a:r>
              <a:rPr lang="ko-KR" sz="2900" b="0" i="0" u="none" strike="noStrike" cap="none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교원, 양성, 연수, 교육과정, 학점, 학위</a:t>
            </a:r>
            <a:endParaRPr sz="2900" b="0" i="0" u="none" strike="noStrike" cap="none" dirty="0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457200" marR="0" lvl="0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AutoNum type="arabicPeriod"/>
            </a:pPr>
            <a:r>
              <a:rPr lang="ko-KR" sz="2900" b="0" i="0" u="none" strike="noStrike" cap="none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돌봄, 소외, 장애, 공교육, 교육복지, 보육</a:t>
            </a:r>
            <a:endParaRPr sz="2900" b="0" i="0" u="none" strike="noStrike" cap="none" dirty="0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457200" marR="0" lvl="0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AutoNum type="arabicPeriod"/>
            </a:pPr>
            <a:r>
              <a:rPr lang="ko-KR" sz="2900" b="0" i="0" u="none" strike="noStrike" cap="none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청소년, 사이버, 개인, 폭력, 상담, 예방</a:t>
            </a:r>
            <a:endParaRPr sz="2900" b="0" i="0" u="none" strike="noStrike" cap="none" dirty="0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457200" marR="0" lvl="0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AutoNum type="arabicPeriod"/>
            </a:pPr>
            <a:r>
              <a:rPr lang="ko-KR" sz="2900" b="0" i="0" u="none" strike="noStrike" cap="none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운영, 대학, 과정, 관리, 체계, 고등교육 </a:t>
            </a:r>
            <a:endParaRPr sz="2900" b="0" i="0" u="none" strike="noStrike" cap="none" dirty="0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457200" marR="0" lvl="0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AutoNum type="arabicPeriod"/>
            </a:pPr>
            <a:r>
              <a:rPr lang="ko-KR" sz="2900" b="0" i="0" u="none" strike="noStrike" cap="none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기술, 변화, 산업, 직업, 인재, 성장, 수요</a:t>
            </a:r>
            <a:endParaRPr sz="2900" b="0" i="0" u="none" strike="noStrike" cap="none" dirty="0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457200" marR="0" lvl="0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AutoNum type="arabicPeriod"/>
            </a:pPr>
            <a:r>
              <a:rPr lang="ko-KR" sz="2900" b="0" i="0" u="none" strike="noStrike" cap="none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코로나, 원격수업, 발생, 준비, 대면</a:t>
            </a:r>
            <a:endParaRPr sz="2900" b="0" i="0" u="none" strike="noStrike" cap="none" dirty="0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457200" marR="0" lvl="0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AutoNum type="arabicPeriod"/>
            </a:pPr>
            <a:r>
              <a:rPr lang="ko-KR" sz="2900" b="0" i="0" u="none" strike="noStrike" cap="none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정보, 시스템, 데이터, 네트워크, 인프라</a:t>
            </a:r>
            <a:endParaRPr sz="2900" b="0" i="0" u="none" strike="noStrike" cap="none" dirty="0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457200" marR="0" lvl="0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AutoNum type="arabicPeriod"/>
            </a:pPr>
            <a:r>
              <a:rPr lang="ko-KR" sz="2900" b="0" i="0" u="none" strike="noStrike" cap="none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혁신, 미래, 체제, 대응, 전환, </a:t>
            </a:r>
            <a:r>
              <a:rPr lang="ko-KR" sz="2900" b="0" i="0" u="none" strike="noStrike" cap="none" dirty="0" err="1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거버넌스</a:t>
            </a:r>
            <a:endParaRPr sz="2900" b="0" i="0" u="none" strike="noStrike" cap="none" dirty="0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457200" marR="0" lvl="0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AutoNum type="arabicPeriod"/>
            </a:pPr>
            <a:r>
              <a:rPr lang="ko-KR" sz="2900" b="0" i="0" u="none" strike="noStrike" cap="none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디지털교과서, </a:t>
            </a:r>
            <a:r>
              <a:rPr lang="ko-KR" sz="2900" b="0" i="0" u="none" strike="noStrike" cap="none" dirty="0" err="1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리터러시</a:t>
            </a:r>
            <a:r>
              <a:rPr lang="ko-KR" sz="2900" b="0" i="0" u="none" strike="noStrike" cap="none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, 핵심역량, 텍스트 </a:t>
            </a:r>
            <a:endParaRPr sz="2900" b="0" i="0" u="none" strike="noStrike" cap="none" dirty="0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457200" marR="0" lvl="0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AutoNum type="arabicPeriod"/>
            </a:pPr>
            <a:r>
              <a:rPr lang="ko-KR" sz="2900" b="0" i="0" u="none" strike="noStrike" cap="none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개발, 온라인, </a:t>
            </a:r>
            <a:r>
              <a:rPr lang="ko-KR" sz="2900" b="0" i="0" u="none" strike="noStrike" cap="none" dirty="0" err="1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콘텐츠</a:t>
            </a:r>
            <a:r>
              <a:rPr lang="ko-KR" sz="2900" b="0" i="0" u="none" strike="noStrike" cap="none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, 플랫폼, 융합</a:t>
            </a:r>
            <a:endParaRPr sz="2900" b="0" i="0" u="none" strike="noStrike" cap="none" dirty="0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dirty="0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800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</a:rPr>
              <a:t>과목명/ 도시명/ </a:t>
            </a:r>
            <a:r>
              <a:rPr lang="ko-KR" sz="2800" dirty="0" err="1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</a:rPr>
              <a:t>나라명</a:t>
            </a:r>
            <a:r>
              <a:rPr lang="ko-KR" sz="2800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</a:rPr>
              <a:t>/ 행정용어 등 군집 제외</a:t>
            </a:r>
            <a:endParaRPr sz="2900" dirty="0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endParaRPr sz="3300" b="0" i="0" u="none" strike="noStrike" cap="none" dirty="0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endParaRPr sz="3300" b="0" i="0" u="none" strike="noStrike" cap="none" dirty="0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endParaRPr sz="3300" b="0" i="0" u="none" strike="noStrike" cap="none" dirty="0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063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g13192c51e9f_1_1"/>
          <p:cNvGrpSpPr/>
          <p:nvPr/>
        </p:nvGrpSpPr>
        <p:grpSpPr>
          <a:xfrm>
            <a:off x="401782" y="287326"/>
            <a:ext cx="17200418" cy="1573853"/>
            <a:chOff x="401782" y="287326"/>
            <a:chExt cx="17200418" cy="1573853"/>
          </a:xfrm>
        </p:grpSpPr>
        <p:grpSp>
          <p:nvGrpSpPr>
            <p:cNvPr id="442" name="Google Shape;442;g13192c51e9f_1_1"/>
            <p:cNvGrpSpPr/>
            <p:nvPr/>
          </p:nvGrpSpPr>
          <p:grpSpPr>
            <a:xfrm>
              <a:off x="401782" y="337779"/>
              <a:ext cx="17200418" cy="1523400"/>
              <a:chOff x="401782" y="337779"/>
              <a:chExt cx="17200418" cy="1523400"/>
            </a:xfrm>
          </p:grpSpPr>
          <p:sp>
            <p:nvSpPr>
              <p:cNvPr id="443" name="Google Shape;443;g13192c51e9f_1_1"/>
              <p:cNvSpPr/>
              <p:nvPr/>
            </p:nvSpPr>
            <p:spPr>
              <a:xfrm>
                <a:off x="401782" y="337779"/>
                <a:ext cx="1655700" cy="1523400"/>
              </a:xfrm>
              <a:prstGeom prst="rect">
                <a:avLst/>
              </a:prstGeom>
              <a:solidFill>
                <a:srgbClr val="93B3D7">
                  <a:alpha val="819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g13192c51e9f_1_1"/>
              <p:cNvSpPr/>
              <p:nvPr/>
            </p:nvSpPr>
            <p:spPr>
              <a:xfrm>
                <a:off x="2057400" y="1735142"/>
                <a:ext cx="15544800" cy="126000"/>
              </a:xfrm>
              <a:prstGeom prst="rect">
                <a:avLst/>
              </a:prstGeom>
              <a:gradFill>
                <a:gsLst>
                  <a:gs pos="0">
                    <a:srgbClr val="538CD5">
                      <a:alpha val="60000"/>
                    </a:srgbClr>
                  </a:gs>
                  <a:gs pos="50000">
                    <a:srgbClr val="BFCFEC">
                      <a:alpha val="60000"/>
                    </a:srgbClr>
                  </a:gs>
                  <a:gs pos="100000">
                    <a:srgbClr val="C5D8F1">
                      <a:alpha val="60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cs typeface="Calibri"/>
                  <a:sym typeface="Calibri"/>
                </a:endParaRPr>
              </a:p>
            </p:txBody>
          </p:sp>
        </p:grpSp>
        <p:sp>
          <p:nvSpPr>
            <p:cNvPr id="445" name="Google Shape;445;g13192c51e9f_1_1"/>
            <p:cNvSpPr txBox="1"/>
            <p:nvPr/>
          </p:nvSpPr>
          <p:spPr>
            <a:xfrm>
              <a:off x="432262" y="287326"/>
              <a:ext cx="15112500" cy="14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800" b="1" dirty="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cs typeface="Open Sans Medium"/>
                  <a:sym typeface="Open Sans Medium"/>
                </a:rPr>
                <a:t>07</a:t>
              </a:r>
              <a:r>
                <a:rPr lang="ko-KR" sz="7200" dirty="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cs typeface="Open Sans"/>
                  <a:sym typeface="Open Sans"/>
                </a:rPr>
                <a:t>   </a:t>
              </a:r>
              <a:r>
                <a:rPr lang="ko-KR" sz="6600" dirty="0">
                  <a:solidFill>
                    <a:schemeClr val="dk1"/>
                  </a:solidFill>
                  <a:latin typeface="에스코어 드림 5 Medium" pitchFamily="34" charset="-127"/>
                  <a:ea typeface="에스코어 드림 5 Medium" pitchFamily="34" charset="-127"/>
                  <a:sym typeface="Arial"/>
                </a:rPr>
                <a:t>LDA</a:t>
              </a:r>
              <a:endParaRPr sz="6600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endParaRPr>
            </a:p>
          </p:txBody>
        </p:sp>
      </p:grpSp>
      <p:pic>
        <p:nvPicPr>
          <p:cNvPr id="446" name="Google Shape;446;g13192c51e9f_1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0523" y="9367328"/>
            <a:ext cx="6599444" cy="447663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g13192c51e9f_1_1"/>
          <p:cNvSpPr txBox="1"/>
          <p:nvPr/>
        </p:nvSpPr>
        <p:spPr>
          <a:xfrm>
            <a:off x="10842112" y="8517575"/>
            <a:ext cx="9405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 b="1" dirty="0">
                <a:latin typeface="에스코어 드림 5 Medium" pitchFamily="34" charset="-127"/>
                <a:ea typeface="에스코어 드림 5 Medium" pitchFamily="34" charset="-127"/>
                <a:cs typeface="Calibri"/>
                <a:sym typeface="Calibri"/>
              </a:rPr>
              <a:t>post</a:t>
            </a:r>
            <a:r>
              <a:rPr lang="ko-KR" sz="2600" dirty="0">
                <a:latin typeface="에스코어 드림 5 Medium" pitchFamily="34" charset="-127"/>
                <a:ea typeface="에스코어 드림 5 Medium" pitchFamily="34" charset="-127"/>
                <a:cs typeface="Calibri"/>
                <a:sym typeface="Calibri"/>
              </a:rPr>
              <a:t> data -coherence score</a:t>
            </a:r>
            <a:endParaRPr sz="2600" dirty="0">
              <a:latin typeface="에스코어 드림 5 Medium" pitchFamily="34" charset="-127"/>
              <a:ea typeface="에스코어 드림 5 Medium" pitchFamily="34" charset="-127"/>
              <a:cs typeface="Calibri"/>
              <a:sym typeface="Calibri"/>
            </a:endParaRPr>
          </a:p>
        </p:txBody>
      </p:sp>
      <p:sp>
        <p:nvSpPr>
          <p:cNvPr id="448" name="Google Shape;448;g13192c51e9f_1_1"/>
          <p:cNvSpPr txBox="1"/>
          <p:nvPr/>
        </p:nvSpPr>
        <p:spPr>
          <a:xfrm>
            <a:off x="838150" y="2645200"/>
            <a:ext cx="9405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 b="1">
                <a:latin typeface="에스코어 드림 5 Medium" pitchFamily="34" charset="-127"/>
                <a:ea typeface="에스코어 드림 5 Medium" pitchFamily="34" charset="-127"/>
                <a:cs typeface="Calibri"/>
                <a:sym typeface="Calibri"/>
              </a:rPr>
              <a:t>bigram, trigram 생성한 후 dictionary, corpus 구축</a:t>
            </a:r>
            <a:endParaRPr sz="2600" b="1">
              <a:latin typeface="에스코어 드림 5 Medium" pitchFamily="34" charset="-127"/>
              <a:ea typeface="에스코어 드림 5 Medium" pitchFamily="34" charset="-127"/>
              <a:cs typeface="Calibri"/>
              <a:sym typeface="Calibri"/>
            </a:endParaRPr>
          </a:p>
        </p:txBody>
      </p:sp>
      <p:sp>
        <p:nvSpPr>
          <p:cNvPr id="449" name="Google Shape;449;g13192c51e9f_1_1"/>
          <p:cNvSpPr txBox="1"/>
          <p:nvPr/>
        </p:nvSpPr>
        <p:spPr>
          <a:xfrm>
            <a:off x="838150" y="2060200"/>
            <a:ext cx="9405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 b="1">
                <a:latin typeface="에스코어 드림 5 Medium" pitchFamily="34" charset="-127"/>
                <a:ea typeface="에스코어 드림 5 Medium" pitchFamily="34" charset="-127"/>
                <a:cs typeface="Calibri"/>
                <a:sym typeface="Calibri"/>
              </a:rPr>
              <a:t>BOW의 한계를 make up 하고, 한국어 특성 반영하고자</a:t>
            </a:r>
            <a:endParaRPr sz="2600" b="1">
              <a:latin typeface="에스코어 드림 5 Medium" pitchFamily="34" charset="-127"/>
              <a:ea typeface="에스코어 드림 5 Medium" pitchFamily="34" charset="-127"/>
              <a:cs typeface="Calibri"/>
              <a:sym typeface="Calibri"/>
            </a:endParaRPr>
          </a:p>
        </p:txBody>
      </p:sp>
      <p:sp>
        <p:nvSpPr>
          <p:cNvPr id="450" name="Google Shape;450;g13192c51e9f_1_1"/>
          <p:cNvSpPr txBox="1"/>
          <p:nvPr/>
        </p:nvSpPr>
        <p:spPr>
          <a:xfrm>
            <a:off x="3050625" y="8588763"/>
            <a:ext cx="9405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 b="1">
                <a:latin typeface="에스코어 드림 5 Medium" pitchFamily="34" charset="-127"/>
                <a:ea typeface="에스코어 드림 5 Medium" pitchFamily="34" charset="-127"/>
                <a:cs typeface="Calibri"/>
                <a:sym typeface="Calibri"/>
              </a:rPr>
              <a:t>pre </a:t>
            </a:r>
            <a:r>
              <a:rPr lang="ko-KR" sz="2600">
                <a:latin typeface="에스코어 드림 5 Medium" pitchFamily="34" charset="-127"/>
                <a:ea typeface="에스코어 드림 5 Medium" pitchFamily="34" charset="-127"/>
                <a:cs typeface="Calibri"/>
                <a:sym typeface="Calibri"/>
              </a:rPr>
              <a:t>data -coherence score</a:t>
            </a:r>
            <a:endParaRPr sz="2600">
              <a:latin typeface="에스코어 드림 5 Medium" pitchFamily="34" charset="-127"/>
              <a:ea typeface="에스코어 드림 5 Medium" pitchFamily="34" charset="-127"/>
              <a:cs typeface="Calibri"/>
              <a:sym typeface="Calibri"/>
            </a:endParaRPr>
          </a:p>
        </p:txBody>
      </p:sp>
      <p:pic>
        <p:nvPicPr>
          <p:cNvPr id="451" name="Google Shape;451;g13192c51e9f_1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01735" y="4218787"/>
            <a:ext cx="6969081" cy="412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g13192c51e9f_1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0775" y="4262625"/>
            <a:ext cx="6896212" cy="403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21</a:t>
            </a:fld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g13192c51e9f_3_13"/>
          <p:cNvGrpSpPr/>
          <p:nvPr/>
        </p:nvGrpSpPr>
        <p:grpSpPr>
          <a:xfrm>
            <a:off x="401782" y="287326"/>
            <a:ext cx="17200418" cy="1573853"/>
            <a:chOff x="401782" y="287326"/>
            <a:chExt cx="17200418" cy="1573853"/>
          </a:xfrm>
        </p:grpSpPr>
        <p:grpSp>
          <p:nvGrpSpPr>
            <p:cNvPr id="458" name="Google Shape;458;g13192c51e9f_3_13"/>
            <p:cNvGrpSpPr/>
            <p:nvPr/>
          </p:nvGrpSpPr>
          <p:grpSpPr>
            <a:xfrm>
              <a:off x="401782" y="337779"/>
              <a:ext cx="17200418" cy="1523400"/>
              <a:chOff x="401782" y="337779"/>
              <a:chExt cx="17200418" cy="1523400"/>
            </a:xfrm>
          </p:grpSpPr>
          <p:sp>
            <p:nvSpPr>
              <p:cNvPr id="459" name="Google Shape;459;g13192c51e9f_3_13"/>
              <p:cNvSpPr/>
              <p:nvPr/>
            </p:nvSpPr>
            <p:spPr>
              <a:xfrm>
                <a:off x="401782" y="337779"/>
                <a:ext cx="1655700" cy="1523400"/>
              </a:xfrm>
              <a:prstGeom prst="rect">
                <a:avLst/>
              </a:prstGeom>
              <a:solidFill>
                <a:srgbClr val="93B3D7">
                  <a:alpha val="819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g13192c51e9f_3_13"/>
              <p:cNvSpPr/>
              <p:nvPr/>
            </p:nvSpPr>
            <p:spPr>
              <a:xfrm>
                <a:off x="2057400" y="1735142"/>
                <a:ext cx="15544800" cy="126000"/>
              </a:xfrm>
              <a:prstGeom prst="rect">
                <a:avLst/>
              </a:prstGeom>
              <a:gradFill>
                <a:gsLst>
                  <a:gs pos="0">
                    <a:srgbClr val="538CD5">
                      <a:alpha val="60000"/>
                    </a:srgbClr>
                  </a:gs>
                  <a:gs pos="50000">
                    <a:srgbClr val="BFCFEC">
                      <a:alpha val="60000"/>
                    </a:srgbClr>
                  </a:gs>
                  <a:gs pos="100000">
                    <a:srgbClr val="C5D8F1">
                      <a:alpha val="60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cs typeface="Calibri"/>
                  <a:sym typeface="Calibri"/>
                </a:endParaRPr>
              </a:p>
            </p:txBody>
          </p:sp>
        </p:grpSp>
        <p:sp>
          <p:nvSpPr>
            <p:cNvPr id="461" name="Google Shape;461;g13192c51e9f_3_13"/>
            <p:cNvSpPr txBox="1"/>
            <p:nvPr/>
          </p:nvSpPr>
          <p:spPr>
            <a:xfrm>
              <a:off x="432262" y="287326"/>
              <a:ext cx="15112500" cy="14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800" b="1" dirty="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cs typeface="Open Sans Medium"/>
                  <a:sym typeface="Open Sans Medium"/>
                </a:rPr>
                <a:t>07</a:t>
              </a:r>
              <a:r>
                <a:rPr lang="ko-KR" sz="7200" dirty="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cs typeface="Open Sans"/>
                  <a:sym typeface="Open Sans"/>
                </a:rPr>
                <a:t>   </a:t>
              </a:r>
              <a:r>
                <a:rPr lang="ko-KR" sz="6600" dirty="0">
                  <a:solidFill>
                    <a:schemeClr val="dk1"/>
                  </a:solidFill>
                  <a:latin typeface="에스코어 드림 5 Medium" pitchFamily="34" charset="-127"/>
                  <a:ea typeface="에스코어 드림 5 Medium" pitchFamily="34" charset="-127"/>
                  <a:sym typeface="Arial"/>
                </a:rPr>
                <a:t>LDA</a:t>
              </a:r>
              <a:endParaRPr sz="6600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endParaRPr>
            </a:p>
          </p:txBody>
        </p:sp>
      </p:grpSp>
      <p:pic>
        <p:nvPicPr>
          <p:cNvPr id="462" name="Google Shape;462;g13192c51e9f_3_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0523" y="9367328"/>
            <a:ext cx="6599444" cy="447663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g13192c51e9f_3_13"/>
          <p:cNvSpPr txBox="1"/>
          <p:nvPr/>
        </p:nvSpPr>
        <p:spPr>
          <a:xfrm>
            <a:off x="5060575" y="825788"/>
            <a:ext cx="88467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</a:rPr>
              <a:t>PRE DATA 토픽</a:t>
            </a:r>
            <a:endParaRPr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graphicFrame>
        <p:nvGraphicFramePr>
          <p:cNvPr id="464" name="Google Shape;464;g13192c51e9f_3_13"/>
          <p:cNvGraphicFramePr/>
          <p:nvPr>
            <p:extLst>
              <p:ext uri="{D42A27DB-BD31-4B8C-83A1-F6EECF244321}">
                <p14:modId xmlns:p14="http://schemas.microsoft.com/office/powerpoint/2010/main" val="611644247"/>
              </p:ext>
            </p:extLst>
          </p:nvPr>
        </p:nvGraphicFramePr>
        <p:xfrm>
          <a:off x="1665463" y="2144650"/>
          <a:ext cx="15137225" cy="7229250"/>
        </p:xfrm>
        <a:graphic>
          <a:graphicData uri="http://schemas.openxmlformats.org/drawingml/2006/table">
            <a:tbl>
              <a:tblPr>
                <a:noFill/>
                <a:tableStyleId>{EE36917B-5FB2-4C13-9BCE-869381259A92}</a:tableStyleId>
              </a:tblPr>
              <a:tblGrid>
                <a:gridCol w="10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5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1</a:t>
                      </a:r>
                      <a:endParaRPr sz="20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진로  및 진학지도</a:t>
                      </a:r>
                      <a:endParaRPr sz="25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고등학교 학년 수업 응답 진로 수준 교육과정 환기 시간 경험 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2</a:t>
                      </a:r>
                      <a:endParaRPr sz="20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역량 중심, 과정 중심 평가</a:t>
                      </a:r>
                      <a:endParaRPr sz="25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평가 문항 핵심역량 대학 능력 문제 정보 교과  수준 진단 기반 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3</a:t>
                      </a:r>
                      <a:endParaRPr sz="20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전인 교육과정 - 예체능</a:t>
                      </a:r>
                      <a:endParaRPr sz="25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건강 교육과정 활동 교과 학년 제시 평가 능력  문제 청소년 신체 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4</a:t>
                      </a:r>
                      <a:endParaRPr sz="20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취업 인력 양성</a:t>
                      </a:r>
                      <a:endParaRPr sz="25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숙련 기술 능력 직업 기업 훈련 전망 산업 조사 필요 자격 생산 인적자원 인력 창업 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5</a:t>
                      </a:r>
                      <a:endParaRPr sz="20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평생학습</a:t>
                      </a:r>
                      <a:endParaRPr sz="25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대학 평생교육 직업 사업 체제 고등교육 평생학습 훈련 과제 인재 영역 기관 개혁 제도 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6</a:t>
                      </a:r>
                      <a:endParaRPr sz="20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인공지능 시대의 학습</a:t>
                      </a:r>
                      <a:endParaRPr sz="25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기술 역할 인간 산업혁명 산업 인공지능 정보 시대 능력 지능 정보기술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5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7</a:t>
                      </a:r>
                      <a:endParaRPr sz="20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국가 교육과정 개정</a:t>
                      </a:r>
                      <a:endParaRPr sz="25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교육과정 교과 교육청 개정 편성 평가 체제 개선 자율 탐색 성취 창의 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5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8</a:t>
                      </a:r>
                      <a:endParaRPr sz="20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다양성 교육-다문화와 여학생</a:t>
                      </a:r>
                      <a:endParaRPr sz="25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청소년 아동 배경 다문화 자녀 가족 부모 외국인 인구 체류 취업 국적 가정 환경 여학생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5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9</a:t>
                      </a:r>
                      <a:endParaRPr sz="20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기술인력 양성을 위한 직업 훈련</a:t>
                      </a:r>
                      <a:endParaRPr sz="25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직업 훈련 취업 다문화 능력 대학기반 사업 진로 기술 산업 기업 전문대 인력 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5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10</a:t>
                      </a:r>
                      <a:endParaRPr sz="20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교원연수와 교원역량</a:t>
                      </a:r>
                      <a:endParaRPr sz="25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연수 교원 지도 글로벌 종사 전문가 요구 관리 핵심역량 교직 생활 </a:t>
                      </a:r>
                      <a:endParaRPr sz="17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5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11</a:t>
                      </a:r>
                      <a:endParaRPr sz="20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공간혁신과 학령인구 감소</a:t>
                      </a:r>
                      <a:endParaRPr sz="25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공간 유형 시설 기준 수준 교실 교육과정 학년 인구 학급 감소 방향 필요 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5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12</a:t>
                      </a:r>
                      <a:endParaRPr sz="20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전문성과 맞춤형 과정설계</a:t>
                      </a:r>
                      <a:endParaRPr sz="25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진로 직업 지도 정보 상담 서비스 프로그램 체험  활동 대상 훈련 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5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13</a:t>
                      </a:r>
                      <a:endParaRPr sz="20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교육 인프라 구축과 제도화</a:t>
                      </a:r>
                      <a:endParaRPr sz="25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정부 관리 제도 필요 문제 데이터 소득 기술 전략  과제 환경 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75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14</a:t>
                      </a:r>
                      <a:endParaRPr sz="20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지속가능한 발전을 위한 인재양성</a:t>
                      </a:r>
                      <a:endParaRPr sz="25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청소년 대학 프로그램 재외동포 필요 인재 한글  과정 문화 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75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sz="2000" b="0" i="0" u="none" strike="noStrike" cap="none" dirty="0">
                          <a:solidFill>
                            <a:srgbClr val="000000"/>
                          </a:solidFill>
                          <a:latin typeface="에스코어 드림 5 Medium" pitchFamily="34" charset="-127"/>
                          <a:ea typeface="에스코어 드림 5 Medium" pitchFamily="34" charset="-127"/>
                          <a:cs typeface="Arial"/>
                          <a:sym typeface="Arial"/>
                        </a:rPr>
                        <a:t>15</a:t>
                      </a: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에스코어 드림 5 Medium" pitchFamily="34" charset="-127"/>
                        <a:ea typeface="에스코어 드림 5 Medium" pitchFamily="34" charset="-127"/>
                        <a:cs typeface="Arial"/>
                        <a:sym typeface="Arial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sz="2500" b="0" i="0" u="none" strike="noStrike" cap="none" dirty="0">
                          <a:solidFill>
                            <a:srgbClr val="000000"/>
                          </a:solidFill>
                          <a:latin typeface="에스코어 드림 5 Medium" pitchFamily="34" charset="-127"/>
                          <a:ea typeface="에스코어 드림 5 Medium" pitchFamily="34" charset="-127"/>
                          <a:cs typeface="Arial"/>
                          <a:sym typeface="Arial"/>
                        </a:rPr>
                        <a:t>기타 어휘 군집</a:t>
                      </a:r>
                      <a:endParaRPr sz="2500" b="0" i="0" u="none" strike="noStrike" cap="none" dirty="0">
                        <a:solidFill>
                          <a:srgbClr val="000000"/>
                        </a:solidFill>
                        <a:latin typeface="에스코어 드림 5 Medium" pitchFamily="34" charset="-127"/>
                        <a:ea typeface="에스코어 드림 5 Medium" pitchFamily="34" charset="-127"/>
                        <a:cs typeface="Arial"/>
                        <a:sym typeface="Arial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조사 사고 기관 사업 위원회 사용 비행 훈련 수행 업무 시간 필요 안전</a:t>
                      </a:r>
                      <a:endParaRPr sz="17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22</a:t>
            </a:fld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" name="Google Shape;469;g11d05dd94e4_0_1"/>
          <p:cNvGrpSpPr/>
          <p:nvPr/>
        </p:nvGrpSpPr>
        <p:grpSpPr>
          <a:xfrm>
            <a:off x="401782" y="287326"/>
            <a:ext cx="17200418" cy="1573853"/>
            <a:chOff x="401782" y="287326"/>
            <a:chExt cx="17200418" cy="1573853"/>
          </a:xfrm>
        </p:grpSpPr>
        <p:grpSp>
          <p:nvGrpSpPr>
            <p:cNvPr id="470" name="Google Shape;470;g11d05dd94e4_0_1"/>
            <p:cNvGrpSpPr/>
            <p:nvPr/>
          </p:nvGrpSpPr>
          <p:grpSpPr>
            <a:xfrm>
              <a:off x="401782" y="337779"/>
              <a:ext cx="17200418" cy="1523400"/>
              <a:chOff x="401782" y="337779"/>
              <a:chExt cx="17200418" cy="1523400"/>
            </a:xfrm>
          </p:grpSpPr>
          <p:sp>
            <p:nvSpPr>
              <p:cNvPr id="471" name="Google Shape;471;g11d05dd94e4_0_1"/>
              <p:cNvSpPr/>
              <p:nvPr/>
            </p:nvSpPr>
            <p:spPr>
              <a:xfrm>
                <a:off x="401782" y="337779"/>
                <a:ext cx="1655700" cy="1523400"/>
              </a:xfrm>
              <a:prstGeom prst="rect">
                <a:avLst/>
              </a:prstGeom>
              <a:solidFill>
                <a:srgbClr val="93B3D7">
                  <a:alpha val="819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g11d05dd94e4_0_1"/>
              <p:cNvSpPr/>
              <p:nvPr/>
            </p:nvSpPr>
            <p:spPr>
              <a:xfrm>
                <a:off x="2057400" y="1735142"/>
                <a:ext cx="15544800" cy="126000"/>
              </a:xfrm>
              <a:prstGeom prst="rect">
                <a:avLst/>
              </a:prstGeom>
              <a:gradFill>
                <a:gsLst>
                  <a:gs pos="0">
                    <a:srgbClr val="538CD5">
                      <a:alpha val="60000"/>
                    </a:srgbClr>
                  </a:gs>
                  <a:gs pos="50000">
                    <a:srgbClr val="BFCFEC">
                      <a:alpha val="60000"/>
                    </a:srgbClr>
                  </a:gs>
                  <a:gs pos="100000">
                    <a:srgbClr val="C5D8F1">
                      <a:alpha val="60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cs typeface="Calibri"/>
                  <a:sym typeface="Calibri"/>
                </a:endParaRPr>
              </a:p>
            </p:txBody>
          </p:sp>
        </p:grpSp>
        <p:sp>
          <p:nvSpPr>
            <p:cNvPr id="473" name="Google Shape;473;g11d05dd94e4_0_1"/>
            <p:cNvSpPr txBox="1"/>
            <p:nvPr/>
          </p:nvSpPr>
          <p:spPr>
            <a:xfrm>
              <a:off x="432262" y="287326"/>
              <a:ext cx="15112500" cy="14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800" b="1" dirty="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cs typeface="Open Sans Medium"/>
                  <a:sym typeface="Open Sans Medium"/>
                </a:rPr>
                <a:t>07</a:t>
              </a:r>
              <a:r>
                <a:rPr lang="ko-KR" sz="7200" dirty="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cs typeface="Open Sans"/>
                  <a:sym typeface="Open Sans"/>
                </a:rPr>
                <a:t>   </a:t>
              </a:r>
              <a:r>
                <a:rPr lang="ko-KR" sz="6600" dirty="0">
                  <a:solidFill>
                    <a:schemeClr val="dk1"/>
                  </a:solidFill>
                  <a:latin typeface="에스코어 드림 5 Medium" pitchFamily="34" charset="-127"/>
                  <a:ea typeface="에스코어 드림 5 Medium" pitchFamily="34" charset="-127"/>
                  <a:sym typeface="Arial"/>
                </a:rPr>
                <a:t>LDA</a:t>
              </a:r>
              <a:endParaRPr sz="6600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endParaRPr>
            </a:p>
          </p:txBody>
        </p:sp>
      </p:grpSp>
      <p:pic>
        <p:nvPicPr>
          <p:cNvPr id="474" name="Google Shape;474;g11d05dd94e4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0523" y="9367328"/>
            <a:ext cx="6599444" cy="447663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g11d05dd94e4_0_1"/>
          <p:cNvSpPr txBox="1"/>
          <p:nvPr/>
        </p:nvSpPr>
        <p:spPr>
          <a:xfrm>
            <a:off x="4916400" y="817563"/>
            <a:ext cx="88467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</a:rPr>
              <a:t>POST DATA 토픽</a:t>
            </a:r>
            <a:endParaRPr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graphicFrame>
        <p:nvGraphicFramePr>
          <p:cNvPr id="476" name="Google Shape;476;g11d05dd94e4_0_1"/>
          <p:cNvGraphicFramePr/>
          <p:nvPr>
            <p:extLst>
              <p:ext uri="{D42A27DB-BD31-4B8C-83A1-F6EECF244321}">
                <p14:modId xmlns:p14="http://schemas.microsoft.com/office/powerpoint/2010/main" val="3741047446"/>
              </p:ext>
            </p:extLst>
          </p:nvPr>
        </p:nvGraphicFramePr>
        <p:xfrm>
          <a:off x="401775" y="2283150"/>
          <a:ext cx="8656975" cy="6295700"/>
        </p:xfrm>
        <a:graphic>
          <a:graphicData uri="http://schemas.openxmlformats.org/drawingml/2006/table">
            <a:tbl>
              <a:tblPr>
                <a:noFill/>
                <a:tableStyleId>{EE36917B-5FB2-4C13-9BCE-869381259A92}</a:tableStyleId>
              </a:tblPr>
              <a:tblGrid>
                <a:gridCol w="44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4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1</a:t>
                      </a:r>
                      <a:endParaRPr sz="20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900" b="1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글로벌 역량과 세계교육</a:t>
                      </a:r>
                      <a:endParaRPr sz="1900" b="1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평가지식 역량 결과 수준 컴퓨터 평균 글로벌 </a:t>
                      </a:r>
                      <a:endParaRPr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특성 정보 성취 싱가포르 격차 점수 세계</a:t>
                      </a:r>
                      <a:endParaRPr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64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2</a:t>
                      </a:r>
                      <a:endParaRPr sz="20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900" b="1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온라인 수업 시스템</a:t>
                      </a:r>
                      <a:endParaRPr sz="1900" b="1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온라인 대학 학위 과정 평가 기준 관리 수업</a:t>
                      </a:r>
                      <a:endParaRPr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  프로그램 학사 원격수업 시스템 학점</a:t>
                      </a:r>
                      <a:endParaRPr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64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3</a:t>
                      </a:r>
                      <a:endParaRPr sz="20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900" b="1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대학의 원격수업과 평가</a:t>
                      </a:r>
                      <a:endParaRPr sz="1900" b="1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평가 대학 강좌 관리 개발 온라인 구축 성과 센터</a:t>
                      </a:r>
                      <a:endParaRPr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  결과 </a:t>
                      </a:r>
                      <a:r>
                        <a:rPr lang="ko-KR" dirty="0" err="1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콘텐츠</a:t>
                      </a:r>
                      <a:r>
                        <a:rPr lang="ko-KR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 학습자 원격 시험</a:t>
                      </a:r>
                      <a:endParaRPr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64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4</a:t>
                      </a:r>
                      <a:endParaRPr sz="20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900" b="1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코로나와 배움: 기초학력 </a:t>
                      </a:r>
                      <a:endParaRPr sz="1900" b="1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수업 온라인 청소년 교육과정 개발 교과 역량</a:t>
                      </a:r>
                      <a:endParaRPr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  코로나 개선 필요 평가 수준  기초 학력 </a:t>
                      </a:r>
                      <a:endParaRPr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5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5</a:t>
                      </a:r>
                      <a:endParaRPr sz="20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900" b="1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지속 가능한 발전</a:t>
                      </a:r>
                      <a:endParaRPr sz="1900" b="1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가능 발전 지속 인공지능 체제 필요 변화  </a:t>
                      </a:r>
                      <a:endParaRPr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전환 지식 수업 통합 학습자 기술 </a:t>
                      </a:r>
                      <a:endParaRPr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64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7</a:t>
                      </a:r>
                      <a:endParaRPr sz="20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900" b="1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디지털 활용 수업</a:t>
                      </a:r>
                      <a:endParaRPr sz="1900" b="1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수업 활용 디지털 코로나 구축 원격수업 도서관</a:t>
                      </a:r>
                      <a:endParaRPr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  </a:t>
                      </a:r>
                      <a:r>
                        <a:rPr lang="ko-KR" dirty="0" err="1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콘텐츠</a:t>
                      </a:r>
                      <a:r>
                        <a:rPr lang="ko-KR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 온라인 원격 플랫폼 </a:t>
                      </a:r>
                      <a:r>
                        <a:rPr lang="ko-KR" dirty="0" err="1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에듀테크</a:t>
                      </a:r>
                      <a:r>
                        <a:rPr lang="ko-KR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 협력 </a:t>
                      </a:r>
                      <a:endParaRPr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64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8</a:t>
                      </a:r>
                      <a:endParaRPr sz="20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900" b="1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지역사회와의 협력</a:t>
                      </a:r>
                      <a:endParaRPr sz="1900" b="1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예술 지역 연수 시도 교육청 기관 프로그램 협력</a:t>
                      </a:r>
                      <a:endParaRPr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  사례 대학 활성화 공간 체험 교육청 문화 자원</a:t>
                      </a:r>
                      <a:endParaRPr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64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9</a:t>
                      </a:r>
                      <a:endParaRPr sz="20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900" b="1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평생학습</a:t>
                      </a:r>
                      <a:endParaRPr sz="1900" b="1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성교육 개발 </a:t>
                      </a:r>
                      <a:r>
                        <a:rPr lang="ko-KR" dirty="0" err="1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문해</a:t>
                      </a:r>
                      <a:r>
                        <a:rPr lang="ko-KR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 평생교육 교육과정 평생학습 민주</a:t>
                      </a:r>
                      <a:endParaRPr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  시민 민주 환경  청소년 </a:t>
                      </a:r>
                      <a:endParaRPr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064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10</a:t>
                      </a:r>
                      <a:endParaRPr sz="20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900" b="1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취업 지원</a:t>
                      </a:r>
                      <a:endParaRPr sz="1900" b="1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진로 직업 돌봄 취업 서비스 지역 정부 구축 예산</a:t>
                      </a:r>
                      <a:endParaRPr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  역량 단계 고교 학점 </a:t>
                      </a:r>
                      <a:endParaRPr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77" name="Google Shape;477;g11d05dd94e4_0_1"/>
          <p:cNvGraphicFramePr/>
          <p:nvPr>
            <p:extLst>
              <p:ext uri="{D42A27DB-BD31-4B8C-83A1-F6EECF244321}">
                <p14:modId xmlns:p14="http://schemas.microsoft.com/office/powerpoint/2010/main" val="1567689086"/>
              </p:ext>
            </p:extLst>
          </p:nvPr>
        </p:nvGraphicFramePr>
        <p:xfrm>
          <a:off x="9347575" y="2310500"/>
          <a:ext cx="8425800" cy="6295675"/>
        </p:xfrm>
        <a:graphic>
          <a:graphicData uri="http://schemas.openxmlformats.org/drawingml/2006/table">
            <a:tbl>
              <a:tblPr>
                <a:noFill/>
                <a:tableStyleId>{EE36917B-5FB2-4C13-9BCE-869381259A92}</a:tableStyleId>
              </a:tblPr>
              <a:tblGrid>
                <a:gridCol w="57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40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11</a:t>
                      </a:r>
                      <a:endParaRPr sz="20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공간 혁신과 </a:t>
                      </a:r>
                      <a:endParaRPr sz="1800" b="1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그린스마트 학교</a:t>
                      </a:r>
                      <a:endParaRPr sz="1800" b="1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통합 공간 마을 환경 지역 스마트 교육청 시설</a:t>
                      </a:r>
                      <a:endParaRPr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  사례 소규모 시스템 교실</a:t>
                      </a:r>
                      <a:endParaRPr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12</a:t>
                      </a:r>
                      <a:endParaRPr sz="20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교원 양성 체제 개편</a:t>
                      </a:r>
                      <a:endParaRPr sz="1800" b="1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교원 네트워크 대학 양성 기관 입학 전형 교육정책</a:t>
                      </a:r>
                      <a:endParaRPr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  교원양성 비용 능력 수입 </a:t>
                      </a:r>
                      <a:endParaRPr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13</a:t>
                      </a:r>
                      <a:endParaRPr sz="20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고등교육 인재 양성</a:t>
                      </a:r>
                      <a:endParaRPr sz="1800" b="1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대학 산업 인재 양성 정부 고등교육 전략 기반</a:t>
                      </a:r>
                      <a:endParaRPr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  경제 방향 중심 인력 제도 체제 </a:t>
                      </a:r>
                      <a:endParaRPr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14</a:t>
                      </a:r>
                      <a:endParaRPr sz="20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디지털 환경 구축</a:t>
                      </a:r>
                      <a:endParaRPr sz="1800" b="1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에듀테크 서비스 인력 센터 보안 강의 기업 콘텐츠</a:t>
                      </a:r>
                      <a:endParaRPr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  개선 필요 예산 돌봄 강사 정보보안</a:t>
                      </a:r>
                      <a:endParaRPr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33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15</a:t>
                      </a:r>
                      <a:endParaRPr sz="20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입시와 고교학점제</a:t>
                      </a:r>
                      <a:endParaRPr sz="1800" b="1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과목 대학 선택 교과  학점 평가 전문가 고교 </a:t>
                      </a:r>
                      <a:endParaRPr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학점 진로 농어촌 교과목 기준 제도</a:t>
                      </a:r>
                      <a:endParaRPr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6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16</a:t>
                      </a:r>
                      <a:endParaRPr sz="200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디지털 교과서</a:t>
                      </a:r>
                      <a:endParaRPr sz="1800" b="1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디지털 교과서 디지털교과서 수업 개발 연수 기기</a:t>
                      </a:r>
                      <a:endParaRPr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  독서 인식 효과</a:t>
                      </a:r>
                      <a:endParaRPr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24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17</a:t>
                      </a:r>
                      <a:endParaRPr sz="20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사이버 폭력</a:t>
                      </a:r>
                      <a:endParaRPr sz="1800" b="1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사이버 폭력 참여자 사이버 상담 기관</a:t>
                      </a:r>
                      <a:endParaRPr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  대응 경험 인터넷 시간 청소년 </a:t>
                      </a:r>
                      <a:endParaRPr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6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18</a:t>
                      </a:r>
                      <a:endParaRPr sz="20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디지털 정보 활용</a:t>
                      </a:r>
                      <a:endParaRPr sz="1800" b="1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디지털 정보 활용 정보화 기술 디지털 </a:t>
                      </a:r>
                      <a:r>
                        <a:rPr lang="ko-KR" dirty="0" err="1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리터러시</a:t>
                      </a:r>
                      <a:endParaRPr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  수업 서비스 온라인 산업</a:t>
                      </a:r>
                      <a:endParaRPr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6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19</a:t>
                      </a:r>
                      <a:endParaRPr sz="20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역량 중심 평가</a:t>
                      </a:r>
                      <a:endParaRPr sz="1800" b="1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평가 교과 핵심역량 개발 교육복지 통합 역량 의제</a:t>
                      </a:r>
                      <a:endParaRPr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  데이터 수업  피드백 </a:t>
                      </a:r>
                      <a:endParaRPr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36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20</a:t>
                      </a:r>
                      <a:endParaRPr sz="20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기타 어휘 </a:t>
                      </a:r>
                      <a:endParaRPr sz="1800" b="1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신뢰 자격 정부 글쓰기 제도 결과 역량 교육정책</a:t>
                      </a:r>
                      <a:endParaRPr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  과정 능력 필요 성과 국민 수행 공정 개선 인식 영향</a:t>
                      </a:r>
                      <a:endParaRPr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23</a:t>
            </a:fld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482;g11d05dd94e4_0_44"/>
          <p:cNvGrpSpPr/>
          <p:nvPr/>
        </p:nvGrpSpPr>
        <p:grpSpPr>
          <a:xfrm>
            <a:off x="401812" y="337776"/>
            <a:ext cx="2985993" cy="1523403"/>
            <a:chOff x="401782" y="337776"/>
            <a:chExt cx="17200418" cy="1523403"/>
          </a:xfrm>
        </p:grpSpPr>
        <p:grpSp>
          <p:nvGrpSpPr>
            <p:cNvPr id="483" name="Google Shape;483;g11d05dd94e4_0_44"/>
            <p:cNvGrpSpPr/>
            <p:nvPr/>
          </p:nvGrpSpPr>
          <p:grpSpPr>
            <a:xfrm>
              <a:off x="401782" y="337779"/>
              <a:ext cx="17200418" cy="1523400"/>
              <a:chOff x="401782" y="337779"/>
              <a:chExt cx="17200418" cy="1523400"/>
            </a:xfrm>
          </p:grpSpPr>
          <p:sp>
            <p:nvSpPr>
              <p:cNvPr id="484" name="Google Shape;484;g11d05dd94e4_0_44"/>
              <p:cNvSpPr/>
              <p:nvPr/>
            </p:nvSpPr>
            <p:spPr>
              <a:xfrm>
                <a:off x="401782" y="337779"/>
                <a:ext cx="1655700" cy="1523400"/>
              </a:xfrm>
              <a:prstGeom prst="rect">
                <a:avLst/>
              </a:prstGeom>
              <a:solidFill>
                <a:srgbClr val="93B3D7">
                  <a:alpha val="819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g11d05dd94e4_0_44"/>
              <p:cNvSpPr/>
              <p:nvPr/>
            </p:nvSpPr>
            <p:spPr>
              <a:xfrm>
                <a:off x="2057400" y="1735142"/>
                <a:ext cx="15544800" cy="126000"/>
              </a:xfrm>
              <a:prstGeom prst="rect">
                <a:avLst/>
              </a:prstGeom>
              <a:gradFill>
                <a:gsLst>
                  <a:gs pos="0">
                    <a:srgbClr val="538CD5">
                      <a:alpha val="60000"/>
                    </a:srgbClr>
                  </a:gs>
                  <a:gs pos="50000">
                    <a:srgbClr val="BFCFEC">
                      <a:alpha val="60000"/>
                    </a:srgbClr>
                  </a:gs>
                  <a:gs pos="100000">
                    <a:srgbClr val="C5D8F1">
                      <a:alpha val="60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cs typeface="Calibri"/>
                  <a:sym typeface="Calibri"/>
                </a:endParaRPr>
              </a:p>
            </p:txBody>
          </p:sp>
        </p:grpSp>
        <p:sp>
          <p:nvSpPr>
            <p:cNvPr id="486" name="Google Shape;486;g11d05dd94e4_0_44"/>
            <p:cNvSpPr txBox="1"/>
            <p:nvPr/>
          </p:nvSpPr>
          <p:spPr>
            <a:xfrm>
              <a:off x="2273564" y="337776"/>
              <a:ext cx="151125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600">
                  <a:solidFill>
                    <a:schemeClr val="dk1"/>
                  </a:solidFill>
                  <a:latin typeface="에스코어 드림 5 Medium" pitchFamily="34" charset="-127"/>
                  <a:ea typeface="에스코어 드림 5 Medium" pitchFamily="34" charset="-127"/>
                  <a:sym typeface="Arial"/>
                </a:rPr>
                <a:t>LDA</a:t>
              </a:r>
              <a:endParaRPr sz="660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endParaRPr>
            </a:p>
          </p:txBody>
        </p:sp>
      </p:grpSp>
      <p:pic>
        <p:nvPicPr>
          <p:cNvPr id="487" name="Google Shape;487;g11d05dd94e4_0_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0523" y="9367328"/>
            <a:ext cx="6599444" cy="447663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g11d05dd94e4_0_44"/>
          <p:cNvSpPr txBox="1"/>
          <p:nvPr/>
        </p:nvSpPr>
        <p:spPr>
          <a:xfrm>
            <a:off x="401775" y="2495825"/>
            <a:ext cx="26151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</a:rPr>
              <a:t>PRE와 </a:t>
            </a:r>
            <a:endParaRPr sz="3200" b="1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</a:rPr>
              <a:t>POST Topic</a:t>
            </a:r>
            <a:endParaRPr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graphicFrame>
        <p:nvGraphicFramePr>
          <p:cNvPr id="489" name="Google Shape;489;g11d05dd94e4_0_44"/>
          <p:cNvGraphicFramePr/>
          <p:nvPr>
            <p:extLst>
              <p:ext uri="{D42A27DB-BD31-4B8C-83A1-F6EECF244321}">
                <p14:modId xmlns:p14="http://schemas.microsoft.com/office/powerpoint/2010/main" val="2135690311"/>
              </p:ext>
            </p:extLst>
          </p:nvPr>
        </p:nvGraphicFramePr>
        <p:xfrm>
          <a:off x="3987588" y="1532375"/>
          <a:ext cx="6527250" cy="7222250"/>
        </p:xfrm>
        <a:graphic>
          <a:graphicData uri="http://schemas.openxmlformats.org/drawingml/2006/table">
            <a:tbl>
              <a:tblPr>
                <a:noFill/>
                <a:tableStyleId>{EE36917B-5FB2-4C13-9BCE-869381259A92}</a:tableStyleId>
              </a:tblPr>
              <a:tblGrid>
                <a:gridCol w="107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5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1</a:t>
                      </a:r>
                      <a:endParaRPr sz="20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진로  및 진학지도</a:t>
                      </a:r>
                      <a:endParaRPr sz="2500" b="1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2</a:t>
                      </a:r>
                      <a:endParaRPr sz="20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역량 중심, 과정 중심 평가</a:t>
                      </a:r>
                      <a:endParaRPr sz="2500" b="1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3</a:t>
                      </a:r>
                      <a:endParaRPr sz="20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전인 교육과정 - 예체능</a:t>
                      </a:r>
                      <a:endParaRPr sz="2500" b="1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4</a:t>
                      </a:r>
                      <a:endParaRPr sz="20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취업 인력 양성</a:t>
                      </a:r>
                      <a:endParaRPr sz="2500" b="1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5</a:t>
                      </a:r>
                      <a:endParaRPr sz="20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평생학습</a:t>
                      </a:r>
                      <a:endParaRPr sz="2500" b="1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6</a:t>
                      </a:r>
                      <a:endParaRPr sz="20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인공지능 시대의 학습</a:t>
                      </a:r>
                      <a:endParaRPr sz="2500" b="1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5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7</a:t>
                      </a:r>
                      <a:endParaRPr sz="20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국가 교육과정 개정</a:t>
                      </a:r>
                      <a:endParaRPr sz="2500" b="1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5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8</a:t>
                      </a:r>
                      <a:endParaRPr sz="20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다양성 교육-다문화와 여학생</a:t>
                      </a:r>
                      <a:endParaRPr sz="2500" b="1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9</a:t>
                      </a:r>
                      <a:endParaRPr sz="20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기술인력 양성을 위한 직업 훈련</a:t>
                      </a:r>
                      <a:endParaRPr sz="2500" b="1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5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10</a:t>
                      </a:r>
                      <a:endParaRPr sz="20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교원연수와 교원역량</a:t>
                      </a:r>
                      <a:endParaRPr sz="2500" b="1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5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11</a:t>
                      </a:r>
                      <a:endParaRPr sz="20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공간혁신과 학령인구 감소</a:t>
                      </a:r>
                      <a:endParaRPr sz="2500" b="1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15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12</a:t>
                      </a:r>
                      <a:endParaRPr sz="20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전문성과 맞춤형 과정설계</a:t>
                      </a:r>
                      <a:endParaRPr sz="2500" b="1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15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13</a:t>
                      </a:r>
                      <a:endParaRPr sz="20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교육 인프라 구축과 제도화</a:t>
                      </a:r>
                      <a:endParaRPr sz="2500" b="1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15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14</a:t>
                      </a:r>
                      <a:endParaRPr sz="20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 dirty="0" err="1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지속가능한</a:t>
                      </a:r>
                      <a:r>
                        <a:rPr lang="ko-KR" sz="2500" b="1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 발전을 위한 인재양성</a:t>
                      </a:r>
                      <a:endParaRPr sz="2500" b="1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490" name="Google Shape;490;g11d05dd94e4_0_44"/>
          <p:cNvGraphicFramePr/>
          <p:nvPr>
            <p:extLst>
              <p:ext uri="{D42A27DB-BD31-4B8C-83A1-F6EECF244321}">
                <p14:modId xmlns:p14="http://schemas.microsoft.com/office/powerpoint/2010/main" val="1613214297"/>
              </p:ext>
            </p:extLst>
          </p:nvPr>
        </p:nvGraphicFramePr>
        <p:xfrm>
          <a:off x="11485575" y="785325"/>
          <a:ext cx="6083225" cy="9042175"/>
        </p:xfrm>
        <a:graphic>
          <a:graphicData uri="http://schemas.openxmlformats.org/drawingml/2006/table">
            <a:tbl>
              <a:tblPr>
                <a:noFill/>
                <a:tableStyleId>{EE36917B-5FB2-4C13-9BCE-869381259A92}</a:tableStyleId>
              </a:tblPr>
              <a:tblGrid>
                <a:gridCol w="116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26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1</a:t>
                      </a:r>
                      <a:endParaRPr sz="20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글로벌  역량과 세계교육</a:t>
                      </a:r>
                      <a:endParaRPr sz="2500" b="1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2</a:t>
                      </a:r>
                      <a:endParaRPr sz="20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온라인 수업 시스템</a:t>
                      </a:r>
                      <a:endParaRPr sz="2500" b="1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3</a:t>
                      </a:r>
                      <a:endParaRPr sz="20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대학의 원격수업과 평가</a:t>
                      </a:r>
                      <a:endParaRPr sz="2500" b="1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4</a:t>
                      </a:r>
                      <a:endParaRPr sz="20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코로나와 배움: 기초학력 </a:t>
                      </a:r>
                      <a:endParaRPr sz="2500" b="1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5</a:t>
                      </a:r>
                      <a:endParaRPr sz="20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지속 가능한 발전</a:t>
                      </a:r>
                      <a:endParaRPr sz="2500" b="1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9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7</a:t>
                      </a:r>
                      <a:endParaRPr sz="20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디지털 활용 수업</a:t>
                      </a:r>
                      <a:endParaRPr sz="2500" b="1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9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8</a:t>
                      </a:r>
                      <a:endParaRPr sz="20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지역사회와의 협력</a:t>
                      </a:r>
                      <a:endParaRPr sz="2500" b="1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9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9</a:t>
                      </a:r>
                      <a:endParaRPr sz="20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평생학습</a:t>
                      </a:r>
                      <a:endParaRPr sz="2500" b="1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9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10</a:t>
                      </a:r>
                      <a:endParaRPr sz="20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취업 지원</a:t>
                      </a:r>
                      <a:endParaRPr sz="2500" b="1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9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11</a:t>
                      </a:r>
                      <a:endParaRPr sz="20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공간 혁신과 그린스마트</a:t>
                      </a:r>
                      <a:endParaRPr sz="2500" b="1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9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12</a:t>
                      </a:r>
                      <a:endParaRPr sz="20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교원 양성 체제 개편</a:t>
                      </a:r>
                      <a:endParaRPr sz="2500" b="1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99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13</a:t>
                      </a:r>
                      <a:endParaRPr sz="20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고등교육 인재 양성</a:t>
                      </a:r>
                      <a:endParaRPr sz="2500" b="1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99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14</a:t>
                      </a:r>
                      <a:endParaRPr sz="20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디지털 환경 구축</a:t>
                      </a:r>
                      <a:endParaRPr sz="2500" b="1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99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15</a:t>
                      </a:r>
                      <a:endParaRPr sz="20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입시와 고교학점제</a:t>
                      </a:r>
                      <a:endParaRPr sz="2500" b="1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99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16</a:t>
                      </a:r>
                      <a:endParaRPr sz="20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디지털 교과서</a:t>
                      </a:r>
                      <a:endParaRPr sz="2500" b="1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694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17</a:t>
                      </a:r>
                      <a:endParaRPr sz="20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사이버 폭력</a:t>
                      </a:r>
                      <a:endParaRPr sz="2500" b="1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99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18</a:t>
                      </a:r>
                      <a:endParaRPr sz="20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디지털 정보 활용</a:t>
                      </a:r>
                      <a:endParaRPr sz="2500" b="1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99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19</a:t>
                      </a:r>
                      <a:endParaRPr sz="2000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 dirty="0">
                          <a:latin typeface="에스코어 드림 5 Medium" pitchFamily="34" charset="-127"/>
                          <a:ea typeface="에스코어 드림 5 Medium" pitchFamily="34" charset="-127"/>
                        </a:rPr>
                        <a:t>역량 중심 평가</a:t>
                      </a:r>
                      <a:endParaRPr sz="2500" b="1" dirty="0">
                        <a:latin typeface="에스코어 드림 5 Medium" pitchFamily="34" charset="-127"/>
                        <a:ea typeface="에스코어 드림 5 Medium" pitchFamily="34" charset="-127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24</a:t>
            </a:fld>
            <a:endParaRPr lang="ko-K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Google Shape;497;g131c70a7fef_0_16"/>
          <p:cNvGrpSpPr/>
          <p:nvPr/>
        </p:nvGrpSpPr>
        <p:grpSpPr>
          <a:xfrm>
            <a:off x="401782" y="287326"/>
            <a:ext cx="17200418" cy="1573853"/>
            <a:chOff x="401782" y="287326"/>
            <a:chExt cx="17200418" cy="1573853"/>
          </a:xfrm>
        </p:grpSpPr>
        <p:grpSp>
          <p:nvGrpSpPr>
            <p:cNvPr id="498" name="Google Shape;498;g131c70a7fef_0_16"/>
            <p:cNvGrpSpPr/>
            <p:nvPr/>
          </p:nvGrpSpPr>
          <p:grpSpPr>
            <a:xfrm>
              <a:off x="401782" y="337779"/>
              <a:ext cx="17200418" cy="1523400"/>
              <a:chOff x="401782" y="337779"/>
              <a:chExt cx="17200418" cy="1523400"/>
            </a:xfrm>
          </p:grpSpPr>
          <p:sp>
            <p:nvSpPr>
              <p:cNvPr id="499" name="Google Shape;499;g131c70a7fef_0_16"/>
              <p:cNvSpPr/>
              <p:nvPr/>
            </p:nvSpPr>
            <p:spPr>
              <a:xfrm>
                <a:off x="401782" y="337779"/>
                <a:ext cx="1655700" cy="1523400"/>
              </a:xfrm>
              <a:prstGeom prst="rect">
                <a:avLst/>
              </a:prstGeom>
              <a:solidFill>
                <a:srgbClr val="93B3D7">
                  <a:alpha val="8157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sym typeface="Arial"/>
                </a:endParaRPr>
              </a:p>
            </p:txBody>
          </p:sp>
          <p:sp>
            <p:nvSpPr>
              <p:cNvPr id="500" name="Google Shape;500;g131c70a7fef_0_16"/>
              <p:cNvSpPr/>
              <p:nvPr/>
            </p:nvSpPr>
            <p:spPr>
              <a:xfrm>
                <a:off x="2057400" y="1735142"/>
                <a:ext cx="15544800" cy="126000"/>
              </a:xfrm>
              <a:prstGeom prst="rect">
                <a:avLst/>
              </a:prstGeom>
              <a:gradFill>
                <a:gsLst>
                  <a:gs pos="0">
                    <a:srgbClr val="538CD5">
                      <a:alpha val="60000"/>
                    </a:srgbClr>
                  </a:gs>
                  <a:gs pos="50000">
                    <a:srgbClr val="BFCFEC">
                      <a:alpha val="60000"/>
                    </a:srgbClr>
                  </a:gs>
                  <a:gs pos="100000">
                    <a:srgbClr val="C5D8F1">
                      <a:alpha val="60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sym typeface="Arial"/>
                </a:endParaRPr>
              </a:p>
            </p:txBody>
          </p:sp>
        </p:grpSp>
        <p:sp>
          <p:nvSpPr>
            <p:cNvPr id="501" name="Google Shape;501;g131c70a7fef_0_16"/>
            <p:cNvSpPr txBox="1"/>
            <p:nvPr/>
          </p:nvSpPr>
          <p:spPr>
            <a:xfrm>
              <a:off x="432262" y="287326"/>
              <a:ext cx="15112500" cy="14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00"/>
                <a:buFont typeface="Arial"/>
                <a:buNone/>
              </a:pPr>
              <a:r>
                <a:rPr lang="ko-KR" sz="8800" b="1" i="0" u="none" strike="noStrike" cap="none" dirty="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sym typeface="Arial"/>
                </a:rPr>
                <a:t>07</a:t>
              </a:r>
              <a:r>
                <a:rPr lang="ko-KR" sz="7200" b="0" i="0" u="none" strike="noStrike" cap="none" dirty="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sym typeface="Arial"/>
                </a:rPr>
                <a:t>   </a:t>
              </a:r>
              <a:r>
                <a:rPr lang="ko-KR" sz="6600" b="0" i="0" u="none" strike="noStrike" cap="none" dirty="0">
                  <a:solidFill>
                    <a:schemeClr val="dk1"/>
                  </a:solidFill>
                  <a:latin typeface="에스코어 드림 5 Medium" pitchFamily="34" charset="-127"/>
                  <a:ea typeface="에스코어 드림 5 Medium" pitchFamily="34" charset="-127"/>
                  <a:sym typeface="Arial"/>
                </a:rPr>
                <a:t>LDA</a:t>
              </a:r>
              <a:endParaRPr sz="6600" b="0" i="0" u="none" strike="noStrike" cap="none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endParaRPr>
            </a:p>
          </p:txBody>
        </p:sp>
      </p:grpSp>
      <p:pic>
        <p:nvPicPr>
          <p:cNvPr id="502" name="Google Shape;502;g131c70a7fef_0_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0523" y="9367328"/>
            <a:ext cx="6599444" cy="447663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g131c70a7fef_0_16"/>
          <p:cNvSpPr txBox="1"/>
          <p:nvPr/>
        </p:nvSpPr>
        <p:spPr>
          <a:xfrm>
            <a:off x="1322600" y="2481950"/>
            <a:ext cx="15218400" cy="6986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algun Gothic"/>
              <a:buChar char="❖"/>
            </a:pPr>
            <a:r>
              <a:rPr lang="ko-KR" sz="260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cs typeface="Malgun Gothic"/>
                <a:sym typeface="Malgun Gothic"/>
              </a:rPr>
              <a:t>미래 교육 10대 안건 </a:t>
            </a:r>
            <a:endParaRPr sz="2600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cs typeface="Malgun Gothic"/>
                <a:sym typeface="Malgun Gothic"/>
              </a:rPr>
              <a:t>    ▲ 초등학교 저학년 아동 돌봄 지원 체제 확립 </a:t>
            </a:r>
            <a:endParaRPr sz="2600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cs typeface="Malgun Gothic"/>
                <a:sym typeface="Malgun Gothic"/>
              </a:rPr>
              <a:t>    ▲ 공정하고 미래 지향적인 대학입학전형제도 </a:t>
            </a:r>
            <a:endParaRPr sz="2600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cs typeface="Malgun Gothic"/>
                <a:sym typeface="Malgun Gothic"/>
              </a:rPr>
              <a:t>    ▲ 한국 고등교육체제 재구축 방향과 과제 </a:t>
            </a:r>
            <a:endParaRPr sz="2600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cs typeface="Malgun Gothic"/>
                <a:sym typeface="Malgun Gothic"/>
              </a:rPr>
              <a:t>    ▲ 지역 변동과 학교 교육체제 재구축 </a:t>
            </a:r>
            <a:endParaRPr sz="2600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cs typeface="Malgun Gothic"/>
                <a:sym typeface="Malgun Gothic"/>
              </a:rPr>
              <a:t>    ▲ 학습자 삶 중심의 학제 개편 </a:t>
            </a:r>
            <a:endParaRPr sz="2600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cs typeface="Malgun Gothic"/>
                <a:sym typeface="Malgun Gothic"/>
              </a:rPr>
              <a:t>    ▲ 유아교육 및 보육 공공성 강화와 질 제고 </a:t>
            </a:r>
            <a:endParaRPr sz="2600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cs typeface="Malgun Gothic"/>
                <a:sym typeface="Malgun Gothic"/>
              </a:rPr>
              <a:t>    ▲ 지속 가능한 교육 혁신을 담보하는 교원 양성 및 재교육 체제 개편 </a:t>
            </a:r>
            <a:endParaRPr sz="2600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cs typeface="Malgun Gothic"/>
                <a:sym typeface="Malgun Gothic"/>
              </a:rPr>
              <a:t>    ▲ 디지털 전환과 한국 교육 </a:t>
            </a:r>
            <a:endParaRPr sz="2600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cs typeface="Malgun Gothic"/>
                <a:sym typeface="Malgun Gothic"/>
              </a:rPr>
              <a:t>    ▲ 모든 시민의 학습권을 보장하는 평생학습체제 구축 </a:t>
            </a:r>
            <a:endParaRPr sz="2600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cs typeface="Malgun Gothic"/>
                <a:sym typeface="Malgun Gothic"/>
              </a:rPr>
              <a:t>    ▲ 모든 학생의 행복한 성장을 위한 교육복지</a:t>
            </a:r>
            <a:endParaRPr sz="2600">
              <a:latin typeface="에스코어 드림 5 Medium" pitchFamily="34" charset="-127"/>
              <a:ea typeface="에스코어 드림 5 Medium" pitchFamily="34" charset="-127"/>
              <a:cs typeface="Calibri"/>
              <a:sym typeface="Calibri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962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8567" y="1440033"/>
            <a:ext cx="2597913" cy="2550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831674" y="1440033"/>
            <a:ext cx="2559818" cy="2550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4115" y="1825802"/>
            <a:ext cx="5770441" cy="80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79293" y="4094488"/>
            <a:ext cx="2559818" cy="2550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03906" y="4480259"/>
            <a:ext cx="2661622" cy="81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679293" y="1440033"/>
            <a:ext cx="2340770" cy="255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679293" y="6748942"/>
            <a:ext cx="2550294" cy="255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969525" y="7134716"/>
            <a:ext cx="2395870" cy="159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778567" y="4094488"/>
            <a:ext cx="2550294" cy="2550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778567" y="6748942"/>
            <a:ext cx="2569342" cy="255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1831674" y="4094488"/>
            <a:ext cx="2559818" cy="2550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4107603" y="4604101"/>
            <a:ext cx="2243326" cy="1584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9221183" y="1825802"/>
            <a:ext cx="2249518" cy="1490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 rot="10800000">
            <a:off x="1904762" y="3794992"/>
            <a:ext cx="4266667" cy="63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 rot="10800000">
            <a:off x="1904762" y="6534103"/>
            <a:ext cx="4266667" cy="63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 rot="10800000">
            <a:off x="12084262" y="3794992"/>
            <a:ext cx="4266667" cy="63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 rot="10800000">
            <a:off x="12084262" y="6534103"/>
            <a:ext cx="4266667" cy="63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 rot="10800000">
            <a:off x="6994512" y="3794992"/>
            <a:ext cx="4266667" cy="63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 rot="10800000">
            <a:off x="6994512" y="6534103"/>
            <a:ext cx="4266667" cy="63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96973" y="422659"/>
            <a:ext cx="1318001" cy="101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946668" y="9551239"/>
            <a:ext cx="6599444" cy="447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13111583" y="2164124"/>
            <a:ext cx="3016346" cy="927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118;p3"/>
          <p:cNvPicPr preferRelativeResize="0"/>
          <p:nvPr/>
        </p:nvPicPr>
        <p:blipFill rotWithShape="1">
          <a:blip r:embed="rId20">
            <a:alphaModFix/>
          </a:blip>
          <a:srcRect b="34195"/>
          <a:stretch/>
        </p:blipFill>
        <p:spPr>
          <a:xfrm>
            <a:off x="8479136" y="4581361"/>
            <a:ext cx="2991565" cy="1538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118;p3"/>
          <p:cNvPicPr preferRelativeResize="0"/>
          <p:nvPr/>
        </p:nvPicPr>
        <p:blipFill rotWithShape="1">
          <a:blip r:embed="rId20">
            <a:alphaModFix/>
          </a:blip>
          <a:srcRect t="59494"/>
          <a:stretch/>
        </p:blipFill>
        <p:spPr>
          <a:xfrm>
            <a:off x="8479135" y="7134716"/>
            <a:ext cx="2991565" cy="13153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855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8" name="Google Shape;538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271521" y="3384767"/>
            <a:ext cx="1673303" cy="2073884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58"/>
          <p:cNvSpPr txBox="1"/>
          <p:nvPr/>
        </p:nvSpPr>
        <p:spPr>
          <a:xfrm>
            <a:off x="1219200" y="2247900"/>
            <a:ext cx="16078200" cy="6093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코로나 전과 후 달라진 점: 키워드의 차이</a:t>
            </a:r>
            <a:endParaRPr sz="3200" b="1" i="0" u="none" strike="noStrike" cap="none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돌봄에 있어서 주체가 가정으로 인식되었으나 코로나 이후로 가정이 아닌 공공기관 즉 </a:t>
            </a:r>
            <a:endParaRPr sz="2800" b="1" i="0" u="none" strike="noStrike" cap="none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어린이집, 학교 등이 책임의 인식이 증가하였다는 것을 파악할 수 있다.</a:t>
            </a:r>
            <a:endParaRPr sz="2800" b="1" i="0" u="none" strike="noStrike" cap="none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코로나 이전에 인지하지 못했던 주거복지에 대한 인식이 높아짐을 확인하였다. 그러나 근본적인 주거의 어려움과 주거빈곤에 대한 구체적인 방안은 논의되고 있지 않는 한계점이 존재한다.</a:t>
            </a:r>
            <a:endParaRPr sz="2800" b="1" i="0" u="none" strike="noStrike" cap="none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</p:txBody>
      </p:sp>
      <p:grpSp>
        <p:nvGrpSpPr>
          <p:cNvPr id="540" name="Google Shape;540;p58"/>
          <p:cNvGrpSpPr/>
          <p:nvPr/>
        </p:nvGrpSpPr>
        <p:grpSpPr>
          <a:xfrm>
            <a:off x="401782" y="287326"/>
            <a:ext cx="17200418" cy="1573947"/>
            <a:chOff x="401782" y="287326"/>
            <a:chExt cx="17200418" cy="1573947"/>
          </a:xfrm>
        </p:grpSpPr>
        <p:grpSp>
          <p:nvGrpSpPr>
            <p:cNvPr id="541" name="Google Shape;541;p58"/>
            <p:cNvGrpSpPr/>
            <p:nvPr/>
          </p:nvGrpSpPr>
          <p:grpSpPr>
            <a:xfrm>
              <a:off x="401782" y="337779"/>
              <a:ext cx="17200418" cy="1523494"/>
              <a:chOff x="401782" y="337779"/>
              <a:chExt cx="17200418" cy="1523494"/>
            </a:xfrm>
          </p:grpSpPr>
          <p:sp>
            <p:nvSpPr>
              <p:cNvPr id="542" name="Google Shape;542;p58"/>
              <p:cNvSpPr/>
              <p:nvPr/>
            </p:nvSpPr>
            <p:spPr>
              <a:xfrm>
                <a:off x="401782" y="337779"/>
                <a:ext cx="1655618" cy="1523494"/>
              </a:xfrm>
              <a:prstGeom prst="rect">
                <a:avLst/>
              </a:prstGeom>
              <a:solidFill>
                <a:srgbClr val="93B3D7">
                  <a:alpha val="81568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sym typeface="Arial"/>
                </a:endParaRPr>
              </a:p>
            </p:txBody>
          </p:sp>
          <p:sp>
            <p:nvSpPr>
              <p:cNvPr id="543" name="Google Shape;543;p58"/>
              <p:cNvSpPr/>
              <p:nvPr/>
            </p:nvSpPr>
            <p:spPr>
              <a:xfrm>
                <a:off x="2057400" y="1735142"/>
                <a:ext cx="15544800" cy="126131"/>
              </a:xfrm>
              <a:prstGeom prst="rect">
                <a:avLst/>
              </a:prstGeom>
              <a:gradFill>
                <a:gsLst>
                  <a:gs pos="0">
                    <a:srgbClr val="538CD5">
                      <a:alpha val="60000"/>
                    </a:srgbClr>
                  </a:gs>
                  <a:gs pos="50000">
                    <a:srgbClr val="BFCFEC">
                      <a:alpha val="60000"/>
                    </a:srgbClr>
                  </a:gs>
                  <a:gs pos="100000">
                    <a:srgbClr val="C5D8F1">
                      <a:alpha val="60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sym typeface="Arial"/>
                </a:endParaRPr>
              </a:p>
            </p:txBody>
          </p:sp>
        </p:grpSp>
        <p:sp>
          <p:nvSpPr>
            <p:cNvPr id="544" name="Google Shape;544;p58"/>
            <p:cNvSpPr txBox="1"/>
            <p:nvPr/>
          </p:nvSpPr>
          <p:spPr>
            <a:xfrm>
              <a:off x="432262" y="287326"/>
              <a:ext cx="15112538" cy="144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00"/>
                <a:buFont typeface="Arial"/>
                <a:buNone/>
              </a:pPr>
              <a:r>
                <a:rPr lang="ko-KR" sz="8800" b="1" i="0" u="none" strike="noStrike" cap="none" dirty="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sym typeface="Arial"/>
                </a:rPr>
                <a:t>08</a:t>
              </a:r>
              <a:r>
                <a:rPr lang="ko-KR" sz="7200" b="0" i="0" u="none" strike="noStrike" cap="none" dirty="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sym typeface="Arial"/>
                </a:rPr>
                <a:t>   </a:t>
              </a:r>
              <a:r>
                <a:rPr lang="ko-KR" sz="6600" b="0" i="0" u="none" strike="noStrike" cap="none" dirty="0">
                  <a:solidFill>
                    <a:schemeClr val="dk1"/>
                  </a:solidFill>
                  <a:latin typeface="에스코어 드림 5 Medium" pitchFamily="34" charset="-127"/>
                  <a:ea typeface="에스코어 드림 5 Medium" pitchFamily="34" charset="-127"/>
                  <a:sym typeface="Arial"/>
                </a:rPr>
                <a:t>결과 및 시사점</a:t>
              </a:r>
              <a:endParaRPr sz="6600" b="0" i="0" u="none" strike="noStrike" cap="none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endParaRPr>
            </a:p>
          </p:txBody>
        </p:sp>
      </p:grpSp>
      <p:pic>
        <p:nvPicPr>
          <p:cNvPr id="545" name="Google Shape;545;p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46668" y="9551239"/>
            <a:ext cx="6599444" cy="44766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245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Google Shape;550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271521" y="3384767"/>
            <a:ext cx="1673303" cy="2073884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59"/>
          <p:cNvSpPr txBox="1"/>
          <p:nvPr/>
        </p:nvSpPr>
        <p:spPr>
          <a:xfrm>
            <a:off x="1219200" y="2247900"/>
            <a:ext cx="160782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정책주체자들의 인식변화: 토픽의 변화</a:t>
            </a:r>
            <a:endParaRPr sz="3200" b="1" i="0" u="none" strike="noStrike" cap="none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</p:txBody>
      </p:sp>
      <p:grpSp>
        <p:nvGrpSpPr>
          <p:cNvPr id="552" name="Google Shape;552;p59"/>
          <p:cNvGrpSpPr/>
          <p:nvPr/>
        </p:nvGrpSpPr>
        <p:grpSpPr>
          <a:xfrm>
            <a:off x="401782" y="287326"/>
            <a:ext cx="17200418" cy="1573947"/>
            <a:chOff x="401782" y="287326"/>
            <a:chExt cx="17200418" cy="1573947"/>
          </a:xfrm>
        </p:grpSpPr>
        <p:grpSp>
          <p:nvGrpSpPr>
            <p:cNvPr id="553" name="Google Shape;553;p59"/>
            <p:cNvGrpSpPr/>
            <p:nvPr/>
          </p:nvGrpSpPr>
          <p:grpSpPr>
            <a:xfrm>
              <a:off x="401782" y="337779"/>
              <a:ext cx="17200418" cy="1523494"/>
              <a:chOff x="401782" y="337779"/>
              <a:chExt cx="17200418" cy="1523494"/>
            </a:xfrm>
          </p:grpSpPr>
          <p:sp>
            <p:nvSpPr>
              <p:cNvPr id="554" name="Google Shape;554;p59"/>
              <p:cNvSpPr/>
              <p:nvPr/>
            </p:nvSpPr>
            <p:spPr>
              <a:xfrm>
                <a:off x="401782" y="337779"/>
                <a:ext cx="1655618" cy="1523494"/>
              </a:xfrm>
              <a:prstGeom prst="rect">
                <a:avLst/>
              </a:prstGeom>
              <a:solidFill>
                <a:srgbClr val="93B3D7">
                  <a:alpha val="81568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sym typeface="Arial"/>
                </a:endParaRPr>
              </a:p>
            </p:txBody>
          </p:sp>
          <p:sp>
            <p:nvSpPr>
              <p:cNvPr id="555" name="Google Shape;555;p59"/>
              <p:cNvSpPr/>
              <p:nvPr/>
            </p:nvSpPr>
            <p:spPr>
              <a:xfrm>
                <a:off x="2057400" y="1735142"/>
                <a:ext cx="15544800" cy="126131"/>
              </a:xfrm>
              <a:prstGeom prst="rect">
                <a:avLst/>
              </a:prstGeom>
              <a:gradFill>
                <a:gsLst>
                  <a:gs pos="0">
                    <a:srgbClr val="538CD5">
                      <a:alpha val="60000"/>
                    </a:srgbClr>
                  </a:gs>
                  <a:gs pos="50000">
                    <a:srgbClr val="BFCFEC">
                      <a:alpha val="60000"/>
                    </a:srgbClr>
                  </a:gs>
                  <a:gs pos="100000">
                    <a:srgbClr val="C5D8F1">
                      <a:alpha val="60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sym typeface="Arial"/>
                </a:endParaRPr>
              </a:p>
            </p:txBody>
          </p:sp>
        </p:grpSp>
        <p:sp>
          <p:nvSpPr>
            <p:cNvPr id="556" name="Google Shape;556;p59"/>
            <p:cNvSpPr txBox="1"/>
            <p:nvPr/>
          </p:nvSpPr>
          <p:spPr>
            <a:xfrm>
              <a:off x="432262" y="287326"/>
              <a:ext cx="15112538" cy="144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00"/>
                <a:buFont typeface="Arial"/>
                <a:buNone/>
              </a:pPr>
              <a:r>
                <a:rPr lang="ko-KR" sz="8800" b="1" i="0" u="none" strike="noStrike" cap="none" dirty="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sym typeface="Arial"/>
                </a:rPr>
                <a:t>08</a:t>
              </a:r>
              <a:r>
                <a:rPr lang="ko-KR" sz="7200" b="0" i="0" u="none" strike="noStrike" cap="none" dirty="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sym typeface="Arial"/>
                </a:rPr>
                <a:t>   </a:t>
              </a:r>
              <a:r>
                <a:rPr lang="ko-KR" sz="6600" b="0" i="0" u="none" strike="noStrike" cap="none" dirty="0">
                  <a:solidFill>
                    <a:schemeClr val="dk1"/>
                  </a:solidFill>
                  <a:latin typeface="에스코어 드림 5 Medium" pitchFamily="34" charset="-127"/>
                  <a:ea typeface="에스코어 드림 5 Medium" pitchFamily="34" charset="-127"/>
                  <a:sym typeface="Arial"/>
                </a:rPr>
                <a:t>결과 및 시사점</a:t>
              </a:r>
              <a:endParaRPr sz="6600" b="0" i="0" u="none" strike="noStrike" cap="none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endParaRPr>
            </a:p>
          </p:txBody>
        </p:sp>
      </p:grpSp>
      <p:pic>
        <p:nvPicPr>
          <p:cNvPr id="557" name="Google Shape;557;p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46668" y="9551239"/>
            <a:ext cx="6599444" cy="447663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59"/>
          <p:cNvSpPr txBox="1"/>
          <p:nvPr/>
        </p:nvSpPr>
        <p:spPr>
          <a:xfrm>
            <a:off x="899150" y="3514975"/>
            <a:ext cx="170013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사이버 폭력을 주제로 보도자료, 정책, 연구보고서, 정책자료 등의 토픽이 증가한 것으로 보아 기존의 사이버 폭력의 위험과 경각심에 대한 인식의 변화가 나타났다고 볼 수 있다.</a:t>
            </a:r>
            <a:endParaRPr sz="2800" b="1" i="0" u="none" strike="noStrike" cap="none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</p:txBody>
      </p:sp>
      <p:sp>
        <p:nvSpPr>
          <p:cNvPr id="559" name="Google Shape;559;p59"/>
          <p:cNvSpPr txBox="1"/>
          <p:nvPr/>
        </p:nvSpPr>
        <p:spPr>
          <a:xfrm>
            <a:off x="899150" y="5459150"/>
            <a:ext cx="170013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</a:rPr>
              <a:t>인공지능시대 등의 미래기술을 코로나 이전에는 대비하기 위한 인재를 양성하는 것에 초점을 맞췄다면 코로나 이후에는 원격수업, 디지털교과서 등 현장에 도입하고 평가하고 사례를 파악하여 활용하는 과정이 이루어지고 있었다. 이는 키워드분석에서도 나타난 결과와 일치한다.</a:t>
            </a:r>
            <a:endParaRPr sz="2800" b="1" i="0" u="none" strike="noStrike" cap="none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2866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8" y="9551239"/>
            <a:ext cx="6707701" cy="4024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90304" y="3522864"/>
            <a:ext cx="80772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400" dirty="0">
                <a:latin typeface="에스코어 드림 5 Medium" pitchFamily="34" charset="-127"/>
                <a:ea typeface="에스코어 드림 5 Medium" pitchFamily="34" charset="-127"/>
                <a:cs typeface="Open Sans SemiCondensed" pitchFamily="2" charset="0"/>
              </a:rPr>
              <a:t>Q&amp;A </a:t>
            </a:r>
            <a:endParaRPr lang="ko-KR" altLang="en-US" sz="20400" dirty="0">
              <a:latin typeface="에스코어 드림 5 Medium" pitchFamily="34" charset="-127"/>
              <a:ea typeface="에스코어 드림 5 Medium" pitchFamily="34" charset="-127"/>
              <a:cs typeface="Open Sans SemiCondensed" pitchFamily="2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941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4115" y="1825802"/>
            <a:ext cx="5770441" cy="80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79293" y="4094488"/>
            <a:ext cx="2559818" cy="2550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80916" y="7193885"/>
            <a:ext cx="2661622" cy="81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79293" y="1440033"/>
            <a:ext cx="2340770" cy="255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79293" y="6748942"/>
            <a:ext cx="2550294" cy="255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46668" y="4414789"/>
            <a:ext cx="2395870" cy="159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10800000">
            <a:off x="1904762" y="3794992"/>
            <a:ext cx="4266667" cy="63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10800000">
            <a:off x="1904762" y="6534103"/>
            <a:ext cx="4266667" cy="63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96973" y="422659"/>
            <a:ext cx="1318001" cy="101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946668" y="9551239"/>
            <a:ext cx="6599444" cy="44766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9" name="Google Shape;549;p60"/>
          <p:cNvGrpSpPr/>
          <p:nvPr/>
        </p:nvGrpSpPr>
        <p:grpSpPr>
          <a:xfrm>
            <a:off x="711819" y="400836"/>
            <a:ext cx="15949962" cy="9374234"/>
            <a:chOff x="-815226" y="933120"/>
            <a:chExt cx="15949962" cy="9374234"/>
          </a:xfrm>
        </p:grpSpPr>
        <p:pic>
          <p:nvPicPr>
            <p:cNvPr id="550" name="Google Shape;550;p6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815226" y="933120"/>
              <a:ext cx="12597838" cy="63082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1" name="Google Shape;551;p6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565726" y="3999077"/>
              <a:ext cx="8569010" cy="63082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52" name="Google Shape;552;p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46668" y="9551239"/>
            <a:ext cx="6599444" cy="44766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30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5"/>
          <p:cNvGrpSpPr/>
          <p:nvPr/>
        </p:nvGrpSpPr>
        <p:grpSpPr>
          <a:xfrm>
            <a:off x="401782" y="287326"/>
            <a:ext cx="17200418" cy="2923877"/>
            <a:chOff x="401782" y="287326"/>
            <a:chExt cx="17200418" cy="2923877"/>
          </a:xfrm>
        </p:grpSpPr>
        <p:grpSp>
          <p:nvGrpSpPr>
            <p:cNvPr id="138" name="Google Shape;138;p5"/>
            <p:cNvGrpSpPr/>
            <p:nvPr/>
          </p:nvGrpSpPr>
          <p:grpSpPr>
            <a:xfrm>
              <a:off x="401782" y="337779"/>
              <a:ext cx="17200418" cy="1523494"/>
              <a:chOff x="401782" y="337779"/>
              <a:chExt cx="17200418" cy="1523494"/>
            </a:xfrm>
          </p:grpSpPr>
          <p:sp>
            <p:nvSpPr>
              <p:cNvPr id="139" name="Google Shape;139;p5"/>
              <p:cNvSpPr/>
              <p:nvPr/>
            </p:nvSpPr>
            <p:spPr>
              <a:xfrm>
                <a:off x="401782" y="337779"/>
                <a:ext cx="1655618" cy="1523494"/>
              </a:xfrm>
              <a:prstGeom prst="rect">
                <a:avLst/>
              </a:prstGeom>
              <a:solidFill>
                <a:srgbClr val="93B3D7">
                  <a:alpha val="819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2057400" y="1735142"/>
                <a:ext cx="15544800" cy="126131"/>
              </a:xfrm>
              <a:prstGeom prst="rect">
                <a:avLst/>
              </a:prstGeom>
              <a:gradFill>
                <a:gsLst>
                  <a:gs pos="0">
                    <a:srgbClr val="538CD5">
                      <a:alpha val="60000"/>
                    </a:srgbClr>
                  </a:gs>
                  <a:gs pos="50000">
                    <a:srgbClr val="BFCFEC">
                      <a:alpha val="60000"/>
                    </a:srgbClr>
                  </a:gs>
                  <a:gs pos="100000">
                    <a:srgbClr val="C5D8F1">
                      <a:alpha val="60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cs typeface="Calibri"/>
                  <a:sym typeface="Calibri"/>
                </a:endParaRPr>
              </a:p>
            </p:txBody>
          </p:sp>
        </p:grpSp>
        <p:sp>
          <p:nvSpPr>
            <p:cNvPr id="141" name="Google Shape;141;p5"/>
            <p:cNvSpPr txBox="1"/>
            <p:nvPr/>
          </p:nvSpPr>
          <p:spPr>
            <a:xfrm>
              <a:off x="432262" y="287326"/>
              <a:ext cx="6553200" cy="29238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800" b="1" dirty="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cs typeface="Open Sans Medium"/>
                  <a:sym typeface="Open Sans Medium"/>
                </a:rPr>
                <a:t>01</a:t>
              </a:r>
              <a:r>
                <a:rPr lang="ko-KR" sz="7200" dirty="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cs typeface="Open Sans"/>
                  <a:sym typeface="Open Sans"/>
                </a:rPr>
                <a:t>   </a:t>
              </a:r>
              <a:r>
                <a:rPr lang="ko-KR" sz="6600" dirty="0">
                  <a:solidFill>
                    <a:schemeClr val="dk1"/>
                  </a:solidFill>
                  <a:latin typeface="에스코어 드림 5 Medium" pitchFamily="34" charset="-127"/>
                  <a:ea typeface="에스코어 드림 5 Medium" pitchFamily="34" charset="-127"/>
                  <a:cs typeface="Open Sans"/>
                  <a:sym typeface="Open Sans"/>
                </a:rPr>
                <a:t>서론</a:t>
              </a:r>
              <a:endParaRPr sz="6600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600" b="1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cs typeface="Open Sans Medium"/>
                <a:sym typeface="Open Sans Medium"/>
              </a:endParaRPr>
            </a:p>
          </p:txBody>
        </p:sp>
      </p:grpSp>
      <p:pic>
        <p:nvPicPr>
          <p:cNvPr id="142" name="Google Shape;14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271521" y="3384767"/>
            <a:ext cx="1673303" cy="207388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5"/>
          <p:cNvSpPr txBox="1"/>
          <p:nvPr/>
        </p:nvSpPr>
        <p:spPr>
          <a:xfrm>
            <a:off x="1203960" y="2417925"/>
            <a:ext cx="16078200" cy="7478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코로나 전후로 달라진 공교육 지형: 등교중지부터 원격학습까지</a:t>
            </a:r>
            <a:endParaRPr sz="3200" b="1" dirty="0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 </a:t>
            </a:r>
            <a:endParaRPr sz="3200" b="1" dirty="0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chemeClr val="accent6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코로나 이전</a:t>
            </a:r>
            <a:endParaRPr sz="3200" b="1" dirty="0">
              <a:solidFill>
                <a:schemeClr val="accent6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기존 학교교육의 문제점 비판+ 원격 교육은 가능성만 논의</a:t>
            </a:r>
            <a:endParaRPr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chemeClr val="accent6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코로나 이후</a:t>
            </a:r>
            <a:endParaRPr sz="3200" b="1" dirty="0">
              <a:solidFill>
                <a:schemeClr val="accent6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“</a:t>
            </a:r>
            <a:r>
              <a:rPr lang="ko-KR" sz="3200" b="1" dirty="0" err="1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대실험</a:t>
            </a:r>
            <a:r>
              <a:rPr lang="ko-KR" sz="3200" b="1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”과 같은 교육 전환</a:t>
            </a:r>
            <a:endParaRPr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508000" marR="0" lvl="0" indent="508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학생들의 사회성과 의사소통(</a:t>
            </a:r>
            <a:r>
              <a:rPr lang="ko-KR" sz="3200" b="1" dirty="0" err="1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백병부</a:t>
            </a:r>
            <a:r>
              <a:rPr lang="ko-KR" sz="3200" b="1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, 정재엽, 2020)부터 </a:t>
            </a:r>
            <a:endParaRPr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10160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성취평가와 교사연수(신경희, 2021)까지 3년 간 큰 변동</a:t>
            </a:r>
            <a:endParaRPr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 </a:t>
            </a:r>
            <a:endParaRPr sz="3200" b="1" dirty="0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</p:txBody>
      </p:sp>
      <p:pic>
        <p:nvPicPr>
          <p:cNvPr id="144" name="Google Shape;14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46668" y="9551239"/>
            <a:ext cx="6599444" cy="44766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4</a:t>
            </a:fld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6"/>
          <p:cNvGrpSpPr/>
          <p:nvPr/>
        </p:nvGrpSpPr>
        <p:grpSpPr>
          <a:xfrm>
            <a:off x="401782" y="287326"/>
            <a:ext cx="17200418" cy="2923877"/>
            <a:chOff x="401782" y="287326"/>
            <a:chExt cx="17200418" cy="2923877"/>
          </a:xfrm>
        </p:grpSpPr>
        <p:grpSp>
          <p:nvGrpSpPr>
            <p:cNvPr id="150" name="Google Shape;150;p6"/>
            <p:cNvGrpSpPr/>
            <p:nvPr/>
          </p:nvGrpSpPr>
          <p:grpSpPr>
            <a:xfrm>
              <a:off x="401782" y="337779"/>
              <a:ext cx="17200418" cy="1523494"/>
              <a:chOff x="401782" y="337779"/>
              <a:chExt cx="17200418" cy="1523494"/>
            </a:xfrm>
          </p:grpSpPr>
          <p:sp>
            <p:nvSpPr>
              <p:cNvPr id="151" name="Google Shape;151;p6"/>
              <p:cNvSpPr/>
              <p:nvPr/>
            </p:nvSpPr>
            <p:spPr>
              <a:xfrm>
                <a:off x="401782" y="337779"/>
                <a:ext cx="1655618" cy="1523494"/>
              </a:xfrm>
              <a:prstGeom prst="rect">
                <a:avLst/>
              </a:prstGeom>
              <a:solidFill>
                <a:srgbClr val="93B3D7">
                  <a:alpha val="819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6"/>
              <p:cNvSpPr/>
              <p:nvPr/>
            </p:nvSpPr>
            <p:spPr>
              <a:xfrm>
                <a:off x="2057400" y="1735142"/>
                <a:ext cx="15544800" cy="126131"/>
              </a:xfrm>
              <a:prstGeom prst="rect">
                <a:avLst/>
              </a:prstGeom>
              <a:gradFill>
                <a:gsLst>
                  <a:gs pos="0">
                    <a:srgbClr val="538CD5">
                      <a:alpha val="60000"/>
                    </a:srgbClr>
                  </a:gs>
                  <a:gs pos="50000">
                    <a:srgbClr val="BFCFEC">
                      <a:alpha val="60000"/>
                    </a:srgbClr>
                  </a:gs>
                  <a:gs pos="100000">
                    <a:srgbClr val="C5D8F1">
                      <a:alpha val="60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cs typeface="Calibri"/>
                  <a:sym typeface="Calibri"/>
                </a:endParaRPr>
              </a:p>
            </p:txBody>
          </p:sp>
        </p:grpSp>
        <p:sp>
          <p:nvSpPr>
            <p:cNvPr id="153" name="Google Shape;153;p6"/>
            <p:cNvSpPr txBox="1"/>
            <p:nvPr/>
          </p:nvSpPr>
          <p:spPr>
            <a:xfrm>
              <a:off x="432262" y="287326"/>
              <a:ext cx="6553200" cy="29238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800" b="1" dirty="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cs typeface="Open Sans Medium"/>
                  <a:sym typeface="Open Sans Medium"/>
                </a:rPr>
                <a:t>01</a:t>
              </a:r>
              <a:r>
                <a:rPr lang="ko-KR" sz="7200" dirty="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cs typeface="Open Sans"/>
                  <a:sym typeface="Open Sans"/>
                </a:rPr>
                <a:t>   </a:t>
              </a:r>
              <a:r>
                <a:rPr lang="ko-KR" sz="6600" dirty="0">
                  <a:solidFill>
                    <a:schemeClr val="dk1"/>
                  </a:solidFill>
                  <a:latin typeface="에스코어 드림 5 Medium" pitchFamily="34" charset="-127"/>
                  <a:ea typeface="에스코어 드림 5 Medium" pitchFamily="34" charset="-127"/>
                  <a:cs typeface="Open Sans"/>
                  <a:sym typeface="Open Sans"/>
                </a:rPr>
                <a:t>서론</a:t>
              </a:r>
              <a:endParaRPr sz="6600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600" b="1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cs typeface="Open Sans Medium"/>
                <a:sym typeface="Open Sans Medium"/>
              </a:endParaRPr>
            </a:p>
          </p:txBody>
        </p:sp>
      </p:grpSp>
      <p:pic>
        <p:nvPicPr>
          <p:cNvPr id="154" name="Google Shape;15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271521" y="3384767"/>
            <a:ext cx="1673303" cy="2073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46668" y="9551239"/>
            <a:ext cx="6871511" cy="447663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6"/>
          <p:cNvSpPr txBox="1"/>
          <p:nvPr/>
        </p:nvSpPr>
        <p:spPr>
          <a:xfrm>
            <a:off x="1219200" y="2628900"/>
            <a:ext cx="16078200" cy="470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OECD 2030 미래교육 프레임 등장 이후 교육부와 교육연구자들이 줄곧 이야기해온 </a:t>
            </a:r>
            <a:endParaRPr sz="3200" b="1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“미래교육”</a:t>
            </a:r>
            <a:endParaRPr>
              <a:latin typeface="에스코어 드림 5 Medium" pitchFamily="34" charset="-127"/>
              <a:ea typeface="에스코어 드림 5 Medium" pitchFamily="34" charset="-127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“ 과연 코로나 전후로 </a:t>
            </a:r>
            <a:r>
              <a:rPr lang="ko-KR" sz="3600">
                <a:solidFill>
                  <a:schemeClr val="accent6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미래교육</a:t>
            </a:r>
            <a:r>
              <a:rPr lang="ko-KR" sz="3600" b="1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에 대한 정책적 논의는 어떻게 흘러가고 있는가</a:t>
            </a:r>
            <a:endParaRPr>
              <a:latin typeface="에스코어 드림 5 Medium" pitchFamily="34" charset="-127"/>
              <a:ea typeface="에스코어 드림 5 Medium" pitchFamily="34" charset="-127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정책문서 보도자료, 업무계획, 정책보고서에서 의제를 파악해보자 </a:t>
            </a:r>
            <a:r>
              <a:rPr lang="ko-KR" sz="3200" b="1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”</a:t>
            </a:r>
            <a:endParaRPr sz="3200" b="1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 </a:t>
            </a:r>
            <a:endParaRPr sz="3200" b="1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5</a:t>
            </a:fld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271521" y="3384767"/>
            <a:ext cx="1673303" cy="207388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7"/>
          <p:cNvSpPr txBox="1"/>
          <p:nvPr/>
        </p:nvSpPr>
        <p:spPr>
          <a:xfrm>
            <a:off x="1219200" y="2628900"/>
            <a:ext cx="16078200" cy="6463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교육관련 정책문서와 </a:t>
            </a:r>
            <a:r>
              <a:rPr lang="ko-KR" sz="3200" b="1" dirty="0" err="1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텍스트마이닝</a:t>
            </a:r>
            <a:endParaRPr sz="3200" b="1" dirty="0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코로나 전후로 여러 연구가 여러 텍스트를 분석하였다. </a:t>
            </a:r>
            <a:endParaRPr sz="3200" b="1" dirty="0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ko-KR" sz="3200" b="1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뉴스, SNS : 김상미(2020) 온라인 교육, 권연하, 박세진, 이현숙(2021) 교육격차,</a:t>
            </a:r>
            <a:endParaRPr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 </a:t>
            </a:r>
            <a:r>
              <a:rPr lang="ko-KR" sz="1800" b="1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 </a:t>
            </a:r>
            <a:r>
              <a:rPr lang="ko-KR" sz="3200" b="1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                      박일수(2021) 교육정책 경향성</a:t>
            </a:r>
            <a:endParaRPr sz="3200" b="1" dirty="0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ko-KR" sz="3200" b="1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학술논문: 한진희, 한가영(2021) 온라인 수업  </a:t>
            </a:r>
            <a:endParaRPr sz="3200" b="1" dirty="0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ko-KR" sz="3200" b="1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수집 텍스트: 신선애 외(2020) 대학 수업(학생 서술응답)</a:t>
            </a:r>
            <a:endParaRPr sz="3200" b="1" dirty="0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 </a:t>
            </a:r>
            <a:endParaRPr sz="3200" b="1" dirty="0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</p:txBody>
      </p:sp>
      <p:grpSp>
        <p:nvGrpSpPr>
          <p:cNvPr id="163" name="Google Shape;163;p7"/>
          <p:cNvGrpSpPr/>
          <p:nvPr/>
        </p:nvGrpSpPr>
        <p:grpSpPr>
          <a:xfrm>
            <a:off x="401782" y="287326"/>
            <a:ext cx="17200418" cy="1573947"/>
            <a:chOff x="401782" y="287326"/>
            <a:chExt cx="17200418" cy="1573947"/>
          </a:xfrm>
        </p:grpSpPr>
        <p:grpSp>
          <p:nvGrpSpPr>
            <p:cNvPr id="164" name="Google Shape;164;p7"/>
            <p:cNvGrpSpPr/>
            <p:nvPr/>
          </p:nvGrpSpPr>
          <p:grpSpPr>
            <a:xfrm>
              <a:off x="401782" y="337779"/>
              <a:ext cx="17200418" cy="1523494"/>
              <a:chOff x="401782" y="337779"/>
              <a:chExt cx="17200418" cy="1523494"/>
            </a:xfrm>
          </p:grpSpPr>
          <p:sp>
            <p:nvSpPr>
              <p:cNvPr id="165" name="Google Shape;165;p7"/>
              <p:cNvSpPr/>
              <p:nvPr/>
            </p:nvSpPr>
            <p:spPr>
              <a:xfrm>
                <a:off x="401782" y="337779"/>
                <a:ext cx="1655618" cy="1523494"/>
              </a:xfrm>
              <a:prstGeom prst="rect">
                <a:avLst/>
              </a:prstGeom>
              <a:solidFill>
                <a:srgbClr val="93B3D7">
                  <a:alpha val="819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7"/>
              <p:cNvSpPr/>
              <p:nvPr/>
            </p:nvSpPr>
            <p:spPr>
              <a:xfrm>
                <a:off x="2057400" y="1735142"/>
                <a:ext cx="15544800" cy="126131"/>
              </a:xfrm>
              <a:prstGeom prst="rect">
                <a:avLst/>
              </a:prstGeom>
              <a:gradFill>
                <a:gsLst>
                  <a:gs pos="0">
                    <a:srgbClr val="538CD5">
                      <a:alpha val="60000"/>
                    </a:srgbClr>
                  </a:gs>
                  <a:gs pos="50000">
                    <a:srgbClr val="BFCFEC">
                      <a:alpha val="60000"/>
                    </a:srgbClr>
                  </a:gs>
                  <a:gs pos="100000">
                    <a:srgbClr val="C5D8F1">
                      <a:alpha val="60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cs typeface="Calibri"/>
                  <a:sym typeface="Calibri"/>
                </a:endParaRPr>
              </a:p>
            </p:txBody>
          </p:sp>
        </p:grpSp>
        <p:sp>
          <p:nvSpPr>
            <p:cNvPr id="167" name="Google Shape;167;p7"/>
            <p:cNvSpPr txBox="1"/>
            <p:nvPr/>
          </p:nvSpPr>
          <p:spPr>
            <a:xfrm>
              <a:off x="432262" y="287326"/>
              <a:ext cx="9229898" cy="14465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800" b="1" dirty="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cs typeface="Open Sans Medium"/>
                  <a:sym typeface="Open Sans Medium"/>
                </a:rPr>
                <a:t>02</a:t>
              </a:r>
              <a:r>
                <a:rPr lang="ko-KR" sz="7200" dirty="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cs typeface="Open Sans"/>
                  <a:sym typeface="Open Sans"/>
                </a:rPr>
                <a:t>   </a:t>
              </a:r>
              <a:r>
                <a:rPr lang="ko-KR" sz="6600" dirty="0">
                  <a:solidFill>
                    <a:schemeClr val="dk1"/>
                  </a:solidFill>
                  <a:latin typeface="에스코어 드림 5 Medium" pitchFamily="34" charset="-127"/>
                  <a:ea typeface="에스코어 드림 5 Medium" pitchFamily="34" charset="-127"/>
                  <a:cs typeface="Open Sans"/>
                  <a:sym typeface="Open Sans"/>
                </a:rPr>
                <a:t>이론적 배경</a:t>
              </a:r>
              <a:endParaRPr sz="6600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cs typeface="Open Sans"/>
                <a:sym typeface="Open Sans"/>
              </a:endParaRPr>
            </a:p>
          </p:txBody>
        </p:sp>
      </p:grpSp>
      <p:pic>
        <p:nvPicPr>
          <p:cNvPr id="168" name="Google Shape;16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46668" y="9551239"/>
            <a:ext cx="6599444" cy="44766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6</a:t>
            </a:fld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271522" y="3356533"/>
            <a:ext cx="1673303" cy="207388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8"/>
          <p:cNvSpPr txBox="1"/>
          <p:nvPr/>
        </p:nvSpPr>
        <p:spPr>
          <a:xfrm>
            <a:off x="1229590" y="2866955"/>
            <a:ext cx="16078200" cy="567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정부의 보도자료, 홍보자료, 업무계획, 정책 제안서, 사업 보고서 등 </a:t>
            </a:r>
            <a:endParaRPr sz="3200" b="1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정책의 전 과정에서 유통되는 문서들은 이해관계자들의 주장과 </a:t>
            </a:r>
            <a:endParaRPr sz="3200" b="1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공유의미, 정책 이해 주체의 이념 과정을 포함하기 때문에 중요한 자료(Codd,1988)</a:t>
            </a:r>
            <a:endParaRPr sz="3200" b="1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미래교육과 같이 국내외 환경변화와 얽혀 빠르고 적극적인 대응이 빈번한 이슈의 경우</a:t>
            </a:r>
            <a:endParaRPr sz="3200" b="1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 </a:t>
            </a:r>
            <a:r>
              <a:rPr lang="ko-KR" sz="3200" b="1">
                <a:solidFill>
                  <a:schemeClr val="accent6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정책 집행 부서</a:t>
            </a:r>
            <a:r>
              <a:rPr lang="ko-KR" sz="3200" b="1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가 생성하는 </a:t>
            </a:r>
            <a:r>
              <a:rPr lang="ko-KR" sz="3200" b="1">
                <a:solidFill>
                  <a:schemeClr val="accent6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메세지</a:t>
            </a:r>
            <a:r>
              <a:rPr lang="ko-KR" sz="3200" b="1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를 충분히 살펴보아야 한다. </a:t>
            </a:r>
            <a:endParaRPr sz="3200" b="1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 </a:t>
            </a:r>
            <a:endParaRPr sz="3200" b="1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</p:txBody>
      </p:sp>
      <p:grpSp>
        <p:nvGrpSpPr>
          <p:cNvPr id="175" name="Google Shape;175;p8"/>
          <p:cNvGrpSpPr/>
          <p:nvPr/>
        </p:nvGrpSpPr>
        <p:grpSpPr>
          <a:xfrm>
            <a:off x="401781" y="259092"/>
            <a:ext cx="17200418" cy="1573947"/>
            <a:chOff x="401782" y="287326"/>
            <a:chExt cx="17200418" cy="1573947"/>
          </a:xfrm>
        </p:grpSpPr>
        <p:grpSp>
          <p:nvGrpSpPr>
            <p:cNvPr id="176" name="Google Shape;176;p8"/>
            <p:cNvGrpSpPr/>
            <p:nvPr/>
          </p:nvGrpSpPr>
          <p:grpSpPr>
            <a:xfrm>
              <a:off x="401782" y="337779"/>
              <a:ext cx="17200418" cy="1523494"/>
              <a:chOff x="401782" y="337779"/>
              <a:chExt cx="17200418" cy="1523494"/>
            </a:xfrm>
          </p:grpSpPr>
          <p:sp>
            <p:nvSpPr>
              <p:cNvPr id="177" name="Google Shape;177;p8"/>
              <p:cNvSpPr/>
              <p:nvPr/>
            </p:nvSpPr>
            <p:spPr>
              <a:xfrm>
                <a:off x="401782" y="337779"/>
                <a:ext cx="1655618" cy="1523494"/>
              </a:xfrm>
              <a:prstGeom prst="rect">
                <a:avLst/>
              </a:prstGeom>
              <a:solidFill>
                <a:srgbClr val="93B3D7">
                  <a:alpha val="819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8"/>
              <p:cNvSpPr/>
              <p:nvPr/>
            </p:nvSpPr>
            <p:spPr>
              <a:xfrm>
                <a:off x="2057400" y="1735142"/>
                <a:ext cx="15544800" cy="126131"/>
              </a:xfrm>
              <a:prstGeom prst="rect">
                <a:avLst/>
              </a:prstGeom>
              <a:gradFill>
                <a:gsLst>
                  <a:gs pos="0">
                    <a:srgbClr val="538CD5">
                      <a:alpha val="60000"/>
                    </a:srgbClr>
                  </a:gs>
                  <a:gs pos="50000">
                    <a:srgbClr val="BFCFEC">
                      <a:alpha val="60000"/>
                    </a:srgbClr>
                  </a:gs>
                  <a:gs pos="100000">
                    <a:srgbClr val="C5D8F1">
                      <a:alpha val="60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cs typeface="Calibri"/>
                  <a:sym typeface="Calibri"/>
                </a:endParaRPr>
              </a:p>
            </p:txBody>
          </p:sp>
        </p:grpSp>
        <p:sp>
          <p:nvSpPr>
            <p:cNvPr id="179" name="Google Shape;179;p8"/>
            <p:cNvSpPr txBox="1"/>
            <p:nvPr/>
          </p:nvSpPr>
          <p:spPr>
            <a:xfrm>
              <a:off x="432261" y="287326"/>
              <a:ext cx="9077499" cy="14465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800" b="1" dirty="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cs typeface="Open Sans Medium"/>
                  <a:sym typeface="Open Sans Medium"/>
                </a:rPr>
                <a:t>02</a:t>
              </a:r>
              <a:r>
                <a:rPr lang="ko-KR" sz="7200" dirty="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cs typeface="Open Sans"/>
                  <a:sym typeface="Open Sans"/>
                </a:rPr>
                <a:t>   </a:t>
              </a:r>
              <a:r>
                <a:rPr lang="ko-KR" sz="6600" dirty="0">
                  <a:solidFill>
                    <a:schemeClr val="dk1"/>
                  </a:solidFill>
                  <a:latin typeface="에스코어 드림 5 Medium" pitchFamily="34" charset="-127"/>
                  <a:ea typeface="에스코어 드림 5 Medium" pitchFamily="34" charset="-127"/>
                  <a:cs typeface="Open Sans"/>
                  <a:sym typeface="Open Sans"/>
                </a:rPr>
                <a:t>이론적 배경</a:t>
              </a:r>
              <a:endParaRPr sz="6600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cs typeface="Open Sans"/>
                <a:sym typeface="Open Sans"/>
              </a:endParaRPr>
            </a:p>
          </p:txBody>
        </p:sp>
      </p:grpSp>
      <p:pic>
        <p:nvPicPr>
          <p:cNvPr id="180" name="Google Shape;180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46667" y="9523005"/>
            <a:ext cx="6599444" cy="44766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7</a:t>
            </a:fld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271521" y="3384767"/>
            <a:ext cx="1673303" cy="207388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9"/>
          <p:cNvSpPr txBox="1"/>
          <p:nvPr/>
        </p:nvSpPr>
        <p:spPr>
          <a:xfrm>
            <a:off x="685800" y="2628900"/>
            <a:ext cx="17297400" cy="5016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연구문제</a:t>
            </a:r>
            <a:endParaRPr sz="3200" b="1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1) 교육부가 발행한 정책문서에서 코로나 전후 미래교육 관련 키워드에는 어떤 차이가 있는가? </a:t>
            </a:r>
            <a:endParaRPr sz="3200" b="1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accent6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word2vec, FastText + Kmeans</a:t>
            </a:r>
            <a:endParaRPr sz="3200">
              <a:solidFill>
                <a:schemeClr val="accent6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514350" marR="0" lvl="0" indent="-3111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1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514350" marR="0" lvl="0" indent="-3111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1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2) 교육부가 발행한 정책문서에서 코로나 전후 미래교육 관련 토픽에는 어떤 차이가 있는가?</a:t>
            </a:r>
            <a:endParaRPr>
              <a:latin typeface="에스코어 드림 5 Medium" pitchFamily="34" charset="-127"/>
              <a:ea typeface="에스코어 드림 5 Medium" pitchFamily="34" charset="-127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dk1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accent6"/>
                </a:solidFill>
                <a:latin typeface="에스코어 드림 5 Medium" pitchFamily="34" charset="-127"/>
                <a:ea typeface="에스코어 드림 5 Medium" pitchFamily="34" charset="-127"/>
                <a:sym typeface="Arial"/>
              </a:rPr>
              <a:t>LDA</a:t>
            </a:r>
            <a:endParaRPr sz="3200">
              <a:solidFill>
                <a:schemeClr val="accent6"/>
              </a:solidFill>
              <a:latin typeface="에스코어 드림 5 Medium" pitchFamily="34" charset="-127"/>
              <a:ea typeface="에스코어 드림 5 Medium" pitchFamily="34" charset="-127"/>
              <a:sym typeface="Arial"/>
            </a:endParaRPr>
          </a:p>
        </p:txBody>
      </p:sp>
      <p:grpSp>
        <p:nvGrpSpPr>
          <p:cNvPr id="187" name="Google Shape;187;p9"/>
          <p:cNvGrpSpPr/>
          <p:nvPr/>
        </p:nvGrpSpPr>
        <p:grpSpPr>
          <a:xfrm>
            <a:off x="401782" y="287326"/>
            <a:ext cx="17200418" cy="1573947"/>
            <a:chOff x="401782" y="287326"/>
            <a:chExt cx="17200418" cy="1573947"/>
          </a:xfrm>
        </p:grpSpPr>
        <p:grpSp>
          <p:nvGrpSpPr>
            <p:cNvPr id="188" name="Google Shape;188;p9"/>
            <p:cNvGrpSpPr/>
            <p:nvPr/>
          </p:nvGrpSpPr>
          <p:grpSpPr>
            <a:xfrm>
              <a:off x="401782" y="337779"/>
              <a:ext cx="17200418" cy="1523494"/>
              <a:chOff x="401782" y="337779"/>
              <a:chExt cx="17200418" cy="1523494"/>
            </a:xfrm>
          </p:grpSpPr>
          <p:sp>
            <p:nvSpPr>
              <p:cNvPr id="189" name="Google Shape;189;p9"/>
              <p:cNvSpPr/>
              <p:nvPr/>
            </p:nvSpPr>
            <p:spPr>
              <a:xfrm>
                <a:off x="401782" y="337779"/>
                <a:ext cx="1655618" cy="1523494"/>
              </a:xfrm>
              <a:prstGeom prst="rect">
                <a:avLst/>
              </a:prstGeom>
              <a:solidFill>
                <a:srgbClr val="93B3D7">
                  <a:alpha val="819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9"/>
              <p:cNvSpPr/>
              <p:nvPr/>
            </p:nvSpPr>
            <p:spPr>
              <a:xfrm>
                <a:off x="2057400" y="1735142"/>
                <a:ext cx="15544800" cy="126131"/>
              </a:xfrm>
              <a:prstGeom prst="rect">
                <a:avLst/>
              </a:prstGeom>
              <a:gradFill>
                <a:gsLst>
                  <a:gs pos="0">
                    <a:srgbClr val="538CD5">
                      <a:alpha val="60000"/>
                    </a:srgbClr>
                  </a:gs>
                  <a:gs pos="50000">
                    <a:srgbClr val="BFCFEC">
                      <a:alpha val="60000"/>
                    </a:srgbClr>
                  </a:gs>
                  <a:gs pos="100000">
                    <a:srgbClr val="C5D8F1">
                      <a:alpha val="60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cs typeface="Calibri"/>
                  <a:sym typeface="Calibri"/>
                </a:endParaRPr>
              </a:p>
            </p:txBody>
          </p:sp>
        </p:grpSp>
        <p:sp>
          <p:nvSpPr>
            <p:cNvPr id="191" name="Google Shape;191;p9"/>
            <p:cNvSpPr txBox="1"/>
            <p:nvPr/>
          </p:nvSpPr>
          <p:spPr>
            <a:xfrm>
              <a:off x="432262" y="287326"/>
              <a:ext cx="6553200" cy="144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800" b="1" dirty="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cs typeface="Open Sans Medium"/>
                  <a:sym typeface="Open Sans Medium"/>
                </a:rPr>
                <a:t>03</a:t>
              </a:r>
              <a:r>
                <a:rPr lang="ko-KR" sz="7200" dirty="0">
                  <a:solidFill>
                    <a:schemeClr val="lt1"/>
                  </a:solidFill>
                  <a:latin typeface="에스코어 드림 5 Medium" pitchFamily="34" charset="-127"/>
                  <a:ea typeface="에스코어 드림 5 Medium" pitchFamily="34" charset="-127"/>
                  <a:cs typeface="Open Sans"/>
                  <a:sym typeface="Open Sans"/>
                </a:rPr>
                <a:t>   </a:t>
              </a:r>
              <a:r>
                <a:rPr lang="ko-KR" sz="6600" dirty="0">
                  <a:solidFill>
                    <a:schemeClr val="dk1"/>
                  </a:solidFill>
                  <a:latin typeface="에스코어 드림 5 Medium" pitchFamily="34" charset="-127"/>
                  <a:ea typeface="에스코어 드림 5 Medium" pitchFamily="34" charset="-127"/>
                  <a:cs typeface="Open Sans"/>
                  <a:sym typeface="Open Sans"/>
                </a:rPr>
                <a:t>연구문제</a:t>
              </a:r>
              <a:endParaRPr sz="6600" dirty="0">
                <a:solidFill>
                  <a:schemeClr val="dk1"/>
                </a:solidFill>
                <a:latin typeface="에스코어 드림 5 Medium" pitchFamily="34" charset="-127"/>
                <a:ea typeface="에스코어 드림 5 Medium" pitchFamily="34" charset="-127"/>
                <a:cs typeface="Open Sans"/>
                <a:sym typeface="Open Sans"/>
              </a:endParaRPr>
            </a:p>
          </p:txBody>
        </p:sp>
      </p:grpSp>
      <p:pic>
        <p:nvPicPr>
          <p:cNvPr id="192" name="Google Shape;192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46668" y="9551239"/>
            <a:ext cx="6599444" cy="44766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8</a:t>
            </a:fld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8567" y="1440033"/>
            <a:ext cx="2597913" cy="2550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4115" y="1825802"/>
            <a:ext cx="5770441" cy="80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79293" y="4094488"/>
            <a:ext cx="2559818" cy="2550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703906" y="4480259"/>
            <a:ext cx="2661622" cy="81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79293" y="1440033"/>
            <a:ext cx="2340770" cy="255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679293" y="6748942"/>
            <a:ext cx="2550294" cy="255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69525" y="7134716"/>
            <a:ext cx="2395870" cy="159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778567" y="4094488"/>
            <a:ext cx="2550294" cy="2550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778567" y="6748942"/>
            <a:ext cx="2569342" cy="255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9221183" y="1825802"/>
            <a:ext cx="2249518" cy="1490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 rot="10800000">
            <a:off x="1904762" y="3794992"/>
            <a:ext cx="4266667" cy="63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 rot="10800000">
            <a:off x="1904762" y="6534103"/>
            <a:ext cx="4266667" cy="63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 rot="10800000">
            <a:off x="6994512" y="3794992"/>
            <a:ext cx="4266667" cy="63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 rot="10800000">
            <a:off x="6994512" y="6534103"/>
            <a:ext cx="4266667" cy="63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96973" y="422659"/>
            <a:ext cx="1318001" cy="101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946668" y="9551239"/>
            <a:ext cx="6599444" cy="447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118;p3"/>
          <p:cNvPicPr preferRelativeResize="0"/>
          <p:nvPr/>
        </p:nvPicPr>
        <p:blipFill rotWithShape="1">
          <a:blip r:embed="rId16">
            <a:alphaModFix/>
          </a:blip>
          <a:srcRect b="34195"/>
          <a:stretch/>
        </p:blipFill>
        <p:spPr>
          <a:xfrm>
            <a:off x="8479136" y="4581361"/>
            <a:ext cx="2991565" cy="1538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118;p3"/>
          <p:cNvPicPr preferRelativeResize="0"/>
          <p:nvPr/>
        </p:nvPicPr>
        <p:blipFill rotWithShape="1">
          <a:blip r:embed="rId16">
            <a:alphaModFix/>
          </a:blip>
          <a:srcRect t="59494"/>
          <a:stretch/>
        </p:blipFill>
        <p:spPr>
          <a:xfrm>
            <a:off x="8479135" y="7134716"/>
            <a:ext cx="2991565" cy="1315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14;p10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1963400" y="3794992"/>
            <a:ext cx="5833691" cy="500551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281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2377</Words>
  <Application>Microsoft Macintosh PowerPoint</Application>
  <PresentationFormat>Custom</PresentationFormat>
  <Paragraphs>680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Malgun Gothic</vt:lpstr>
      <vt:lpstr>Calibri</vt:lpstr>
      <vt:lpstr>에스코어 드림 5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유지승(초등교육과)</cp:lastModifiedBy>
  <cp:revision>5</cp:revision>
  <dcterms:created xsi:type="dcterms:W3CDTF">2022-06-05T20:41:35Z</dcterms:created>
  <dcterms:modified xsi:type="dcterms:W3CDTF">2023-10-23T19:54:42Z</dcterms:modified>
</cp:coreProperties>
</file>