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embeddedFontLst>
    <p:embeddedFont>
      <p:font typeface="Garamond"/>
      <p:regular r:id="rId26"/>
      <p:bold r:id="rId27"/>
      <p:italic r:id="rId28"/>
      <p:boldItalic r:id="rId29"/>
    </p:embeddedFont>
    <p:embeddedFont>
      <p:font typeface="Tahom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Garamond-regular.fntdata"/><Relationship Id="rId25" Type="http://schemas.openxmlformats.org/officeDocument/2006/relationships/slide" Target="slides/slide19.xml"/><Relationship Id="rId28" Type="http://schemas.openxmlformats.org/officeDocument/2006/relationships/font" Target="fonts/Garamond-italic.fntdata"/><Relationship Id="rId27" Type="http://schemas.openxmlformats.org/officeDocument/2006/relationships/font" Target="fonts/Garamon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Garamon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Tahoma-bold.fntdata"/><Relationship Id="rId30" Type="http://schemas.openxmlformats.org/officeDocument/2006/relationships/font" Target="fonts/Tahoma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63190235f_2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563190235f_2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g2563190235f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61a0b2d8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561a0b2d80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61a0b2d8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561a0b2d80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61a0b2d8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561a0b2d80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61a0b2d8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561a0b2d80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61a0b2d8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561a0b2d80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61a0b2d8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561a0b2d80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61a0b2d8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561a0b2d80_0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61a0b2d8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561a0b2d80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61a0b2d8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561a0b2d80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64caa09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564caa0991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63190235f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56319023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outline of the rest of my talk.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First, I would like to start with explaining basic DRAM operations and building motivation for an infrastructure to characterize real DRAM chips.</a:t>
            </a:r>
            <a:endParaRPr/>
          </a:p>
        </p:txBody>
      </p:sp>
      <p:sp>
        <p:nvSpPr>
          <p:cNvPr id="135" name="Google Shape;135;g2563190235f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63190235f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563190235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563190235f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63190235f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563190235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563190235f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63190235f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56319023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563190235f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63190235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563190235f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63190235f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563190235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563190235f_0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63190235f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563190235f_2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63190235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563190235f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457200" y="1123950"/>
            <a:ext cx="82296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14"/>
          <p:cNvCxnSpPr/>
          <p:nvPr/>
        </p:nvCxnSpPr>
        <p:spPr>
          <a:xfrm>
            <a:off x="457200" y="337185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4"/>
          <p:cNvCxnSpPr/>
          <p:nvPr/>
        </p:nvCxnSpPr>
        <p:spPr>
          <a:xfrm>
            <a:off x="8686800" y="2457450"/>
            <a:ext cx="0" cy="914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4"/>
          <p:cNvSpPr txBox="1"/>
          <p:nvPr>
            <p:ph type="ctrTitle"/>
          </p:nvPr>
        </p:nvSpPr>
        <p:spPr>
          <a:xfrm>
            <a:off x="685800" y="1524000"/>
            <a:ext cx="7924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685800" y="3581400"/>
            <a:ext cx="7848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SzPts val="117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28600" y="997529"/>
            <a:ext cx="8610600" cy="5193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975"/>
              <a:buNone/>
              <a:defRPr sz="1500"/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SzPts val="810"/>
              <a:buNone/>
              <a:defRPr sz="135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SzPts val="788"/>
              <a:buNone/>
              <a:defRPr sz="1050"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28600" y="1371600"/>
            <a:ext cx="42291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277" lvl="0" marL="457200" algn="l">
              <a:spcBef>
                <a:spcPts val="420"/>
              </a:spcBef>
              <a:spcAft>
                <a:spcPts val="0"/>
              </a:spcAft>
              <a:buSzPts val="1365"/>
              <a:buChar char="■"/>
              <a:defRPr sz="2100"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2pPr>
            <a:lvl3pPr indent="-290512" lvl="2" marL="1371600" algn="l">
              <a:spcBef>
                <a:spcPts val="300"/>
              </a:spcBef>
              <a:spcAft>
                <a:spcPts val="0"/>
              </a:spcAft>
              <a:buSzPts val="975"/>
              <a:buChar char="■"/>
              <a:defRPr sz="1500"/>
            </a:lvl3pPr>
            <a:lvl4pPr indent="-288607" lvl="3" marL="1828800" algn="l">
              <a:spcBef>
                <a:spcPts val="270"/>
              </a:spcBef>
              <a:spcAft>
                <a:spcPts val="0"/>
              </a:spcAft>
              <a:buSzPts val="945"/>
              <a:buChar char="❑"/>
              <a:defRPr sz="1350"/>
            </a:lvl4pPr>
            <a:lvl5pPr indent="-292893" lvl="4" marL="2286000" algn="l">
              <a:spcBef>
                <a:spcPts val="270"/>
              </a:spcBef>
              <a:spcAft>
                <a:spcPts val="0"/>
              </a:spcAft>
              <a:buSzPts val="1013"/>
              <a:buChar char="▪"/>
              <a:defRPr sz="1350"/>
            </a:lvl5pPr>
            <a:lvl6pPr indent="-292893" lvl="5" marL="2743200" algn="l">
              <a:spcBef>
                <a:spcPts val="270"/>
              </a:spcBef>
              <a:spcAft>
                <a:spcPts val="0"/>
              </a:spcAft>
              <a:buSzPts val="1013"/>
              <a:buChar char="▪"/>
              <a:defRPr sz="1350"/>
            </a:lvl6pPr>
            <a:lvl7pPr indent="-292893" lvl="6" marL="3200400" algn="l">
              <a:spcBef>
                <a:spcPts val="270"/>
              </a:spcBef>
              <a:spcAft>
                <a:spcPts val="0"/>
              </a:spcAft>
              <a:buSzPts val="1013"/>
              <a:buChar char="▪"/>
              <a:defRPr sz="1350"/>
            </a:lvl7pPr>
            <a:lvl8pPr indent="-292893" lvl="7" marL="3657600" algn="l">
              <a:spcBef>
                <a:spcPts val="270"/>
              </a:spcBef>
              <a:spcAft>
                <a:spcPts val="0"/>
              </a:spcAft>
              <a:buSzPts val="1013"/>
              <a:buChar char="▪"/>
              <a:defRPr sz="1350"/>
            </a:lvl8pPr>
            <a:lvl9pPr indent="-292893" lvl="8" marL="4114800" algn="l">
              <a:spcBef>
                <a:spcPts val="270"/>
              </a:spcBef>
              <a:spcAft>
                <a:spcPts val="0"/>
              </a:spcAft>
              <a:buSzPts val="1013"/>
              <a:buChar char="▪"/>
              <a:defRPr sz="135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610100" y="1371600"/>
            <a:ext cx="42291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277" lvl="0" marL="457200" algn="l">
              <a:spcBef>
                <a:spcPts val="420"/>
              </a:spcBef>
              <a:spcAft>
                <a:spcPts val="0"/>
              </a:spcAft>
              <a:buSzPts val="1365"/>
              <a:buChar char="■"/>
              <a:defRPr sz="2100"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 sz="1800"/>
            </a:lvl2pPr>
            <a:lvl3pPr indent="-290512" lvl="2" marL="1371600" algn="l">
              <a:spcBef>
                <a:spcPts val="300"/>
              </a:spcBef>
              <a:spcAft>
                <a:spcPts val="0"/>
              </a:spcAft>
              <a:buSzPts val="975"/>
              <a:buChar char="■"/>
              <a:defRPr sz="1500"/>
            </a:lvl3pPr>
            <a:lvl4pPr indent="-288607" lvl="3" marL="1828800" algn="l">
              <a:spcBef>
                <a:spcPts val="270"/>
              </a:spcBef>
              <a:spcAft>
                <a:spcPts val="0"/>
              </a:spcAft>
              <a:buSzPts val="945"/>
              <a:buChar char="❑"/>
              <a:defRPr sz="1350"/>
            </a:lvl4pPr>
            <a:lvl5pPr indent="-292893" lvl="4" marL="2286000" algn="l">
              <a:spcBef>
                <a:spcPts val="270"/>
              </a:spcBef>
              <a:spcAft>
                <a:spcPts val="0"/>
              </a:spcAft>
              <a:buSzPts val="1013"/>
              <a:buChar char="▪"/>
              <a:defRPr sz="1350"/>
            </a:lvl5pPr>
            <a:lvl6pPr indent="-292893" lvl="5" marL="2743200" algn="l">
              <a:spcBef>
                <a:spcPts val="270"/>
              </a:spcBef>
              <a:spcAft>
                <a:spcPts val="0"/>
              </a:spcAft>
              <a:buSzPts val="1013"/>
              <a:buChar char="▪"/>
              <a:defRPr sz="1350"/>
            </a:lvl6pPr>
            <a:lvl7pPr indent="-292893" lvl="6" marL="3200400" algn="l">
              <a:spcBef>
                <a:spcPts val="270"/>
              </a:spcBef>
              <a:spcAft>
                <a:spcPts val="0"/>
              </a:spcAft>
              <a:buSzPts val="1013"/>
              <a:buChar char="▪"/>
              <a:defRPr sz="1350"/>
            </a:lvl7pPr>
            <a:lvl8pPr indent="-292893" lvl="7" marL="3657600" algn="l">
              <a:spcBef>
                <a:spcPts val="270"/>
              </a:spcBef>
              <a:spcAft>
                <a:spcPts val="0"/>
              </a:spcAft>
              <a:buSzPts val="1013"/>
              <a:buChar char="▪"/>
              <a:defRPr sz="1350"/>
            </a:lvl8pPr>
            <a:lvl9pPr indent="-292893" lvl="8" marL="4114800" algn="l">
              <a:spcBef>
                <a:spcPts val="270"/>
              </a:spcBef>
              <a:spcAft>
                <a:spcPts val="0"/>
              </a:spcAft>
              <a:buSzPts val="1013"/>
              <a:buChar char="▪"/>
              <a:defRPr sz="1350"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9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877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9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9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9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9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900"/>
              <a:buNone/>
              <a:defRPr b="1" sz="12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1pPr>
            <a:lvl2pPr indent="-285750" lvl="1" marL="914400" algn="l">
              <a:spcBef>
                <a:spcPts val="300"/>
              </a:spcBef>
              <a:spcAft>
                <a:spcPts val="0"/>
              </a:spcAft>
              <a:buSzPts val="900"/>
              <a:buChar char="❑"/>
              <a:defRPr sz="1500"/>
            </a:lvl2pPr>
            <a:lvl3pPr indent="-284321" lvl="2" marL="1371600" algn="l">
              <a:spcBef>
                <a:spcPts val="270"/>
              </a:spcBef>
              <a:spcAft>
                <a:spcPts val="0"/>
              </a:spcAft>
              <a:buSzPts val="877"/>
              <a:buChar char="■"/>
              <a:defRPr sz="1350"/>
            </a:lvl3pPr>
            <a:lvl4pPr indent="-281939" lvl="3" marL="1828800" algn="l">
              <a:spcBef>
                <a:spcPts val="240"/>
              </a:spcBef>
              <a:spcAft>
                <a:spcPts val="0"/>
              </a:spcAft>
              <a:buSzPts val="840"/>
              <a:buChar char="❑"/>
              <a:defRPr sz="1200"/>
            </a:lvl4pPr>
            <a:lvl5pPr indent="-285750" lvl="4" marL="2286000" algn="l">
              <a:spcBef>
                <a:spcPts val="240"/>
              </a:spcBef>
              <a:spcAft>
                <a:spcPts val="0"/>
              </a:spcAft>
              <a:buSzPts val="900"/>
              <a:buChar char="▪"/>
              <a:defRPr sz="1200"/>
            </a:lvl5pPr>
            <a:lvl6pPr indent="-285750" lvl="5" marL="2743200" algn="l">
              <a:spcBef>
                <a:spcPts val="240"/>
              </a:spcBef>
              <a:spcAft>
                <a:spcPts val="0"/>
              </a:spcAft>
              <a:buSzPts val="900"/>
              <a:buChar char="▪"/>
              <a:defRPr sz="1200"/>
            </a:lvl6pPr>
            <a:lvl7pPr indent="-285750" lvl="6" marL="3200400" algn="l">
              <a:spcBef>
                <a:spcPts val="240"/>
              </a:spcBef>
              <a:spcAft>
                <a:spcPts val="0"/>
              </a:spcAft>
              <a:buSzPts val="900"/>
              <a:buChar char="▪"/>
              <a:defRPr sz="1200"/>
            </a:lvl7pPr>
            <a:lvl8pPr indent="-285750" lvl="7" marL="3657600" algn="l">
              <a:spcBef>
                <a:spcPts val="240"/>
              </a:spcBef>
              <a:spcAft>
                <a:spcPts val="0"/>
              </a:spcAft>
              <a:buSzPts val="900"/>
              <a:buChar char="▪"/>
              <a:defRPr sz="1200"/>
            </a:lvl8pPr>
            <a:lvl9pPr indent="-285750" lvl="8" marL="4114800" algn="l">
              <a:spcBef>
                <a:spcPts val="240"/>
              </a:spcBef>
              <a:spcAft>
                <a:spcPts val="0"/>
              </a:spcAft>
              <a:buSzPts val="900"/>
              <a:buChar char="▪"/>
              <a:defRPr sz="1200"/>
            </a:lvl9pPr>
          </a:lstStyle>
          <a:p/>
        </p:txBody>
      </p:sp>
      <p:sp>
        <p:nvSpPr>
          <p:cNvPr id="86" name="Google Shape;86;p18"/>
          <p:cNvSpPr txBox="1"/>
          <p:nvPr>
            <p:ph idx="3" type="body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9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877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9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9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9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9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900"/>
              <a:buNone/>
              <a:defRPr b="1" sz="1200"/>
            </a:lvl9pPr>
          </a:lstStyle>
          <a:p/>
        </p:txBody>
      </p:sp>
      <p:sp>
        <p:nvSpPr>
          <p:cNvPr id="87" name="Google Shape;87;p18"/>
          <p:cNvSpPr txBox="1"/>
          <p:nvPr>
            <p:ph idx="4" type="body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1pPr>
            <a:lvl2pPr indent="-285750" lvl="1" marL="914400" algn="l">
              <a:spcBef>
                <a:spcPts val="300"/>
              </a:spcBef>
              <a:spcAft>
                <a:spcPts val="0"/>
              </a:spcAft>
              <a:buSzPts val="900"/>
              <a:buChar char="❑"/>
              <a:defRPr sz="1500"/>
            </a:lvl2pPr>
            <a:lvl3pPr indent="-284321" lvl="2" marL="1371600" algn="l">
              <a:spcBef>
                <a:spcPts val="270"/>
              </a:spcBef>
              <a:spcAft>
                <a:spcPts val="0"/>
              </a:spcAft>
              <a:buSzPts val="877"/>
              <a:buChar char="■"/>
              <a:defRPr sz="1350"/>
            </a:lvl3pPr>
            <a:lvl4pPr indent="-281939" lvl="3" marL="1828800" algn="l">
              <a:spcBef>
                <a:spcPts val="240"/>
              </a:spcBef>
              <a:spcAft>
                <a:spcPts val="0"/>
              </a:spcAft>
              <a:buSzPts val="840"/>
              <a:buChar char="❑"/>
              <a:defRPr sz="1200"/>
            </a:lvl4pPr>
            <a:lvl5pPr indent="-285750" lvl="4" marL="2286000" algn="l">
              <a:spcBef>
                <a:spcPts val="240"/>
              </a:spcBef>
              <a:spcAft>
                <a:spcPts val="0"/>
              </a:spcAft>
              <a:buSzPts val="900"/>
              <a:buChar char="▪"/>
              <a:defRPr sz="1200"/>
            </a:lvl5pPr>
            <a:lvl6pPr indent="-285750" lvl="5" marL="2743200" algn="l">
              <a:spcBef>
                <a:spcPts val="240"/>
              </a:spcBef>
              <a:spcAft>
                <a:spcPts val="0"/>
              </a:spcAft>
              <a:buSzPts val="900"/>
              <a:buChar char="▪"/>
              <a:defRPr sz="1200"/>
            </a:lvl6pPr>
            <a:lvl7pPr indent="-285750" lvl="6" marL="3200400" algn="l">
              <a:spcBef>
                <a:spcPts val="240"/>
              </a:spcBef>
              <a:spcAft>
                <a:spcPts val="0"/>
              </a:spcAft>
              <a:buSzPts val="900"/>
              <a:buChar char="▪"/>
              <a:defRPr sz="1200"/>
            </a:lvl7pPr>
            <a:lvl8pPr indent="-285750" lvl="7" marL="3657600" algn="l">
              <a:spcBef>
                <a:spcPts val="240"/>
              </a:spcBef>
              <a:spcAft>
                <a:spcPts val="0"/>
              </a:spcAft>
              <a:buSzPts val="900"/>
              <a:buChar char="▪"/>
              <a:defRPr sz="1200"/>
            </a:lvl8pPr>
            <a:lvl9pPr indent="-285750" lvl="8" marL="4114800" algn="l">
              <a:spcBef>
                <a:spcPts val="240"/>
              </a:spcBef>
              <a:spcAft>
                <a:spcPts val="0"/>
              </a:spcAft>
              <a:buSzPts val="900"/>
              <a:buChar char="▪"/>
              <a:defRPr sz="1200"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8610" lvl="1" marL="914400" algn="l">
              <a:spcBef>
                <a:spcPts val="420"/>
              </a:spcBef>
              <a:spcAft>
                <a:spcPts val="0"/>
              </a:spcAft>
              <a:buSzPts val="1260"/>
              <a:buChar char="❑"/>
              <a:defRPr sz="21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5275" lvl="3" marL="1828800" algn="l">
              <a:spcBef>
                <a:spcPts val="300"/>
              </a:spcBef>
              <a:spcAft>
                <a:spcPts val="0"/>
              </a:spcAft>
              <a:buSzPts val="1050"/>
              <a:buChar char="❑"/>
              <a:defRPr sz="1500"/>
            </a:lvl4pPr>
            <a:lvl5pPr indent="-300037" lvl="4" marL="2286000" algn="l">
              <a:spcBef>
                <a:spcPts val="300"/>
              </a:spcBef>
              <a:spcAft>
                <a:spcPts val="0"/>
              </a:spcAft>
              <a:buSzPts val="1125"/>
              <a:buChar char="▪"/>
              <a:defRPr sz="1500"/>
            </a:lvl5pPr>
            <a:lvl6pPr indent="-300037" lvl="5" marL="2743200" algn="l">
              <a:spcBef>
                <a:spcPts val="300"/>
              </a:spcBef>
              <a:spcAft>
                <a:spcPts val="0"/>
              </a:spcAft>
              <a:buSzPts val="1125"/>
              <a:buChar char="▪"/>
              <a:defRPr sz="1500"/>
            </a:lvl6pPr>
            <a:lvl7pPr indent="-300037" lvl="6" marL="3200400" algn="l">
              <a:spcBef>
                <a:spcPts val="300"/>
              </a:spcBef>
              <a:spcAft>
                <a:spcPts val="0"/>
              </a:spcAft>
              <a:buSzPts val="1125"/>
              <a:buChar char="▪"/>
              <a:defRPr sz="1500"/>
            </a:lvl7pPr>
            <a:lvl8pPr indent="-300037" lvl="7" marL="3657600" algn="l">
              <a:spcBef>
                <a:spcPts val="300"/>
              </a:spcBef>
              <a:spcAft>
                <a:spcPts val="0"/>
              </a:spcAft>
              <a:buSzPts val="1125"/>
              <a:buChar char="▪"/>
              <a:defRPr sz="1500"/>
            </a:lvl8pPr>
            <a:lvl9pPr indent="-300037" lvl="8" marL="4114800" algn="l">
              <a:spcBef>
                <a:spcPts val="300"/>
              </a:spcBef>
              <a:spcAft>
                <a:spcPts val="0"/>
              </a:spcAft>
              <a:buSzPts val="1125"/>
              <a:buChar char="▪"/>
              <a:defRPr sz="1500"/>
            </a:lvl9pPr>
          </a:lstStyle>
          <a:p/>
        </p:txBody>
      </p:sp>
      <p:sp>
        <p:nvSpPr>
          <p:cNvPr id="100" name="Google Shape;100;p21"/>
          <p:cNvSpPr txBox="1"/>
          <p:nvPr>
            <p:ph idx="2" type="body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SzPts val="488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SzPts val="683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SzPts val="488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SzPts val="506"/>
              <a:buNone/>
              <a:defRPr sz="675"/>
            </a:lvl9pPr>
          </a:lstStyle>
          <a:p/>
        </p:txBody>
      </p:sp>
      <p:sp>
        <p:nvSpPr>
          <p:cNvPr id="107" name="Google Shape;107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 rot="5400000">
            <a:off x="1916113" y="-788985"/>
            <a:ext cx="5235575" cy="8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 rot="5400000">
            <a:off x="4714875" y="2124075"/>
            <a:ext cx="6096000" cy="2152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 rot="5400000">
            <a:off x="333375" y="47625"/>
            <a:ext cx="6096000" cy="63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type="clipArtAndTx">
  <p:cSld name="CLIPART_AND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/>
          <p:nvPr>
            <p:ph idx="2" type="clipArt"/>
          </p:nvPr>
        </p:nvSpPr>
        <p:spPr>
          <a:xfrm>
            <a:off x="228600" y="1371600"/>
            <a:ext cx="42291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4610100" y="1371600"/>
            <a:ext cx="42291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98527"/>
            <a:ext cx="8610600" cy="523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1465" lvl="1" marL="914400" marR="0" rtl="0" algn="l">
              <a:spcBef>
                <a:spcPts val="33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❑"/>
              <a:defRPr b="0" i="0" sz="16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0512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5" name="Google Shape;55;p13"/>
          <p:cNvCxnSpPr/>
          <p:nvPr/>
        </p:nvCxnSpPr>
        <p:spPr>
          <a:xfrm>
            <a:off x="228600" y="6481763"/>
            <a:ext cx="8610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228600" y="898525"/>
            <a:ext cx="8610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" type="subTitle"/>
          </p:nvPr>
        </p:nvSpPr>
        <p:spPr>
          <a:xfrm>
            <a:off x="1657350" y="3886200"/>
            <a:ext cx="588645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65"/>
              <a:buNone/>
            </a:pPr>
            <a:r>
              <a:rPr lang="en" sz="2100">
                <a:solidFill>
                  <a:srgbClr val="003399"/>
                </a:solidFill>
              </a:rPr>
              <a:t>Jishnu Das</a:t>
            </a:r>
            <a:endParaRPr sz="2100">
              <a:solidFill>
                <a:srgbClr val="003399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"/>
              <a:t>Hobby project 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"/>
              <a:t>IIT-BHU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"/>
              <a:t>29 June 2023</a:t>
            </a:r>
            <a:endParaRPr/>
          </a:p>
        </p:txBody>
      </p:sp>
      <p:sp>
        <p:nvSpPr>
          <p:cNvPr id="131" name="Google Shape;131;p26"/>
          <p:cNvSpPr txBox="1"/>
          <p:nvPr>
            <p:ph type="ctrTitle"/>
          </p:nvPr>
        </p:nvSpPr>
        <p:spPr>
          <a:xfrm>
            <a:off x="457200" y="1484550"/>
            <a:ext cx="82296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00000"/>
                </a:solidFill>
              </a:rPr>
              <a:t>floydCycle_hardware</a:t>
            </a:r>
            <a:br>
              <a:rPr b="1" lang="en">
                <a:solidFill>
                  <a:srgbClr val="C00000"/>
                </a:solidFill>
              </a:rPr>
            </a:br>
            <a:br>
              <a:rPr b="1" lang="en" sz="1400">
                <a:solidFill>
                  <a:srgbClr val="C00000"/>
                </a:solidFill>
              </a:rPr>
            </a:br>
            <a:br>
              <a:rPr b="1" lang="en" sz="1200">
                <a:solidFill>
                  <a:srgbClr val="C00000"/>
                </a:solidFill>
              </a:rPr>
            </a:br>
            <a:r>
              <a:rPr lang="en" sz="2000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rPr>
              <a:t>Proteus Simulation and Implementation of Floyd’s cycle finding algorithm in a blockchain</a:t>
            </a:r>
            <a:endParaRPr>
              <a:solidFill>
                <a:schemeClr val="accent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266700" y="15240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ROM block</a:t>
            </a:r>
            <a:endParaRPr sz="4200"/>
          </a:p>
        </p:txBody>
      </p:sp>
      <p:sp>
        <p:nvSpPr>
          <p:cNvPr id="242" name="Google Shape;242;p35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825" y="984250"/>
            <a:ext cx="4511428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266700" y="15240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Add_nxt</a:t>
            </a:r>
            <a:r>
              <a:rPr lang="en" sz="4200"/>
              <a:t> block</a:t>
            </a:r>
            <a:endParaRPr sz="4200"/>
          </a:p>
        </p:txBody>
      </p:sp>
      <p:sp>
        <p:nvSpPr>
          <p:cNvPr id="249" name="Google Shape;249;p36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275" y="984250"/>
            <a:ext cx="3198901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266700" y="15240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Add_plus1 block</a:t>
            </a:r>
            <a:endParaRPr sz="4200"/>
          </a:p>
        </p:txBody>
      </p:sp>
      <p:sp>
        <p:nvSpPr>
          <p:cNvPr id="256" name="Google Shape;256;p37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7" name="Google Shape;2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875" y="1370925"/>
            <a:ext cx="6472238" cy="494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266700" y="15240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Add_in logic</a:t>
            </a:r>
            <a:endParaRPr sz="4200"/>
          </a:p>
        </p:txBody>
      </p:sp>
      <p:sp>
        <p:nvSpPr>
          <p:cNvPr id="263" name="Google Shape;263;p38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838" y="1024875"/>
            <a:ext cx="3852333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266700" y="15240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Add_nxt logic</a:t>
            </a:r>
            <a:endParaRPr sz="4200"/>
          </a:p>
        </p:txBody>
      </p:sp>
      <p:sp>
        <p:nvSpPr>
          <p:cNvPr id="270" name="Google Shape;270;p39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1" name="Google Shape;2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463" y="1582738"/>
            <a:ext cx="625792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266700" y="15240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 Fast_ptr reg</a:t>
            </a:r>
            <a:endParaRPr sz="4200"/>
          </a:p>
        </p:txBody>
      </p:sp>
      <p:sp>
        <p:nvSpPr>
          <p:cNvPr id="277" name="Google Shape;277;p40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Google Shape;2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300" y="1087525"/>
            <a:ext cx="4777409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266700" y="15240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 Slow_ptr reg</a:t>
            </a:r>
            <a:endParaRPr sz="4200"/>
          </a:p>
        </p:txBody>
      </p:sp>
      <p:sp>
        <p:nvSpPr>
          <p:cNvPr id="284" name="Google Shape;284;p41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5" name="Google Shape;2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300" y="1046975"/>
            <a:ext cx="4729391" cy="533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266700" y="15240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 Cycle_detector logic</a:t>
            </a:r>
            <a:endParaRPr sz="4200"/>
          </a:p>
        </p:txBody>
      </p:sp>
      <p:sp>
        <p:nvSpPr>
          <p:cNvPr id="291" name="Google Shape;291;p42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2" name="Google Shape;29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225" y="984250"/>
            <a:ext cx="4141543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266700" y="15240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 Entire Circuit Diagram</a:t>
            </a:r>
            <a:endParaRPr sz="4200"/>
          </a:p>
        </p:txBody>
      </p:sp>
      <p:sp>
        <p:nvSpPr>
          <p:cNvPr id="298" name="Google Shape;298;p43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9" name="Google Shape;29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0"/>
            <a:ext cx="8839203" cy="4197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266700" y="15240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Links for Video Demonstration</a:t>
            </a:r>
            <a:endParaRPr sz="4200"/>
          </a:p>
        </p:txBody>
      </p:sp>
      <p:sp>
        <p:nvSpPr>
          <p:cNvPr id="305" name="Google Shape;305;p44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228600" y="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Outline</a:t>
            </a:r>
            <a:endParaRPr/>
          </a:p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304800" y="1219200"/>
            <a:ext cx="8458200" cy="58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30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aramond"/>
              <a:buAutoNum type="arabicPeriod"/>
            </a:pPr>
            <a:r>
              <a:rPr lang="en" sz="25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Theory</a:t>
            </a:r>
            <a:endParaRPr sz="2500">
              <a:solidFill>
                <a:schemeClr val="dk1"/>
              </a:solidFill>
            </a:endParaRPr>
          </a:p>
          <a:p>
            <a:pPr indent="-273050" lvl="0" marL="3429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aramond"/>
              <a:buAutoNum type="arabicPeriod"/>
            </a:pPr>
            <a:r>
              <a:rPr lang="en" sz="2500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Cyclic Right Shifting</a:t>
            </a:r>
            <a:endParaRPr sz="2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3050" lvl="0" marL="3429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aramond"/>
              <a:buAutoNum type="arabicPeriod"/>
            </a:pPr>
            <a:r>
              <a:rPr lang="en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Problem Statement</a:t>
            </a:r>
            <a:endParaRPr sz="2500">
              <a:solidFill>
                <a:schemeClr val="dk1"/>
              </a:solidFill>
            </a:endParaRPr>
          </a:p>
          <a:p>
            <a:pPr indent="-273050" lvl="0" marL="3429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aramond"/>
              <a:buAutoNum type="arabicPeriod"/>
            </a:pPr>
            <a:r>
              <a:rPr lang="en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Implementation Algorithm</a:t>
            </a:r>
            <a:endParaRPr sz="2500">
              <a:solidFill>
                <a:schemeClr val="dk1"/>
              </a:solidFill>
            </a:endParaRPr>
          </a:p>
          <a:p>
            <a:pPr indent="-273050" lvl="0" marL="3429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aramond"/>
              <a:buAutoNum type="arabicPeriod"/>
            </a:pPr>
            <a:r>
              <a:rPr lang="en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Back of napkin sketch</a:t>
            </a:r>
            <a:endParaRPr sz="25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3429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aramond"/>
              <a:buAutoNum type="arabicPeriod"/>
            </a:pPr>
            <a:r>
              <a:rPr lang="en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Block Diagram</a:t>
            </a:r>
            <a:endParaRPr sz="2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3050" lvl="0" marL="3429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aramond"/>
              <a:buAutoNum type="arabicPeriod"/>
            </a:pPr>
            <a:r>
              <a:rPr lang="en" sz="25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Sub-blocks</a:t>
            </a:r>
            <a:endParaRPr sz="25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73050" lvl="0" marL="3429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aramond"/>
              <a:buAutoNum type="arabicPeriod"/>
            </a:pPr>
            <a:r>
              <a:rPr lang="en" sz="25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Entire Circuit Diagram</a:t>
            </a:r>
            <a:endParaRPr sz="2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3050" lvl="0" marL="3429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aramond"/>
              <a:buAutoNum type="arabicPeriod"/>
            </a:pPr>
            <a:r>
              <a:rPr lang="en" sz="25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Links for Video Demonstration</a:t>
            </a:r>
            <a:endParaRPr sz="2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Theory</a:t>
            </a:r>
            <a:endParaRPr sz="4500"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228600" y="1524000"/>
            <a:ext cx="8610600" cy="4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170"/>
              <a:buChar char="■"/>
            </a:pPr>
            <a:r>
              <a:rPr b="1" lang="en" sz="2200">
                <a:solidFill>
                  <a:srgbClr val="FF0000"/>
                </a:solidFill>
              </a:rPr>
              <a:t>What</a:t>
            </a:r>
            <a:r>
              <a:rPr b="1" lang="en"/>
              <a:t> </a:t>
            </a:r>
            <a:r>
              <a:rPr lang="en"/>
              <a:t>is Blockchain</a:t>
            </a:r>
            <a:r>
              <a:rPr b="1" lang="en"/>
              <a:t> - </a:t>
            </a:r>
            <a:r>
              <a:rPr b="1" lang="en"/>
              <a:t>Decentralized </a:t>
            </a:r>
            <a:r>
              <a:rPr lang="en"/>
              <a:t>(access to all) database of all transactions/ data.</a:t>
            </a:r>
            <a:endParaRPr/>
          </a:p>
          <a:p>
            <a:pPr indent="-182880" lvl="0" marL="257175" rtl="0" algn="l"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  <a:p>
            <a:pPr indent="-182880" lvl="0" marL="257175" rtl="0" algn="l"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170"/>
              <a:buChar char="■"/>
            </a:pPr>
            <a:r>
              <a:rPr b="1" lang="en" sz="2200">
                <a:solidFill>
                  <a:srgbClr val="FF0000"/>
                </a:solidFill>
              </a:rPr>
              <a:t>How</a:t>
            </a:r>
            <a:r>
              <a:rPr b="1" lang="en"/>
              <a:t> </a:t>
            </a:r>
            <a:r>
              <a:rPr lang="en"/>
              <a:t>is data stored</a:t>
            </a:r>
            <a:r>
              <a:rPr b="1" lang="en"/>
              <a:t> </a:t>
            </a:r>
            <a:endParaRPr b="1"/>
          </a:p>
          <a:p>
            <a:pPr indent="-283369" lvl="8" marL="26324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" sz="1800"/>
              <a:t> Linked list </a:t>
            </a:r>
            <a:r>
              <a:rPr lang="en" sz="1800"/>
              <a:t>fashion. Generally the data is encrypted to ensure that no one can access it without authorization.</a:t>
            </a:r>
            <a:endParaRPr sz="1800"/>
          </a:p>
          <a:p>
            <a:pPr indent="-283369" lvl="8" marL="26324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The list contains 2 elements - </a:t>
            </a:r>
            <a:r>
              <a:rPr b="1" lang="en" sz="1800"/>
              <a:t>data </a:t>
            </a:r>
            <a:r>
              <a:rPr lang="en" sz="1800"/>
              <a:t>and next data’s </a:t>
            </a:r>
            <a:r>
              <a:rPr b="1" lang="en" sz="1800"/>
              <a:t>address</a:t>
            </a:r>
            <a:endParaRPr b="1"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"/>
              <a:t>In our case, data is converted into binary and encrypted in a </a:t>
            </a:r>
            <a:r>
              <a:rPr lang="en"/>
              <a:t>right cyclic shifting of the next node address by 3 bits</a:t>
            </a:r>
            <a:endParaRPr/>
          </a:p>
        </p:txBody>
      </p:sp>
      <p:sp>
        <p:nvSpPr>
          <p:cNvPr id="147" name="Google Shape;147;p28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228600" y="8575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Cyclic Right Shifting</a:t>
            </a:r>
            <a:endParaRPr sz="4600"/>
          </a:p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25" y="2091775"/>
            <a:ext cx="8394151" cy="33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Problem Statement</a:t>
            </a:r>
            <a:endParaRPr sz="4400"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228600" y="1524000"/>
            <a:ext cx="8610600" cy="4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SzPts val="1170"/>
              <a:buChar char="■"/>
            </a:pPr>
            <a:r>
              <a:rPr b="1" lang="en"/>
              <a:t>Data</a:t>
            </a:r>
            <a:r>
              <a:rPr lang="en"/>
              <a:t> will be in </a:t>
            </a:r>
            <a:r>
              <a:rPr b="1" lang="en"/>
              <a:t>unhashed 8 bits</a:t>
            </a:r>
            <a:r>
              <a:rPr lang="en"/>
              <a:t>. The </a:t>
            </a:r>
            <a:r>
              <a:rPr b="1" lang="en"/>
              <a:t>address</a:t>
            </a:r>
            <a:r>
              <a:rPr lang="en"/>
              <a:t> to the next data is </a:t>
            </a:r>
            <a:r>
              <a:rPr b="1" lang="en"/>
              <a:t>hashed</a:t>
            </a:r>
            <a:r>
              <a:rPr lang="en"/>
              <a:t> </a:t>
            </a:r>
            <a:r>
              <a:rPr b="1" lang="en"/>
              <a:t>5 bits</a:t>
            </a:r>
            <a:endParaRPr/>
          </a:p>
          <a:p>
            <a:pPr indent="0" lvl="0" marL="257175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"/>
              <a:t>We given this hashed array in the ROM.</a:t>
            </a:r>
            <a:endParaRPr/>
          </a:p>
          <a:p>
            <a:pPr indent="0" lvl="0" marL="257175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"/>
              <a:t>Probably someone has tampered with the data and there is a </a:t>
            </a:r>
            <a:r>
              <a:rPr b="1" lang="en"/>
              <a:t>cycle</a:t>
            </a:r>
            <a:r>
              <a:rPr lang="en"/>
              <a:t> in the linked list, which would collapse the entire linked list.</a:t>
            </a:r>
            <a:endParaRPr/>
          </a:p>
          <a:p>
            <a:pPr indent="0" lvl="0" marL="257175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"/>
              <a:t>Find if there is </a:t>
            </a:r>
            <a:r>
              <a:rPr b="1" lang="en"/>
              <a:t>any such cycle formed</a:t>
            </a:r>
            <a:r>
              <a:rPr lang="en"/>
              <a:t> and if present, find the decrypted </a:t>
            </a:r>
            <a:r>
              <a:rPr b="1" lang="en"/>
              <a:t>address of the head.</a:t>
            </a:r>
            <a:endParaRPr b="1"/>
          </a:p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Implementation Algorithm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228600" y="1219200"/>
            <a:ext cx="86106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5275" lvl="0" marL="257175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73"/>
              <a:buChar char="■"/>
            </a:pPr>
            <a:r>
              <a:rPr lang="en" sz="2250">
                <a:solidFill>
                  <a:srgbClr val="0000FF"/>
                </a:solidFill>
              </a:rPr>
              <a:t>Floyd Cycle Detection Algorithm</a:t>
            </a:r>
            <a:endParaRPr sz="225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0000FF"/>
              </a:solidFill>
            </a:endParaRPr>
          </a:p>
          <a:p>
            <a:pPr indent="-263128" lvl="1" marL="502443" rtl="0" algn="l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SzPts val="1110"/>
              <a:buChar char="❑"/>
            </a:pPr>
            <a:r>
              <a:rPr lang="en"/>
              <a:t>Initialize 2 pointer - Fast and Slow pointer</a:t>
            </a:r>
            <a:endParaRPr/>
          </a:p>
          <a:p>
            <a:pPr indent="-261223" lvl="1" marL="502443" rtl="0" algn="l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SzPts val="1080"/>
              <a:buChar char="❑"/>
            </a:pPr>
            <a:r>
              <a:rPr lang="en"/>
              <a:t>Move the fast pointer by two steps while slow pointer by 1 step</a:t>
            </a:r>
            <a:endParaRPr/>
          </a:p>
          <a:p>
            <a:pPr indent="0" lvl="0" marL="502443" rtl="0" algn="l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4295" rtl="0" algn="l"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sz="120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50" y="3244850"/>
            <a:ext cx="38290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238" y="3263900"/>
            <a:ext cx="37433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Implementation Algorithm</a:t>
            </a:r>
            <a:endParaRPr sz="4400"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228600" y="1524000"/>
            <a:ext cx="8610600" cy="4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9083" lvl="0" marL="257175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73"/>
              <a:buChar char="■"/>
            </a:pPr>
            <a:r>
              <a:rPr lang="en" sz="2250">
                <a:solidFill>
                  <a:srgbClr val="0000FF"/>
                </a:solidFill>
              </a:rPr>
              <a:t>Algorithm</a:t>
            </a:r>
            <a:endParaRPr sz="225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0000FF"/>
              </a:solidFill>
            </a:endParaRPr>
          </a:p>
          <a:p>
            <a:pPr indent="-245983" lvl="1" marL="502443" rtl="0" algn="l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SzPts val="1110"/>
              <a:buChar char="❑"/>
            </a:pPr>
            <a:r>
              <a:rPr b="1" lang="en"/>
              <a:t>Initialize </a:t>
            </a:r>
            <a:r>
              <a:rPr lang="en"/>
              <a:t>them (fast ptr and slow ptr) to head of the linked list</a:t>
            </a:r>
            <a:endParaRPr/>
          </a:p>
          <a:p>
            <a:pPr indent="-244078" lvl="1" marL="502443" rtl="0" algn="l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SzPts val="1080"/>
              <a:buChar char="❑"/>
            </a:pPr>
            <a:r>
              <a:rPr lang="en"/>
              <a:t>In the implementation the </a:t>
            </a:r>
            <a:r>
              <a:rPr b="1" lang="en"/>
              <a:t>fast pointer</a:t>
            </a:r>
            <a:r>
              <a:rPr lang="en"/>
              <a:t> goes by </a:t>
            </a:r>
            <a:r>
              <a:rPr b="1" lang="en"/>
              <a:t>one step in every clock cycle</a:t>
            </a:r>
            <a:r>
              <a:rPr lang="en"/>
              <a:t> and the </a:t>
            </a:r>
            <a:r>
              <a:rPr b="1" lang="en"/>
              <a:t>slow pointer </a:t>
            </a:r>
            <a:r>
              <a:rPr lang="en"/>
              <a:t>goes </a:t>
            </a:r>
            <a:r>
              <a:rPr b="1" lang="en"/>
              <a:t>one step in every two clock cycles</a:t>
            </a:r>
            <a:r>
              <a:rPr lang="en"/>
              <a:t>.</a:t>
            </a:r>
            <a:endParaRPr/>
          </a:p>
          <a:p>
            <a:pPr indent="0" lvl="0" marL="502443" rtl="0" algn="l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4078" lvl="1" marL="502443" rtl="0" algn="l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SzPts val="1080"/>
              <a:buChar char="❑"/>
            </a:pPr>
            <a:r>
              <a:rPr lang="en"/>
              <a:t>Either fast pointer meets the end. The end pointer’s address is 255 or 256. In this case </a:t>
            </a:r>
            <a:r>
              <a:rPr b="1" lang="en"/>
              <a:t>no loop is detected.</a:t>
            </a:r>
            <a:endParaRPr b="1"/>
          </a:p>
          <a:p>
            <a:pPr indent="-244078" lvl="1" marL="502443" rtl="0" algn="l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SzPts val="1080"/>
              <a:buChar char="❑"/>
            </a:pPr>
            <a:r>
              <a:rPr lang="en"/>
              <a:t>If </a:t>
            </a:r>
            <a:r>
              <a:rPr b="1" lang="en"/>
              <a:t>fast</a:t>
            </a:r>
            <a:r>
              <a:rPr lang="en"/>
              <a:t> pointer’s </a:t>
            </a:r>
            <a:r>
              <a:rPr b="1" lang="en"/>
              <a:t>address</a:t>
            </a:r>
            <a:r>
              <a:rPr lang="en"/>
              <a:t> is </a:t>
            </a:r>
            <a:r>
              <a:rPr b="1" lang="en"/>
              <a:t>less</a:t>
            </a:r>
            <a:r>
              <a:rPr lang="en"/>
              <a:t> than </a:t>
            </a:r>
            <a:r>
              <a:rPr b="1" lang="en"/>
              <a:t>slow</a:t>
            </a:r>
            <a:r>
              <a:rPr lang="en"/>
              <a:t> pointer’s </a:t>
            </a:r>
            <a:r>
              <a:rPr b="1" lang="en"/>
              <a:t>address</a:t>
            </a:r>
            <a:r>
              <a:rPr lang="en"/>
              <a:t>, then cycle is detected.</a:t>
            </a:r>
            <a:endParaRPr/>
          </a:p>
          <a:p>
            <a:pPr indent="-244078" lvl="1" marL="502443" rtl="0" algn="l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SzPts val="1080"/>
              <a:buChar char="❑"/>
            </a:pPr>
            <a:r>
              <a:rPr lang="en"/>
              <a:t>The </a:t>
            </a:r>
            <a:r>
              <a:rPr b="1" lang="en"/>
              <a:t>address of the fast pointer</a:t>
            </a:r>
            <a:r>
              <a:rPr lang="en"/>
              <a:t> will determine the </a:t>
            </a:r>
            <a:r>
              <a:rPr b="1" lang="en"/>
              <a:t>address of head</a:t>
            </a:r>
            <a:r>
              <a:rPr lang="en"/>
              <a:t>.</a:t>
            </a:r>
            <a:endParaRPr/>
          </a:p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3418945"/>
            <a:ext cx="4577300" cy="3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Back of napkin block diagram</a:t>
            </a:r>
            <a:endParaRPr sz="4200"/>
          </a:p>
        </p:txBody>
      </p:sp>
      <p:sp>
        <p:nvSpPr>
          <p:cNvPr id="187" name="Google Shape;187;p33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719700"/>
            <a:ext cx="8839201" cy="3919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266700" y="15240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Block diagram</a:t>
            </a:r>
            <a:endParaRPr sz="4200"/>
          </a:p>
        </p:txBody>
      </p:sp>
      <p:sp>
        <p:nvSpPr>
          <p:cNvPr id="194" name="Google Shape;194;p34"/>
          <p:cNvSpPr txBox="1"/>
          <p:nvPr>
            <p:ph idx="12" type="sldNum"/>
          </p:nvPr>
        </p:nvSpPr>
        <p:spPr>
          <a:xfrm>
            <a:off x="6777038" y="631825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4"/>
          <p:cNvSpPr/>
          <p:nvPr/>
        </p:nvSpPr>
        <p:spPr>
          <a:xfrm>
            <a:off x="415250" y="2967800"/>
            <a:ext cx="1112700" cy="93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4"/>
          <p:cNvSpPr/>
          <p:nvPr/>
        </p:nvSpPr>
        <p:spPr>
          <a:xfrm>
            <a:off x="415250" y="4641475"/>
            <a:ext cx="1112700" cy="75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4"/>
          <p:cNvSpPr/>
          <p:nvPr/>
        </p:nvSpPr>
        <p:spPr>
          <a:xfrm>
            <a:off x="1974400" y="1551100"/>
            <a:ext cx="1112700" cy="93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/>
          <p:nvPr/>
        </p:nvSpPr>
        <p:spPr>
          <a:xfrm>
            <a:off x="1974400" y="2960550"/>
            <a:ext cx="1112700" cy="93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4"/>
          <p:cNvSpPr/>
          <p:nvPr/>
        </p:nvSpPr>
        <p:spPr>
          <a:xfrm>
            <a:off x="3533550" y="2960550"/>
            <a:ext cx="1112700" cy="93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4"/>
          <p:cNvSpPr/>
          <p:nvPr/>
        </p:nvSpPr>
        <p:spPr>
          <a:xfrm>
            <a:off x="5585575" y="2023650"/>
            <a:ext cx="1112700" cy="93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/>
          <p:nvPr/>
        </p:nvSpPr>
        <p:spPr>
          <a:xfrm>
            <a:off x="5549900" y="3634175"/>
            <a:ext cx="1112700" cy="93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4"/>
          <p:cNvSpPr/>
          <p:nvPr/>
        </p:nvSpPr>
        <p:spPr>
          <a:xfrm>
            <a:off x="7637600" y="2960550"/>
            <a:ext cx="913800" cy="93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4"/>
          <p:cNvSpPr/>
          <p:nvPr/>
        </p:nvSpPr>
        <p:spPr>
          <a:xfrm>
            <a:off x="7522125" y="4885850"/>
            <a:ext cx="1112700" cy="93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4"/>
          <p:cNvSpPr/>
          <p:nvPr/>
        </p:nvSpPr>
        <p:spPr>
          <a:xfrm>
            <a:off x="2595263" y="5132050"/>
            <a:ext cx="1112700" cy="75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" name="Google Shape;205;p34"/>
          <p:cNvCxnSpPr>
            <a:endCxn id="200" idx="2"/>
          </p:cNvCxnSpPr>
          <p:nvPr/>
        </p:nvCxnSpPr>
        <p:spPr>
          <a:xfrm rot="10800000">
            <a:off x="6141925" y="2960550"/>
            <a:ext cx="1530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34"/>
          <p:cNvCxnSpPr>
            <a:endCxn id="201" idx="2"/>
          </p:cNvCxnSpPr>
          <p:nvPr/>
        </p:nvCxnSpPr>
        <p:spPr>
          <a:xfrm rot="10800000">
            <a:off x="6106250" y="4571075"/>
            <a:ext cx="10500" cy="4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4"/>
          <p:cNvCxnSpPr/>
          <p:nvPr/>
        </p:nvCxnSpPr>
        <p:spPr>
          <a:xfrm flipH="1" rot="10800000">
            <a:off x="5102250" y="3400625"/>
            <a:ext cx="10686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34"/>
          <p:cNvCxnSpPr>
            <a:stCxn id="198" idx="3"/>
            <a:endCxn id="199" idx="1"/>
          </p:cNvCxnSpPr>
          <p:nvPr/>
        </p:nvCxnSpPr>
        <p:spPr>
          <a:xfrm>
            <a:off x="3087100" y="3429000"/>
            <a:ext cx="44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34"/>
          <p:cNvCxnSpPr>
            <a:stCxn id="195" idx="3"/>
            <a:endCxn id="198" idx="1"/>
          </p:cNvCxnSpPr>
          <p:nvPr/>
        </p:nvCxnSpPr>
        <p:spPr>
          <a:xfrm flipH="1" rot="10800000">
            <a:off x="1527950" y="3429050"/>
            <a:ext cx="446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34"/>
          <p:cNvCxnSpPr>
            <a:endCxn id="197" idx="1"/>
          </p:cNvCxnSpPr>
          <p:nvPr/>
        </p:nvCxnSpPr>
        <p:spPr>
          <a:xfrm>
            <a:off x="1734100" y="2007250"/>
            <a:ext cx="2403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34"/>
          <p:cNvCxnSpPr/>
          <p:nvPr/>
        </p:nvCxnSpPr>
        <p:spPr>
          <a:xfrm flipH="1" rot="-5400000">
            <a:off x="1037850" y="2744200"/>
            <a:ext cx="1420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4"/>
          <p:cNvCxnSpPr>
            <a:stCxn id="197" idx="3"/>
          </p:cNvCxnSpPr>
          <p:nvPr/>
        </p:nvCxnSpPr>
        <p:spPr>
          <a:xfrm>
            <a:off x="3087100" y="2019550"/>
            <a:ext cx="243300" cy="1435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4"/>
          <p:cNvCxnSpPr>
            <a:stCxn id="196" idx="3"/>
          </p:cNvCxnSpPr>
          <p:nvPr/>
        </p:nvCxnSpPr>
        <p:spPr>
          <a:xfrm flipH="1" rot="10800000">
            <a:off x="1527950" y="3427525"/>
            <a:ext cx="3587700" cy="1590900"/>
          </a:xfrm>
          <a:prstGeom prst="bentConnector3">
            <a:avLst>
              <a:gd fmla="val 9962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34"/>
          <p:cNvCxnSpPr>
            <a:stCxn id="199" idx="3"/>
          </p:cNvCxnSpPr>
          <p:nvPr/>
        </p:nvCxnSpPr>
        <p:spPr>
          <a:xfrm flipH="1" rot="10800000">
            <a:off x="4646250" y="2480700"/>
            <a:ext cx="307200" cy="948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34"/>
          <p:cNvCxnSpPr/>
          <p:nvPr/>
        </p:nvCxnSpPr>
        <p:spPr>
          <a:xfrm flipH="1" rot="-5400000">
            <a:off x="4811425" y="3610250"/>
            <a:ext cx="649500" cy="338400"/>
          </a:xfrm>
          <a:prstGeom prst="bentConnector3">
            <a:avLst>
              <a:gd fmla="val 999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4"/>
          <p:cNvCxnSpPr>
            <a:endCxn id="201" idx="1"/>
          </p:cNvCxnSpPr>
          <p:nvPr/>
        </p:nvCxnSpPr>
        <p:spPr>
          <a:xfrm flipH="1" rot="10800000">
            <a:off x="5305100" y="4102625"/>
            <a:ext cx="2448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4"/>
          <p:cNvCxnSpPr>
            <a:endCxn id="200" idx="1"/>
          </p:cNvCxnSpPr>
          <p:nvPr/>
        </p:nvCxnSpPr>
        <p:spPr>
          <a:xfrm flipH="1" rot="10800000">
            <a:off x="4980475" y="2492100"/>
            <a:ext cx="6051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4"/>
          <p:cNvCxnSpPr/>
          <p:nvPr/>
        </p:nvCxnSpPr>
        <p:spPr>
          <a:xfrm rot="10800000">
            <a:off x="543700" y="1222700"/>
            <a:ext cx="6208800" cy="1312200"/>
          </a:xfrm>
          <a:prstGeom prst="bentConnector3">
            <a:avLst>
              <a:gd fmla="val -71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4"/>
          <p:cNvCxnSpPr/>
          <p:nvPr/>
        </p:nvCxnSpPr>
        <p:spPr>
          <a:xfrm rot="-5400000">
            <a:off x="6144700" y="3060575"/>
            <a:ext cx="1555500" cy="541200"/>
          </a:xfrm>
          <a:prstGeom prst="bentConnector3">
            <a:avLst>
              <a:gd fmla="val 173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4"/>
          <p:cNvCxnSpPr>
            <a:endCxn id="195" idx="1"/>
          </p:cNvCxnSpPr>
          <p:nvPr/>
        </p:nvCxnSpPr>
        <p:spPr>
          <a:xfrm rot="5400000">
            <a:off x="-620500" y="2272100"/>
            <a:ext cx="2199900" cy="128400"/>
          </a:xfrm>
          <a:prstGeom prst="bentConnector4">
            <a:avLst>
              <a:gd fmla="val -1" name="adj1"/>
              <a:gd fmla="val 28545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4"/>
          <p:cNvCxnSpPr>
            <a:endCxn id="202" idx="1"/>
          </p:cNvCxnSpPr>
          <p:nvPr/>
        </p:nvCxnSpPr>
        <p:spPr>
          <a:xfrm flipH="1" rot="10800000">
            <a:off x="7199000" y="3429000"/>
            <a:ext cx="4386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4"/>
          <p:cNvCxnSpPr>
            <a:stCxn id="202" idx="2"/>
            <a:endCxn id="203" idx="0"/>
          </p:cNvCxnSpPr>
          <p:nvPr/>
        </p:nvCxnSpPr>
        <p:spPr>
          <a:xfrm flipH="1">
            <a:off x="8078600" y="3897450"/>
            <a:ext cx="15900" cy="9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4"/>
          <p:cNvSpPr txBox="1"/>
          <p:nvPr/>
        </p:nvSpPr>
        <p:spPr>
          <a:xfrm>
            <a:off x="1996450" y="1813300"/>
            <a:ext cx="10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Add_plus1</a:t>
            </a:r>
            <a:endParaRPr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1996450" y="3228900"/>
            <a:ext cx="10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ROM</a:t>
            </a:r>
            <a:endParaRPr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459300" y="3228900"/>
            <a:ext cx="10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Add_in</a:t>
            </a:r>
            <a:endParaRPr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3555575" y="3207275"/>
            <a:ext cx="10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Add_nxt</a:t>
            </a:r>
            <a:endParaRPr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5612600" y="2226588"/>
            <a:ext cx="106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Fast_ptr reg</a:t>
            </a:r>
            <a:endParaRPr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5607625" y="3799288"/>
            <a:ext cx="106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Slow</a:t>
            </a:r>
            <a:r>
              <a:rPr lang="en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_ptr reg</a:t>
            </a:r>
            <a:endParaRPr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513500" y="4742125"/>
            <a:ext cx="91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Add_in logic</a:t>
            </a:r>
            <a:endParaRPr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2694725" y="5201200"/>
            <a:ext cx="91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Add_nxt logic</a:t>
            </a:r>
            <a:endParaRPr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7643550" y="3128450"/>
            <a:ext cx="91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Cycle_detector</a:t>
            </a:r>
            <a:endParaRPr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7643550" y="5039350"/>
            <a:ext cx="91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Output display</a:t>
            </a:r>
            <a:endParaRPr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33" name="Google Shape;233;p34"/>
          <p:cNvCxnSpPr>
            <a:stCxn id="196" idx="0"/>
            <a:endCxn id="195" idx="2"/>
          </p:cNvCxnSpPr>
          <p:nvPr/>
        </p:nvCxnSpPr>
        <p:spPr>
          <a:xfrm rot="10800000">
            <a:off x="971600" y="3904675"/>
            <a:ext cx="0" cy="7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4"/>
          <p:cNvCxnSpPr/>
          <p:nvPr/>
        </p:nvCxnSpPr>
        <p:spPr>
          <a:xfrm>
            <a:off x="5088725" y="5023800"/>
            <a:ext cx="104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4"/>
          <p:cNvCxnSpPr>
            <a:endCxn id="199" idx="2"/>
          </p:cNvCxnSpPr>
          <p:nvPr/>
        </p:nvCxnSpPr>
        <p:spPr>
          <a:xfrm flipH="1" rot="10800000">
            <a:off x="4087800" y="3897450"/>
            <a:ext cx="2100" cy="3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4"/>
          <p:cNvCxnSpPr/>
          <p:nvPr/>
        </p:nvCxnSpPr>
        <p:spPr>
          <a:xfrm rot="-5400000">
            <a:off x="3269813" y="4704550"/>
            <a:ext cx="1242600" cy="366300"/>
          </a:xfrm>
          <a:prstGeom prst="bentConnector3">
            <a:avLst>
              <a:gd fmla="val 94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