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 rot="21575400">
            <a:off x="956880" y="361440"/>
            <a:ext cx="10151280" cy="6152400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aphicFrame>
        <p:nvGraphicFramePr>
          <p:cNvPr id="73" name="Table 2"/>
          <p:cNvGraphicFramePr/>
          <p:nvPr/>
        </p:nvGraphicFramePr>
        <p:xfrm>
          <a:off x="2607840" y="1127880"/>
          <a:ext cx="8192160" cy="3912120"/>
        </p:xfrm>
        <a:graphic>
          <a:graphicData uri="http://schemas.openxmlformats.org/drawingml/2006/table">
            <a:tbl>
              <a:tblPr/>
              <a:tblGrid>
                <a:gridCol w="2048040"/>
                <a:gridCol w="2048040"/>
                <a:gridCol w="2048040"/>
                <a:gridCol w="2048040"/>
              </a:tblGrid>
              <a:tr h="977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7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776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978840"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3"/>
          <p:cNvGraphicFramePr/>
          <p:nvPr/>
        </p:nvGraphicFramePr>
        <p:xfrm>
          <a:off x="1932480" y="1127880"/>
          <a:ext cx="479880" cy="3984120"/>
        </p:xfrm>
        <a:graphic>
          <a:graphicData uri="http://schemas.openxmlformats.org/drawingml/2006/table">
            <a:tbl>
              <a:tblPr/>
              <a:tblGrid>
                <a:gridCol w="480240"/>
              </a:tblGrid>
              <a:tr h="8791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46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464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103572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4"/>
          <p:cNvGraphicFramePr/>
          <p:nvPr/>
        </p:nvGraphicFramePr>
        <p:xfrm>
          <a:off x="2658960" y="5331960"/>
          <a:ext cx="8141040" cy="424800"/>
        </p:xfrm>
        <a:graphic>
          <a:graphicData uri="http://schemas.openxmlformats.org/drawingml/2006/table">
            <a:tbl>
              <a:tblPr/>
              <a:tblGrid>
                <a:gridCol w="2035080"/>
                <a:gridCol w="2035080"/>
                <a:gridCol w="2035080"/>
                <a:gridCol w="2035800"/>
              </a:tblGrid>
              <a:tr h="425160"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ctr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6" name="CustomShape 5"/>
          <p:cNvSpPr/>
          <p:nvPr/>
        </p:nvSpPr>
        <p:spPr>
          <a:xfrm rot="16200000">
            <a:off x="106200" y="2840400"/>
            <a:ext cx="2676240" cy="5846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Initial Number of Nodes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6"/>
          <p:cNvSpPr/>
          <p:nvPr/>
        </p:nvSpPr>
        <p:spPr>
          <a:xfrm>
            <a:off x="5114880" y="5949720"/>
            <a:ext cx="3112920" cy="4928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Number of Nodes Regenerated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1512000" y="596160"/>
            <a:ext cx="9294120" cy="2955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Mean Time of System for Differing Starting and Regenerating Node Quantity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 rot="2400">
            <a:off x="1582920" y="500400"/>
            <a:ext cx="899928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2"/>
          <p:cNvSpPr/>
          <p:nvPr/>
        </p:nvSpPr>
        <p:spPr>
          <a:xfrm>
            <a:off x="609480" y="2160000"/>
            <a:ext cx="10971720" cy="39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1" name="Table 3"/>
          <p:cNvGraphicFramePr/>
          <p:nvPr/>
        </p:nvGraphicFramePr>
        <p:xfrm>
          <a:off x="161640" y="87120"/>
          <a:ext cx="5672520" cy="6683400"/>
        </p:xfrm>
        <a:graphic>
          <a:graphicData uri="http://schemas.openxmlformats.org/drawingml/2006/table">
            <a:tbl>
              <a:tblPr/>
              <a:tblGrid>
                <a:gridCol w="1418040"/>
                <a:gridCol w="1418040"/>
                <a:gridCol w="1418040"/>
                <a:gridCol w="1418760"/>
              </a:tblGrid>
              <a:tr h="66816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2-2</a:t>
                      </a:r>
                      <a:endParaRPr b="0" lang="en-GB" sz="2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2-4</a:t>
                      </a:r>
                      <a:endParaRPr b="0" lang="en-GB" sz="2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2-7</a:t>
                      </a:r>
                      <a:endParaRPr b="0" lang="en-GB" sz="2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2-10</a:t>
                      </a:r>
                      <a:endParaRPr b="0" lang="en-GB" sz="2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66816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4.9</a:t>
                      </a:r>
                      <a:endParaRPr b="0" lang="en-GB" sz="2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816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16.9</a:t>
                      </a:r>
                      <a:endParaRPr b="0" lang="en-GB" sz="2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816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15.1</a:t>
                      </a:r>
                      <a:endParaRPr b="0" lang="en-GB" sz="2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816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6.2</a:t>
                      </a:r>
                      <a:endParaRPr b="0" lang="en-GB" sz="2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816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43.5</a:t>
                      </a:r>
                      <a:endParaRPr b="0" lang="en-GB" sz="2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816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18.1</a:t>
                      </a:r>
                      <a:endParaRPr b="0" lang="en-GB" sz="2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816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30.2</a:t>
                      </a:r>
                      <a:endParaRPr b="0" lang="en-GB" sz="2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8160">
                <a:tc gridSpan="4">
                  <a:txBody>
                    <a:bodyPr lIns="90000" rIns="90000" tIns="46800" bIns="46800"/>
                    <a:p>
                      <a:pPr algn="ctr"/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Tota</a:t>
                      </a:r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l</a:t>
                      </a:r>
                      <a:endParaRPr b="0" lang="en-GB" sz="2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70320"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GB" sz="26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19.3</a:t>
                      </a:r>
                      <a:endParaRPr b="0" lang="en-GB" sz="26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" name="Table 4"/>
          <p:cNvGraphicFramePr/>
          <p:nvPr/>
        </p:nvGraphicFramePr>
        <p:xfrm>
          <a:off x="6166080" y="101160"/>
          <a:ext cx="5687280" cy="6483600"/>
        </p:xfrm>
        <a:graphic>
          <a:graphicData uri="http://schemas.openxmlformats.org/drawingml/2006/table">
            <a:tbl>
              <a:tblPr/>
              <a:tblGrid>
                <a:gridCol w="1421640"/>
                <a:gridCol w="1421640"/>
                <a:gridCol w="1421640"/>
                <a:gridCol w="1422000"/>
              </a:tblGrid>
              <a:tr h="66240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4-2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4-4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4-7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4-10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4.9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24.6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/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12.2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2400">
                <a:tc gridSpan="4">
                  <a:txBody>
                    <a:bodyPr lIns="90000" rIns="90000" tIns="46800" bIns="46800"/>
                    <a:p>
                      <a:pPr algn="ctr"/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Total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38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 rot="2400">
            <a:off x="1582920" y="500400"/>
            <a:ext cx="8999280" cy="136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609480" y="2160000"/>
            <a:ext cx="10971720" cy="395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graphicFrame>
        <p:nvGraphicFramePr>
          <p:cNvPr id="85" name="Table 3"/>
          <p:cNvGraphicFramePr/>
          <p:nvPr/>
        </p:nvGraphicFramePr>
        <p:xfrm>
          <a:off x="74520" y="97200"/>
          <a:ext cx="5457240" cy="6483600"/>
        </p:xfrm>
        <a:graphic>
          <a:graphicData uri="http://schemas.openxmlformats.org/drawingml/2006/table">
            <a:tbl>
              <a:tblPr/>
              <a:tblGrid>
                <a:gridCol w="1364040"/>
                <a:gridCol w="1364040"/>
                <a:gridCol w="1364040"/>
                <a:gridCol w="1364760"/>
              </a:tblGrid>
              <a:tr h="66240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7-2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7-4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7-7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7-10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2400">
                <a:tc gridSpan="4">
                  <a:txBody>
                    <a:bodyPr lIns="90000" rIns="90000" tIns="46800" bIns="46800"/>
                    <a:p>
                      <a:pPr algn="ctr"/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Total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38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Table 4"/>
          <p:cNvGraphicFramePr/>
          <p:nvPr/>
        </p:nvGraphicFramePr>
        <p:xfrm>
          <a:off x="5979240" y="109440"/>
          <a:ext cx="5831280" cy="6483600"/>
        </p:xfrm>
        <a:graphic>
          <a:graphicData uri="http://schemas.openxmlformats.org/drawingml/2006/table">
            <a:tbl>
              <a:tblPr/>
              <a:tblGrid>
                <a:gridCol w="1457640"/>
                <a:gridCol w="1457640"/>
                <a:gridCol w="1457640"/>
                <a:gridCol w="1458000"/>
              </a:tblGrid>
              <a:tr h="662400"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10-2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10-4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10-7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  <a:tc>
                  <a:txBody>
                    <a:bodyPr lIns="90000" rIns="90000" tIns="46800" bIns="46800"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10-10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9999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24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  <a:tr h="662400">
                <a:tc gridSpan="4">
                  <a:txBody>
                    <a:bodyPr lIns="90000" rIns="90000" tIns="46800" bIns="46800"/>
                    <a:p>
                      <a:pPr algn="ctr"/>
                      <a:r>
                        <a:rPr b="0" lang="en-GB" sz="2400" spc="-1" strike="noStrike">
                          <a:solidFill>
                            <a:srgbClr val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"/>
                        </a:rPr>
                        <a:t>Total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  <a:tc hMerge="1"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ff"/>
                    </a:solidFill>
                  </a:tcPr>
                </a:tc>
              </a:tr>
              <a:tr h="6638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Application>LibreOffice/5.1.6.2$Linux_X86_64 LibreOffice_project/10m0$Build-2</Application>
  <Words>31</Words>
  <Paragraphs>15</Paragraphs>
  <Company>University of Lincoln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2019-03-08T23:19:16Z</dcterms:created>
  <dc:creator>Student</dc:creator>
  <dc:description/>
  <dc:language>en-GB</dc:language>
  <cp:lastModifiedBy/>
  <dcterms:modified xsi:type="dcterms:W3CDTF">2019-03-13T22:45:00Z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University of Lincoln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