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93" r:id="rId3"/>
    <p:sldId id="257" r:id="rId4"/>
    <p:sldId id="265" r:id="rId5"/>
    <p:sldId id="266" r:id="rId6"/>
    <p:sldId id="269" r:id="rId7"/>
    <p:sldId id="258" r:id="rId8"/>
    <p:sldId id="270" r:id="rId9"/>
    <p:sldId id="271" r:id="rId10"/>
    <p:sldId id="272" r:id="rId11"/>
    <p:sldId id="273" r:id="rId12"/>
    <p:sldId id="276" r:id="rId13"/>
    <p:sldId id="277" r:id="rId14"/>
    <p:sldId id="278" r:id="rId15"/>
    <p:sldId id="279" r:id="rId16"/>
    <p:sldId id="261" r:id="rId17"/>
    <p:sldId id="274" r:id="rId18"/>
    <p:sldId id="275" r:id="rId19"/>
    <p:sldId id="263" r:id="rId20"/>
    <p:sldId id="280" r:id="rId21"/>
    <p:sldId id="281" r:id="rId22"/>
    <p:sldId id="283" r:id="rId23"/>
    <p:sldId id="298" r:id="rId24"/>
    <p:sldId id="302" r:id="rId25"/>
    <p:sldId id="290" r:id="rId26"/>
    <p:sldId id="291" r:id="rId27"/>
    <p:sldId id="292" r:id="rId28"/>
    <p:sldId id="294" r:id="rId29"/>
    <p:sldId id="295" r:id="rId30"/>
    <p:sldId id="296" r:id="rId31"/>
    <p:sldId id="297" r:id="rId32"/>
    <p:sldId id="318" r:id="rId33"/>
    <p:sldId id="319" r:id="rId34"/>
    <p:sldId id="299" r:id="rId35"/>
    <p:sldId id="300" r:id="rId36"/>
    <p:sldId id="301" r:id="rId37"/>
    <p:sldId id="303" r:id="rId38"/>
    <p:sldId id="304" r:id="rId39"/>
    <p:sldId id="305" r:id="rId40"/>
    <p:sldId id="306" r:id="rId41"/>
    <p:sldId id="307" r:id="rId42"/>
    <p:sldId id="308" r:id="rId43"/>
    <p:sldId id="309" r:id="rId44"/>
    <p:sldId id="310" r:id="rId45"/>
    <p:sldId id="311" r:id="rId46"/>
    <p:sldId id="314" r:id="rId47"/>
    <p:sldId id="315" r:id="rId48"/>
    <p:sldId id="316" r:id="rId49"/>
    <p:sldId id="317" r:id="rId50"/>
    <p:sldId id="320" r:id="rId51"/>
    <p:sldId id="321" r:id="rId52"/>
    <p:sldId id="322" r:id="rId53"/>
    <p:sldId id="323" r:id="rId54"/>
    <p:sldId id="324" r:id="rId55"/>
    <p:sldId id="325" r:id="rId56"/>
    <p:sldId id="331" r:id="rId57"/>
    <p:sldId id="326" r:id="rId58"/>
    <p:sldId id="327" r:id="rId59"/>
    <p:sldId id="328" r:id="rId60"/>
    <p:sldId id="329" r:id="rId61"/>
    <p:sldId id="330" r:id="rId62"/>
    <p:sldId id="333" r:id="rId63"/>
    <p:sldId id="334" r:id="rId64"/>
    <p:sldId id="335" r:id="rId65"/>
  </p:sldIdLst>
  <p:sldSz cx="14401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20" y="-470"/>
      </p:cViewPr>
      <p:guideLst>
        <p:guide orient="horz" pos="2160"/>
        <p:guide pos="4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5E9F6C-52ED-4982-9B2A-FCB9F1C1E263}" type="datetimeFigureOut">
              <a:rPr lang="en-IN" smtClean="0"/>
              <a:t>03-12-2018</a:t>
            </a:fld>
            <a:endParaRPr lang="en-IN"/>
          </a:p>
        </p:txBody>
      </p:sp>
      <p:sp>
        <p:nvSpPr>
          <p:cNvPr id="4" name="Slide Image Placeholder 3"/>
          <p:cNvSpPr>
            <a:spLocks noGrp="1" noRot="1" noChangeAspect="1"/>
          </p:cNvSpPr>
          <p:nvPr>
            <p:ph type="sldImg" idx="2"/>
          </p:nvPr>
        </p:nvSpPr>
        <p:spPr>
          <a:xfrm>
            <a:off x="-171450" y="685800"/>
            <a:ext cx="72009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D3313-9431-4B59-96AE-BD9BC45D9CAB}" type="slidenum">
              <a:rPr lang="en-IN" smtClean="0"/>
              <a:t>‹#›</a:t>
            </a:fld>
            <a:endParaRPr lang="en-IN"/>
          </a:p>
        </p:txBody>
      </p:sp>
    </p:spTree>
    <p:extLst>
      <p:ext uri="{BB962C8B-B14F-4D97-AF65-F5344CB8AC3E}">
        <p14:creationId xmlns:p14="http://schemas.microsoft.com/office/powerpoint/2010/main" val="1718302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6D3313-9431-4B59-96AE-BD9BC45D9CAB}" type="slidenum">
              <a:rPr lang="en-IN" smtClean="0"/>
              <a:t>48</a:t>
            </a:fld>
            <a:endParaRPr lang="en-IN"/>
          </a:p>
        </p:txBody>
      </p:sp>
    </p:spTree>
    <p:extLst>
      <p:ext uri="{BB962C8B-B14F-4D97-AF65-F5344CB8AC3E}">
        <p14:creationId xmlns:p14="http://schemas.microsoft.com/office/powerpoint/2010/main" val="152307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6D3313-9431-4B59-96AE-BD9BC45D9CAB}" type="slidenum">
              <a:rPr lang="en-IN" smtClean="0"/>
              <a:t>56</a:t>
            </a:fld>
            <a:endParaRPr lang="en-IN"/>
          </a:p>
        </p:txBody>
      </p:sp>
    </p:spTree>
    <p:extLst>
      <p:ext uri="{BB962C8B-B14F-4D97-AF65-F5344CB8AC3E}">
        <p14:creationId xmlns:p14="http://schemas.microsoft.com/office/powerpoint/2010/main" val="99894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0135" y="2130426"/>
            <a:ext cx="1224153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2160270" y="3886200"/>
            <a:ext cx="100812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419534-3658-4D15-B7A7-6010B652CC0E}"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397736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419534-3658-4D15-B7A7-6010B652CC0E}"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56045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5" y="274639"/>
            <a:ext cx="3240405"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20090" y="274639"/>
            <a:ext cx="948118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419534-3658-4D15-B7A7-6010B652CC0E}"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75182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419534-3658-4D15-B7A7-6010B652CC0E}"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113591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7643" y="4406901"/>
            <a:ext cx="1224153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137643" y="2906713"/>
            <a:ext cx="1224153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19534-3658-4D15-B7A7-6010B652CC0E}" type="datetimeFigureOut">
              <a:rPr lang="en-IN" smtClean="0"/>
              <a:t>03-12-2018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133492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20090" y="1600201"/>
            <a:ext cx="63607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7320915" y="1600201"/>
            <a:ext cx="63607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419534-3658-4D15-B7A7-6010B652CC0E}"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37590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720090" y="1535113"/>
            <a:ext cx="63632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0090" y="2174875"/>
            <a:ext cx="63632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7315915" y="1535113"/>
            <a:ext cx="63657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315915" y="2174875"/>
            <a:ext cx="63657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419534-3658-4D15-B7A7-6010B652CC0E}" type="datetimeFigureOut">
              <a:rPr lang="en-IN" smtClean="0"/>
              <a:t>03-12-2018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186614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419534-3658-4D15-B7A7-6010B652CC0E}" type="datetimeFigureOut">
              <a:rPr lang="en-IN" smtClean="0"/>
              <a:t>03-12-2018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299695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19534-3658-4D15-B7A7-6010B652CC0E}" type="datetimeFigureOut">
              <a:rPr lang="en-IN" smtClean="0"/>
              <a:t>03-12-2018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202503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1" y="273050"/>
            <a:ext cx="473809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630704" y="273051"/>
            <a:ext cx="805100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720091" y="1435101"/>
            <a:ext cx="473809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19534-3658-4D15-B7A7-6010B652CC0E}"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77253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2854" y="4800600"/>
            <a:ext cx="864108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822854" y="612775"/>
            <a:ext cx="86410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822854" y="5367338"/>
            <a:ext cx="86410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19534-3658-4D15-B7A7-6010B652CC0E}" type="datetimeFigureOut">
              <a:rPr lang="en-IN" smtClean="0"/>
              <a:t>03-12-2018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E30DB-B901-4179-96E3-CA28480366F8}" type="slidenum">
              <a:rPr lang="en-IN" smtClean="0"/>
              <a:t>‹#›</a:t>
            </a:fld>
            <a:endParaRPr lang="en-IN"/>
          </a:p>
        </p:txBody>
      </p:sp>
    </p:spTree>
    <p:extLst>
      <p:ext uri="{BB962C8B-B14F-4D97-AF65-F5344CB8AC3E}">
        <p14:creationId xmlns:p14="http://schemas.microsoft.com/office/powerpoint/2010/main" val="208664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274638"/>
            <a:ext cx="1296162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720090" y="1600201"/>
            <a:ext cx="129616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720090" y="6356351"/>
            <a:ext cx="33604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9534-3658-4D15-B7A7-6010B652CC0E}" type="datetimeFigureOut">
              <a:rPr lang="en-IN" smtClean="0"/>
              <a:t>03-12-2018</a:t>
            </a:fld>
            <a:endParaRPr lang="en-IN"/>
          </a:p>
        </p:txBody>
      </p:sp>
      <p:sp>
        <p:nvSpPr>
          <p:cNvPr id="5" name="Footer Placeholder 4"/>
          <p:cNvSpPr>
            <a:spLocks noGrp="1"/>
          </p:cNvSpPr>
          <p:nvPr>
            <p:ph type="ftr" sz="quarter" idx="3"/>
          </p:nvPr>
        </p:nvSpPr>
        <p:spPr>
          <a:xfrm>
            <a:off x="4920615" y="6356351"/>
            <a:ext cx="456057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21290" y="6356351"/>
            <a:ext cx="33604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30DB-B901-4179-96E3-CA28480366F8}" type="slidenum">
              <a:rPr lang="en-IN" smtClean="0"/>
              <a:t>‹#›</a:t>
            </a:fld>
            <a:endParaRPr lang="en-IN"/>
          </a:p>
        </p:txBody>
      </p:sp>
    </p:spTree>
    <p:extLst>
      <p:ext uri="{BB962C8B-B14F-4D97-AF65-F5344CB8AC3E}">
        <p14:creationId xmlns:p14="http://schemas.microsoft.com/office/powerpoint/2010/main" val="19438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mydailytutorials.com/the-basics-of-ansible-variabl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ansible.com/ansible/2.6/cli/ansible-playbook.html#cmdoption-ansible-playbook-ask-vault-pass" TargetMode="External"/><Relationship Id="rId2" Type="http://schemas.openxmlformats.org/officeDocument/2006/relationships/hyperlink" Target="https://docs.ansible.com/ansible/2.6/cli/ansible-vault.html#ansible-vault" TargetMode="External"/><Relationship Id="rId1" Type="http://schemas.openxmlformats.org/officeDocument/2006/relationships/slideLayout" Target="../slideLayouts/slideLayout2.xml"/><Relationship Id="rId4" Type="http://schemas.openxmlformats.org/officeDocument/2006/relationships/hyperlink" Target="https://docs.ansible.com/ansible/2.6/cli/ansible-playbook.html#cmdoption-ansible-playbook-vault-password-fil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ansible.com/home" TargetMode="External"/><Relationship Id="rId2" Type="http://schemas.openxmlformats.org/officeDocument/2006/relationships/hyperlink" Target="http://www.ansible.com/tower" TargetMode="External"/><Relationship Id="rId1" Type="http://schemas.openxmlformats.org/officeDocument/2006/relationships/slideLayout" Target="../slideLayouts/slideLayout2.xml"/><Relationship Id="rId5" Type="http://schemas.openxmlformats.org/officeDocument/2006/relationships/hyperlink" Target="https://releases.ansible.com/ansible-tower/setup/ansible-tower-setup-2.0.5.tar.gz" TargetMode="External"/><Relationship Id="rId4" Type="http://schemas.openxmlformats.org/officeDocument/2006/relationships/hyperlink" Target="https://dl.fedoraproject.org/pub/epel/epel-release-latest-7.noarch.rp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ansible.com/licen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ANSIBLE.</a:t>
            </a:r>
            <a:endParaRPr lang="en-IN" dirty="0"/>
          </a:p>
        </p:txBody>
      </p:sp>
    </p:spTree>
    <p:extLst>
      <p:ext uri="{BB962C8B-B14F-4D97-AF65-F5344CB8AC3E}">
        <p14:creationId xmlns:p14="http://schemas.microsoft.com/office/powerpoint/2010/main" val="15108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PULL BASED </a:t>
            </a:r>
            <a:r>
              <a:rPr lang="en-IN" dirty="0" err="1" smtClean="0"/>
              <a:t>vs</a:t>
            </a:r>
            <a:r>
              <a:rPr lang="en-IN" dirty="0" smtClean="0"/>
              <a:t> PUSH BASED.</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316" y="1196752"/>
            <a:ext cx="9649072" cy="520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46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ARCHITECTURE.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6364" y="1340768"/>
            <a:ext cx="9289032" cy="512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94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 HOST INVERNTORY.</a:t>
            </a:r>
            <a:endParaRPr lang="en-IN" dirty="0"/>
          </a:p>
        </p:txBody>
      </p:sp>
      <p:sp>
        <p:nvSpPr>
          <p:cNvPr id="3" name="Content Placeholder 2"/>
          <p:cNvSpPr>
            <a:spLocks noGrp="1"/>
          </p:cNvSpPr>
          <p:nvPr>
            <p:ph idx="1"/>
          </p:nvPr>
        </p:nvSpPr>
        <p:spPr/>
        <p:txBody>
          <a:bodyPr/>
          <a:lstStyle/>
          <a:p>
            <a:r>
              <a:rPr lang="en-US" dirty="0"/>
              <a:t>It contains the list of your hosts, grouped together. </a:t>
            </a:r>
            <a:endParaRPr lang="en-US" dirty="0" smtClean="0"/>
          </a:p>
          <a:p>
            <a:r>
              <a:rPr lang="en-US" dirty="0" smtClean="0"/>
              <a:t>Default </a:t>
            </a:r>
            <a:r>
              <a:rPr lang="en-US" dirty="0"/>
              <a:t>location is /</a:t>
            </a:r>
            <a:r>
              <a:rPr lang="en-US" dirty="0" err="1" smtClean="0"/>
              <a:t>etc</a:t>
            </a:r>
            <a:r>
              <a:rPr lang="en-US" dirty="0" smtClean="0"/>
              <a:t>/</a:t>
            </a:r>
            <a:r>
              <a:rPr lang="en-US" dirty="0" err="1" smtClean="0"/>
              <a:t>ansible</a:t>
            </a:r>
            <a:r>
              <a:rPr lang="en-US" dirty="0" smtClean="0"/>
              <a:t>/hosts</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620" y="2708920"/>
            <a:ext cx="44481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57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MODULES.</a:t>
            </a:r>
            <a:endParaRPr lang="en-IN" dirty="0"/>
          </a:p>
        </p:txBody>
      </p:sp>
      <p:sp>
        <p:nvSpPr>
          <p:cNvPr id="3" name="Content Placeholder 2"/>
          <p:cNvSpPr>
            <a:spLocks noGrp="1"/>
          </p:cNvSpPr>
          <p:nvPr>
            <p:ph idx="1"/>
          </p:nvPr>
        </p:nvSpPr>
        <p:spPr/>
        <p:txBody>
          <a:bodyPr/>
          <a:lstStyle/>
          <a:p>
            <a:r>
              <a:rPr lang="en-IN" dirty="0"/>
              <a:t>Playbook - plays - tasks - modules. </a:t>
            </a:r>
            <a:endParaRPr lang="en-IN" dirty="0" smtClean="0"/>
          </a:p>
          <a:p>
            <a:r>
              <a:rPr lang="en-US" dirty="0" err="1" smtClean="0"/>
              <a:t>Ansible</a:t>
            </a:r>
            <a:r>
              <a:rPr lang="en-US" dirty="0" smtClean="0"/>
              <a:t> </a:t>
            </a:r>
            <a:r>
              <a:rPr lang="en-US" dirty="0"/>
              <a:t>modules </a:t>
            </a:r>
            <a:r>
              <a:rPr lang="en-US" dirty="0" err="1"/>
              <a:t>Modules</a:t>
            </a:r>
            <a:r>
              <a:rPr lang="en-US" dirty="0"/>
              <a:t> are the ones which actually get executed inside a playbook. These are scripts that come packaged with </a:t>
            </a:r>
            <a:r>
              <a:rPr lang="en-US" dirty="0" err="1"/>
              <a:t>Ansible</a:t>
            </a:r>
            <a:r>
              <a:rPr lang="en-US" dirty="0"/>
              <a:t> and perform some kind of action on a host. </a:t>
            </a:r>
            <a:endParaRPr lang="en-US" dirty="0" smtClean="0"/>
          </a:p>
          <a:p>
            <a:pPr lvl="1"/>
            <a:r>
              <a:rPr lang="en-US" dirty="0" smtClean="0"/>
              <a:t>example</a:t>
            </a:r>
            <a:r>
              <a:rPr lang="en-US" dirty="0"/>
              <a:t>: </a:t>
            </a:r>
            <a:endParaRPr lang="en-US" dirty="0" smtClean="0"/>
          </a:p>
          <a:p>
            <a:pPr lvl="2"/>
            <a:r>
              <a:rPr lang="en-US" dirty="0" smtClean="0"/>
              <a:t>apt : </a:t>
            </a:r>
            <a:r>
              <a:rPr lang="en-US" dirty="0"/>
              <a:t>installs or removes </a:t>
            </a:r>
            <a:r>
              <a:rPr lang="en-US" dirty="0" err="1"/>
              <a:t>packagaes</a:t>
            </a:r>
            <a:r>
              <a:rPr lang="en-US" dirty="0"/>
              <a:t> using the apt package manager. </a:t>
            </a:r>
            <a:endParaRPr lang="en-US" dirty="0" smtClean="0"/>
          </a:p>
          <a:p>
            <a:pPr lvl="2"/>
            <a:r>
              <a:rPr lang="en-US" dirty="0" smtClean="0"/>
              <a:t>copy </a:t>
            </a:r>
            <a:r>
              <a:rPr lang="en-US" dirty="0"/>
              <a:t>: copies a file from local machine to the hosts. </a:t>
            </a:r>
            <a:endParaRPr lang="en-US" dirty="0" smtClean="0"/>
          </a:p>
          <a:p>
            <a:pPr lvl="2"/>
            <a:r>
              <a:rPr lang="en-US" dirty="0" smtClean="0"/>
              <a:t>file </a:t>
            </a:r>
            <a:r>
              <a:rPr lang="en-US" dirty="0"/>
              <a:t>: sets the attribute of a file, </a:t>
            </a:r>
            <a:r>
              <a:rPr lang="en-US" dirty="0" err="1"/>
              <a:t>symlink</a:t>
            </a:r>
            <a:r>
              <a:rPr lang="en-US" dirty="0"/>
              <a:t> or directory </a:t>
            </a:r>
            <a:endParaRPr lang="en-US" dirty="0" smtClean="0"/>
          </a:p>
          <a:p>
            <a:pPr lvl="2"/>
            <a:r>
              <a:rPr lang="en-US" dirty="0" smtClean="0"/>
              <a:t>Service </a:t>
            </a:r>
            <a:r>
              <a:rPr lang="en-US" dirty="0"/>
              <a:t>: starts, stops or restarts a service.</a:t>
            </a:r>
            <a:endParaRPr lang="en-IN" dirty="0"/>
          </a:p>
        </p:txBody>
      </p:sp>
    </p:spTree>
    <p:extLst>
      <p:ext uri="{BB962C8B-B14F-4D97-AF65-F5344CB8AC3E}">
        <p14:creationId xmlns:p14="http://schemas.microsoft.com/office/powerpoint/2010/main" val="29147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AD-HOC COMMANDS.</a:t>
            </a:r>
            <a:endParaRPr lang="en-IN" dirty="0"/>
          </a:p>
        </p:txBody>
      </p:sp>
      <p:sp>
        <p:nvSpPr>
          <p:cNvPr id="3" name="Content Placeholder 2"/>
          <p:cNvSpPr>
            <a:spLocks noGrp="1"/>
          </p:cNvSpPr>
          <p:nvPr>
            <p:ph idx="1"/>
          </p:nvPr>
        </p:nvSpPr>
        <p:spPr/>
        <p:txBody>
          <a:bodyPr/>
          <a:lstStyle/>
          <a:p>
            <a:r>
              <a:rPr lang="en-US" dirty="0"/>
              <a:t>An ad-hoc command is something that you might type in to do something really </a:t>
            </a:r>
            <a:r>
              <a:rPr lang="en-US" dirty="0" smtClean="0"/>
              <a:t>quick</a:t>
            </a:r>
            <a:r>
              <a:rPr lang="en-US" dirty="0"/>
              <a:t>, but do not want to save later. </a:t>
            </a:r>
            <a:endParaRPr lang="en-US" dirty="0" smtClean="0"/>
          </a:p>
          <a:p>
            <a:pPr lvl="1"/>
            <a:r>
              <a:rPr lang="en-US" dirty="0" err="1" smtClean="0"/>
              <a:t>ansible</a:t>
            </a:r>
            <a:r>
              <a:rPr lang="en-US" dirty="0" smtClean="0"/>
              <a:t> </a:t>
            </a:r>
            <a:r>
              <a:rPr lang="en-US" dirty="0"/>
              <a:t>all-s-n shell -a 'uptime' : uptime of all the </a:t>
            </a:r>
            <a:r>
              <a:rPr lang="en-US" dirty="0" smtClean="0"/>
              <a:t>machines. </a:t>
            </a:r>
          </a:p>
          <a:p>
            <a:pPr lvl="1"/>
            <a:r>
              <a:rPr lang="en-US" dirty="0" err="1" smtClean="0"/>
              <a:t>ansible</a:t>
            </a:r>
            <a:r>
              <a:rPr lang="en-US" dirty="0" smtClean="0"/>
              <a:t> </a:t>
            </a:r>
            <a:r>
              <a:rPr lang="en-US" dirty="0"/>
              <a:t>all-s-n shell -a 'date' : date of all the machines. </a:t>
            </a:r>
            <a:endParaRPr lang="en-US" dirty="0" smtClean="0"/>
          </a:p>
          <a:p>
            <a:pPr lvl="1"/>
            <a:r>
              <a:rPr lang="en-US" dirty="0" err="1" smtClean="0"/>
              <a:t>ansible</a:t>
            </a:r>
            <a:r>
              <a:rPr lang="en-US" dirty="0" smtClean="0"/>
              <a:t> </a:t>
            </a:r>
            <a:r>
              <a:rPr lang="en-US" dirty="0"/>
              <a:t>all-s-n shell -a 'cat/</a:t>
            </a:r>
            <a:r>
              <a:rPr lang="en-US" dirty="0" err="1"/>
              <a:t>etc</a:t>
            </a:r>
            <a:r>
              <a:rPr lang="en-US" dirty="0"/>
              <a:t>/</a:t>
            </a:r>
            <a:r>
              <a:rPr lang="en-US" dirty="0" err="1"/>
              <a:t>redhat</a:t>
            </a:r>
            <a:r>
              <a:rPr lang="en-US" dirty="0"/>
              <a:t>-release' </a:t>
            </a:r>
            <a:r>
              <a:rPr lang="en-US" dirty="0" smtClean="0"/>
              <a:t>: </a:t>
            </a:r>
            <a:r>
              <a:rPr lang="en-US" dirty="0" err="1"/>
              <a:t>redhat</a:t>
            </a:r>
            <a:r>
              <a:rPr lang="en-US" dirty="0"/>
              <a:t> release of all the </a:t>
            </a:r>
            <a:r>
              <a:rPr lang="en-US" dirty="0" smtClean="0"/>
              <a:t>machines.</a:t>
            </a:r>
          </a:p>
          <a:p>
            <a:pPr lvl="1"/>
            <a:r>
              <a:rPr lang="en-US" dirty="0" err="1" smtClean="0"/>
              <a:t>ansible</a:t>
            </a:r>
            <a:r>
              <a:rPr lang="en-US" dirty="0" smtClean="0"/>
              <a:t> </a:t>
            </a:r>
            <a:r>
              <a:rPr lang="en-US" dirty="0"/>
              <a:t>all-s-n shell -a 'service </a:t>
            </a:r>
            <a:r>
              <a:rPr lang="en-US" dirty="0" err="1"/>
              <a:t>sshd</a:t>
            </a:r>
            <a:r>
              <a:rPr lang="en-US" dirty="0"/>
              <a:t> status' : check the service status on all the machines</a:t>
            </a:r>
            <a:endParaRPr lang="en-IN" dirty="0"/>
          </a:p>
        </p:txBody>
      </p:sp>
    </p:spTree>
    <p:extLst>
      <p:ext uri="{BB962C8B-B14F-4D97-AF65-F5344CB8AC3E}">
        <p14:creationId xmlns:p14="http://schemas.microsoft.com/office/powerpoint/2010/main" val="425337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PLAYBOOK.</a:t>
            </a:r>
            <a:endParaRPr lang="en-IN" dirty="0"/>
          </a:p>
        </p:txBody>
      </p:sp>
      <p:sp>
        <p:nvSpPr>
          <p:cNvPr id="3" name="Content Placeholder 2"/>
          <p:cNvSpPr>
            <a:spLocks noGrp="1"/>
          </p:cNvSpPr>
          <p:nvPr>
            <p:ph idx="1"/>
          </p:nvPr>
        </p:nvSpPr>
        <p:spPr/>
        <p:txBody>
          <a:bodyPr/>
          <a:lstStyle/>
          <a:p>
            <a:r>
              <a:rPr lang="en-US" dirty="0" err="1" smtClean="0"/>
              <a:t>Ansible's</a:t>
            </a:r>
            <a:r>
              <a:rPr lang="en-US" dirty="0" smtClean="0"/>
              <a:t> </a:t>
            </a:r>
            <a:r>
              <a:rPr lang="en-US" dirty="0"/>
              <a:t>configuration, deployment and </a:t>
            </a:r>
            <a:r>
              <a:rPr lang="en-US" dirty="0" smtClean="0"/>
              <a:t>orchestration </a:t>
            </a:r>
            <a:r>
              <a:rPr lang="en-US" dirty="0"/>
              <a:t>language. </a:t>
            </a:r>
            <a:endParaRPr lang="en-US" dirty="0" smtClean="0"/>
          </a:p>
          <a:p>
            <a:r>
              <a:rPr lang="en-US" dirty="0" smtClean="0"/>
              <a:t>Written </a:t>
            </a:r>
            <a:r>
              <a:rPr lang="en-US" dirty="0"/>
              <a:t>in YAML, declaratively define your configurations. </a:t>
            </a:r>
            <a:endParaRPr lang="en-US" dirty="0" smtClean="0"/>
          </a:p>
          <a:p>
            <a:r>
              <a:rPr lang="en-US" dirty="0" smtClean="0"/>
              <a:t>Human-readable </a:t>
            </a:r>
            <a:r>
              <a:rPr lang="en-US" dirty="0"/>
              <a:t>and are developed in a basic text language. </a:t>
            </a:r>
            <a:endParaRPr lang="en-US" dirty="0" smtClean="0"/>
          </a:p>
          <a:p>
            <a:r>
              <a:rPr lang="en-US" dirty="0" smtClean="0"/>
              <a:t>Command </a:t>
            </a:r>
            <a:r>
              <a:rPr lang="en-US" dirty="0"/>
              <a:t>to run the playbook : </a:t>
            </a:r>
            <a:r>
              <a:rPr lang="en-US" dirty="0" err="1"/>
              <a:t>ansible</a:t>
            </a:r>
            <a:r>
              <a:rPr lang="en-US" dirty="0"/>
              <a:t>-playbook </a:t>
            </a:r>
            <a:r>
              <a:rPr lang="en-US" dirty="0" err="1" smtClean="0"/>
              <a:t>file.yml</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492" y="3933056"/>
            <a:ext cx="5937149"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51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CONFIGURATION FILE.</a:t>
            </a:r>
            <a:endParaRPr lang="en-IN" dirty="0"/>
          </a:p>
        </p:txBody>
      </p:sp>
      <p:sp>
        <p:nvSpPr>
          <p:cNvPr id="3" name="Content Placeholder 2"/>
          <p:cNvSpPr>
            <a:spLocks noGrp="1"/>
          </p:cNvSpPr>
          <p:nvPr>
            <p:ph idx="1"/>
          </p:nvPr>
        </p:nvSpPr>
        <p:spPr/>
        <p:txBody>
          <a:bodyPr/>
          <a:lstStyle/>
          <a:p>
            <a:r>
              <a:rPr lang="en-US" dirty="0"/>
              <a:t>Certain settings in </a:t>
            </a:r>
            <a:r>
              <a:rPr lang="en-US" dirty="0" err="1"/>
              <a:t>Ansible</a:t>
            </a:r>
            <a:r>
              <a:rPr lang="en-US" dirty="0"/>
              <a:t> are adjustable via a configuration file (</a:t>
            </a:r>
            <a:r>
              <a:rPr lang="en-US" dirty="0" err="1"/>
              <a:t>ansible.cfg</a:t>
            </a:r>
            <a:r>
              <a:rPr lang="en-US" dirty="0"/>
              <a:t>). The stock configuration should be sufficient for most users, but there may be reasons you would want to change them. </a:t>
            </a:r>
            <a:endParaRPr lang="en-US" dirty="0" smtClean="0"/>
          </a:p>
          <a:p>
            <a:r>
              <a:rPr lang="en-US" dirty="0"/>
              <a:t>Configuration file will be processed in the </a:t>
            </a:r>
            <a:r>
              <a:rPr lang="en-US" dirty="0" smtClean="0"/>
              <a:t>following </a:t>
            </a:r>
            <a:r>
              <a:rPr lang="en-US" dirty="0"/>
              <a:t>order. </a:t>
            </a:r>
            <a:endParaRPr lang="en-US" dirty="0" smtClean="0"/>
          </a:p>
          <a:p>
            <a:pPr lvl="1"/>
            <a:r>
              <a:rPr lang="en-US" dirty="0" smtClean="0"/>
              <a:t>ANSIBLE_CONFIG </a:t>
            </a:r>
            <a:r>
              <a:rPr lang="en-US" dirty="0"/>
              <a:t>(an environment variable) </a:t>
            </a:r>
          </a:p>
          <a:p>
            <a:pPr lvl="1"/>
            <a:r>
              <a:rPr lang="en-US" dirty="0" err="1" smtClean="0"/>
              <a:t>ansible.cfg</a:t>
            </a:r>
            <a:r>
              <a:rPr lang="en-US" dirty="0" smtClean="0"/>
              <a:t> </a:t>
            </a:r>
            <a:r>
              <a:rPr lang="en-US" dirty="0"/>
              <a:t>(in the current directory) </a:t>
            </a:r>
          </a:p>
          <a:p>
            <a:pPr lvl="1"/>
            <a:r>
              <a:rPr lang="en-US" dirty="0" smtClean="0"/>
              <a:t>.</a:t>
            </a:r>
            <a:r>
              <a:rPr lang="en-US" dirty="0" err="1"/>
              <a:t>ansible.cfg</a:t>
            </a:r>
            <a:r>
              <a:rPr lang="en-US" dirty="0"/>
              <a:t> (in the home directory) </a:t>
            </a:r>
          </a:p>
          <a:p>
            <a:pPr lvl="1"/>
            <a:r>
              <a:rPr lang="en-US" dirty="0" smtClean="0"/>
              <a:t>/</a:t>
            </a:r>
            <a:r>
              <a:rPr lang="en-US" dirty="0" err="1"/>
              <a:t>etc</a:t>
            </a:r>
            <a:r>
              <a:rPr lang="en-US" dirty="0"/>
              <a:t>/</a:t>
            </a:r>
            <a:r>
              <a:rPr lang="en-US" dirty="0" err="1"/>
              <a:t>ansible</a:t>
            </a:r>
            <a:r>
              <a:rPr lang="en-US" dirty="0"/>
              <a:t>/</a:t>
            </a:r>
            <a:r>
              <a:rPr lang="en-US" dirty="0" err="1"/>
              <a:t>ansible.cfg</a:t>
            </a:r>
            <a:endParaRPr lang="en-IN" dirty="0"/>
          </a:p>
        </p:txBody>
      </p:sp>
    </p:spTree>
    <p:extLst>
      <p:ext uri="{BB962C8B-B14F-4D97-AF65-F5344CB8AC3E}">
        <p14:creationId xmlns:p14="http://schemas.microsoft.com/office/powerpoint/2010/main" val="233892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CONFIGURATION FILE.</a:t>
            </a:r>
            <a:endParaRPr lang="en-IN" dirty="0"/>
          </a:p>
        </p:txBody>
      </p:sp>
      <p:sp>
        <p:nvSpPr>
          <p:cNvPr id="3" name="Content Placeholder 2"/>
          <p:cNvSpPr>
            <a:spLocks noGrp="1"/>
          </p:cNvSpPr>
          <p:nvPr>
            <p:ph idx="1"/>
          </p:nvPr>
        </p:nvSpPr>
        <p:spPr/>
        <p:txBody>
          <a:bodyPr>
            <a:normAutofit fontScale="85000" lnSpcReduction="10000"/>
          </a:bodyPr>
          <a:lstStyle/>
          <a:p>
            <a:r>
              <a:rPr lang="en-US" dirty="0"/>
              <a:t>If installing </a:t>
            </a:r>
            <a:r>
              <a:rPr lang="en-US" dirty="0" err="1"/>
              <a:t>ansible</a:t>
            </a:r>
            <a:r>
              <a:rPr lang="en-US" dirty="0"/>
              <a:t> from a package manager, the latest </a:t>
            </a:r>
            <a:r>
              <a:rPr lang="en-US" dirty="0" err="1"/>
              <a:t>ansible.cfg</a:t>
            </a:r>
            <a:r>
              <a:rPr lang="en-US" dirty="0"/>
              <a:t> should be present in /</a:t>
            </a:r>
            <a:r>
              <a:rPr lang="en-US" dirty="0" err="1"/>
              <a:t>etc</a:t>
            </a:r>
            <a:r>
              <a:rPr lang="en-US" dirty="0"/>
              <a:t>/</a:t>
            </a:r>
            <a:r>
              <a:rPr lang="en-US" dirty="0" err="1"/>
              <a:t>ansible</a:t>
            </a:r>
            <a:r>
              <a:rPr lang="en-US" dirty="0"/>
              <a:t>, possibly as a ”.</a:t>
            </a:r>
            <a:r>
              <a:rPr lang="en-US" dirty="0" err="1"/>
              <a:t>rpmnew</a:t>
            </a:r>
            <a:r>
              <a:rPr lang="en-US" dirty="0"/>
              <a:t>” file (or other) as appropriate in the case of updates</a:t>
            </a:r>
            <a:r>
              <a:rPr lang="en-US" dirty="0" smtClean="0"/>
              <a:t>.</a:t>
            </a:r>
          </a:p>
          <a:p>
            <a:pPr lvl="1"/>
            <a:r>
              <a:rPr lang="en-US" dirty="0" err="1"/>
              <a:t>ask_pass</a:t>
            </a:r>
            <a:r>
              <a:rPr lang="en-US" dirty="0"/>
              <a:t> This controls whether an </a:t>
            </a:r>
            <a:r>
              <a:rPr lang="en-US" dirty="0" err="1"/>
              <a:t>Ansible</a:t>
            </a:r>
            <a:r>
              <a:rPr lang="en-US" dirty="0"/>
              <a:t> playbook should prompt for a password by default. The default behavior is no: </a:t>
            </a:r>
            <a:r>
              <a:rPr lang="en-US" dirty="0" err="1"/>
              <a:t>ask_pass</a:t>
            </a:r>
            <a:r>
              <a:rPr lang="en-US" dirty="0"/>
              <a:t> = True </a:t>
            </a:r>
            <a:endParaRPr lang="en-US" dirty="0" smtClean="0"/>
          </a:p>
          <a:p>
            <a:pPr lvl="1"/>
            <a:r>
              <a:rPr lang="en-US" dirty="0" err="1" smtClean="0"/>
              <a:t>ask_sudo_pass</a:t>
            </a:r>
            <a:r>
              <a:rPr lang="en-US" dirty="0" smtClean="0"/>
              <a:t> </a:t>
            </a:r>
            <a:r>
              <a:rPr lang="en-US" dirty="0"/>
              <a:t>Similar to </a:t>
            </a:r>
            <a:r>
              <a:rPr lang="en-US" dirty="0" err="1"/>
              <a:t>ask_pass</a:t>
            </a:r>
            <a:r>
              <a:rPr lang="en-US" dirty="0"/>
              <a:t>, this controls whether an </a:t>
            </a:r>
            <a:r>
              <a:rPr lang="en-US" dirty="0" err="1"/>
              <a:t>Ansible</a:t>
            </a:r>
            <a:r>
              <a:rPr lang="en-US" dirty="0"/>
              <a:t> playbook should prompt for a </a:t>
            </a:r>
            <a:r>
              <a:rPr lang="en-US" dirty="0" err="1"/>
              <a:t>sudo</a:t>
            </a:r>
            <a:r>
              <a:rPr lang="en-US" dirty="0"/>
              <a:t> password by default when </a:t>
            </a:r>
            <a:r>
              <a:rPr lang="en-US" dirty="0" err="1"/>
              <a:t>sudoing</a:t>
            </a:r>
            <a:r>
              <a:rPr lang="en-US" dirty="0"/>
              <a:t>. The default behavior is also no: </a:t>
            </a:r>
            <a:r>
              <a:rPr lang="en-US" dirty="0" err="1"/>
              <a:t>ask_sudo_pass</a:t>
            </a:r>
            <a:r>
              <a:rPr lang="en-US" dirty="0"/>
              <a:t> = </a:t>
            </a:r>
            <a:r>
              <a:rPr lang="en-US" dirty="0" smtClean="0"/>
              <a:t>True</a:t>
            </a:r>
          </a:p>
          <a:p>
            <a:pPr lvl="1"/>
            <a:r>
              <a:rPr lang="en-US" dirty="0" err="1" smtClean="0"/>
              <a:t>display_skipped_hosts</a:t>
            </a:r>
            <a:r>
              <a:rPr lang="en-US" dirty="0" smtClean="0"/>
              <a:t> </a:t>
            </a:r>
            <a:r>
              <a:rPr lang="en-US" dirty="0"/>
              <a:t>If set to False, </a:t>
            </a:r>
            <a:r>
              <a:rPr lang="en-US" dirty="0" err="1"/>
              <a:t>ansible</a:t>
            </a:r>
            <a:r>
              <a:rPr lang="en-US" dirty="0"/>
              <a:t> will not display any status for a task that is skipped. The default behavior is to display skipped tasks: </a:t>
            </a:r>
            <a:r>
              <a:rPr lang="en-US" dirty="0" err="1"/>
              <a:t>display_skipped_hosts</a:t>
            </a:r>
            <a:r>
              <a:rPr lang="en-US" dirty="0"/>
              <a:t> = True </a:t>
            </a:r>
            <a:endParaRPr lang="en-US" dirty="0" smtClean="0"/>
          </a:p>
          <a:p>
            <a:pPr lvl="1"/>
            <a:r>
              <a:rPr lang="en-US" dirty="0" smtClean="0"/>
              <a:t>inventory : This </a:t>
            </a:r>
            <a:r>
              <a:rPr lang="en-US" dirty="0"/>
              <a:t>is the default location of the inventory file, script, or directory that </a:t>
            </a:r>
            <a:r>
              <a:rPr lang="en-US" dirty="0" err="1"/>
              <a:t>Ansible</a:t>
            </a:r>
            <a:r>
              <a:rPr lang="en-US" dirty="0"/>
              <a:t> will use to determine what hosts it has available to talk to: inventory = /</a:t>
            </a:r>
            <a:r>
              <a:rPr lang="en-US" dirty="0" err="1" smtClean="0"/>
              <a:t>etc</a:t>
            </a:r>
            <a:r>
              <a:rPr lang="en-US" dirty="0" smtClean="0"/>
              <a:t>/</a:t>
            </a:r>
            <a:r>
              <a:rPr lang="en-US" dirty="0" err="1" smtClean="0"/>
              <a:t>ansible</a:t>
            </a:r>
            <a:r>
              <a:rPr lang="en-US" dirty="0" smtClean="0"/>
              <a:t>/hosts</a:t>
            </a:r>
          </a:p>
          <a:p>
            <a:pPr lvl="1"/>
            <a:r>
              <a:rPr lang="en-US" dirty="0" smtClean="0"/>
              <a:t>jinja2_extensions </a:t>
            </a:r>
            <a:r>
              <a:rPr lang="en-US" dirty="0"/>
              <a:t>This is a developer-specific feature that allows enabling additional Jinja2 extensions: jinja2_extensions = jinja2.ext.do,jinja2.ext.i18n</a:t>
            </a:r>
            <a:endParaRPr lang="en-IN" dirty="0"/>
          </a:p>
        </p:txBody>
      </p:sp>
    </p:spTree>
    <p:extLst>
      <p:ext uri="{BB962C8B-B14F-4D97-AF65-F5344CB8AC3E}">
        <p14:creationId xmlns:p14="http://schemas.microsoft.com/office/powerpoint/2010/main" val="169396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CONFIGURATION FILE.</a:t>
            </a:r>
            <a:endParaRPr lang="en-IN" dirty="0"/>
          </a:p>
        </p:txBody>
      </p:sp>
      <p:sp>
        <p:nvSpPr>
          <p:cNvPr id="3" name="Content Placeholder 2"/>
          <p:cNvSpPr>
            <a:spLocks noGrp="1"/>
          </p:cNvSpPr>
          <p:nvPr>
            <p:ph idx="1"/>
          </p:nvPr>
        </p:nvSpPr>
        <p:spPr/>
        <p:txBody>
          <a:bodyPr>
            <a:normAutofit fontScale="77500" lnSpcReduction="20000"/>
          </a:bodyPr>
          <a:lstStyle/>
          <a:p>
            <a:r>
              <a:rPr lang="en-US" dirty="0"/>
              <a:t>library </a:t>
            </a:r>
            <a:r>
              <a:rPr lang="en-US" dirty="0" smtClean="0"/>
              <a:t>: This </a:t>
            </a:r>
            <a:r>
              <a:rPr lang="en-US" dirty="0"/>
              <a:t>is the default location </a:t>
            </a:r>
            <a:r>
              <a:rPr lang="en-US" dirty="0" err="1"/>
              <a:t>Ansible</a:t>
            </a:r>
            <a:r>
              <a:rPr lang="en-US" dirty="0"/>
              <a:t> looks to find modules: library = /</a:t>
            </a:r>
            <a:r>
              <a:rPr lang="en-US" dirty="0" err="1"/>
              <a:t>usr</a:t>
            </a:r>
            <a:r>
              <a:rPr lang="en-US" dirty="0"/>
              <a:t>/share/</a:t>
            </a:r>
            <a:r>
              <a:rPr lang="en-US" dirty="0" err="1"/>
              <a:t>ansible</a:t>
            </a:r>
            <a:r>
              <a:rPr lang="en-US" dirty="0"/>
              <a:t> </a:t>
            </a:r>
            <a:endParaRPr lang="en-US" dirty="0" smtClean="0"/>
          </a:p>
          <a:p>
            <a:r>
              <a:rPr lang="en-US" dirty="0" err="1" smtClean="0"/>
              <a:t>nocolor</a:t>
            </a:r>
            <a:r>
              <a:rPr lang="en-US" dirty="0" smtClean="0"/>
              <a:t> : By </a:t>
            </a:r>
            <a:r>
              <a:rPr lang="en-US" dirty="0"/>
              <a:t>default </a:t>
            </a:r>
            <a:r>
              <a:rPr lang="en-US" dirty="0" err="1"/>
              <a:t>ansible</a:t>
            </a:r>
            <a:r>
              <a:rPr lang="en-US" dirty="0"/>
              <a:t> will try to colorize output to give a better indication of failure and status information. If you dislike this behavior you can turn it off by setting ‘</a:t>
            </a:r>
            <a:r>
              <a:rPr lang="en-US" dirty="0" err="1"/>
              <a:t>nocolor</a:t>
            </a:r>
            <a:r>
              <a:rPr lang="en-US" dirty="0"/>
              <a:t>’ to 1: </a:t>
            </a:r>
            <a:r>
              <a:rPr lang="en-US" dirty="0" err="1"/>
              <a:t>nocolor</a:t>
            </a:r>
            <a:r>
              <a:rPr lang="en-US" dirty="0"/>
              <a:t> = 0 </a:t>
            </a:r>
            <a:endParaRPr lang="en-US" dirty="0" smtClean="0"/>
          </a:p>
          <a:p>
            <a:r>
              <a:rPr lang="en-US" dirty="0" err="1" smtClean="0"/>
              <a:t>private_key_file</a:t>
            </a:r>
            <a:r>
              <a:rPr lang="en-US" dirty="0" smtClean="0"/>
              <a:t> : If </a:t>
            </a:r>
            <a:r>
              <a:rPr lang="en-US" dirty="0"/>
              <a:t>you are using a </a:t>
            </a:r>
            <a:r>
              <a:rPr lang="en-US" dirty="0" err="1"/>
              <a:t>pem</a:t>
            </a:r>
            <a:r>
              <a:rPr lang="en-US" dirty="0"/>
              <a:t> file to authenticate with machines rather than SSH agent or passwords, you can set the default value here to avoid re-specifying --private-key with every invocation: </a:t>
            </a:r>
            <a:r>
              <a:rPr lang="en-US" dirty="0" err="1"/>
              <a:t>private_key_file</a:t>
            </a:r>
            <a:r>
              <a:rPr lang="en-US" dirty="0"/>
              <a:t>=/path/to/</a:t>
            </a:r>
            <a:r>
              <a:rPr lang="en-US" dirty="0" err="1"/>
              <a:t>file.pem</a:t>
            </a:r>
            <a:r>
              <a:rPr lang="en-US" dirty="0"/>
              <a:t> </a:t>
            </a:r>
            <a:endParaRPr lang="en-US" dirty="0" smtClean="0"/>
          </a:p>
          <a:p>
            <a:r>
              <a:rPr lang="en-US" dirty="0" err="1" smtClean="0"/>
              <a:t>remote_port</a:t>
            </a:r>
            <a:r>
              <a:rPr lang="en-US" dirty="0" smtClean="0"/>
              <a:t> : This </a:t>
            </a:r>
            <a:r>
              <a:rPr lang="en-US" dirty="0"/>
              <a:t>sets the default SSH port on all of your systems, for systems that didn’t specify an alternative value in inventory. The default is the standard 22: </a:t>
            </a:r>
            <a:r>
              <a:rPr lang="en-US" dirty="0" err="1"/>
              <a:t>remote_port</a:t>
            </a:r>
            <a:r>
              <a:rPr lang="en-US" dirty="0"/>
              <a:t> = </a:t>
            </a:r>
            <a:r>
              <a:rPr lang="en-US" dirty="0" smtClean="0"/>
              <a:t>22</a:t>
            </a:r>
          </a:p>
          <a:p>
            <a:r>
              <a:rPr lang="en-US" dirty="0" err="1" smtClean="0"/>
              <a:t>remote_user</a:t>
            </a:r>
            <a:r>
              <a:rPr lang="en-US" dirty="0" smtClean="0"/>
              <a:t> : This </a:t>
            </a:r>
            <a:r>
              <a:rPr lang="en-US" dirty="0"/>
              <a:t>is the default username </a:t>
            </a:r>
            <a:r>
              <a:rPr lang="en-US" dirty="0" err="1"/>
              <a:t>ansible</a:t>
            </a:r>
            <a:r>
              <a:rPr lang="en-US" dirty="0"/>
              <a:t> will connect as for /</a:t>
            </a:r>
            <a:r>
              <a:rPr lang="en-US" dirty="0" err="1"/>
              <a:t>usr</a:t>
            </a:r>
            <a:r>
              <a:rPr lang="en-US" dirty="0"/>
              <a:t>/bin/</a:t>
            </a:r>
            <a:r>
              <a:rPr lang="en-US" dirty="0" err="1"/>
              <a:t>ansible</a:t>
            </a:r>
            <a:r>
              <a:rPr lang="en-US" dirty="0"/>
              <a:t>-playbook. Note that /</a:t>
            </a:r>
            <a:r>
              <a:rPr lang="en-US" dirty="0" err="1"/>
              <a:t>usr</a:t>
            </a:r>
            <a:r>
              <a:rPr lang="en-US" dirty="0"/>
              <a:t>/bin/</a:t>
            </a:r>
            <a:r>
              <a:rPr lang="en-US" dirty="0" err="1"/>
              <a:t>ansible</a:t>
            </a:r>
            <a:r>
              <a:rPr lang="en-US" dirty="0"/>
              <a:t> will always default to the current user if this is not defined: </a:t>
            </a:r>
            <a:r>
              <a:rPr lang="en-US" dirty="0" err="1"/>
              <a:t>remote_user</a:t>
            </a:r>
            <a:r>
              <a:rPr lang="en-US" dirty="0"/>
              <a:t> = root </a:t>
            </a:r>
            <a:endParaRPr lang="en-US" dirty="0" smtClean="0"/>
          </a:p>
          <a:p>
            <a:r>
              <a:rPr lang="en-US" dirty="0" smtClean="0"/>
              <a:t>timeout : This </a:t>
            </a:r>
            <a:r>
              <a:rPr lang="en-US" dirty="0"/>
              <a:t>is the default SSH timeout to use on connection attempts: timeout = 10</a:t>
            </a:r>
            <a:endParaRPr lang="en-IN" dirty="0"/>
          </a:p>
        </p:txBody>
      </p:sp>
    </p:spTree>
    <p:extLst>
      <p:ext uri="{BB962C8B-B14F-4D97-AF65-F5344CB8AC3E}">
        <p14:creationId xmlns:p14="http://schemas.microsoft.com/office/powerpoint/2010/main" val="99752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HOSTS FILE/INVENTORY FILE.</a:t>
            </a:r>
            <a:endParaRPr lang="en-IN" dirty="0"/>
          </a:p>
        </p:txBody>
      </p:sp>
      <p:sp>
        <p:nvSpPr>
          <p:cNvPr id="3" name="Content Placeholder 2"/>
          <p:cNvSpPr>
            <a:spLocks noGrp="1"/>
          </p:cNvSpPr>
          <p:nvPr>
            <p:ph idx="1"/>
          </p:nvPr>
        </p:nvSpPr>
        <p:spPr/>
        <p:txBody>
          <a:bodyPr>
            <a:normAutofit fontScale="77500" lnSpcReduction="20000"/>
          </a:bodyPr>
          <a:lstStyle/>
          <a:p>
            <a:r>
              <a:rPr lang="en-US" dirty="0" err="1"/>
              <a:t>Ansible</a:t>
            </a:r>
            <a:r>
              <a:rPr lang="en-US" dirty="0"/>
              <a:t> works against multiple systems in your infrastructure at the same time. It does this by selecting portions of systems listed in </a:t>
            </a:r>
            <a:r>
              <a:rPr lang="en-US" dirty="0" err="1"/>
              <a:t>Ansible’s</a:t>
            </a:r>
            <a:r>
              <a:rPr lang="en-US" dirty="0"/>
              <a:t> inventory file, which defaults to being saved in the location /</a:t>
            </a:r>
            <a:r>
              <a:rPr lang="en-US" dirty="0" err="1"/>
              <a:t>etc</a:t>
            </a:r>
            <a:r>
              <a:rPr lang="en-US" dirty="0"/>
              <a:t>/</a:t>
            </a:r>
            <a:r>
              <a:rPr lang="en-US" dirty="0" err="1"/>
              <a:t>ansible</a:t>
            </a:r>
            <a:r>
              <a:rPr lang="en-US" dirty="0"/>
              <a:t>/hosts. </a:t>
            </a:r>
            <a:endParaRPr lang="en-US" dirty="0" smtClean="0"/>
          </a:p>
          <a:p>
            <a:r>
              <a:rPr lang="en-US" dirty="0" smtClean="0"/>
              <a:t>You </a:t>
            </a:r>
            <a:r>
              <a:rPr lang="en-US" dirty="0"/>
              <a:t>can specify a different inventory file using the -i &lt;path&gt; option on the command line. </a:t>
            </a:r>
            <a:endParaRPr lang="en-US" dirty="0" smtClean="0"/>
          </a:p>
          <a:p>
            <a:r>
              <a:rPr lang="en-US" dirty="0" smtClean="0"/>
              <a:t>Hosts </a:t>
            </a:r>
            <a:r>
              <a:rPr lang="en-US" dirty="0"/>
              <a:t>and Groups </a:t>
            </a:r>
            <a:endParaRPr lang="en-US" dirty="0" smtClean="0"/>
          </a:p>
          <a:p>
            <a:pPr lvl="1"/>
            <a:r>
              <a:rPr lang="en-US" dirty="0" smtClean="0"/>
              <a:t>The </a:t>
            </a:r>
            <a:r>
              <a:rPr lang="en-US" dirty="0"/>
              <a:t>format for /</a:t>
            </a:r>
            <a:r>
              <a:rPr lang="en-US" dirty="0" err="1"/>
              <a:t>etc</a:t>
            </a:r>
            <a:r>
              <a:rPr lang="en-US" dirty="0"/>
              <a:t>/</a:t>
            </a:r>
            <a:r>
              <a:rPr lang="en-US" dirty="0" err="1"/>
              <a:t>ansible</a:t>
            </a:r>
            <a:r>
              <a:rPr lang="en-US" dirty="0"/>
              <a:t>/hosts is an INI-like format and looks like this: mail.example.com </a:t>
            </a:r>
            <a:endParaRPr lang="en-US" dirty="0" smtClean="0"/>
          </a:p>
          <a:p>
            <a:pPr marL="457200" lvl="1" indent="0">
              <a:buNone/>
            </a:pPr>
            <a:r>
              <a:rPr lang="en-US" dirty="0" smtClean="0"/>
              <a:t>	[</a:t>
            </a:r>
            <a:r>
              <a:rPr lang="en-US" dirty="0"/>
              <a:t>webservers] </a:t>
            </a:r>
            <a:endParaRPr lang="en-US" dirty="0" smtClean="0"/>
          </a:p>
          <a:p>
            <a:pPr marL="457200" lvl="1" indent="0">
              <a:buNone/>
            </a:pPr>
            <a:r>
              <a:rPr lang="en-US" dirty="0"/>
              <a:t>	</a:t>
            </a:r>
            <a:r>
              <a:rPr lang="en-US" dirty="0" smtClean="0"/>
              <a:t>foo.example.com </a:t>
            </a:r>
          </a:p>
          <a:p>
            <a:pPr marL="457200" lvl="1" indent="0">
              <a:buNone/>
            </a:pPr>
            <a:r>
              <a:rPr lang="en-US" dirty="0"/>
              <a:t>	</a:t>
            </a:r>
            <a:r>
              <a:rPr lang="en-US" dirty="0" smtClean="0"/>
              <a:t>bar.example.com </a:t>
            </a:r>
          </a:p>
          <a:p>
            <a:pPr marL="457200" lvl="1" indent="0">
              <a:buNone/>
            </a:pPr>
            <a:r>
              <a:rPr lang="en-US" dirty="0"/>
              <a:t> </a:t>
            </a:r>
            <a:r>
              <a:rPr lang="en-US" dirty="0" smtClean="0"/>
              <a:t>	[</a:t>
            </a:r>
            <a:r>
              <a:rPr lang="en-US" dirty="0" err="1"/>
              <a:t>dbservers</a:t>
            </a:r>
            <a:r>
              <a:rPr lang="en-US" dirty="0"/>
              <a:t>] </a:t>
            </a:r>
            <a:endParaRPr lang="en-US" dirty="0" smtClean="0"/>
          </a:p>
          <a:p>
            <a:pPr marL="457200" lvl="1" indent="0">
              <a:buNone/>
            </a:pPr>
            <a:r>
              <a:rPr lang="en-US" dirty="0"/>
              <a:t>	</a:t>
            </a:r>
            <a:r>
              <a:rPr lang="en-US" dirty="0" smtClean="0"/>
              <a:t>one.example.com </a:t>
            </a:r>
          </a:p>
          <a:p>
            <a:pPr marL="457200" lvl="1" indent="0">
              <a:buNone/>
            </a:pPr>
            <a:r>
              <a:rPr lang="en-US" dirty="0" smtClean="0"/>
              <a:t>	two.example.com </a:t>
            </a:r>
          </a:p>
          <a:p>
            <a:pPr marL="457200" lvl="1" indent="0">
              <a:buNone/>
            </a:pPr>
            <a:r>
              <a:rPr lang="en-US" dirty="0"/>
              <a:t>	</a:t>
            </a:r>
            <a:r>
              <a:rPr lang="en-US" dirty="0" smtClean="0"/>
              <a:t>three.example.com</a:t>
            </a:r>
            <a:endParaRPr lang="en-IN" dirty="0"/>
          </a:p>
        </p:txBody>
      </p:sp>
    </p:spTree>
    <p:extLst>
      <p:ext uri="{BB962C8B-B14F-4D97-AF65-F5344CB8AC3E}">
        <p14:creationId xmlns:p14="http://schemas.microsoft.com/office/powerpoint/2010/main" val="105435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CONFIGURATION MANAGEMENT.</a:t>
            </a:r>
            <a:endParaRPr lang="en-IN" dirty="0"/>
          </a:p>
        </p:txBody>
      </p:sp>
      <p:sp>
        <p:nvSpPr>
          <p:cNvPr id="3" name="Content Placeholder 2"/>
          <p:cNvSpPr>
            <a:spLocks noGrp="1"/>
          </p:cNvSpPr>
          <p:nvPr>
            <p:ph idx="1"/>
          </p:nvPr>
        </p:nvSpPr>
        <p:spPr/>
        <p:txBody>
          <a:bodyPr>
            <a:normAutofit fontScale="70000" lnSpcReduction="20000"/>
          </a:bodyPr>
          <a:lstStyle/>
          <a:p>
            <a:r>
              <a:rPr lang="en-US" dirty="0"/>
              <a:t>Configuration management in terms of </a:t>
            </a:r>
            <a:r>
              <a:rPr lang="en-US" dirty="0" err="1"/>
              <a:t>Ansible</a:t>
            </a:r>
            <a:r>
              <a:rPr lang="en-US" dirty="0"/>
              <a:t> means that it maintains configuration of the product performance by keeping a record and updating detailed information which describes an enterprise’s hardware and software.</a:t>
            </a:r>
          </a:p>
          <a:p>
            <a:r>
              <a:rPr lang="en-US" dirty="0"/>
              <a:t>Such information typically includes the exact versions and updates that have been applied to installed software packages and the locations and network addresses of hardware devices. For e.g. If you want to install the new version of </a:t>
            </a:r>
            <a:r>
              <a:rPr lang="en-US" b="1" dirty="0" err="1"/>
              <a:t>WebLogic</a:t>
            </a:r>
            <a:r>
              <a:rPr lang="en-US" b="1" dirty="0"/>
              <a:t>/</a:t>
            </a:r>
            <a:r>
              <a:rPr lang="en-US" b="1" dirty="0" err="1"/>
              <a:t>WebSphere</a:t>
            </a:r>
            <a:r>
              <a:rPr lang="en-US" dirty="0"/>
              <a:t> server on all of the machines present in your enterprise, it is not feasible for you to manually go and update each and every machine.</a:t>
            </a:r>
          </a:p>
          <a:p>
            <a:r>
              <a:rPr lang="en-US" dirty="0"/>
              <a:t>You can install </a:t>
            </a:r>
            <a:r>
              <a:rPr lang="en-US" dirty="0" err="1"/>
              <a:t>WebLogic</a:t>
            </a:r>
            <a:r>
              <a:rPr lang="en-US" dirty="0"/>
              <a:t>/</a:t>
            </a:r>
            <a:r>
              <a:rPr lang="en-US" dirty="0" err="1"/>
              <a:t>WebSphere</a:t>
            </a:r>
            <a:r>
              <a:rPr lang="en-US" dirty="0"/>
              <a:t> in one go on all of your machines with </a:t>
            </a:r>
            <a:r>
              <a:rPr lang="en-US" dirty="0" err="1"/>
              <a:t>Ansible</a:t>
            </a:r>
            <a:r>
              <a:rPr lang="en-US" dirty="0"/>
              <a:t> playbooks and inventory written in the most simple way. All you have to do is list out the IP addresses of your nodes in the inventory and write a playbook to install </a:t>
            </a:r>
            <a:r>
              <a:rPr lang="en-US" dirty="0" err="1"/>
              <a:t>WebLogic</a:t>
            </a:r>
            <a:r>
              <a:rPr lang="en-US" dirty="0"/>
              <a:t>/</a:t>
            </a:r>
            <a:r>
              <a:rPr lang="en-US" dirty="0" err="1"/>
              <a:t>WebSphere</a:t>
            </a:r>
            <a:r>
              <a:rPr lang="en-US" dirty="0"/>
              <a:t>. Run the playbook from your control machine &amp; it will be installed on all your nodes</a:t>
            </a:r>
            <a:r>
              <a:rPr lang="en-US" dirty="0" smtClean="0"/>
              <a:t>.</a:t>
            </a:r>
            <a:endParaRPr lang="en-IN" dirty="0" smtClean="0"/>
          </a:p>
          <a:p>
            <a:r>
              <a:rPr lang="en-US" b="1" dirty="0"/>
              <a:t>Beauty</a:t>
            </a:r>
            <a:r>
              <a:rPr lang="en-US" dirty="0"/>
              <a:t> of </a:t>
            </a:r>
            <a:r>
              <a:rPr lang="en-US" dirty="0" err="1"/>
              <a:t>Ansible</a:t>
            </a:r>
            <a:r>
              <a:rPr lang="en-US" dirty="0"/>
              <a:t> is that it removes the modules once those are installed so effectively it connects to host machine , executes the instructions and if it’s successfully installed removes the code which was copied on the host machine which was executed.</a:t>
            </a:r>
          </a:p>
        </p:txBody>
      </p:sp>
    </p:spTree>
    <p:extLst>
      <p:ext uri="{BB962C8B-B14F-4D97-AF65-F5344CB8AC3E}">
        <p14:creationId xmlns:p14="http://schemas.microsoft.com/office/powerpoint/2010/main" val="338414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HOST FILE/INVENTORY FILE</a:t>
            </a:r>
            <a:endParaRPr lang="en-IN" dirty="0"/>
          </a:p>
        </p:txBody>
      </p:sp>
      <p:sp>
        <p:nvSpPr>
          <p:cNvPr id="3" name="Content Placeholder 2"/>
          <p:cNvSpPr>
            <a:spLocks noGrp="1"/>
          </p:cNvSpPr>
          <p:nvPr>
            <p:ph idx="1"/>
          </p:nvPr>
        </p:nvSpPr>
        <p:spPr/>
        <p:txBody>
          <a:bodyPr>
            <a:normAutofit fontScale="92500" lnSpcReduction="20000"/>
          </a:bodyPr>
          <a:lstStyle/>
          <a:p>
            <a:r>
              <a:rPr lang="en-US" dirty="0"/>
              <a:t>Suppose you have just static IPs and want to set up some aliases that live in your host file, or you are connecting through tunnels. You can also describe hosts via variables: jumper </a:t>
            </a:r>
            <a:r>
              <a:rPr lang="en-US" dirty="0" err="1"/>
              <a:t>ansible_port</a:t>
            </a:r>
            <a:r>
              <a:rPr lang="en-US" dirty="0"/>
              <a:t>=5555 </a:t>
            </a:r>
            <a:r>
              <a:rPr lang="en-US" dirty="0" err="1" smtClean="0"/>
              <a:t>ansible_host</a:t>
            </a:r>
            <a:r>
              <a:rPr lang="en-US" dirty="0" smtClean="0"/>
              <a:t>=192.0.2.50</a:t>
            </a:r>
          </a:p>
          <a:p>
            <a:r>
              <a:rPr lang="en-US" dirty="0"/>
              <a:t>If you are adding a lot of hosts following similar patterns, you can do this rather than listing each hostname: </a:t>
            </a:r>
            <a:endParaRPr lang="en-US" dirty="0" smtClean="0"/>
          </a:p>
          <a:p>
            <a:pPr lvl="1"/>
            <a:r>
              <a:rPr lang="en-US" dirty="0" smtClean="0"/>
              <a:t>[</a:t>
            </a:r>
            <a:r>
              <a:rPr lang="en-US" dirty="0"/>
              <a:t>webservers] </a:t>
            </a:r>
            <a:r>
              <a:rPr lang="en-US" dirty="0" smtClean="0"/>
              <a:t>	</a:t>
            </a:r>
          </a:p>
          <a:p>
            <a:pPr lvl="1"/>
            <a:r>
              <a:rPr lang="en-US" dirty="0" smtClean="0"/>
              <a:t>www[01:50</a:t>
            </a:r>
            <a:r>
              <a:rPr lang="en-US" dirty="0"/>
              <a:t>].example.com </a:t>
            </a:r>
            <a:endParaRPr lang="en-US" dirty="0" smtClean="0"/>
          </a:p>
          <a:p>
            <a:r>
              <a:rPr lang="en-US" dirty="0" smtClean="0"/>
              <a:t>For </a:t>
            </a:r>
            <a:r>
              <a:rPr lang="en-US" dirty="0"/>
              <a:t>numeric patterns, leading zeros can be included or removed, as desired. Ranges are inclusive. You can also define alphabetic ranges: </a:t>
            </a:r>
            <a:endParaRPr lang="en-US" dirty="0" smtClean="0"/>
          </a:p>
          <a:p>
            <a:pPr lvl="1"/>
            <a:r>
              <a:rPr lang="en-US" dirty="0" smtClean="0"/>
              <a:t>[</a:t>
            </a:r>
            <a:r>
              <a:rPr lang="en-US" dirty="0"/>
              <a:t>databases] </a:t>
            </a:r>
            <a:endParaRPr lang="en-US" dirty="0" smtClean="0"/>
          </a:p>
          <a:p>
            <a:pPr lvl="1"/>
            <a:r>
              <a:rPr lang="en-US" dirty="0" err="1" smtClean="0"/>
              <a:t>db</a:t>
            </a:r>
            <a:r>
              <a:rPr lang="en-US" dirty="0" smtClean="0"/>
              <a:t>-</a:t>
            </a:r>
            <a:r>
              <a:rPr lang="en-US" dirty="0"/>
              <a:t>[</a:t>
            </a:r>
            <a:r>
              <a:rPr lang="en-US" dirty="0" err="1"/>
              <a:t>a:f</a:t>
            </a:r>
            <a:r>
              <a:rPr lang="en-US" dirty="0"/>
              <a:t>].example.com</a:t>
            </a:r>
            <a:endParaRPr lang="en-IN" dirty="0"/>
          </a:p>
        </p:txBody>
      </p:sp>
    </p:spTree>
    <p:extLst>
      <p:ext uri="{BB962C8B-B14F-4D97-AF65-F5344CB8AC3E}">
        <p14:creationId xmlns:p14="http://schemas.microsoft.com/office/powerpoint/2010/main" val="1238590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HOST FILE/INVENTORY FILE.</a:t>
            </a:r>
            <a:endParaRPr lang="en-IN" dirty="0"/>
          </a:p>
        </p:txBody>
      </p:sp>
      <p:sp>
        <p:nvSpPr>
          <p:cNvPr id="3" name="Content Placeholder 2"/>
          <p:cNvSpPr>
            <a:spLocks noGrp="1"/>
          </p:cNvSpPr>
          <p:nvPr>
            <p:ph idx="1"/>
          </p:nvPr>
        </p:nvSpPr>
        <p:spPr/>
        <p:txBody>
          <a:bodyPr>
            <a:normAutofit fontScale="85000" lnSpcReduction="20000"/>
          </a:bodyPr>
          <a:lstStyle/>
          <a:p>
            <a:r>
              <a:rPr lang="en-US" dirty="0"/>
              <a:t>Host Variables </a:t>
            </a:r>
            <a:r>
              <a:rPr lang="en-US" dirty="0" smtClean="0"/>
              <a:t>: As </a:t>
            </a:r>
            <a:r>
              <a:rPr lang="en-US" dirty="0"/>
              <a:t>described above, it is easy to assign variables to hosts that will be used later in playbooks: </a:t>
            </a:r>
          </a:p>
          <a:p>
            <a:pPr lvl="1"/>
            <a:r>
              <a:rPr lang="en-US" dirty="0" smtClean="0"/>
              <a:t>[</a:t>
            </a:r>
            <a:r>
              <a:rPr lang="en-US" dirty="0" err="1"/>
              <a:t>atlanta</a:t>
            </a:r>
            <a:r>
              <a:rPr lang="en-US" dirty="0"/>
              <a:t>] </a:t>
            </a:r>
            <a:endParaRPr lang="en-US" dirty="0" smtClean="0"/>
          </a:p>
          <a:p>
            <a:pPr lvl="1"/>
            <a:r>
              <a:rPr lang="en-US" dirty="0" smtClean="0"/>
              <a:t>host1 </a:t>
            </a:r>
            <a:r>
              <a:rPr lang="en-US" dirty="0" err="1"/>
              <a:t>http_port</a:t>
            </a:r>
            <a:r>
              <a:rPr lang="en-US" dirty="0"/>
              <a:t>=80 </a:t>
            </a:r>
            <a:r>
              <a:rPr lang="en-US" dirty="0" err="1"/>
              <a:t>maxRequestsPerChild</a:t>
            </a:r>
            <a:r>
              <a:rPr lang="en-US" dirty="0"/>
              <a:t>=808 </a:t>
            </a:r>
            <a:endParaRPr lang="en-US" dirty="0" smtClean="0"/>
          </a:p>
          <a:p>
            <a:pPr lvl="1"/>
            <a:r>
              <a:rPr lang="en-US" dirty="0" smtClean="0"/>
              <a:t>host2 </a:t>
            </a:r>
            <a:r>
              <a:rPr lang="en-US" dirty="0" err="1"/>
              <a:t>http_port</a:t>
            </a:r>
            <a:r>
              <a:rPr lang="en-US" dirty="0"/>
              <a:t>=303 </a:t>
            </a:r>
            <a:r>
              <a:rPr lang="en-US" dirty="0" err="1"/>
              <a:t>maxRequestsPerChild</a:t>
            </a:r>
            <a:r>
              <a:rPr lang="en-US" dirty="0"/>
              <a:t>=909 </a:t>
            </a:r>
            <a:endParaRPr lang="en-US" dirty="0" smtClean="0"/>
          </a:p>
          <a:p>
            <a:r>
              <a:rPr lang="en-US" dirty="0" smtClean="0"/>
              <a:t>Group </a:t>
            </a:r>
            <a:r>
              <a:rPr lang="en-US" dirty="0"/>
              <a:t>Variables </a:t>
            </a:r>
            <a:r>
              <a:rPr lang="en-US" dirty="0" smtClean="0"/>
              <a:t>: Variables </a:t>
            </a:r>
            <a:r>
              <a:rPr lang="en-US" dirty="0"/>
              <a:t>can also be applied to an entire group at once</a:t>
            </a:r>
            <a:r>
              <a:rPr lang="en-US" dirty="0" smtClean="0"/>
              <a:t>:</a:t>
            </a:r>
          </a:p>
          <a:p>
            <a:pPr lvl="1"/>
            <a:r>
              <a:rPr lang="en-US" dirty="0" smtClean="0"/>
              <a:t>[</a:t>
            </a:r>
            <a:r>
              <a:rPr lang="en-US" dirty="0" err="1" smtClean="0"/>
              <a:t>atlanta</a:t>
            </a:r>
            <a:r>
              <a:rPr lang="en-US" dirty="0"/>
              <a:t>] </a:t>
            </a:r>
            <a:endParaRPr lang="en-US" dirty="0" smtClean="0"/>
          </a:p>
          <a:p>
            <a:pPr lvl="1"/>
            <a:r>
              <a:rPr lang="en-US" dirty="0" smtClean="0"/>
              <a:t>host1 </a:t>
            </a:r>
          </a:p>
          <a:p>
            <a:pPr lvl="1"/>
            <a:r>
              <a:rPr lang="en-US" dirty="0" smtClean="0"/>
              <a:t>host2 </a:t>
            </a:r>
          </a:p>
          <a:p>
            <a:pPr lvl="1"/>
            <a:r>
              <a:rPr lang="en-US" dirty="0" smtClean="0"/>
              <a:t>[</a:t>
            </a:r>
            <a:r>
              <a:rPr lang="en-US" dirty="0" err="1"/>
              <a:t>atlanta:vars</a:t>
            </a:r>
            <a:r>
              <a:rPr lang="en-US" dirty="0"/>
              <a:t>] </a:t>
            </a:r>
            <a:endParaRPr lang="en-US" dirty="0" smtClean="0"/>
          </a:p>
          <a:p>
            <a:pPr lvl="1"/>
            <a:r>
              <a:rPr lang="en-US" dirty="0" smtClean="0"/>
              <a:t>ntp_server=ntp.atlanta.example.com </a:t>
            </a:r>
          </a:p>
          <a:p>
            <a:pPr lvl="1"/>
            <a:r>
              <a:rPr lang="en-US" dirty="0" smtClean="0"/>
              <a:t>proxy=proxy.atlanta.example.com</a:t>
            </a:r>
            <a:endParaRPr lang="en-IN" dirty="0"/>
          </a:p>
        </p:txBody>
      </p:sp>
    </p:spTree>
    <p:extLst>
      <p:ext uri="{BB962C8B-B14F-4D97-AF65-F5344CB8AC3E}">
        <p14:creationId xmlns:p14="http://schemas.microsoft.com/office/powerpoint/2010/main" val="213201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HOST FILE/INVERNTORY FILE.</a:t>
            </a:r>
            <a:endParaRPr lang="en-IN" dirty="0"/>
          </a:p>
        </p:txBody>
      </p:sp>
      <p:sp>
        <p:nvSpPr>
          <p:cNvPr id="3" name="Content Placeholder 2"/>
          <p:cNvSpPr>
            <a:spLocks noGrp="1"/>
          </p:cNvSpPr>
          <p:nvPr>
            <p:ph idx="1"/>
          </p:nvPr>
        </p:nvSpPr>
        <p:spPr/>
        <p:txBody>
          <a:bodyPr>
            <a:normAutofit lnSpcReduction="10000"/>
          </a:bodyPr>
          <a:lstStyle/>
          <a:p>
            <a:r>
              <a:rPr lang="en-US" dirty="0"/>
              <a:t>Default groups </a:t>
            </a:r>
            <a:r>
              <a:rPr lang="en-US" dirty="0" smtClean="0"/>
              <a:t>: There </a:t>
            </a:r>
            <a:r>
              <a:rPr lang="en-US" dirty="0"/>
              <a:t>are two default groups: all and ungrouped. all contains every host. ungrouped contains all hosts that don’t have another group aside from all. Every host will always belong to at least 2 </a:t>
            </a:r>
            <a:r>
              <a:rPr lang="en-US" dirty="0" smtClean="0"/>
              <a:t>groups.</a:t>
            </a:r>
          </a:p>
          <a:p>
            <a:r>
              <a:rPr lang="en-US" dirty="0" smtClean="0"/>
              <a:t>Splitting </a:t>
            </a:r>
            <a:r>
              <a:rPr lang="en-US" dirty="0"/>
              <a:t>Out Host and Group Specific </a:t>
            </a:r>
            <a:r>
              <a:rPr lang="en-US" dirty="0" smtClean="0"/>
              <a:t>Data : </a:t>
            </a:r>
            <a:r>
              <a:rPr lang="en-US" dirty="0"/>
              <a:t>The preferred practice in </a:t>
            </a:r>
            <a:r>
              <a:rPr lang="en-US" dirty="0" err="1"/>
              <a:t>Ansible</a:t>
            </a:r>
            <a:r>
              <a:rPr lang="en-US" dirty="0"/>
              <a:t> is to not store variables in the main inventory file. In addition to storing variables directly in the inventory file, host and group variables can be stored in individual files relative to the inventory file (not directory, it is always the file). These variable files are in YAML format. Valid file extensions include ‘.</a:t>
            </a:r>
            <a:r>
              <a:rPr lang="en-US" dirty="0" err="1"/>
              <a:t>yml</a:t>
            </a:r>
            <a:r>
              <a:rPr lang="en-US" dirty="0"/>
              <a:t>’, ‘.</a:t>
            </a:r>
            <a:r>
              <a:rPr lang="en-US" dirty="0" err="1"/>
              <a:t>yaml</a:t>
            </a:r>
            <a:r>
              <a:rPr lang="en-US" dirty="0"/>
              <a:t>’, ‘.</a:t>
            </a:r>
            <a:r>
              <a:rPr lang="en-US" dirty="0" err="1"/>
              <a:t>json</a:t>
            </a:r>
            <a:r>
              <a:rPr lang="en-US" dirty="0"/>
              <a:t>’, or no file extension. </a:t>
            </a:r>
            <a:endParaRPr lang="en-IN" dirty="0"/>
          </a:p>
        </p:txBody>
      </p:sp>
    </p:spTree>
    <p:extLst>
      <p:ext uri="{BB962C8B-B14F-4D97-AF65-F5344CB8AC3E}">
        <p14:creationId xmlns:p14="http://schemas.microsoft.com/office/powerpoint/2010/main" val="1711281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 CONNECTING TO REMOTE MACHINES.</a:t>
            </a:r>
            <a:endParaRPr lang="en-IN" dirty="0"/>
          </a:p>
        </p:txBody>
      </p:sp>
      <p:sp>
        <p:nvSpPr>
          <p:cNvPr id="3" name="Content Placeholder 2"/>
          <p:cNvSpPr>
            <a:spLocks noGrp="1"/>
          </p:cNvSpPr>
          <p:nvPr>
            <p:ph idx="1"/>
          </p:nvPr>
        </p:nvSpPr>
        <p:spPr/>
        <p:txBody>
          <a:bodyPr/>
          <a:lstStyle/>
          <a:p>
            <a:r>
              <a:rPr lang="en-IN" dirty="0" smtClean="0"/>
              <a:t>First generate the key in the control machine using </a:t>
            </a:r>
            <a:r>
              <a:rPr lang="en-IN" dirty="0" err="1" smtClean="0"/>
              <a:t>ssh-keygen</a:t>
            </a:r>
            <a:r>
              <a:rPr lang="en-IN" dirty="0" smtClean="0"/>
              <a:t> –t </a:t>
            </a:r>
            <a:r>
              <a:rPr lang="en-IN" dirty="0" err="1" smtClean="0"/>
              <a:t>rsa</a:t>
            </a:r>
            <a:r>
              <a:rPr lang="en-IN" dirty="0" smtClean="0"/>
              <a:t>.</a:t>
            </a:r>
          </a:p>
          <a:p>
            <a:r>
              <a:rPr lang="en-IN" dirty="0" smtClean="0"/>
              <a:t>Copy the </a:t>
            </a:r>
            <a:r>
              <a:rPr lang="en-IN" dirty="0" err="1" smtClean="0"/>
              <a:t>ssh</a:t>
            </a:r>
            <a:r>
              <a:rPr lang="en-IN" dirty="0" smtClean="0"/>
              <a:t> key to remote machines using the below command.</a:t>
            </a:r>
          </a:p>
          <a:p>
            <a:r>
              <a:rPr lang="en-IN" dirty="0" err="1" smtClean="0"/>
              <a:t>Ssh</a:t>
            </a:r>
            <a:r>
              <a:rPr lang="en-IN" dirty="0" smtClean="0"/>
              <a:t>-copy-id </a:t>
            </a:r>
            <a:r>
              <a:rPr lang="en-IN" dirty="0" err="1" smtClean="0"/>
              <a:t>root@hostname</a:t>
            </a:r>
            <a:r>
              <a:rPr lang="en-IN" dirty="0" smtClean="0"/>
              <a:t>.</a:t>
            </a:r>
          </a:p>
          <a:p>
            <a:r>
              <a:rPr lang="en-IN" dirty="0" err="1" smtClean="0"/>
              <a:t>Ssh</a:t>
            </a:r>
            <a:r>
              <a:rPr lang="en-IN" dirty="0" smtClean="0"/>
              <a:t> </a:t>
            </a:r>
            <a:r>
              <a:rPr lang="en-IN" dirty="0" err="1" smtClean="0"/>
              <a:t>root@hostname</a:t>
            </a:r>
            <a:r>
              <a:rPr lang="en-IN" dirty="0" smtClean="0"/>
              <a:t>.</a:t>
            </a:r>
          </a:p>
          <a:p>
            <a:r>
              <a:rPr lang="en-IN" dirty="0" err="1" smtClean="0"/>
              <a:t>Ansible</a:t>
            </a:r>
            <a:r>
              <a:rPr lang="en-IN" dirty="0" smtClean="0"/>
              <a:t> all –m ping –ask-pass</a:t>
            </a:r>
            <a:endParaRPr lang="en-IN" dirty="0"/>
          </a:p>
        </p:txBody>
      </p:sp>
    </p:spTree>
    <p:extLst>
      <p:ext uri="{BB962C8B-B14F-4D97-AF65-F5344CB8AC3E}">
        <p14:creationId xmlns:p14="http://schemas.microsoft.com/office/powerpoint/2010/main" val="3317645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 COMMAND LINE TOOLS.</a:t>
            </a:r>
            <a:endParaRPr lang="en-IN" dirty="0"/>
          </a:p>
        </p:txBody>
      </p:sp>
      <p:sp>
        <p:nvSpPr>
          <p:cNvPr id="3" name="Content Placeholder 2"/>
          <p:cNvSpPr>
            <a:spLocks noGrp="1"/>
          </p:cNvSpPr>
          <p:nvPr>
            <p:ph idx="1"/>
          </p:nvPr>
        </p:nvSpPr>
        <p:spPr/>
        <p:txBody>
          <a:bodyPr>
            <a:normAutofit fontScale="85000" lnSpcReduction="10000"/>
          </a:bodyPr>
          <a:lstStyle/>
          <a:p>
            <a:r>
              <a:rPr lang="en-US" dirty="0" err="1"/>
              <a:t>ansible</a:t>
            </a:r>
            <a:r>
              <a:rPr lang="en-US" dirty="0"/>
              <a:t> </a:t>
            </a:r>
            <a:r>
              <a:rPr lang="en-US" dirty="0" smtClean="0"/>
              <a:t>: Define </a:t>
            </a:r>
            <a:r>
              <a:rPr lang="en-US" dirty="0"/>
              <a:t>and run a single task ‘playbook’ against a set of hosts </a:t>
            </a:r>
          </a:p>
          <a:p>
            <a:r>
              <a:rPr lang="en-US" dirty="0" err="1"/>
              <a:t>ansible</a:t>
            </a:r>
            <a:r>
              <a:rPr lang="en-US" dirty="0"/>
              <a:t>-playbook </a:t>
            </a:r>
            <a:r>
              <a:rPr lang="en-US" dirty="0" smtClean="0"/>
              <a:t>: Runs </a:t>
            </a:r>
            <a:r>
              <a:rPr lang="en-US" dirty="0" err="1"/>
              <a:t>Ansible</a:t>
            </a:r>
            <a:r>
              <a:rPr lang="en-US" dirty="0"/>
              <a:t> playbooks, executing the defined tasks on the targeted hosts</a:t>
            </a:r>
            <a:r>
              <a:rPr lang="en-US" dirty="0" smtClean="0"/>
              <a:t>.</a:t>
            </a:r>
          </a:p>
          <a:p>
            <a:r>
              <a:rPr lang="en-US" dirty="0" err="1" smtClean="0"/>
              <a:t>Ansible</a:t>
            </a:r>
            <a:r>
              <a:rPr lang="en-US" dirty="0" smtClean="0"/>
              <a:t>-pull : </a:t>
            </a:r>
            <a:r>
              <a:rPr lang="en-US" dirty="0"/>
              <a:t>pulls playbooks from a VCS repo and executes them for the local host</a:t>
            </a:r>
            <a:endParaRPr lang="en-IN" dirty="0" smtClean="0"/>
          </a:p>
          <a:p>
            <a:r>
              <a:rPr lang="en-IN" dirty="0" err="1" smtClean="0"/>
              <a:t>ansible</a:t>
            </a:r>
            <a:r>
              <a:rPr lang="en-IN" dirty="0" smtClean="0"/>
              <a:t>-doc : plugin </a:t>
            </a:r>
            <a:r>
              <a:rPr lang="en-IN" dirty="0"/>
              <a:t>documentation tool </a:t>
            </a:r>
            <a:endParaRPr lang="en-IN" dirty="0" smtClean="0"/>
          </a:p>
          <a:p>
            <a:r>
              <a:rPr lang="en-US" dirty="0" err="1"/>
              <a:t>ansible</a:t>
            </a:r>
            <a:r>
              <a:rPr lang="en-US" dirty="0"/>
              <a:t>-galaxy : command to manage </a:t>
            </a:r>
            <a:r>
              <a:rPr lang="en-US" dirty="0" err="1"/>
              <a:t>Ansible</a:t>
            </a:r>
            <a:r>
              <a:rPr lang="en-US" dirty="0"/>
              <a:t> roles in shared </a:t>
            </a:r>
            <a:r>
              <a:rPr lang="en-US" dirty="0" err="1"/>
              <a:t>repostories</a:t>
            </a:r>
            <a:r>
              <a:rPr lang="en-US" dirty="0"/>
              <a:t>, the default of which is </a:t>
            </a:r>
            <a:r>
              <a:rPr lang="en-US" dirty="0" err="1"/>
              <a:t>Ansible</a:t>
            </a:r>
            <a:r>
              <a:rPr lang="en-US" dirty="0"/>
              <a:t> Galaxy https://galaxy.ansible.com. </a:t>
            </a:r>
            <a:endParaRPr lang="en-US" dirty="0" smtClean="0"/>
          </a:p>
          <a:p>
            <a:r>
              <a:rPr lang="en-US" dirty="0" err="1"/>
              <a:t>ansible</a:t>
            </a:r>
            <a:r>
              <a:rPr lang="en-US" dirty="0"/>
              <a:t>-console : REPL </a:t>
            </a:r>
            <a:r>
              <a:rPr lang="en-US" dirty="0" smtClean="0"/>
              <a:t>(</a:t>
            </a:r>
            <a:r>
              <a:rPr lang="en-IN" dirty="0"/>
              <a:t>read–</a:t>
            </a:r>
            <a:r>
              <a:rPr lang="en-IN" dirty="0" err="1"/>
              <a:t>eval</a:t>
            </a:r>
            <a:r>
              <a:rPr lang="en-IN" dirty="0"/>
              <a:t>–print </a:t>
            </a:r>
            <a:r>
              <a:rPr lang="en-IN" dirty="0" smtClean="0"/>
              <a:t>loop) </a:t>
            </a:r>
            <a:r>
              <a:rPr lang="en-US" dirty="0" smtClean="0"/>
              <a:t>console </a:t>
            </a:r>
            <a:r>
              <a:rPr lang="en-US" dirty="0"/>
              <a:t>for executing </a:t>
            </a:r>
            <a:r>
              <a:rPr lang="en-US" dirty="0" err="1"/>
              <a:t>Ansible</a:t>
            </a:r>
            <a:r>
              <a:rPr lang="en-US" dirty="0"/>
              <a:t> tasks. </a:t>
            </a:r>
            <a:endParaRPr lang="en-US" dirty="0" smtClean="0"/>
          </a:p>
          <a:p>
            <a:r>
              <a:rPr lang="en-US" dirty="0" err="1"/>
              <a:t>ansible-config</a:t>
            </a:r>
            <a:r>
              <a:rPr lang="en-US" dirty="0"/>
              <a:t> : View, edit, and manage </a:t>
            </a:r>
            <a:r>
              <a:rPr lang="en-US" dirty="0" err="1"/>
              <a:t>ansible</a:t>
            </a:r>
            <a:r>
              <a:rPr lang="en-US" dirty="0"/>
              <a:t> configuration. </a:t>
            </a:r>
          </a:p>
          <a:p>
            <a:endParaRPr lang="en-US" dirty="0"/>
          </a:p>
          <a:p>
            <a:endParaRPr lang="en-US" dirty="0"/>
          </a:p>
          <a:p>
            <a:endParaRPr lang="en-IN" dirty="0" smtClean="0"/>
          </a:p>
        </p:txBody>
      </p:sp>
    </p:spTree>
    <p:extLst>
      <p:ext uri="{BB962C8B-B14F-4D97-AF65-F5344CB8AC3E}">
        <p14:creationId xmlns:p14="http://schemas.microsoft.com/office/powerpoint/2010/main" val="203464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PLAYBOOKS.</a:t>
            </a:r>
            <a:endParaRPr lang="en-IN" dirty="0"/>
          </a:p>
        </p:txBody>
      </p:sp>
      <p:sp>
        <p:nvSpPr>
          <p:cNvPr id="3" name="Content Placeholder 2"/>
          <p:cNvSpPr>
            <a:spLocks noGrp="1"/>
          </p:cNvSpPr>
          <p:nvPr>
            <p:ph idx="1"/>
          </p:nvPr>
        </p:nvSpPr>
        <p:spPr/>
        <p:txBody>
          <a:bodyPr/>
          <a:lstStyle/>
          <a:p>
            <a:r>
              <a:rPr lang="en-US" dirty="0" err="1" smtClean="0"/>
              <a:t>Ansible</a:t>
            </a:r>
            <a:r>
              <a:rPr lang="en-US" dirty="0" smtClean="0"/>
              <a:t> </a:t>
            </a:r>
            <a:r>
              <a:rPr lang="en-US" dirty="0"/>
              <a:t>playbooks are a way to send </a:t>
            </a:r>
            <a:r>
              <a:rPr lang="en-US" dirty="0" smtClean="0"/>
              <a:t>commands to </a:t>
            </a:r>
            <a:r>
              <a:rPr lang="en-US" dirty="0"/>
              <a:t>remote computers in a scripted way. At a basic level, playbooks can be used to manage configurations of and </a:t>
            </a:r>
            <a:r>
              <a:rPr lang="en-US" dirty="0" smtClean="0"/>
              <a:t>deployment </a:t>
            </a:r>
            <a:r>
              <a:rPr lang="en-US" dirty="0"/>
              <a:t>to remote machines. At a more advances level, they can sequence multi-tier rollouts </a:t>
            </a:r>
            <a:r>
              <a:rPr lang="en-US" dirty="0" smtClean="0"/>
              <a:t>involving </a:t>
            </a:r>
            <a:r>
              <a:rPr lang="en-US" dirty="0"/>
              <a:t>rolling updates, </a:t>
            </a:r>
            <a:r>
              <a:rPr lang="en-US" dirty="0" smtClean="0"/>
              <a:t>and </a:t>
            </a:r>
            <a:r>
              <a:rPr lang="en-US" dirty="0"/>
              <a:t>can delegate actions to other hosts, interacting with monitoring servers and load balancers along the way</a:t>
            </a:r>
            <a:r>
              <a:rPr lang="en-US" dirty="0" smtClean="0"/>
              <a:t>.</a:t>
            </a:r>
          </a:p>
          <a:p>
            <a:r>
              <a:rPr lang="en-US" dirty="0"/>
              <a:t>Playbooks </a:t>
            </a:r>
            <a:r>
              <a:rPr lang="en-US"/>
              <a:t>are </a:t>
            </a:r>
            <a:r>
              <a:rPr lang="en-US" smtClean="0"/>
              <a:t>designed </a:t>
            </a:r>
            <a:r>
              <a:rPr lang="en-US" dirty="0"/>
              <a:t>to be human-readable and are developed in a basic test language written in the YAML data serialization format.</a:t>
            </a:r>
            <a:endParaRPr lang="en-IN" dirty="0"/>
          </a:p>
        </p:txBody>
      </p:sp>
    </p:spTree>
    <p:extLst>
      <p:ext uri="{BB962C8B-B14F-4D97-AF65-F5344CB8AC3E}">
        <p14:creationId xmlns:p14="http://schemas.microsoft.com/office/powerpoint/2010/main" val="2847906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PLAYBOOK.</a:t>
            </a:r>
            <a:endParaRPr lang="en-IN"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0300" y="1612930"/>
            <a:ext cx="10513168" cy="448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208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PLAYBOOK.</a:t>
            </a:r>
            <a:endParaRPr lang="en-IN" dirty="0"/>
          </a:p>
        </p:txBody>
      </p:sp>
      <p:sp>
        <p:nvSpPr>
          <p:cNvPr id="3" name="Content Placeholder 2"/>
          <p:cNvSpPr>
            <a:spLocks noGrp="1"/>
          </p:cNvSpPr>
          <p:nvPr>
            <p:ph idx="1"/>
          </p:nvPr>
        </p:nvSpPr>
        <p:spPr/>
        <p:txBody>
          <a:bodyPr/>
          <a:lstStyle/>
          <a:p>
            <a:r>
              <a:rPr lang="en-IN" dirty="0" err="1"/>
              <a:t>ansible</a:t>
            </a:r>
            <a:r>
              <a:rPr lang="en-IN" dirty="0"/>
              <a:t>-playbook &lt;playbook-name&gt; --check : syntax check </a:t>
            </a:r>
            <a:endParaRPr lang="en-IN" dirty="0" smtClean="0"/>
          </a:p>
          <a:p>
            <a:r>
              <a:rPr lang="en-IN" dirty="0" err="1" smtClean="0"/>
              <a:t>ansible</a:t>
            </a:r>
            <a:r>
              <a:rPr lang="en-IN" dirty="0" smtClean="0"/>
              <a:t>-playbook </a:t>
            </a:r>
            <a:r>
              <a:rPr lang="en-IN" dirty="0"/>
              <a:t>&lt;playbook-name&gt; -i /</a:t>
            </a:r>
            <a:r>
              <a:rPr lang="en-IN" dirty="0" err="1"/>
              <a:t>etc</a:t>
            </a:r>
            <a:r>
              <a:rPr lang="en-IN" dirty="0"/>
              <a:t>/</a:t>
            </a:r>
            <a:r>
              <a:rPr lang="en-IN" dirty="0" err="1"/>
              <a:t>ansible</a:t>
            </a:r>
            <a:r>
              <a:rPr lang="en-IN" dirty="0"/>
              <a:t>/hosts -l </a:t>
            </a:r>
            <a:r>
              <a:rPr lang="en-IN" dirty="0" err="1"/>
              <a:t>addgroup</a:t>
            </a:r>
            <a:r>
              <a:rPr lang="en-IN" dirty="0"/>
              <a:t> </a:t>
            </a:r>
            <a:endParaRPr lang="en-IN" dirty="0" smtClean="0"/>
          </a:p>
          <a:p>
            <a:r>
              <a:rPr lang="en-IN" dirty="0" smtClean="0"/>
              <a:t>rpm </a:t>
            </a:r>
            <a:r>
              <a:rPr lang="en-IN" dirty="0"/>
              <a:t>-</a:t>
            </a:r>
            <a:r>
              <a:rPr lang="en-IN" dirty="0" err="1"/>
              <a:t>qa</a:t>
            </a:r>
            <a:r>
              <a:rPr lang="en-IN" dirty="0"/>
              <a:t> | </a:t>
            </a:r>
            <a:r>
              <a:rPr lang="en-IN" dirty="0" err="1"/>
              <a:t>grep</a:t>
            </a:r>
            <a:r>
              <a:rPr lang="en-IN" dirty="0"/>
              <a:t> http </a:t>
            </a:r>
            <a:endParaRPr lang="en-IN" dirty="0" smtClean="0"/>
          </a:p>
          <a:p>
            <a:r>
              <a:rPr lang="en-IN" dirty="0" smtClean="0"/>
              <a:t>service </a:t>
            </a:r>
            <a:r>
              <a:rPr lang="en-IN" dirty="0" err="1"/>
              <a:t>httpd</a:t>
            </a:r>
            <a:r>
              <a:rPr lang="en-IN" dirty="0"/>
              <a:t> status </a:t>
            </a:r>
            <a:endParaRPr lang="en-IN" dirty="0" smtClean="0"/>
          </a:p>
          <a:p>
            <a:r>
              <a:rPr lang="en-IN" dirty="0" err="1" smtClean="0"/>
              <a:t>iptables</a:t>
            </a:r>
            <a:r>
              <a:rPr lang="en-IN" dirty="0" smtClean="0"/>
              <a:t> </a:t>
            </a:r>
            <a:r>
              <a:rPr lang="en-IN" dirty="0"/>
              <a:t>-L</a:t>
            </a:r>
          </a:p>
        </p:txBody>
      </p:sp>
    </p:spTree>
    <p:extLst>
      <p:ext uri="{BB962C8B-B14F-4D97-AF65-F5344CB8AC3E}">
        <p14:creationId xmlns:p14="http://schemas.microsoft.com/office/powerpoint/2010/main" val="3293076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SECTION.</a:t>
            </a:r>
            <a:endParaRPr lang="en-IN" dirty="0"/>
          </a:p>
        </p:txBody>
      </p:sp>
      <p:sp>
        <p:nvSpPr>
          <p:cNvPr id="3" name="Content Placeholder 2"/>
          <p:cNvSpPr>
            <a:spLocks noGrp="1"/>
          </p:cNvSpPr>
          <p:nvPr>
            <p:ph idx="1"/>
          </p:nvPr>
        </p:nvSpPr>
        <p:spPr/>
        <p:txBody>
          <a:bodyPr/>
          <a:lstStyle/>
          <a:p>
            <a:r>
              <a:rPr lang="en-IN" dirty="0" smtClean="0"/>
              <a:t>Target section is where we specify all the hosts that we want to connect to.</a:t>
            </a:r>
          </a:p>
          <a:p>
            <a:r>
              <a:rPr lang="en-IN" dirty="0" smtClean="0"/>
              <a:t>We can also specify various parameters like if you want to become a </a:t>
            </a:r>
            <a:r>
              <a:rPr lang="en-IN" dirty="0" err="1" smtClean="0"/>
              <a:t>sudo</a:t>
            </a:r>
            <a:r>
              <a:rPr lang="en-IN" dirty="0" smtClean="0"/>
              <a:t> once connected to the remote machine. </a:t>
            </a:r>
            <a:endParaRPr lang="en-IN" dirty="0"/>
          </a:p>
          <a:p>
            <a:r>
              <a:rPr lang="en-IN" dirty="0" smtClean="0"/>
              <a:t>You can specify the username with which you want to connect to the remote machine and so on.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644" y="4512512"/>
            <a:ext cx="4032448" cy="1718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85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SECTION.</a:t>
            </a:r>
            <a:endParaRPr lang="en-IN" dirty="0"/>
          </a:p>
        </p:txBody>
      </p:sp>
      <p:sp>
        <p:nvSpPr>
          <p:cNvPr id="3" name="Content Placeholder 2"/>
          <p:cNvSpPr>
            <a:spLocks noGrp="1"/>
          </p:cNvSpPr>
          <p:nvPr>
            <p:ph idx="1"/>
          </p:nvPr>
        </p:nvSpPr>
        <p:spPr/>
        <p:txBody>
          <a:bodyPr/>
          <a:lstStyle/>
          <a:p>
            <a:r>
              <a:rPr lang="en-US" dirty="0" err="1"/>
              <a:t>Ansible</a:t>
            </a:r>
            <a:r>
              <a:rPr lang="en-US" dirty="0"/>
              <a:t> variables help to determine how the tasks execute on different systems based on the values assigned to these variables</a:t>
            </a:r>
            <a:r>
              <a:rPr lang="en-US" dirty="0" smtClean="0"/>
              <a:t>.</a:t>
            </a:r>
          </a:p>
          <a:p>
            <a:r>
              <a:rPr lang="en-US" dirty="0" err="1"/>
              <a:t>Ansible</a:t>
            </a:r>
            <a:r>
              <a:rPr lang="en-US" dirty="0"/>
              <a:t> variable names should be letters, numbers, underscores and they should always start with a </a:t>
            </a:r>
            <a:r>
              <a:rPr lang="en-US" dirty="0" smtClean="0"/>
              <a:t>characters.</a:t>
            </a:r>
          </a:p>
          <a:p>
            <a:r>
              <a:rPr lang="en-US" dirty="0" smtClean="0"/>
              <a:t>In the </a:t>
            </a:r>
            <a:r>
              <a:rPr lang="en-US" dirty="0"/>
              <a:t>playbook, we can give a variable in ‘</a:t>
            </a:r>
            <a:r>
              <a:rPr lang="en-US" b="1" dirty="0" err="1"/>
              <a:t>variable_name</a:t>
            </a:r>
            <a:r>
              <a:rPr lang="en-US" b="1" dirty="0"/>
              <a:t>: </a:t>
            </a:r>
            <a:r>
              <a:rPr lang="en-US" b="1" dirty="0" err="1"/>
              <a:t>variable_value</a:t>
            </a:r>
            <a:r>
              <a:rPr lang="en-US" dirty="0"/>
              <a:t>‘ format. we can use the </a:t>
            </a:r>
            <a:r>
              <a:rPr lang="en-US" dirty="0" err="1"/>
              <a:t>variable_name</a:t>
            </a:r>
            <a:r>
              <a:rPr lang="en-US" dirty="0"/>
              <a:t> inside double braces anywhere in the playbook</a:t>
            </a:r>
            <a:r>
              <a:rPr lang="en-US" dirty="0" smtClean="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760" y="4869160"/>
            <a:ext cx="33051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5316" y="4724400"/>
            <a:ext cx="2438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60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INTRODUCTION.</a:t>
            </a:r>
            <a:endParaRPr lang="en-IN" dirty="0"/>
          </a:p>
        </p:txBody>
      </p:sp>
      <p:sp>
        <p:nvSpPr>
          <p:cNvPr id="3" name="Content Placeholder 2"/>
          <p:cNvSpPr>
            <a:spLocks noGrp="1"/>
          </p:cNvSpPr>
          <p:nvPr>
            <p:ph idx="1"/>
          </p:nvPr>
        </p:nvSpPr>
        <p:spPr>
          <a:xfrm>
            <a:off x="720090" y="1639341"/>
            <a:ext cx="12961620" cy="4525963"/>
          </a:xfrm>
        </p:spPr>
        <p:txBody>
          <a:bodyPr>
            <a:normAutofit fontScale="85000" lnSpcReduction="10000"/>
          </a:bodyPr>
          <a:lstStyle/>
          <a:p>
            <a:r>
              <a:rPr lang="en-US" dirty="0" err="1"/>
              <a:t>Ansible</a:t>
            </a:r>
            <a:r>
              <a:rPr lang="en-US" dirty="0"/>
              <a:t> is an IT automation tool. It can configure systems, deploy software, and orchestrate more advanced IT tasks such as continuous deployments or zero downtime rolling updates</a:t>
            </a:r>
            <a:r>
              <a:rPr lang="en-US" dirty="0" smtClean="0"/>
              <a:t>.</a:t>
            </a:r>
          </a:p>
          <a:p>
            <a:r>
              <a:rPr lang="en-US" dirty="0" err="1"/>
              <a:t>Ansible</a:t>
            </a:r>
            <a:r>
              <a:rPr lang="en-US" dirty="0"/>
              <a:t> is a very simple IT automation engine that automates provisioning, configuration, application deployment, intra-service orchestration and many other IT needs.</a:t>
            </a:r>
            <a:endParaRPr lang="en-US" dirty="0" smtClean="0"/>
          </a:p>
          <a:p>
            <a:r>
              <a:rPr lang="en-US" dirty="0" err="1"/>
              <a:t>Ansible’s</a:t>
            </a:r>
            <a:r>
              <a:rPr lang="en-US" dirty="0"/>
              <a:t> main goals are simplicity and ease-of-use. It also has a strong focus on security and reliability, featuring a minimum of moving parts, usage of </a:t>
            </a:r>
            <a:r>
              <a:rPr lang="en-US" dirty="0" err="1"/>
              <a:t>OpenSSH</a:t>
            </a:r>
            <a:r>
              <a:rPr lang="en-US" dirty="0"/>
              <a:t> for </a:t>
            </a:r>
            <a:r>
              <a:rPr lang="en-US" dirty="0" smtClean="0"/>
              <a:t>transport</a:t>
            </a:r>
          </a:p>
          <a:p>
            <a:r>
              <a:rPr lang="en-US" dirty="0" err="1"/>
              <a:t>Ansible</a:t>
            </a:r>
            <a:r>
              <a:rPr lang="en-US" dirty="0"/>
              <a:t> is appropriate for managing all environments, from small setups with a handful of instances to enterprise environments with many thousands of instances.</a:t>
            </a:r>
            <a:endParaRPr lang="en-IN" dirty="0"/>
          </a:p>
        </p:txBody>
      </p:sp>
    </p:spTree>
    <p:extLst>
      <p:ext uri="{BB962C8B-B14F-4D97-AF65-F5344CB8AC3E}">
        <p14:creationId xmlns:p14="http://schemas.microsoft.com/office/powerpoint/2010/main" val="3255281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SECTION.</a:t>
            </a:r>
            <a:endParaRPr lang="en-IN" dirty="0"/>
          </a:p>
        </p:txBody>
      </p:sp>
      <p:sp>
        <p:nvSpPr>
          <p:cNvPr id="3" name="Content Placeholder 2"/>
          <p:cNvSpPr>
            <a:spLocks noGrp="1"/>
          </p:cNvSpPr>
          <p:nvPr>
            <p:ph idx="1"/>
          </p:nvPr>
        </p:nvSpPr>
        <p:spPr/>
        <p:txBody>
          <a:bodyPr/>
          <a:lstStyle/>
          <a:p>
            <a:r>
              <a:rPr lang="en-IN" dirty="0" smtClean="0"/>
              <a:t>The task section includes a l</a:t>
            </a:r>
            <a:r>
              <a:rPr lang="en-US" dirty="0" err="1" smtClean="0"/>
              <a:t>ist</a:t>
            </a:r>
            <a:r>
              <a:rPr lang="en-US" dirty="0" smtClean="0"/>
              <a:t> </a:t>
            </a:r>
            <a:r>
              <a:rPr lang="en-US" dirty="0"/>
              <a:t>of plays or tasks to be executed in the current playbook</a:t>
            </a:r>
            <a:r>
              <a:rPr lang="en-US" dirty="0" smtClean="0"/>
              <a:t>.</a:t>
            </a:r>
          </a:p>
          <a:p>
            <a:r>
              <a:rPr lang="en-US" dirty="0" smtClean="0"/>
              <a:t>Within the tasks we will have the module which are the actual tasks that get executed when we execute the playbook.</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467" y="3789040"/>
            <a:ext cx="7355701"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331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HANDLER SECTION.</a:t>
            </a:r>
            <a:endParaRPr lang="en-IN" dirty="0"/>
          </a:p>
        </p:txBody>
      </p:sp>
      <p:sp>
        <p:nvSpPr>
          <p:cNvPr id="3" name="Content Placeholder 2"/>
          <p:cNvSpPr>
            <a:spLocks noGrp="1"/>
          </p:cNvSpPr>
          <p:nvPr>
            <p:ph idx="1"/>
          </p:nvPr>
        </p:nvSpPr>
        <p:spPr/>
        <p:txBody>
          <a:bodyPr/>
          <a:lstStyle/>
          <a:p>
            <a:r>
              <a:rPr lang="en-US" dirty="0"/>
              <a:t>Handlers are lists of tasks, not really any different from regular tasks, that are referenced by a globally unique name, and are notified by </a:t>
            </a:r>
            <a:r>
              <a:rPr lang="en-US" dirty="0" err="1"/>
              <a:t>notifiers</a:t>
            </a:r>
            <a:r>
              <a:rPr lang="en-US" dirty="0"/>
              <a:t>. If nothing notifies a handler, it will not run. Regardless of how many tasks notify a handler, it will run only once, after all of the tasks complete in a particular play</a:t>
            </a:r>
            <a:r>
              <a:rPr lang="en-US" dirty="0" smtClean="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644" y="3717032"/>
            <a:ext cx="33051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727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FACTS.</a:t>
            </a:r>
            <a:endParaRPr lang="en-IN" dirty="0"/>
          </a:p>
        </p:txBody>
      </p:sp>
      <p:sp>
        <p:nvSpPr>
          <p:cNvPr id="3" name="Content Placeholder 2"/>
          <p:cNvSpPr>
            <a:spLocks noGrp="1"/>
          </p:cNvSpPr>
          <p:nvPr>
            <p:ph idx="1"/>
          </p:nvPr>
        </p:nvSpPr>
        <p:spPr>
          <a:xfrm>
            <a:off x="720090" y="1412776"/>
            <a:ext cx="12961620" cy="4525963"/>
          </a:xfrm>
        </p:spPr>
        <p:txBody>
          <a:bodyPr>
            <a:normAutofit fontScale="92500" lnSpcReduction="20000"/>
          </a:bodyPr>
          <a:lstStyle/>
          <a:p>
            <a:r>
              <a:rPr lang="en-US" dirty="0"/>
              <a:t>Facts is automatically called by playbooks to gather useful variables about remote hosts that can be used in playbooks. It can also be executed directly by /</a:t>
            </a:r>
            <a:r>
              <a:rPr lang="en-US" dirty="0" err="1"/>
              <a:t>usr</a:t>
            </a:r>
            <a:r>
              <a:rPr lang="en-US" dirty="0"/>
              <a:t>/bin/</a:t>
            </a:r>
            <a:r>
              <a:rPr lang="en-US" dirty="0" err="1"/>
              <a:t>ansible</a:t>
            </a:r>
            <a:r>
              <a:rPr lang="en-US" dirty="0"/>
              <a:t> to check what variables are available to a host. </a:t>
            </a:r>
            <a:r>
              <a:rPr lang="en-US" dirty="0" err="1"/>
              <a:t>Ansible</a:t>
            </a:r>
            <a:r>
              <a:rPr lang="en-US" dirty="0"/>
              <a:t> provides many facts about the system, automatically</a:t>
            </a:r>
            <a:r>
              <a:rPr lang="en-US" dirty="0" smtClean="0"/>
              <a:t>.</a:t>
            </a:r>
          </a:p>
          <a:p>
            <a:r>
              <a:rPr lang="en-US" dirty="0" smtClean="0"/>
              <a:t>Parameters:</a:t>
            </a:r>
          </a:p>
          <a:p>
            <a:pPr lvl="1"/>
            <a:r>
              <a:rPr lang="en-US" dirty="0" err="1" smtClean="0"/>
              <a:t>fact_path</a:t>
            </a:r>
            <a:r>
              <a:rPr lang="en-US" dirty="0" smtClean="0"/>
              <a:t> </a:t>
            </a:r>
            <a:r>
              <a:rPr lang="en-US" dirty="0"/>
              <a:t>- Default: (/</a:t>
            </a:r>
            <a:r>
              <a:rPr lang="en-US" dirty="0" err="1"/>
              <a:t>etc</a:t>
            </a:r>
            <a:r>
              <a:rPr lang="en-US" dirty="0"/>
              <a:t>/</a:t>
            </a:r>
            <a:r>
              <a:rPr lang="en-US" dirty="0" err="1"/>
              <a:t>ansible</a:t>
            </a:r>
            <a:r>
              <a:rPr lang="en-US" dirty="0"/>
              <a:t>/</a:t>
            </a:r>
            <a:r>
              <a:rPr lang="en-US" dirty="0" err="1"/>
              <a:t>facts.d</a:t>
            </a:r>
            <a:r>
              <a:rPr lang="en-US" dirty="0"/>
              <a:t>) : path used for local </a:t>
            </a:r>
            <a:r>
              <a:rPr lang="en-US" dirty="0" err="1"/>
              <a:t>ansible</a:t>
            </a:r>
            <a:r>
              <a:rPr lang="en-US" dirty="0"/>
              <a:t> facts (*.fact) - files in this </a:t>
            </a:r>
            <a:r>
              <a:rPr lang="en-US" dirty="0" err="1"/>
              <a:t>dir</a:t>
            </a:r>
            <a:r>
              <a:rPr lang="en-US" dirty="0"/>
              <a:t> will be run (if executable) and their results be added to </a:t>
            </a:r>
            <a:r>
              <a:rPr lang="en-US" dirty="0" err="1"/>
              <a:t>ansible_local</a:t>
            </a:r>
            <a:r>
              <a:rPr lang="en-US" dirty="0"/>
              <a:t> facts if a file is not executable it is read. Check notes for Windows options. (from 2.1 on) File/results format can be </a:t>
            </a:r>
            <a:r>
              <a:rPr lang="en-US" dirty="0" err="1"/>
              <a:t>json</a:t>
            </a:r>
            <a:r>
              <a:rPr lang="en-US" dirty="0"/>
              <a:t> or </a:t>
            </a:r>
            <a:r>
              <a:rPr lang="en-US" dirty="0" err="1" smtClean="0"/>
              <a:t>ini</a:t>
            </a:r>
            <a:r>
              <a:rPr lang="en-US" dirty="0" smtClean="0"/>
              <a:t>-format</a:t>
            </a:r>
          </a:p>
          <a:p>
            <a:pPr lvl="1"/>
            <a:r>
              <a:rPr lang="en-US" dirty="0"/>
              <a:t>filter - Default: * : if supplied, only return facts that match this shell-style (</a:t>
            </a:r>
            <a:r>
              <a:rPr lang="en-US" dirty="0" err="1"/>
              <a:t>fnmatch</a:t>
            </a:r>
            <a:r>
              <a:rPr lang="en-US" dirty="0"/>
              <a:t>) wildcard.</a:t>
            </a:r>
            <a:endParaRPr lang="en-US" dirty="0" smtClean="0"/>
          </a:p>
        </p:txBody>
      </p:sp>
    </p:spTree>
    <p:extLst>
      <p:ext uri="{BB962C8B-B14F-4D97-AF65-F5344CB8AC3E}">
        <p14:creationId xmlns:p14="http://schemas.microsoft.com/office/powerpoint/2010/main" val="1248929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FACTS.</a:t>
            </a:r>
            <a:endParaRPr lang="en-IN" dirty="0"/>
          </a:p>
        </p:txBody>
      </p:sp>
      <p:sp>
        <p:nvSpPr>
          <p:cNvPr id="3" name="Content Placeholder 2"/>
          <p:cNvSpPr>
            <a:spLocks noGrp="1"/>
          </p:cNvSpPr>
          <p:nvPr>
            <p:ph idx="1"/>
          </p:nvPr>
        </p:nvSpPr>
        <p:spPr>
          <a:xfrm>
            <a:off x="720090" y="1600201"/>
            <a:ext cx="12961620" cy="5213175"/>
          </a:xfrm>
        </p:spPr>
        <p:txBody>
          <a:bodyPr>
            <a:normAutofit fontScale="77500" lnSpcReduction="20000"/>
          </a:bodyPr>
          <a:lstStyle/>
          <a:p>
            <a:r>
              <a:rPr lang="en-US" dirty="0" err="1"/>
              <a:t>gather_subset</a:t>
            </a:r>
            <a:r>
              <a:rPr lang="en-US" dirty="0"/>
              <a:t> - Default: all : if supplied, restrict the additional facts collected to the given subset. Possible values: all, min, hardware, network, virtual, </a:t>
            </a:r>
            <a:r>
              <a:rPr lang="en-US" dirty="0" err="1"/>
              <a:t>ohai</a:t>
            </a:r>
            <a:r>
              <a:rPr lang="en-US" dirty="0"/>
              <a:t>, and </a:t>
            </a:r>
            <a:r>
              <a:rPr lang="en-US" dirty="0" err="1"/>
              <a:t>facter</a:t>
            </a:r>
            <a:r>
              <a:rPr lang="en-US" dirty="0"/>
              <a:t> Can specify a list of values to specify a larger subset. Values can also be used with an initial ! to specify that that specific subset should not be collected. For instance: !hardware, !network, !virtual, !</a:t>
            </a:r>
            <a:r>
              <a:rPr lang="en-US" dirty="0" err="1"/>
              <a:t>ohai</a:t>
            </a:r>
            <a:r>
              <a:rPr lang="en-US" dirty="0"/>
              <a:t>, !</a:t>
            </a:r>
            <a:r>
              <a:rPr lang="en-US" dirty="0" err="1"/>
              <a:t>facter</a:t>
            </a:r>
            <a:r>
              <a:rPr lang="en-US" dirty="0"/>
              <a:t>. If !all is specified then only the min subset is collected. To avoid collecting even the min subset, specify !all and !min subsets. To collect only specific facts, use !all, !min, and specify the particular fact subsets. Use the filter parameter if you do not want to display some collected facts</a:t>
            </a:r>
            <a:r>
              <a:rPr lang="en-US" dirty="0" smtClean="0"/>
              <a:t>.</a:t>
            </a:r>
          </a:p>
          <a:p>
            <a:r>
              <a:rPr lang="en-US" dirty="0" err="1"/>
              <a:t>gather_timeout</a:t>
            </a:r>
            <a:r>
              <a:rPr lang="en-US" dirty="0"/>
              <a:t> - Default: 10 : Set the default timeout in seconds for individual fact </a:t>
            </a:r>
            <a:r>
              <a:rPr lang="en-US" dirty="0" smtClean="0"/>
              <a:t>gathering</a:t>
            </a:r>
          </a:p>
          <a:p>
            <a:r>
              <a:rPr lang="en-US" dirty="0"/>
              <a:t># Display only facts regarding memory found by </a:t>
            </a:r>
            <a:r>
              <a:rPr lang="en-US" dirty="0" err="1"/>
              <a:t>ansible</a:t>
            </a:r>
            <a:r>
              <a:rPr lang="en-US" dirty="0"/>
              <a:t> on all hosts and output them. </a:t>
            </a:r>
            <a:endParaRPr lang="en-US" dirty="0" smtClean="0"/>
          </a:p>
          <a:p>
            <a:r>
              <a:rPr lang="en-US" dirty="0" smtClean="0"/>
              <a:t># </a:t>
            </a:r>
            <a:r>
              <a:rPr lang="en-US" dirty="0" err="1"/>
              <a:t>ansible</a:t>
            </a:r>
            <a:r>
              <a:rPr lang="en-US" dirty="0"/>
              <a:t> all -m setup -a 'filter=</a:t>
            </a:r>
            <a:r>
              <a:rPr lang="en-US" dirty="0" err="1"/>
              <a:t>ansible</a:t>
            </a:r>
            <a:r>
              <a:rPr lang="en-US" dirty="0"/>
              <a:t>_*_</a:t>
            </a:r>
            <a:r>
              <a:rPr lang="en-US" dirty="0" err="1"/>
              <a:t>mb</a:t>
            </a:r>
            <a:r>
              <a:rPr lang="en-US" dirty="0"/>
              <a:t>' </a:t>
            </a:r>
            <a:endParaRPr lang="en-US" dirty="0" smtClean="0"/>
          </a:p>
          <a:p>
            <a:r>
              <a:rPr lang="en-US" dirty="0" smtClean="0"/>
              <a:t># </a:t>
            </a:r>
            <a:r>
              <a:rPr lang="en-US" dirty="0"/>
              <a:t>Collect only facts returned by </a:t>
            </a:r>
            <a:r>
              <a:rPr lang="en-US" dirty="0" err="1"/>
              <a:t>facter</a:t>
            </a:r>
            <a:r>
              <a:rPr lang="en-US" dirty="0"/>
              <a:t>. </a:t>
            </a:r>
            <a:endParaRPr lang="en-US" dirty="0" smtClean="0"/>
          </a:p>
          <a:p>
            <a:r>
              <a:rPr lang="en-US" dirty="0" smtClean="0"/>
              <a:t># </a:t>
            </a:r>
            <a:r>
              <a:rPr lang="en-US" dirty="0" err="1"/>
              <a:t>ansible</a:t>
            </a:r>
            <a:r>
              <a:rPr lang="en-US" dirty="0"/>
              <a:t> all -m setup -a '</a:t>
            </a:r>
            <a:r>
              <a:rPr lang="en-US" dirty="0" err="1"/>
              <a:t>gather_subset</a:t>
            </a:r>
            <a:r>
              <a:rPr lang="en-US" dirty="0"/>
              <a:t>=!all,!</a:t>
            </a:r>
            <a:r>
              <a:rPr lang="en-US" dirty="0" err="1"/>
              <a:t>any,facter</a:t>
            </a:r>
            <a:r>
              <a:rPr lang="en-US" dirty="0"/>
              <a:t>' </a:t>
            </a:r>
            <a:endParaRPr lang="en-US" dirty="0" smtClean="0"/>
          </a:p>
          <a:p>
            <a:r>
              <a:rPr lang="en-US" dirty="0" err="1" smtClean="0"/>
              <a:t>gather_timeout</a:t>
            </a:r>
            <a:endParaRPr lang="en-IN" dirty="0"/>
          </a:p>
        </p:txBody>
      </p:sp>
    </p:spTree>
    <p:extLst>
      <p:ext uri="{BB962C8B-B14F-4D97-AF65-F5344CB8AC3E}">
        <p14:creationId xmlns:p14="http://schemas.microsoft.com/office/powerpoint/2010/main" val="482826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 PLAYBOOK DRY RUN.</a:t>
            </a:r>
            <a:endParaRPr lang="en-IN" dirty="0"/>
          </a:p>
        </p:txBody>
      </p:sp>
      <p:sp>
        <p:nvSpPr>
          <p:cNvPr id="3" name="Content Placeholder 2"/>
          <p:cNvSpPr>
            <a:spLocks noGrp="1"/>
          </p:cNvSpPr>
          <p:nvPr>
            <p:ph idx="1"/>
          </p:nvPr>
        </p:nvSpPr>
        <p:spPr/>
        <p:txBody>
          <a:bodyPr/>
          <a:lstStyle/>
          <a:p>
            <a:r>
              <a:rPr lang="en-US" dirty="0"/>
              <a:t>When </a:t>
            </a:r>
            <a:r>
              <a:rPr lang="en-US" dirty="0" err="1"/>
              <a:t>ansible</a:t>
            </a:r>
            <a:r>
              <a:rPr lang="en-US" dirty="0"/>
              <a:t>-playbook is executed with --check it will not make any changes on remote systems. Instead, any module instrumented to support ‘check mode’ (which contains most of the primary core modules, but it is not required that all modules do this) will report what changes they would have made rather than making them</a:t>
            </a:r>
            <a:r>
              <a:rPr lang="en-US" dirty="0" smtClean="0"/>
              <a:t>.</a:t>
            </a:r>
          </a:p>
          <a:p>
            <a:r>
              <a:rPr lang="en-US" dirty="0" err="1" smtClean="0"/>
              <a:t>Ansible</a:t>
            </a:r>
            <a:r>
              <a:rPr lang="en-US" dirty="0" smtClean="0"/>
              <a:t>-playbook &lt;playbook name&gt; --check.</a:t>
            </a:r>
            <a:endParaRPr lang="en-IN" dirty="0"/>
          </a:p>
        </p:txBody>
      </p:sp>
    </p:spTree>
    <p:extLst>
      <p:ext uri="{BB962C8B-B14F-4D97-AF65-F5344CB8AC3E}">
        <p14:creationId xmlns:p14="http://schemas.microsoft.com/office/powerpoint/2010/main" val="186757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LOOKUP PLUGIN.</a:t>
            </a:r>
            <a:endParaRPr lang="en-IN" dirty="0"/>
          </a:p>
        </p:txBody>
      </p:sp>
      <p:sp>
        <p:nvSpPr>
          <p:cNvPr id="3" name="Content Placeholder 2"/>
          <p:cNvSpPr>
            <a:spLocks noGrp="1"/>
          </p:cNvSpPr>
          <p:nvPr>
            <p:ph idx="1"/>
          </p:nvPr>
        </p:nvSpPr>
        <p:spPr/>
        <p:txBody>
          <a:bodyPr>
            <a:normAutofit fontScale="92500"/>
          </a:bodyPr>
          <a:lstStyle/>
          <a:p>
            <a:r>
              <a:rPr lang="en-US" dirty="0"/>
              <a:t>Lookup plugins allow access to outside data sources. Like all </a:t>
            </a:r>
            <a:r>
              <a:rPr lang="en-US" dirty="0" err="1"/>
              <a:t>templating</a:t>
            </a:r>
            <a:r>
              <a:rPr lang="en-US" dirty="0"/>
              <a:t>, these plugins are evaluated on the </a:t>
            </a:r>
            <a:r>
              <a:rPr lang="en-US" dirty="0" err="1"/>
              <a:t>Ansible</a:t>
            </a:r>
            <a:r>
              <a:rPr lang="en-US" dirty="0"/>
              <a:t> control machine, and can include reading the </a:t>
            </a:r>
            <a:r>
              <a:rPr lang="en-US" dirty="0" err="1"/>
              <a:t>filesystem</a:t>
            </a:r>
            <a:r>
              <a:rPr lang="en-US" dirty="0"/>
              <a:t> as well as contacting external </a:t>
            </a:r>
            <a:r>
              <a:rPr lang="en-US" dirty="0" err="1"/>
              <a:t>datastores</a:t>
            </a:r>
            <a:r>
              <a:rPr lang="en-US" dirty="0"/>
              <a:t> and services. This data is then made available using the standard </a:t>
            </a:r>
            <a:r>
              <a:rPr lang="en-US" dirty="0" err="1"/>
              <a:t>templating</a:t>
            </a:r>
            <a:r>
              <a:rPr lang="en-US" dirty="0"/>
              <a:t> system in </a:t>
            </a:r>
            <a:r>
              <a:rPr lang="en-US" dirty="0" err="1"/>
              <a:t>Ansible</a:t>
            </a:r>
            <a:r>
              <a:rPr lang="en-US" dirty="0" smtClean="0"/>
              <a:t>.</a:t>
            </a:r>
          </a:p>
          <a:p>
            <a:r>
              <a:rPr lang="en-US" dirty="0"/>
              <a:t>Lookups occur on the local computer, not on the remote computer</a:t>
            </a:r>
            <a:r>
              <a:rPr lang="en-US" dirty="0" smtClean="0"/>
              <a:t>.</a:t>
            </a:r>
          </a:p>
          <a:p>
            <a:r>
              <a:rPr lang="en-US" dirty="0"/>
              <a:t>Lookups are an integral part of loops. Wherever you see with_, the part after the underscore is the name of a lookup. This is also the reason most lookups output lists and take lists as input; for example, </a:t>
            </a:r>
            <a:r>
              <a:rPr lang="en-US" dirty="0" err="1" smtClean="0"/>
              <a:t>with_items</a:t>
            </a:r>
            <a:r>
              <a:rPr lang="en-US" dirty="0" smtClean="0"/>
              <a:t> </a:t>
            </a:r>
            <a:r>
              <a:rPr lang="en-US" dirty="0"/>
              <a:t>uses the items lookup:</a:t>
            </a:r>
            <a:endParaRPr lang="en-US" dirty="0" smtClean="0"/>
          </a:p>
          <a:p>
            <a:endParaRPr lang="en-US" dirty="0" smtClean="0"/>
          </a:p>
          <a:p>
            <a:endParaRPr lang="en-IN" dirty="0"/>
          </a:p>
        </p:txBody>
      </p:sp>
    </p:spTree>
    <p:extLst>
      <p:ext uri="{BB962C8B-B14F-4D97-AF65-F5344CB8AC3E}">
        <p14:creationId xmlns:p14="http://schemas.microsoft.com/office/powerpoint/2010/main" val="1450685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LOOKUP PLUGIN.</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8932" y="3284984"/>
            <a:ext cx="5728337"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300" y="2913484"/>
            <a:ext cx="3485753"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162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ASYNCHRONOUS AND POLLING.</a:t>
            </a:r>
            <a:endParaRPr lang="en-IN" dirty="0"/>
          </a:p>
        </p:txBody>
      </p:sp>
      <p:sp>
        <p:nvSpPr>
          <p:cNvPr id="3" name="Content Placeholder 2"/>
          <p:cNvSpPr>
            <a:spLocks noGrp="1"/>
          </p:cNvSpPr>
          <p:nvPr>
            <p:ph idx="1"/>
          </p:nvPr>
        </p:nvSpPr>
        <p:spPr/>
        <p:txBody>
          <a:bodyPr/>
          <a:lstStyle/>
          <a:p>
            <a:r>
              <a:rPr lang="en-US" dirty="0"/>
              <a:t>By default tasks in playbooks block, meaning the connections stay open until the task is done on each node. This may not always be desirable, or you may be running operations that take longer than the SSH timeout</a:t>
            </a:r>
            <a:r>
              <a:rPr lang="en-US" dirty="0" smtClean="0"/>
              <a:t>.</a:t>
            </a:r>
          </a:p>
          <a:p>
            <a:r>
              <a:rPr lang="en-US" dirty="0"/>
              <a:t>To avoid blocking or timeout issues, you can use asynchronous mode to run all of your tasks at once and </a:t>
            </a:r>
            <a:r>
              <a:rPr lang="en-US" dirty="0" smtClean="0"/>
              <a:t>t 	hen </a:t>
            </a:r>
            <a:r>
              <a:rPr lang="en-US" dirty="0"/>
              <a:t>poll until they are done</a:t>
            </a:r>
            <a:r>
              <a:rPr lang="en-US" dirty="0" smtClean="0"/>
              <a:t>.</a:t>
            </a:r>
          </a:p>
          <a:p>
            <a:r>
              <a:rPr lang="en-US" dirty="0"/>
              <a:t>To launch a task asynchronously, specify its maximum runtime and how frequently you would like to poll for status. The default poll value is 10 seconds if you do not specify a value for poll</a:t>
            </a:r>
            <a:r>
              <a:rPr lang="en-US" dirty="0" smtClean="0"/>
              <a:t>:</a:t>
            </a:r>
          </a:p>
          <a:p>
            <a:endParaRPr lang="en-IN" dirty="0"/>
          </a:p>
        </p:txBody>
      </p:sp>
    </p:spTree>
    <p:extLst>
      <p:ext uri="{BB962C8B-B14F-4D97-AF65-F5344CB8AC3E}">
        <p14:creationId xmlns:p14="http://schemas.microsoft.com/office/powerpoint/2010/main" val="3637355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ASYNCHRONOUS AND POLLING.</a:t>
            </a: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252" y="1870593"/>
            <a:ext cx="5251928" cy="299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20980" y="2420888"/>
            <a:ext cx="321116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907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 ONCE.</a:t>
            </a:r>
            <a:endParaRPr lang="en-IN" dirty="0"/>
          </a:p>
        </p:txBody>
      </p:sp>
      <p:sp>
        <p:nvSpPr>
          <p:cNvPr id="3" name="Content Placeholder 2"/>
          <p:cNvSpPr>
            <a:spLocks noGrp="1"/>
          </p:cNvSpPr>
          <p:nvPr>
            <p:ph idx="1"/>
          </p:nvPr>
        </p:nvSpPr>
        <p:spPr/>
        <p:txBody>
          <a:bodyPr/>
          <a:lstStyle/>
          <a:p>
            <a:r>
              <a:rPr lang="en-US" dirty="0"/>
              <a:t>In some cases there may be a need to only run a task one time for a batch of hosts. This can be achieved by configuring “</a:t>
            </a:r>
            <a:r>
              <a:rPr lang="en-US" dirty="0" err="1"/>
              <a:t>run_once</a:t>
            </a:r>
            <a:r>
              <a:rPr lang="en-US" dirty="0"/>
              <a:t>” on a task</a:t>
            </a:r>
            <a:r>
              <a:rPr lang="en-US" dirty="0" smtClean="0"/>
              <a:t>:</a:t>
            </a:r>
          </a:p>
          <a:p>
            <a:r>
              <a:rPr lang="en-IN" dirty="0" err="1"/>
              <a:t>run_once</a:t>
            </a:r>
            <a:r>
              <a:rPr lang="en-IN" dirty="0"/>
              <a:t>: </a:t>
            </a:r>
            <a:r>
              <a:rPr lang="en-IN" dirty="0" smtClean="0"/>
              <a:t>true</a:t>
            </a:r>
          </a:p>
          <a:p>
            <a:r>
              <a:rPr lang="en-US" dirty="0"/>
              <a:t>This directive forces the task to attempt execution on the first host in the current batch and then applies all results and facts to all the hosts in the same batch</a:t>
            </a:r>
            <a:r>
              <a:rPr lang="en-US" dirty="0" smtClean="0"/>
              <a:t>.`</a:t>
            </a:r>
            <a:endParaRPr lang="en-IN" dirty="0"/>
          </a:p>
        </p:txBody>
      </p:sp>
    </p:spTree>
    <p:extLst>
      <p:ext uri="{BB962C8B-B14F-4D97-AF65-F5344CB8AC3E}">
        <p14:creationId xmlns:p14="http://schemas.microsoft.com/office/powerpoint/2010/main" val="80395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INTRODUCTION.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err="1"/>
              <a:t>Ansible</a:t>
            </a:r>
            <a:r>
              <a:rPr lang="en-US" dirty="0"/>
              <a:t> by default manages machines over the SSH protocol</a:t>
            </a:r>
            <a:r>
              <a:rPr lang="en-US" dirty="0" smtClean="0"/>
              <a:t>.</a:t>
            </a:r>
          </a:p>
          <a:p>
            <a:r>
              <a:rPr lang="en-US" dirty="0"/>
              <a:t>Once </a:t>
            </a:r>
            <a:r>
              <a:rPr lang="en-US" dirty="0" err="1"/>
              <a:t>Ansible</a:t>
            </a:r>
            <a:r>
              <a:rPr lang="en-US" dirty="0"/>
              <a:t> is installed, it will not add a database, and there will be no daemons to start or keep running. You only need to install it on one machine (which could easily be a laptop) and it can manage an entire fleet of remote machines from that central point. </a:t>
            </a:r>
            <a:endParaRPr lang="en-US" dirty="0" smtClean="0"/>
          </a:p>
          <a:p>
            <a:r>
              <a:rPr lang="en-US" dirty="0" err="1"/>
              <a:t>Ansible</a:t>
            </a:r>
            <a:r>
              <a:rPr lang="en-US" dirty="0"/>
              <a:t> uses playbook to describe automation jobs, and playbook uses very simple language i.e. </a:t>
            </a:r>
            <a:r>
              <a:rPr lang="en-US" b="1" dirty="0" smtClean="0"/>
              <a:t>YAML</a:t>
            </a:r>
          </a:p>
          <a:p>
            <a:r>
              <a:rPr lang="en-US" dirty="0" err="1"/>
              <a:t>Ansible</a:t>
            </a:r>
            <a:r>
              <a:rPr lang="en-US" dirty="0"/>
              <a:t> is designed for multi-tier deployment. </a:t>
            </a:r>
            <a:r>
              <a:rPr lang="en-US" dirty="0" err="1"/>
              <a:t>Ansible</a:t>
            </a:r>
            <a:r>
              <a:rPr lang="en-US" dirty="0"/>
              <a:t> does not manage one system at time, it models IT infrastructure by describing all of your systems are interrelated. </a:t>
            </a:r>
            <a:r>
              <a:rPr lang="en-US" dirty="0" err="1"/>
              <a:t>Ansible</a:t>
            </a:r>
            <a:r>
              <a:rPr lang="en-US" dirty="0"/>
              <a:t> is completely agentless which means </a:t>
            </a:r>
            <a:r>
              <a:rPr lang="en-US" dirty="0" err="1"/>
              <a:t>Ansible</a:t>
            </a:r>
            <a:r>
              <a:rPr lang="en-US" dirty="0"/>
              <a:t> works by connecting your nodes through </a:t>
            </a:r>
            <a:r>
              <a:rPr lang="en-US" dirty="0" err="1"/>
              <a:t>ssh</a:t>
            </a:r>
            <a:r>
              <a:rPr lang="en-US" dirty="0"/>
              <a:t>(by default). But if you want other method for connection like Kerberos, </a:t>
            </a:r>
            <a:r>
              <a:rPr lang="en-US" dirty="0" err="1"/>
              <a:t>Ansible</a:t>
            </a:r>
            <a:r>
              <a:rPr lang="en-US" dirty="0"/>
              <a:t> gives that option to you.</a:t>
            </a:r>
            <a:endParaRPr lang="en-US" dirty="0" smtClean="0"/>
          </a:p>
          <a:p>
            <a:endParaRPr lang="en-IN" dirty="0"/>
          </a:p>
        </p:txBody>
      </p:sp>
    </p:spTree>
    <p:extLst>
      <p:ext uri="{BB962C8B-B14F-4D97-AF65-F5344CB8AC3E}">
        <p14:creationId xmlns:p14="http://schemas.microsoft.com/office/powerpoint/2010/main" val="3048291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ACTION.</a:t>
            </a:r>
            <a:endParaRPr lang="en-IN" dirty="0"/>
          </a:p>
        </p:txBody>
      </p:sp>
      <p:sp>
        <p:nvSpPr>
          <p:cNvPr id="3" name="Content Placeholder 2"/>
          <p:cNvSpPr>
            <a:spLocks noGrp="1"/>
          </p:cNvSpPr>
          <p:nvPr>
            <p:ph idx="1"/>
          </p:nvPr>
        </p:nvSpPr>
        <p:spPr/>
        <p:txBody>
          <a:bodyPr/>
          <a:lstStyle/>
          <a:p>
            <a:r>
              <a:rPr lang="en-US" dirty="0"/>
              <a:t>It may be useful to use a playbook locally, rather than by connecting over SSH</a:t>
            </a:r>
            <a:r>
              <a:rPr lang="en-US" dirty="0" smtClean="0"/>
              <a:t>.</a:t>
            </a:r>
          </a:p>
          <a:p>
            <a:r>
              <a:rPr lang="en-US" dirty="0"/>
              <a:t>To run an entire playbook locally, just set the “hosts:” line to “hosts: 127.0.0.1” and then run the playbook like so: </a:t>
            </a:r>
            <a:r>
              <a:rPr lang="en-US" dirty="0" err="1"/>
              <a:t>ansible</a:t>
            </a:r>
            <a:r>
              <a:rPr lang="en-US" dirty="0"/>
              <a:t>-playbook </a:t>
            </a:r>
            <a:r>
              <a:rPr lang="en-US" dirty="0" err="1"/>
              <a:t>playbook.yml</a:t>
            </a:r>
            <a:r>
              <a:rPr lang="en-US" dirty="0"/>
              <a:t> --connection=local</a:t>
            </a:r>
            <a:endParaRPr lang="en-IN" dirty="0"/>
          </a:p>
        </p:txBody>
      </p:sp>
    </p:spTree>
    <p:extLst>
      <p:ext uri="{BB962C8B-B14F-4D97-AF65-F5344CB8AC3E}">
        <p14:creationId xmlns:p14="http://schemas.microsoft.com/office/powerpoint/2010/main" val="26692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normAutofit/>
          </a:bodyPr>
          <a:lstStyle/>
          <a:p>
            <a:r>
              <a:rPr lang="en-US" dirty="0"/>
              <a:t>Often you’ll want to do many things in one task, such as create a lot of users, install a lot of packages, or repeat a polling step until a certain result is reached</a:t>
            </a:r>
            <a:r>
              <a:rPr lang="en-US" dirty="0" smtClean="0"/>
              <a:t>.</a:t>
            </a:r>
          </a:p>
          <a:p>
            <a:r>
              <a:rPr lang="en-US" dirty="0" smtClean="0"/>
              <a:t>Standard loops: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548" y="3789040"/>
            <a:ext cx="26193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44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lstStyle/>
          <a:p>
            <a:r>
              <a:rPr lang="en-IN" dirty="0" smtClean="0"/>
              <a:t>Complex loops.</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348" y="2300288"/>
            <a:ext cx="9538859" cy="350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722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lstStyle/>
          <a:p>
            <a:r>
              <a:rPr lang="en-IN" dirty="0" smtClean="0"/>
              <a:t>Loops with conditional.</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372" y="2204863"/>
            <a:ext cx="6480720" cy="438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396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lstStyle/>
          <a:p>
            <a:r>
              <a:rPr lang="en-IN" dirty="0" smtClean="0"/>
              <a:t>Register.</a:t>
            </a:r>
          </a:p>
          <a:p>
            <a:r>
              <a:rPr lang="en-US" dirty="0" err="1"/>
              <a:t>Ansible</a:t>
            </a:r>
            <a:r>
              <a:rPr lang="en-US" dirty="0"/>
              <a:t> registers are used when you want to capture the output of a task to a </a:t>
            </a:r>
            <a:r>
              <a:rPr lang="en-US" dirty="0">
                <a:hlinkClick r:id="rId2"/>
              </a:rPr>
              <a:t>variable</a:t>
            </a:r>
            <a:r>
              <a:rPr lang="en-US" dirty="0" smtClean="0"/>
              <a:t>.</a:t>
            </a:r>
          </a:p>
          <a:p>
            <a:endParaRPr lang="en-IN"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620" y="3227784"/>
            <a:ext cx="3888432" cy="342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059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CONDITIONALS.</a:t>
            </a:r>
            <a:endParaRPr lang="en-IN" dirty="0"/>
          </a:p>
        </p:txBody>
      </p:sp>
      <p:sp>
        <p:nvSpPr>
          <p:cNvPr id="3" name="Content Placeholder 2"/>
          <p:cNvSpPr>
            <a:spLocks noGrp="1"/>
          </p:cNvSpPr>
          <p:nvPr>
            <p:ph idx="1"/>
          </p:nvPr>
        </p:nvSpPr>
        <p:spPr/>
        <p:txBody>
          <a:bodyPr/>
          <a:lstStyle/>
          <a:p>
            <a:r>
              <a:rPr lang="en-IN" dirty="0" smtClean="0"/>
              <a:t>When statement : </a:t>
            </a:r>
            <a:r>
              <a:rPr lang="en-US" dirty="0"/>
              <a:t>Sometimes you will want to skip a particular step on a particular host. This could be something as simple as not installing a certain package if the operating system is a particular version, or it could be something like performing some cleanup steps if a </a:t>
            </a:r>
            <a:r>
              <a:rPr lang="en-US" dirty="0" err="1"/>
              <a:t>filesystem</a:t>
            </a:r>
            <a:r>
              <a:rPr lang="en-US" dirty="0"/>
              <a:t> is getting full</a:t>
            </a:r>
            <a:r>
              <a:rPr lang="en-US" dirty="0" smtClean="0"/>
              <a:t>.</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444" y="4149080"/>
            <a:ext cx="714679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4377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VAULTS.</a:t>
            </a:r>
            <a:endParaRPr lang="en-IN" dirty="0"/>
          </a:p>
        </p:txBody>
      </p:sp>
      <p:sp>
        <p:nvSpPr>
          <p:cNvPr id="3" name="Content Placeholder 2"/>
          <p:cNvSpPr>
            <a:spLocks noGrp="1"/>
          </p:cNvSpPr>
          <p:nvPr>
            <p:ph idx="1"/>
          </p:nvPr>
        </p:nvSpPr>
        <p:spPr/>
        <p:txBody>
          <a:bodyPr>
            <a:normAutofit lnSpcReduction="10000"/>
          </a:bodyPr>
          <a:lstStyle/>
          <a:p>
            <a:r>
              <a:rPr lang="en-US" dirty="0" err="1"/>
              <a:t>Ansible</a:t>
            </a:r>
            <a:r>
              <a:rPr lang="en-US" dirty="0"/>
              <a:t> Vault is a feature of </a:t>
            </a:r>
            <a:r>
              <a:rPr lang="en-US" dirty="0" err="1"/>
              <a:t>ansible</a:t>
            </a:r>
            <a:r>
              <a:rPr lang="en-US" dirty="0"/>
              <a:t> that allows you to keep sensitive data such as passwords or keys in encrypted files, rather than as plaintext in playbooks or roles. These vault files can then be distributed or placed in source control.</a:t>
            </a:r>
          </a:p>
          <a:p>
            <a:r>
              <a:rPr lang="en-US" dirty="0" smtClean="0"/>
              <a:t>T</a:t>
            </a:r>
            <a:r>
              <a:rPr lang="en-US" dirty="0"/>
              <a:t>o enable this feature, a command line tool - </a:t>
            </a:r>
            <a:r>
              <a:rPr lang="en-US" dirty="0" err="1">
                <a:hlinkClick r:id="rId2"/>
              </a:rPr>
              <a:t>ansible</a:t>
            </a:r>
            <a:r>
              <a:rPr lang="en-US" dirty="0">
                <a:hlinkClick r:id="rId2"/>
              </a:rPr>
              <a:t>-vault</a:t>
            </a:r>
            <a:r>
              <a:rPr lang="en-US" dirty="0"/>
              <a:t> - is used to edit files, and a command line flag (</a:t>
            </a:r>
            <a:r>
              <a:rPr lang="en-US" dirty="0">
                <a:hlinkClick r:id="rId3"/>
              </a:rPr>
              <a:t>--ask-vault-pass</a:t>
            </a:r>
            <a:r>
              <a:rPr lang="en-US" dirty="0"/>
              <a:t> or </a:t>
            </a:r>
            <a:r>
              <a:rPr lang="en-US" dirty="0">
                <a:hlinkClick r:id="rId4"/>
              </a:rPr>
              <a:t>--vault-password-file</a:t>
            </a:r>
            <a:r>
              <a:rPr lang="en-US" dirty="0"/>
              <a:t>) is used. </a:t>
            </a:r>
            <a:endParaRPr lang="en-US" dirty="0" smtClean="0"/>
          </a:p>
          <a:p>
            <a:r>
              <a:rPr lang="en-US" dirty="0"/>
              <a:t>Creating Encrypted </a:t>
            </a:r>
            <a:r>
              <a:rPr lang="en-US" dirty="0" smtClean="0"/>
              <a:t>Files : </a:t>
            </a:r>
            <a:r>
              <a:rPr lang="en-IN" dirty="0" err="1"/>
              <a:t>ansible</a:t>
            </a:r>
            <a:r>
              <a:rPr lang="en-IN" dirty="0"/>
              <a:t>-vault create </a:t>
            </a:r>
            <a:r>
              <a:rPr lang="en-IN" dirty="0" err="1"/>
              <a:t>foo.yml</a:t>
            </a:r>
            <a:r>
              <a:rPr lang="en-US" dirty="0"/>
              <a:t/>
            </a:r>
            <a:br>
              <a:rPr lang="en-US" dirty="0"/>
            </a:br>
            <a:endParaRPr lang="en-IN" dirty="0"/>
          </a:p>
        </p:txBody>
      </p:sp>
    </p:spTree>
    <p:extLst>
      <p:ext uri="{BB962C8B-B14F-4D97-AF65-F5344CB8AC3E}">
        <p14:creationId xmlns:p14="http://schemas.microsoft.com/office/powerpoint/2010/main" val="22219293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VAULTS.</a:t>
            </a:r>
            <a:endParaRPr lang="en-IN" dirty="0"/>
          </a:p>
        </p:txBody>
      </p:sp>
      <p:sp>
        <p:nvSpPr>
          <p:cNvPr id="3" name="Content Placeholder 2"/>
          <p:cNvSpPr>
            <a:spLocks noGrp="1"/>
          </p:cNvSpPr>
          <p:nvPr>
            <p:ph idx="1"/>
          </p:nvPr>
        </p:nvSpPr>
        <p:spPr/>
        <p:txBody>
          <a:bodyPr>
            <a:normAutofit/>
          </a:bodyPr>
          <a:lstStyle/>
          <a:p>
            <a:r>
              <a:rPr lang="en-IN" dirty="0"/>
              <a:t>Editing </a:t>
            </a:r>
            <a:r>
              <a:rPr lang="en-IN" dirty="0" smtClean="0"/>
              <a:t>encrypted </a:t>
            </a:r>
            <a:r>
              <a:rPr lang="en-IN" dirty="0"/>
              <a:t>files : </a:t>
            </a:r>
            <a:r>
              <a:rPr lang="en-IN" dirty="0" err="1"/>
              <a:t>ansible</a:t>
            </a:r>
            <a:r>
              <a:rPr lang="en-IN" dirty="0"/>
              <a:t>-vault edit </a:t>
            </a:r>
            <a:r>
              <a:rPr lang="en-IN" dirty="0" err="1" smtClean="0"/>
              <a:t>foo.yml</a:t>
            </a:r>
            <a:endParaRPr lang="en-IN" dirty="0" smtClean="0"/>
          </a:p>
          <a:p>
            <a:r>
              <a:rPr lang="en-IN" dirty="0" smtClean="0"/>
              <a:t>Rekeying encrypted files :</a:t>
            </a:r>
            <a:r>
              <a:rPr lang="en-IN" dirty="0" err="1"/>
              <a:t>ansible</a:t>
            </a:r>
            <a:r>
              <a:rPr lang="en-IN" dirty="0"/>
              <a:t>-vault rekey </a:t>
            </a:r>
            <a:r>
              <a:rPr lang="en-IN" dirty="0" err="1"/>
              <a:t>foo.yml</a:t>
            </a:r>
            <a:r>
              <a:rPr lang="en-IN" dirty="0"/>
              <a:t> </a:t>
            </a:r>
            <a:r>
              <a:rPr lang="en-IN" dirty="0" err="1"/>
              <a:t>bar.yml</a:t>
            </a:r>
            <a:r>
              <a:rPr lang="en-IN" dirty="0"/>
              <a:t> </a:t>
            </a:r>
            <a:r>
              <a:rPr lang="en-IN" dirty="0" err="1"/>
              <a:t>baz.yml</a:t>
            </a:r>
            <a:r>
              <a:rPr lang="en-IN" dirty="0"/>
              <a:t> </a:t>
            </a:r>
            <a:endParaRPr lang="en-IN" dirty="0" smtClean="0"/>
          </a:p>
          <a:p>
            <a:r>
              <a:rPr lang="en-IN" dirty="0" smtClean="0"/>
              <a:t>Encrypting unencrypted files : </a:t>
            </a:r>
            <a:r>
              <a:rPr lang="en-IN" dirty="0" err="1"/>
              <a:t>ansible</a:t>
            </a:r>
            <a:r>
              <a:rPr lang="en-IN" dirty="0"/>
              <a:t>-vault encrypt </a:t>
            </a:r>
            <a:r>
              <a:rPr lang="en-IN" dirty="0" err="1"/>
              <a:t>foo.yml</a:t>
            </a:r>
            <a:r>
              <a:rPr lang="en-IN" dirty="0"/>
              <a:t> </a:t>
            </a:r>
            <a:r>
              <a:rPr lang="en-IN" dirty="0" err="1"/>
              <a:t>bar.yml</a:t>
            </a:r>
            <a:r>
              <a:rPr lang="en-IN" dirty="0"/>
              <a:t> </a:t>
            </a:r>
            <a:r>
              <a:rPr lang="en-IN" dirty="0" err="1"/>
              <a:t>baz.yml</a:t>
            </a:r>
            <a:r>
              <a:rPr lang="en-IN" dirty="0"/>
              <a:t> </a:t>
            </a:r>
          </a:p>
          <a:p>
            <a:r>
              <a:rPr lang="en-IN" dirty="0" smtClean="0"/>
              <a:t>Decrypting encrypted files : </a:t>
            </a:r>
            <a:r>
              <a:rPr lang="en-IN" dirty="0" err="1"/>
              <a:t>ansible</a:t>
            </a:r>
            <a:r>
              <a:rPr lang="en-IN" dirty="0"/>
              <a:t>-vault decrypt </a:t>
            </a:r>
            <a:r>
              <a:rPr lang="en-IN" dirty="0" err="1"/>
              <a:t>foo.yml</a:t>
            </a:r>
            <a:r>
              <a:rPr lang="en-IN" dirty="0"/>
              <a:t> </a:t>
            </a:r>
            <a:r>
              <a:rPr lang="en-IN" dirty="0" err="1"/>
              <a:t>bar.yml</a:t>
            </a:r>
            <a:r>
              <a:rPr lang="en-IN" dirty="0"/>
              <a:t> </a:t>
            </a:r>
            <a:r>
              <a:rPr lang="en-IN" dirty="0" err="1"/>
              <a:t>baz.yml</a:t>
            </a:r>
            <a:r>
              <a:rPr lang="en-IN" dirty="0"/>
              <a:t> </a:t>
            </a:r>
          </a:p>
          <a:p>
            <a:r>
              <a:rPr lang="en-IN" dirty="0" smtClean="0"/>
              <a:t>Viewing encrypted files : </a:t>
            </a:r>
            <a:r>
              <a:rPr lang="en-IN" dirty="0" err="1"/>
              <a:t>ansible</a:t>
            </a:r>
            <a:r>
              <a:rPr lang="en-IN" dirty="0"/>
              <a:t>-vault view </a:t>
            </a:r>
            <a:r>
              <a:rPr lang="en-IN" dirty="0" err="1"/>
              <a:t>foo.yml</a:t>
            </a:r>
            <a:r>
              <a:rPr lang="en-IN" dirty="0"/>
              <a:t> </a:t>
            </a:r>
            <a:r>
              <a:rPr lang="en-IN" dirty="0" err="1"/>
              <a:t>bar.yml</a:t>
            </a:r>
            <a:r>
              <a:rPr lang="en-IN" dirty="0"/>
              <a:t> </a:t>
            </a:r>
            <a:r>
              <a:rPr lang="en-IN" dirty="0" err="1"/>
              <a:t>baz.yml</a:t>
            </a:r>
            <a:r>
              <a:rPr lang="en-IN" dirty="0"/>
              <a:t> </a:t>
            </a:r>
            <a:br>
              <a:rPr lang="en-IN" dirty="0"/>
            </a:br>
            <a:r>
              <a:rPr lang="en-IN" dirty="0"/>
              <a:t/>
            </a:r>
            <a:br>
              <a:rPr lang="en-IN" dirty="0"/>
            </a:br>
            <a:endParaRPr lang="en-IN" dirty="0"/>
          </a:p>
        </p:txBody>
      </p:sp>
    </p:spTree>
    <p:extLst>
      <p:ext uri="{BB962C8B-B14F-4D97-AF65-F5344CB8AC3E}">
        <p14:creationId xmlns:p14="http://schemas.microsoft.com/office/powerpoint/2010/main" val="2829603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PROMPTS.</a:t>
            </a:r>
            <a:endParaRPr lang="en-IN" dirty="0"/>
          </a:p>
        </p:txBody>
      </p:sp>
      <p:sp>
        <p:nvSpPr>
          <p:cNvPr id="3" name="Content Placeholder 2"/>
          <p:cNvSpPr>
            <a:spLocks noGrp="1"/>
          </p:cNvSpPr>
          <p:nvPr>
            <p:ph idx="1"/>
          </p:nvPr>
        </p:nvSpPr>
        <p:spPr/>
        <p:txBody>
          <a:bodyPr/>
          <a:lstStyle/>
          <a:p>
            <a:r>
              <a:rPr lang="en-US" dirty="0"/>
              <a:t>When running a playbook, you may wish to prompt the user for certain input, and can do so with the ‘</a:t>
            </a:r>
            <a:r>
              <a:rPr lang="en-US" dirty="0" err="1"/>
              <a:t>vars_prompt</a:t>
            </a:r>
            <a:r>
              <a:rPr lang="en-US" dirty="0"/>
              <a:t>’ section.</a:t>
            </a:r>
          </a:p>
          <a:p>
            <a:r>
              <a:rPr lang="en-US" dirty="0"/>
              <a:t>A common use for this might be for asking for sensitive data that you do not want to record.</a:t>
            </a:r>
          </a:p>
          <a:p>
            <a:r>
              <a:rPr lang="en-US" dirty="0"/>
              <a:t/>
            </a:r>
            <a:br>
              <a:rPr lang="en-US" dirty="0"/>
            </a:br>
            <a:r>
              <a:rPr lang="en-US" dirty="0"/>
              <a:t/>
            </a:r>
            <a:br>
              <a:rPr lang="en-US" dirty="0"/>
            </a:br>
            <a:endParaRPr lang="en-I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236" y="3717032"/>
            <a:ext cx="38004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836" y="3284983"/>
            <a:ext cx="4486275" cy="331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94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INCLUDING AND IMPORTING.</a:t>
            </a:r>
            <a:endParaRPr lang="en-IN" dirty="0"/>
          </a:p>
        </p:txBody>
      </p:sp>
      <p:sp>
        <p:nvSpPr>
          <p:cNvPr id="3" name="Content Placeholder 2"/>
          <p:cNvSpPr>
            <a:spLocks noGrp="1"/>
          </p:cNvSpPr>
          <p:nvPr>
            <p:ph idx="1"/>
          </p:nvPr>
        </p:nvSpPr>
        <p:spPr/>
        <p:txBody>
          <a:bodyPr/>
          <a:lstStyle/>
          <a:p>
            <a:r>
              <a:rPr lang="en-US" dirty="0"/>
              <a:t>All import* statements are pre-processed at the time playbooks are parsed.</a:t>
            </a:r>
          </a:p>
          <a:p>
            <a:r>
              <a:rPr lang="en-US" dirty="0"/>
              <a:t>All include* statements are processed as they encountered during the execution of the playbook</a:t>
            </a:r>
            <a:r>
              <a:rPr lang="en-US" dirty="0" smtClean="0"/>
              <a:t>.</a:t>
            </a:r>
          </a:p>
          <a:p>
            <a:r>
              <a:rPr lang="en-US" dirty="0" smtClean="0"/>
              <a:t>Includes can be used in loops.</a:t>
            </a:r>
          </a:p>
          <a:p>
            <a:r>
              <a:rPr lang="en-US" dirty="0" smtClean="0"/>
              <a:t>Imports cannot be used in loops.</a:t>
            </a:r>
          </a:p>
          <a:p>
            <a:r>
              <a:rPr lang="en-US" dirty="0" err="1" smtClean="0"/>
              <a:t>Include_tasks</a:t>
            </a:r>
            <a:r>
              <a:rPr lang="en-US" dirty="0" smtClean="0"/>
              <a:t>, include, </a:t>
            </a:r>
            <a:r>
              <a:rPr lang="en-US" dirty="0" err="1" smtClean="0"/>
              <a:t>import_tasks</a:t>
            </a:r>
            <a:r>
              <a:rPr lang="en-US" dirty="0" smtClean="0"/>
              <a:t>, </a:t>
            </a:r>
            <a:r>
              <a:rPr lang="en-US" dirty="0" err="1" smtClean="0"/>
              <a:t>import_playbook</a:t>
            </a:r>
            <a:r>
              <a:rPr lang="en-US" dirty="0" smtClean="0"/>
              <a:t>.</a:t>
            </a:r>
            <a:endParaRPr lang="en-US" dirty="0"/>
          </a:p>
          <a:p>
            <a:endParaRPr lang="en-IN" dirty="0"/>
          </a:p>
        </p:txBody>
      </p:sp>
    </p:spTree>
    <p:extLst>
      <p:ext uri="{BB962C8B-B14F-4D97-AF65-F5344CB8AC3E}">
        <p14:creationId xmlns:p14="http://schemas.microsoft.com/office/powerpoint/2010/main" val="13579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INTRODUCTION.</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3857" y="1600200"/>
            <a:ext cx="7114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345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TAGS.</a:t>
            </a:r>
            <a:endParaRPr lang="en-IN" dirty="0"/>
          </a:p>
        </p:txBody>
      </p:sp>
      <p:sp>
        <p:nvSpPr>
          <p:cNvPr id="3" name="Content Placeholder 2"/>
          <p:cNvSpPr>
            <a:spLocks noGrp="1"/>
          </p:cNvSpPr>
          <p:nvPr>
            <p:ph idx="1"/>
          </p:nvPr>
        </p:nvSpPr>
        <p:spPr/>
        <p:txBody>
          <a:bodyPr/>
          <a:lstStyle/>
          <a:p>
            <a:r>
              <a:rPr lang="en-US" dirty="0"/>
              <a:t>If you have a large playbook it may become useful to be able to run a specific part of the configuration without running the whole playbook.</a:t>
            </a:r>
          </a:p>
          <a:p>
            <a:r>
              <a:rPr lang="en-US" dirty="0"/>
              <a:t>You can </a:t>
            </a:r>
            <a:r>
              <a:rPr lang="en-US" b="1" dirty="0"/>
              <a:t>ONLY</a:t>
            </a:r>
            <a:r>
              <a:rPr lang="en-US" dirty="0"/>
              <a:t> filter tasks based on tags from the command line with --tags or --skip-tags. Adding “tags:” in any part of a play (including roles) adds those tags to the contained tasks</a:t>
            </a:r>
            <a:r>
              <a:rPr lang="en-US" dirty="0" smtClean="0"/>
              <a:t>.</a:t>
            </a:r>
          </a:p>
          <a:p>
            <a:r>
              <a:rPr lang="en-US" dirty="0" smtClean="0"/>
              <a:t>-- tags, --skip-tags, tags reuse, always, never.</a:t>
            </a:r>
          </a:p>
          <a:p>
            <a:r>
              <a:rPr lang="en-US" dirty="0"/>
              <a:t/>
            </a:r>
            <a:br>
              <a:rPr lang="en-US"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24" y="5085183"/>
            <a:ext cx="6768752" cy="5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6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HANDLING.</a:t>
            </a:r>
            <a:endParaRPr lang="en-IN" dirty="0"/>
          </a:p>
        </p:txBody>
      </p:sp>
      <p:sp>
        <p:nvSpPr>
          <p:cNvPr id="3" name="Content Placeholder 2"/>
          <p:cNvSpPr>
            <a:spLocks noGrp="1"/>
          </p:cNvSpPr>
          <p:nvPr>
            <p:ph idx="1"/>
          </p:nvPr>
        </p:nvSpPr>
        <p:spPr/>
        <p:txBody>
          <a:bodyPr>
            <a:normAutofit lnSpcReduction="10000"/>
          </a:bodyPr>
          <a:lstStyle/>
          <a:p>
            <a:r>
              <a:rPr lang="en-IN" dirty="0"/>
              <a:t>Ignoring failed </a:t>
            </a:r>
            <a:r>
              <a:rPr lang="en-IN" dirty="0" smtClean="0"/>
              <a:t>commands : </a:t>
            </a:r>
            <a:r>
              <a:rPr lang="en-US" dirty="0"/>
              <a:t>Generally playbooks will stop executing any more steps on a host that has a task fail. Sometimes, though, you want to continue on. To do so, write a task that looks like </a:t>
            </a:r>
            <a:r>
              <a:rPr lang="en-US" dirty="0" smtClean="0"/>
              <a:t>this.</a:t>
            </a:r>
          </a:p>
          <a:p>
            <a:endParaRPr lang="en-IN" dirty="0" smtClean="0"/>
          </a:p>
          <a:p>
            <a:endParaRPr lang="en-IN" dirty="0"/>
          </a:p>
          <a:p>
            <a:endParaRPr lang="en-IN" dirty="0" smtClean="0"/>
          </a:p>
          <a:p>
            <a:r>
              <a:rPr lang="en-US" dirty="0"/>
              <a:t>Suppose the error code of a command is meaningless and to tell if there is a failure what really matters is the output of the command, for instance if the string “FAILED” is in the output</a:t>
            </a:r>
            <a:r>
              <a:rPr lang="en-US" dirty="0" smtClean="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236" y="3212976"/>
            <a:ext cx="35528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492" y="5949280"/>
            <a:ext cx="56769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567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 HANDLING.</a:t>
            </a:r>
            <a:endParaRPr lang="en-IN" dirty="0"/>
          </a:p>
        </p:txBody>
      </p:sp>
      <p:sp>
        <p:nvSpPr>
          <p:cNvPr id="3" name="Content Placeholder 2"/>
          <p:cNvSpPr>
            <a:spLocks noGrp="1"/>
          </p:cNvSpPr>
          <p:nvPr>
            <p:ph idx="1"/>
          </p:nvPr>
        </p:nvSpPr>
        <p:spPr/>
        <p:txBody>
          <a:bodyPr/>
          <a:lstStyle/>
          <a:p>
            <a:r>
              <a:rPr lang="en-IN" dirty="0" smtClean="0"/>
              <a:t>Aborting a play : </a:t>
            </a:r>
            <a:r>
              <a:rPr lang="en-US" dirty="0"/>
              <a:t>Sometimes it’s desirable to abort the entire play on failure, not just skip remaining tasks for a host</a:t>
            </a:r>
            <a:r>
              <a:rPr lang="en-US" dirty="0" smtClean="0"/>
              <a:t>.</a:t>
            </a:r>
          </a:p>
          <a:p>
            <a:r>
              <a:rPr lang="en-US" dirty="0"/>
              <a:t>The </a:t>
            </a:r>
            <a:r>
              <a:rPr lang="en-US" dirty="0" err="1"/>
              <a:t>any_errors_fatal</a:t>
            </a:r>
            <a:r>
              <a:rPr lang="en-US" dirty="0"/>
              <a:t> play option will mark all hosts as failed if any fails, causing an immediate abort</a:t>
            </a:r>
            <a:r>
              <a:rPr lang="en-US" dirty="0" smtClean="0"/>
              <a: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396" y="4005064"/>
            <a:ext cx="626095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729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AND STEP.</a:t>
            </a:r>
            <a:endParaRPr lang="en-IN" dirty="0"/>
          </a:p>
        </p:txBody>
      </p:sp>
      <p:sp>
        <p:nvSpPr>
          <p:cNvPr id="3" name="Content Placeholder 2"/>
          <p:cNvSpPr>
            <a:spLocks noGrp="1"/>
          </p:cNvSpPr>
          <p:nvPr>
            <p:ph idx="1"/>
          </p:nvPr>
        </p:nvSpPr>
        <p:spPr/>
        <p:txBody>
          <a:bodyPr/>
          <a:lstStyle/>
          <a:p>
            <a:r>
              <a:rPr lang="en-US" dirty="0"/>
              <a:t>If you want to start executing your playbook at a particular task, you can do so with the --start-at-task option: </a:t>
            </a:r>
            <a:endParaRPr lang="en-US" dirty="0" smtClean="0"/>
          </a:p>
          <a:p>
            <a:r>
              <a:rPr lang="en-US" dirty="0" err="1" smtClean="0"/>
              <a:t>ansible</a:t>
            </a:r>
            <a:r>
              <a:rPr lang="en-US" dirty="0" smtClean="0"/>
              <a:t>-playbook </a:t>
            </a:r>
            <a:r>
              <a:rPr lang="en-US" dirty="0" err="1"/>
              <a:t>playbook.yml</a:t>
            </a:r>
            <a:r>
              <a:rPr lang="en-US" dirty="0"/>
              <a:t> --start-at-task="install </a:t>
            </a:r>
            <a:r>
              <a:rPr lang="en-US" dirty="0" smtClean="0"/>
              <a:t>packages“</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220" y="3284984"/>
            <a:ext cx="57054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972" y="4549074"/>
            <a:ext cx="437197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70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AND STEP.</a:t>
            </a:r>
            <a:endParaRPr lang="en-IN" dirty="0"/>
          </a:p>
        </p:txBody>
      </p:sp>
      <p:sp>
        <p:nvSpPr>
          <p:cNvPr id="3" name="Content Placeholder 2"/>
          <p:cNvSpPr>
            <a:spLocks noGrp="1"/>
          </p:cNvSpPr>
          <p:nvPr>
            <p:ph idx="1"/>
          </p:nvPr>
        </p:nvSpPr>
        <p:spPr/>
        <p:txBody>
          <a:bodyPr/>
          <a:lstStyle/>
          <a:p>
            <a:r>
              <a:rPr lang="en-US" dirty="0"/>
              <a:t>This will cause </a:t>
            </a:r>
            <a:r>
              <a:rPr lang="en-US" dirty="0" err="1"/>
              <a:t>ansible</a:t>
            </a:r>
            <a:r>
              <a:rPr lang="en-US" dirty="0"/>
              <a:t> to stop on each task, and ask if it should execute that task. Say you had a task called “configure </a:t>
            </a:r>
            <a:r>
              <a:rPr lang="en-US" dirty="0" err="1"/>
              <a:t>ssh</a:t>
            </a:r>
            <a:r>
              <a:rPr lang="en-US" dirty="0"/>
              <a:t>”, the playbook run will stop and ask</a:t>
            </a:r>
            <a:r>
              <a:rPr lang="en-US" dirty="0" smtClean="0"/>
              <a:t>:</a:t>
            </a:r>
          </a:p>
          <a:p>
            <a:r>
              <a:rPr lang="en-US" dirty="0"/>
              <a:t>Perform task: configure </a:t>
            </a:r>
            <a:r>
              <a:rPr lang="en-US" dirty="0" err="1"/>
              <a:t>ssh</a:t>
            </a:r>
            <a:r>
              <a:rPr lang="en-US" dirty="0"/>
              <a:t> (y/n/c): Answering “y” will execute the task, answering “n” will skip the task, and answering “c” will continue executing all the remaining tasks without asking</a:t>
            </a:r>
            <a:r>
              <a:rPr lang="en-US" dirty="0" smtClean="0"/>
              <a: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396" y="5013175"/>
            <a:ext cx="6120680" cy="75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985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 THROUGH COMMAND LINES.</a:t>
            </a:r>
            <a:endParaRPr lang="en-IN" dirty="0"/>
          </a:p>
        </p:txBody>
      </p:sp>
      <p:sp>
        <p:nvSpPr>
          <p:cNvPr id="3" name="Content Placeholder 2"/>
          <p:cNvSpPr>
            <a:spLocks noGrp="1"/>
          </p:cNvSpPr>
          <p:nvPr>
            <p:ph idx="1"/>
          </p:nvPr>
        </p:nvSpPr>
        <p:spPr/>
        <p:txBody>
          <a:bodyPr/>
          <a:lstStyle/>
          <a:p>
            <a:r>
              <a:rPr lang="en-IN" dirty="0" smtClean="0"/>
              <a:t>--extra-</a:t>
            </a:r>
            <a:r>
              <a:rPr lang="en-IN" dirty="0" err="1" smtClean="0"/>
              <a:t>vars</a:t>
            </a:r>
            <a:r>
              <a:rPr lang="en-IN" dirty="0" smtClean="0"/>
              <a:t> is used to pass variables to the playbook from the command line.</a:t>
            </a:r>
          </a:p>
          <a:p>
            <a:r>
              <a:rPr lang="en-IN" dirty="0" smtClean="0"/>
              <a:t>-e can also be used to pass the variables from the command line.</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220" y="3201430"/>
            <a:ext cx="11161240" cy="401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548" y="3645024"/>
            <a:ext cx="4400550" cy="316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797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THROUGH COMMAND LINES.</a:t>
            </a:r>
            <a:endParaRPr lang="en-IN"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4236" y="1628800"/>
            <a:ext cx="11665296" cy="35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244" y="2348880"/>
            <a:ext cx="673681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7115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DELEGATE_TO</a:t>
            </a:r>
            <a:endParaRPr lang="en-IN" dirty="0"/>
          </a:p>
        </p:txBody>
      </p:sp>
      <p:sp>
        <p:nvSpPr>
          <p:cNvPr id="3" name="Content Placeholder 2"/>
          <p:cNvSpPr>
            <a:spLocks noGrp="1"/>
          </p:cNvSpPr>
          <p:nvPr>
            <p:ph idx="1"/>
          </p:nvPr>
        </p:nvSpPr>
        <p:spPr/>
        <p:txBody>
          <a:bodyPr/>
          <a:lstStyle/>
          <a:p>
            <a:r>
              <a:rPr lang="en-US" dirty="0"/>
              <a:t>If you want to perform a task on one host with reference to other hosts, use the ‘</a:t>
            </a:r>
            <a:r>
              <a:rPr lang="en-US" dirty="0" err="1"/>
              <a:t>delegate_to</a:t>
            </a:r>
            <a:r>
              <a:rPr lang="en-US" dirty="0"/>
              <a:t>’ keyword on a task.</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396" y="2924944"/>
            <a:ext cx="762615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459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ROLES.</a:t>
            </a:r>
            <a:endParaRPr lang="en-IN" dirty="0"/>
          </a:p>
        </p:txBody>
      </p:sp>
      <p:sp>
        <p:nvSpPr>
          <p:cNvPr id="3" name="Content Placeholder 2"/>
          <p:cNvSpPr>
            <a:spLocks noGrp="1"/>
          </p:cNvSpPr>
          <p:nvPr>
            <p:ph idx="1"/>
          </p:nvPr>
        </p:nvSpPr>
        <p:spPr/>
        <p:txBody>
          <a:bodyPr/>
          <a:lstStyle/>
          <a:p>
            <a:r>
              <a:rPr lang="en-US" dirty="0"/>
              <a:t>Roles in </a:t>
            </a:r>
            <a:r>
              <a:rPr lang="en-US" dirty="0" err="1"/>
              <a:t>Ansible</a:t>
            </a:r>
            <a:r>
              <a:rPr lang="en-US" dirty="0"/>
              <a:t> are next level of abstraction of </a:t>
            </a:r>
            <a:r>
              <a:rPr lang="en-US" dirty="0" err="1"/>
              <a:t>ansible</a:t>
            </a:r>
            <a:r>
              <a:rPr lang="en-US" dirty="0"/>
              <a:t> </a:t>
            </a:r>
            <a:r>
              <a:rPr lang="en-US" dirty="0" smtClean="0"/>
              <a:t>playbook. </a:t>
            </a:r>
            <a:r>
              <a:rPr lang="en-US" dirty="0"/>
              <a:t>Roles are ways of automatically loading certain </a:t>
            </a:r>
            <a:r>
              <a:rPr lang="en-US" dirty="0" err="1"/>
              <a:t>vars_files</a:t>
            </a:r>
            <a:r>
              <a:rPr lang="en-US" dirty="0"/>
              <a:t>, tasks, and handlers based on a known file structure. Grouping content by roles also allows easy sharing of roles with other users</a:t>
            </a:r>
            <a:r>
              <a:rPr lang="en-US" dirty="0" smtClean="0"/>
              <a:t>.</a:t>
            </a:r>
          </a:p>
          <a:p>
            <a:r>
              <a:rPr lang="en-IN" dirty="0"/>
              <a:t>Benefits of using roles</a:t>
            </a:r>
            <a:r>
              <a:rPr lang="en-IN" dirty="0" smtClean="0"/>
              <a:t>.</a:t>
            </a:r>
          </a:p>
          <a:p>
            <a:pPr lvl="1"/>
            <a:r>
              <a:rPr lang="en-IN" dirty="0" smtClean="0"/>
              <a:t> </a:t>
            </a:r>
            <a:r>
              <a:rPr lang="en-US" dirty="0"/>
              <a:t>Idea of include files and combine them to form clean, reusable abstractions. </a:t>
            </a:r>
            <a:endParaRPr lang="en-US" dirty="0" smtClean="0"/>
          </a:p>
          <a:p>
            <a:pPr lvl="1"/>
            <a:r>
              <a:rPr lang="en-US" dirty="0" smtClean="0"/>
              <a:t>Easy </a:t>
            </a:r>
            <a:r>
              <a:rPr lang="en-US" dirty="0"/>
              <a:t>to maintain/troubleshooting the </a:t>
            </a:r>
            <a:r>
              <a:rPr lang="en-US" dirty="0" smtClean="0"/>
              <a:t>playbooks</a:t>
            </a:r>
            <a:r>
              <a:rPr lang="en-US" dirty="0"/>
              <a:t>.</a:t>
            </a:r>
            <a:endParaRPr lang="en-IN" dirty="0"/>
          </a:p>
        </p:txBody>
      </p:sp>
    </p:spTree>
    <p:extLst>
      <p:ext uri="{BB962C8B-B14F-4D97-AF65-F5344CB8AC3E}">
        <p14:creationId xmlns:p14="http://schemas.microsoft.com/office/powerpoint/2010/main" val="26521572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ROLES.</a:t>
            </a:r>
            <a:endParaRPr lang="en-IN" dirty="0"/>
          </a:p>
        </p:txBody>
      </p:sp>
      <p:sp>
        <p:nvSpPr>
          <p:cNvPr id="3" name="Content Placeholder 2"/>
          <p:cNvSpPr>
            <a:spLocks noGrp="1"/>
          </p:cNvSpPr>
          <p:nvPr>
            <p:ph idx="1"/>
          </p:nvPr>
        </p:nvSpPr>
        <p:spPr/>
        <p:txBody>
          <a:bodyPr/>
          <a:lstStyle/>
          <a:p>
            <a:r>
              <a:rPr lang="en-US" dirty="0"/>
              <a:t>Files : Contains regular files those needs to copied to the target hosts. </a:t>
            </a:r>
            <a:endParaRPr lang="en-US" dirty="0" smtClean="0"/>
          </a:p>
          <a:p>
            <a:r>
              <a:rPr lang="en-US" dirty="0" smtClean="0"/>
              <a:t>handlers </a:t>
            </a:r>
            <a:r>
              <a:rPr lang="en-US" dirty="0"/>
              <a:t>: Event handlers </a:t>
            </a:r>
            <a:endParaRPr lang="en-US" dirty="0" smtClean="0"/>
          </a:p>
          <a:p>
            <a:r>
              <a:rPr lang="en-US" dirty="0" smtClean="0"/>
              <a:t>meta </a:t>
            </a:r>
            <a:r>
              <a:rPr lang="en-US" dirty="0"/>
              <a:t>: role dependencies </a:t>
            </a:r>
            <a:endParaRPr lang="en-US" dirty="0" smtClean="0"/>
          </a:p>
          <a:p>
            <a:r>
              <a:rPr lang="en-US" dirty="0" smtClean="0"/>
              <a:t>templates </a:t>
            </a:r>
            <a:r>
              <a:rPr lang="en-US" dirty="0"/>
              <a:t>: similar to files but it contains dynamic data </a:t>
            </a:r>
            <a:endParaRPr lang="en-US" dirty="0" smtClean="0"/>
          </a:p>
          <a:p>
            <a:r>
              <a:rPr lang="en-US" dirty="0" smtClean="0"/>
              <a:t>tasks </a:t>
            </a:r>
            <a:r>
              <a:rPr lang="en-US" dirty="0"/>
              <a:t>: playbook tasks </a:t>
            </a:r>
            <a:endParaRPr lang="en-US" dirty="0" smtClean="0"/>
          </a:p>
          <a:p>
            <a:r>
              <a:rPr lang="en-US" dirty="0" err="1" smtClean="0"/>
              <a:t>vars</a:t>
            </a:r>
            <a:r>
              <a:rPr lang="en-US" dirty="0" smtClean="0"/>
              <a:t>/</a:t>
            </a:r>
            <a:r>
              <a:rPr lang="en-US" dirty="0" err="1" smtClean="0"/>
              <a:t>group_vars</a:t>
            </a:r>
            <a:r>
              <a:rPr lang="en-US" dirty="0" smtClean="0"/>
              <a:t> </a:t>
            </a:r>
            <a:r>
              <a:rPr lang="en-US" dirty="0"/>
              <a:t>: variables definitions</a:t>
            </a:r>
            <a:endParaRPr lang="en-IN" dirty="0"/>
          </a:p>
        </p:txBody>
      </p:sp>
    </p:spTree>
    <p:extLst>
      <p:ext uri="{BB962C8B-B14F-4D97-AF65-F5344CB8AC3E}">
        <p14:creationId xmlns:p14="http://schemas.microsoft.com/office/powerpoint/2010/main" val="383130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a:t>
            </a:r>
            <a:endParaRPr lang="en-IN" dirty="0"/>
          </a:p>
        </p:txBody>
      </p:sp>
      <p:sp>
        <p:nvSpPr>
          <p:cNvPr id="3" name="Content Placeholder 2"/>
          <p:cNvSpPr>
            <a:spLocks noGrp="1"/>
          </p:cNvSpPr>
          <p:nvPr>
            <p:ph idx="1"/>
          </p:nvPr>
        </p:nvSpPr>
        <p:spPr/>
        <p:txBody>
          <a:bodyPr>
            <a:normAutofit lnSpcReduction="10000"/>
          </a:bodyPr>
          <a:lstStyle/>
          <a:p>
            <a:r>
              <a:rPr lang="en-US" dirty="0"/>
              <a:t>Mainly, there are two types of machines when we talk about deployment −</a:t>
            </a:r>
          </a:p>
          <a:p>
            <a:pPr lvl="1"/>
            <a:r>
              <a:rPr lang="en-US" b="1" dirty="0"/>
              <a:t>Control machine</a:t>
            </a:r>
            <a:r>
              <a:rPr lang="en-US" dirty="0"/>
              <a:t> − Machine from where we can manage other machines.</a:t>
            </a:r>
          </a:p>
          <a:p>
            <a:pPr lvl="1"/>
            <a:r>
              <a:rPr lang="en-US" b="1" dirty="0"/>
              <a:t>Remote machine</a:t>
            </a:r>
            <a:r>
              <a:rPr lang="en-US" dirty="0"/>
              <a:t> − Machines which are handled/controlled by control machine.</a:t>
            </a:r>
          </a:p>
          <a:p>
            <a:r>
              <a:rPr lang="en-US" dirty="0"/>
              <a:t>There can be multiple remote machines which are handled by one control machine. So, for managing remote machines we have to install </a:t>
            </a:r>
            <a:r>
              <a:rPr lang="en-US" dirty="0" err="1"/>
              <a:t>Ansible</a:t>
            </a:r>
            <a:r>
              <a:rPr lang="en-US" dirty="0"/>
              <a:t> on control machine</a:t>
            </a:r>
            <a:r>
              <a:rPr lang="en-US" dirty="0" smtClean="0"/>
              <a:t>.</a:t>
            </a:r>
          </a:p>
          <a:p>
            <a:r>
              <a:rPr lang="en-US" b="1" dirty="0"/>
              <a:t>Note</a:t>
            </a:r>
            <a:r>
              <a:rPr lang="en-US" dirty="0"/>
              <a:t> − Windows does not support control machine</a:t>
            </a:r>
            <a:r>
              <a:rPr lang="en-US" dirty="0" smtClean="0"/>
              <a:t>.</a:t>
            </a:r>
          </a:p>
          <a:p>
            <a:r>
              <a:rPr lang="en-US" dirty="0" err="1"/>
              <a:t>Ansible</a:t>
            </a:r>
            <a:r>
              <a:rPr lang="en-US" dirty="0"/>
              <a:t> can be run from any machine with Python 2 (versions 2.6 or 2.7) or Python 3 (versions 3.5 and higher) installed.</a:t>
            </a:r>
          </a:p>
          <a:p>
            <a:endParaRPr lang="en-IN" dirty="0"/>
          </a:p>
        </p:txBody>
      </p:sp>
    </p:spTree>
    <p:extLst>
      <p:ext uri="{BB962C8B-B14F-4D97-AF65-F5344CB8AC3E}">
        <p14:creationId xmlns:p14="http://schemas.microsoft.com/office/powerpoint/2010/main" val="278308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ROLES.</a:t>
            </a:r>
            <a:endParaRPr lang="en-IN" dirty="0"/>
          </a:p>
        </p:txBody>
      </p:sp>
      <p:sp>
        <p:nvSpPr>
          <p:cNvPr id="3" name="Content Placeholder 2"/>
          <p:cNvSpPr>
            <a:spLocks noGrp="1"/>
          </p:cNvSpPr>
          <p:nvPr>
            <p:ph idx="1"/>
          </p:nvPr>
        </p:nvSpPr>
        <p:spPr/>
        <p:txBody>
          <a:bodyPr>
            <a:normAutofit fontScale="92500"/>
          </a:bodyPr>
          <a:lstStyle/>
          <a:p>
            <a:r>
              <a:rPr lang="en-IN" dirty="0" err="1" smtClean="0"/>
              <a:t>Ansible</a:t>
            </a:r>
            <a:r>
              <a:rPr lang="en-IN" dirty="0" smtClean="0"/>
              <a:t>-galaxy </a:t>
            </a:r>
            <a:r>
              <a:rPr lang="en-IN" dirty="0" err="1" smtClean="0"/>
              <a:t>init</a:t>
            </a:r>
            <a:r>
              <a:rPr lang="en-IN" dirty="0" smtClean="0"/>
              <a:t> apache –offline</a:t>
            </a:r>
          </a:p>
          <a:p>
            <a:r>
              <a:rPr lang="en-IN" dirty="0" smtClean="0"/>
              <a:t>Defaults : Data about the role / application and contains the default variables.</a:t>
            </a:r>
          </a:p>
          <a:p>
            <a:r>
              <a:rPr lang="en-IN" dirty="0" smtClean="0"/>
              <a:t>Files : Contains the static files and can be copied to the remote hosts.</a:t>
            </a:r>
          </a:p>
          <a:p>
            <a:r>
              <a:rPr lang="en-IN" dirty="0" smtClean="0"/>
              <a:t>Handlers : Contains the tasks which are based on some actions and will contain the triggers.</a:t>
            </a:r>
          </a:p>
          <a:p>
            <a:r>
              <a:rPr lang="en-IN" dirty="0" smtClean="0"/>
              <a:t>Meta : Information about the role like author, platform, dependencies, etc.</a:t>
            </a:r>
          </a:p>
          <a:p>
            <a:r>
              <a:rPr lang="en-IN" dirty="0" smtClean="0"/>
              <a:t>Tasks : Contains the core logic or the code. Like installing packages, copying files, etc.</a:t>
            </a:r>
            <a:endParaRPr lang="en-IN" dirty="0"/>
          </a:p>
        </p:txBody>
      </p:sp>
    </p:spTree>
    <p:extLst>
      <p:ext uri="{BB962C8B-B14F-4D97-AF65-F5344CB8AC3E}">
        <p14:creationId xmlns:p14="http://schemas.microsoft.com/office/powerpoint/2010/main" val="3975519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ROLES.</a:t>
            </a:r>
            <a:endParaRPr lang="en-IN" dirty="0"/>
          </a:p>
        </p:txBody>
      </p:sp>
      <p:sp>
        <p:nvSpPr>
          <p:cNvPr id="3" name="Content Placeholder 2"/>
          <p:cNvSpPr>
            <a:spLocks noGrp="1"/>
          </p:cNvSpPr>
          <p:nvPr>
            <p:ph idx="1"/>
          </p:nvPr>
        </p:nvSpPr>
        <p:spPr/>
        <p:txBody>
          <a:bodyPr/>
          <a:lstStyle/>
          <a:p>
            <a:r>
              <a:rPr lang="en-IN" dirty="0" smtClean="0"/>
              <a:t>Templates : These are similar to files except that templates support dynamic files.</a:t>
            </a:r>
          </a:p>
          <a:p>
            <a:r>
              <a:rPr lang="en-IN" dirty="0" err="1" smtClean="0"/>
              <a:t>Vars</a:t>
            </a:r>
            <a:r>
              <a:rPr lang="en-IN" dirty="0" smtClean="0"/>
              <a:t> : Both </a:t>
            </a:r>
            <a:r>
              <a:rPr lang="en-IN" dirty="0" err="1" smtClean="0"/>
              <a:t>vars</a:t>
            </a:r>
            <a:r>
              <a:rPr lang="en-IN" dirty="0" smtClean="0"/>
              <a:t> and defaults store variables. Variables stored under ‘</a:t>
            </a:r>
            <a:r>
              <a:rPr lang="en-IN" dirty="0" err="1" smtClean="0"/>
              <a:t>vars</a:t>
            </a:r>
            <a:r>
              <a:rPr lang="en-IN" dirty="0" smtClean="0"/>
              <a:t>’ have high priority and difficult </a:t>
            </a:r>
            <a:r>
              <a:rPr lang="en-IN" smtClean="0"/>
              <a:t>to override.</a:t>
            </a:r>
            <a:endParaRPr lang="en-IN"/>
          </a:p>
        </p:txBody>
      </p:sp>
    </p:spTree>
    <p:extLst>
      <p:ext uri="{BB962C8B-B14F-4D97-AF65-F5344CB8AC3E}">
        <p14:creationId xmlns:p14="http://schemas.microsoft.com/office/powerpoint/2010/main" val="3998003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TOWER.</a:t>
            </a:r>
            <a:endParaRPr lang="en-IN" dirty="0"/>
          </a:p>
        </p:txBody>
      </p:sp>
      <p:sp>
        <p:nvSpPr>
          <p:cNvPr id="3" name="Content Placeholder 2"/>
          <p:cNvSpPr>
            <a:spLocks noGrp="1"/>
          </p:cNvSpPr>
          <p:nvPr>
            <p:ph idx="1"/>
          </p:nvPr>
        </p:nvSpPr>
        <p:spPr/>
        <p:txBody>
          <a:bodyPr>
            <a:normAutofit fontScale="85000" lnSpcReduction="20000"/>
          </a:bodyPr>
          <a:lstStyle/>
          <a:p>
            <a:r>
              <a:rPr lang="en-US" dirty="0" err="1">
                <a:hlinkClick r:id="rId2"/>
              </a:rPr>
              <a:t>Ansible</a:t>
            </a:r>
            <a:r>
              <a:rPr lang="en-US" dirty="0">
                <a:hlinkClick r:id="rId2"/>
              </a:rPr>
              <a:t> Tower</a:t>
            </a:r>
            <a:r>
              <a:rPr lang="en-US" dirty="0"/>
              <a:t> is the Web-based User Interface for </a:t>
            </a:r>
            <a:r>
              <a:rPr lang="en-US" dirty="0" err="1">
                <a:hlinkClick r:id="rId3"/>
              </a:rPr>
              <a:t>Ansible</a:t>
            </a:r>
            <a:r>
              <a:rPr lang="en-US" dirty="0"/>
              <a:t>, developed by the company behind the </a:t>
            </a:r>
            <a:r>
              <a:rPr lang="en-US" dirty="0" err="1"/>
              <a:t>Ansible</a:t>
            </a:r>
            <a:r>
              <a:rPr lang="en-US" dirty="0"/>
              <a:t> project</a:t>
            </a:r>
            <a:r>
              <a:rPr lang="en-US" dirty="0" smtClean="0"/>
              <a:t>.</a:t>
            </a:r>
          </a:p>
          <a:p>
            <a:r>
              <a:rPr lang="en-US" dirty="0"/>
              <a:t>It provides an easy-to-use dashboard, and role-based access control, so that it’s easier to allow individual teams access to use </a:t>
            </a:r>
            <a:r>
              <a:rPr lang="en-US" dirty="0" err="1"/>
              <a:t>Ansible</a:t>
            </a:r>
            <a:r>
              <a:rPr lang="en-US" dirty="0"/>
              <a:t> for their deployments, without having to rely on dedicated build engineers / </a:t>
            </a:r>
            <a:r>
              <a:rPr lang="en-US" dirty="0" err="1"/>
              <a:t>DevOps</a:t>
            </a:r>
            <a:r>
              <a:rPr lang="en-US" dirty="0"/>
              <a:t> teams to do it for them</a:t>
            </a:r>
            <a:r>
              <a:rPr lang="en-US" dirty="0" smtClean="0"/>
              <a:t>.</a:t>
            </a:r>
          </a:p>
          <a:p>
            <a:endParaRPr lang="en-US" dirty="0"/>
          </a:p>
          <a:p>
            <a:r>
              <a:rPr lang="en-IN" u="sng" dirty="0">
                <a:hlinkClick r:id="rId4"/>
              </a:rPr>
              <a:t>https://</a:t>
            </a:r>
            <a:r>
              <a:rPr lang="en-IN" u="sng" dirty="0" smtClean="0">
                <a:hlinkClick r:id="rId4"/>
              </a:rPr>
              <a:t>dl.fedoraproject.org/pub/epel/epel-release-latest-7.noarch.rpm</a:t>
            </a:r>
            <a:endParaRPr lang="en-IN" u="sng" dirty="0" smtClean="0"/>
          </a:p>
          <a:p>
            <a:r>
              <a:rPr lang="en-IN" u="sng" dirty="0" smtClean="0"/>
              <a:t>Yum update –y</a:t>
            </a:r>
          </a:p>
          <a:p>
            <a:r>
              <a:rPr lang="en-IN" u="sng" dirty="0" smtClean="0"/>
              <a:t>Yum install </a:t>
            </a:r>
            <a:r>
              <a:rPr lang="en-IN" u="sng" dirty="0" err="1" smtClean="0"/>
              <a:t>ansible</a:t>
            </a:r>
            <a:endParaRPr lang="en-IN" u="sng" dirty="0" smtClean="0"/>
          </a:p>
          <a:p>
            <a:r>
              <a:rPr lang="en-IN" dirty="0">
                <a:hlinkClick r:id="rId5"/>
              </a:rPr>
              <a:t>https://</a:t>
            </a:r>
            <a:r>
              <a:rPr lang="en-IN" dirty="0" smtClean="0">
                <a:hlinkClick r:id="rId5"/>
              </a:rPr>
              <a:t>releases.ansible.com/ansible-tower/setup/ansible-tower-setup-2.0.5.tar.gz</a:t>
            </a:r>
            <a:endParaRPr lang="en-IN" dirty="0" smtClean="0"/>
          </a:p>
          <a:p>
            <a:r>
              <a:rPr lang="en-IN" dirty="0"/>
              <a:t>install python-</a:t>
            </a:r>
            <a:r>
              <a:rPr lang="en-IN" dirty="0" err="1"/>
              <a:t>dev</a:t>
            </a:r>
            <a:r>
              <a:rPr lang="en-IN" dirty="0"/>
              <a:t> python-</a:t>
            </a:r>
            <a:r>
              <a:rPr lang="en-IN" dirty="0" err="1"/>
              <a:t>yaml</a:t>
            </a:r>
            <a:r>
              <a:rPr lang="en-IN" dirty="0"/>
              <a:t> python-</a:t>
            </a:r>
            <a:r>
              <a:rPr lang="en-IN" dirty="0" err="1"/>
              <a:t>paramiko</a:t>
            </a:r>
            <a:r>
              <a:rPr lang="en-IN" dirty="0"/>
              <a:t> python-jinja2 python-pip </a:t>
            </a:r>
            <a:r>
              <a:rPr lang="en-IN" dirty="0" err="1"/>
              <a:t>sshpass</a:t>
            </a:r>
            <a:endParaRPr lang="en-IN" dirty="0"/>
          </a:p>
        </p:txBody>
      </p:sp>
    </p:spTree>
    <p:extLst>
      <p:ext uri="{BB962C8B-B14F-4D97-AF65-F5344CB8AC3E}">
        <p14:creationId xmlns:p14="http://schemas.microsoft.com/office/powerpoint/2010/main" val="3702785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SUPPORTED VERSIONS FOR ANSIBLE TOWER.</a:t>
            </a:r>
            <a:endParaRPr lang="en-IN" b="1" dirty="0"/>
          </a:p>
        </p:txBody>
      </p:sp>
      <p:sp>
        <p:nvSpPr>
          <p:cNvPr id="3" name="Content Placeholder 2"/>
          <p:cNvSpPr>
            <a:spLocks noGrp="1"/>
          </p:cNvSpPr>
          <p:nvPr>
            <p:ph idx="1"/>
          </p:nvPr>
        </p:nvSpPr>
        <p:spPr/>
        <p:txBody>
          <a:bodyPr/>
          <a:lstStyle/>
          <a:p>
            <a:r>
              <a:rPr lang="en-IN" dirty="0"/>
              <a:t>Red Hat Enterprise Linux 7.2 or later 64-bit</a:t>
            </a:r>
          </a:p>
          <a:p>
            <a:r>
              <a:rPr lang="en-IN" dirty="0" err="1"/>
              <a:t>CentOS</a:t>
            </a:r>
            <a:r>
              <a:rPr lang="en-IN" dirty="0"/>
              <a:t> 7.2 or later 64-bit</a:t>
            </a:r>
          </a:p>
          <a:p>
            <a:r>
              <a:rPr lang="en-IN" dirty="0"/>
              <a:t>Ubuntu 14.04 LTS 64-bit</a:t>
            </a:r>
          </a:p>
          <a:p>
            <a:r>
              <a:rPr lang="en-IN" dirty="0"/>
              <a:t>Ubuntu 16.04 LTS 64-bit</a:t>
            </a:r>
          </a:p>
          <a:p>
            <a:r>
              <a:rPr lang="en-IN" dirty="0"/>
              <a:t>https://console.aws.amazon.com/ec2/home?region=us-east-1#launchAmi=ami-0a528c6e92c0e9df5</a:t>
            </a:r>
          </a:p>
        </p:txBody>
      </p:sp>
    </p:spTree>
    <p:extLst>
      <p:ext uri="{BB962C8B-B14F-4D97-AF65-F5344CB8AC3E}">
        <p14:creationId xmlns:p14="http://schemas.microsoft.com/office/powerpoint/2010/main" val="2643863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www.ansible.com/license</a:t>
            </a:r>
            <a:endParaRPr lang="en-IN" dirty="0" smtClean="0"/>
          </a:p>
          <a:p>
            <a:r>
              <a:rPr lang="en-IN" dirty="0" smtClean="0"/>
              <a:t>EC2 – </a:t>
            </a:r>
            <a:r>
              <a:rPr lang="en-IN" dirty="0" err="1" smtClean="0"/>
              <a:t>ansible</a:t>
            </a:r>
            <a:r>
              <a:rPr lang="en-IN" dirty="0" smtClean="0"/>
              <a:t> - inventory</a:t>
            </a:r>
            <a:endParaRPr lang="en-IN" dirty="0"/>
          </a:p>
        </p:txBody>
      </p:sp>
    </p:spTree>
    <p:extLst>
      <p:ext uri="{BB962C8B-B14F-4D97-AF65-F5344CB8AC3E}">
        <p14:creationId xmlns:p14="http://schemas.microsoft.com/office/powerpoint/2010/main" val="221159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INSTALLATION.</a:t>
            </a:r>
            <a:endParaRPr lang="en-IN" dirty="0"/>
          </a:p>
        </p:txBody>
      </p:sp>
      <p:sp>
        <p:nvSpPr>
          <p:cNvPr id="3" name="Content Placeholder 2"/>
          <p:cNvSpPr>
            <a:spLocks noGrp="1"/>
          </p:cNvSpPr>
          <p:nvPr>
            <p:ph idx="1"/>
          </p:nvPr>
        </p:nvSpPr>
        <p:spPr/>
        <p:txBody>
          <a:bodyPr>
            <a:normAutofit lnSpcReduction="10000"/>
          </a:bodyPr>
          <a:lstStyle/>
          <a:p>
            <a:r>
              <a:rPr lang="en-IN" dirty="0" smtClean="0"/>
              <a:t>Requirements for </a:t>
            </a:r>
            <a:r>
              <a:rPr lang="en-IN" dirty="0" err="1" smtClean="0"/>
              <a:t>Ansible</a:t>
            </a:r>
            <a:r>
              <a:rPr lang="en-IN" dirty="0" smtClean="0"/>
              <a:t> :</a:t>
            </a:r>
          </a:p>
          <a:p>
            <a:pPr lvl="1"/>
            <a:r>
              <a:rPr lang="en-IN" dirty="0" smtClean="0"/>
              <a:t>SSH client (</a:t>
            </a:r>
            <a:r>
              <a:rPr lang="en-IN" dirty="0" err="1" smtClean="0"/>
              <a:t>OpenSSH</a:t>
            </a:r>
            <a:r>
              <a:rPr lang="en-IN" dirty="0" smtClean="0"/>
              <a:t>)</a:t>
            </a:r>
          </a:p>
          <a:p>
            <a:pPr lvl="1"/>
            <a:r>
              <a:rPr lang="en-IN" dirty="0" smtClean="0"/>
              <a:t>Python</a:t>
            </a:r>
          </a:p>
          <a:p>
            <a:r>
              <a:rPr lang="en-IN" dirty="0" smtClean="0"/>
              <a:t>$ </a:t>
            </a:r>
            <a:r>
              <a:rPr lang="en-IN" dirty="0" err="1"/>
              <a:t>sudo</a:t>
            </a:r>
            <a:r>
              <a:rPr lang="en-IN" dirty="0"/>
              <a:t> apt-get update </a:t>
            </a:r>
            <a:endParaRPr lang="en-IN" dirty="0" smtClean="0"/>
          </a:p>
          <a:p>
            <a:r>
              <a:rPr lang="en-IN" dirty="0" smtClean="0"/>
              <a:t>$ </a:t>
            </a:r>
            <a:r>
              <a:rPr lang="en-IN" dirty="0" err="1"/>
              <a:t>sudo</a:t>
            </a:r>
            <a:r>
              <a:rPr lang="en-IN" dirty="0"/>
              <a:t> apt-get install software-properties-common </a:t>
            </a:r>
            <a:endParaRPr lang="en-IN" dirty="0" smtClean="0"/>
          </a:p>
          <a:p>
            <a:r>
              <a:rPr lang="en-IN" dirty="0" smtClean="0"/>
              <a:t>$ </a:t>
            </a:r>
            <a:r>
              <a:rPr lang="en-IN" dirty="0" err="1"/>
              <a:t>sudo</a:t>
            </a:r>
            <a:r>
              <a:rPr lang="en-IN" dirty="0"/>
              <a:t> apt-add-repository </a:t>
            </a:r>
            <a:r>
              <a:rPr lang="en-IN" dirty="0" err="1"/>
              <a:t>ppa:ansible</a:t>
            </a:r>
            <a:r>
              <a:rPr lang="en-IN" dirty="0"/>
              <a:t>/</a:t>
            </a:r>
            <a:r>
              <a:rPr lang="en-IN" dirty="0" err="1"/>
              <a:t>ansible</a:t>
            </a:r>
            <a:r>
              <a:rPr lang="en-IN" dirty="0"/>
              <a:t> </a:t>
            </a:r>
            <a:endParaRPr lang="en-IN" dirty="0" smtClean="0"/>
          </a:p>
          <a:p>
            <a:r>
              <a:rPr lang="en-IN" dirty="0" smtClean="0"/>
              <a:t>$ </a:t>
            </a:r>
            <a:r>
              <a:rPr lang="en-IN" dirty="0" err="1"/>
              <a:t>sudo</a:t>
            </a:r>
            <a:r>
              <a:rPr lang="en-IN" dirty="0"/>
              <a:t> apt-get update </a:t>
            </a:r>
            <a:endParaRPr lang="en-IN" dirty="0" smtClean="0"/>
          </a:p>
          <a:p>
            <a:r>
              <a:rPr lang="en-IN" dirty="0" smtClean="0"/>
              <a:t>$ </a:t>
            </a:r>
            <a:r>
              <a:rPr lang="en-IN" dirty="0" err="1"/>
              <a:t>sudo</a:t>
            </a:r>
            <a:r>
              <a:rPr lang="en-IN" dirty="0"/>
              <a:t> apt-get install </a:t>
            </a:r>
            <a:r>
              <a:rPr lang="en-IN" dirty="0" err="1"/>
              <a:t>ansible</a:t>
            </a:r>
            <a:endParaRPr lang="en-IN" dirty="0"/>
          </a:p>
        </p:txBody>
      </p:sp>
    </p:spTree>
    <p:extLst>
      <p:ext uri="{BB962C8B-B14F-4D97-AF65-F5344CB8AC3E}">
        <p14:creationId xmlns:p14="http://schemas.microsoft.com/office/powerpoint/2010/main" val="140735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ANSIBLE FEATURES.</a:t>
            </a:r>
            <a:endParaRPr lang="en-IN" dirty="0"/>
          </a:p>
        </p:txBody>
      </p:sp>
      <p:sp>
        <p:nvSpPr>
          <p:cNvPr id="3" name="Content Placeholder 2"/>
          <p:cNvSpPr>
            <a:spLocks noGrp="1"/>
          </p:cNvSpPr>
          <p:nvPr>
            <p:ph idx="1"/>
          </p:nvPr>
        </p:nvSpPr>
        <p:spPr/>
        <p:txBody>
          <a:bodyPr/>
          <a:lstStyle/>
          <a:p>
            <a:r>
              <a:rPr lang="en-US" dirty="0"/>
              <a:t>Agentless : No need for agent installation and management. </a:t>
            </a:r>
            <a:endParaRPr lang="en-US" dirty="0" smtClean="0"/>
          </a:p>
          <a:p>
            <a:r>
              <a:rPr lang="en-US" dirty="0" smtClean="0"/>
              <a:t>Built </a:t>
            </a:r>
            <a:r>
              <a:rPr lang="en-US" dirty="0"/>
              <a:t>on top of python and hence provides a lot of python's </a:t>
            </a:r>
            <a:r>
              <a:rPr lang="en-US" dirty="0" smtClean="0"/>
              <a:t>functionality.</a:t>
            </a:r>
          </a:p>
          <a:p>
            <a:r>
              <a:rPr lang="en-US" dirty="0" smtClean="0"/>
              <a:t>Uses </a:t>
            </a:r>
            <a:r>
              <a:rPr lang="en-US" dirty="0"/>
              <a:t>SSH for secure connection. </a:t>
            </a:r>
          </a:p>
          <a:p>
            <a:r>
              <a:rPr lang="en-US" dirty="0" smtClean="0"/>
              <a:t>Follow </a:t>
            </a:r>
            <a:r>
              <a:rPr lang="en-US" dirty="0"/>
              <a:t>push based architecture for sending configurations. </a:t>
            </a:r>
            <a:endParaRPr lang="en-US" dirty="0" smtClean="0"/>
          </a:p>
          <a:p>
            <a:r>
              <a:rPr lang="en-US" dirty="0" smtClean="0"/>
              <a:t>Very </a:t>
            </a:r>
            <a:r>
              <a:rPr lang="en-US" dirty="0"/>
              <a:t>easy and fast to setup, minimal requirements.</a:t>
            </a:r>
            <a:endParaRPr lang="en-IN" dirty="0"/>
          </a:p>
        </p:txBody>
      </p:sp>
    </p:spTree>
    <p:extLst>
      <p:ext uri="{BB962C8B-B14F-4D97-AF65-F5344CB8AC3E}">
        <p14:creationId xmlns:p14="http://schemas.microsoft.com/office/powerpoint/2010/main" val="142710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PULL BASED </a:t>
            </a:r>
            <a:r>
              <a:rPr lang="en-IN" dirty="0" err="1" smtClean="0"/>
              <a:t>vs</a:t>
            </a:r>
            <a:r>
              <a:rPr lang="en-IN" dirty="0" smtClean="0"/>
              <a:t> PUSH BASED</a:t>
            </a:r>
            <a:endParaRPr lang="en-IN" dirty="0"/>
          </a:p>
        </p:txBody>
      </p:sp>
      <p:sp>
        <p:nvSpPr>
          <p:cNvPr id="3" name="Content Placeholder 2"/>
          <p:cNvSpPr>
            <a:spLocks noGrp="1"/>
          </p:cNvSpPr>
          <p:nvPr>
            <p:ph idx="1"/>
          </p:nvPr>
        </p:nvSpPr>
        <p:spPr/>
        <p:txBody>
          <a:bodyPr/>
          <a:lstStyle/>
          <a:p>
            <a:r>
              <a:rPr lang="en-US" dirty="0"/>
              <a:t>Tool like Puppet and Chef are pull based. </a:t>
            </a:r>
            <a:endParaRPr lang="en-US" dirty="0" smtClean="0"/>
          </a:p>
          <a:p>
            <a:pPr lvl="1"/>
            <a:r>
              <a:rPr lang="en-US" dirty="0" smtClean="0"/>
              <a:t>Agents </a:t>
            </a:r>
            <a:r>
              <a:rPr lang="en-US" dirty="0"/>
              <a:t>on the server periodically checks for the configuration information </a:t>
            </a:r>
            <a:r>
              <a:rPr lang="en-US" dirty="0" smtClean="0"/>
              <a:t>from </a:t>
            </a:r>
            <a:r>
              <a:rPr lang="en-US" dirty="0"/>
              <a:t>the central server(master). </a:t>
            </a:r>
            <a:endParaRPr lang="en-US" dirty="0" smtClean="0"/>
          </a:p>
          <a:p>
            <a:r>
              <a:rPr lang="en-US" dirty="0" err="1" smtClean="0"/>
              <a:t>Ansible</a:t>
            </a:r>
            <a:r>
              <a:rPr lang="en-US" dirty="0" smtClean="0"/>
              <a:t> </a:t>
            </a:r>
            <a:r>
              <a:rPr lang="en-US" dirty="0"/>
              <a:t>is push based </a:t>
            </a:r>
            <a:endParaRPr lang="en-US" dirty="0" smtClean="0"/>
          </a:p>
          <a:p>
            <a:pPr lvl="1"/>
            <a:r>
              <a:rPr lang="en-US" dirty="0" smtClean="0"/>
              <a:t>Central </a:t>
            </a:r>
            <a:r>
              <a:rPr lang="en-US" dirty="0"/>
              <a:t>server pushes the configuration information on the target servers. </a:t>
            </a:r>
            <a:endParaRPr lang="en-US" dirty="0" smtClean="0"/>
          </a:p>
          <a:p>
            <a:pPr lvl="1"/>
            <a:r>
              <a:rPr lang="en-US" dirty="0" smtClean="0"/>
              <a:t>You </a:t>
            </a:r>
            <a:r>
              <a:rPr lang="en-US" dirty="0"/>
              <a:t>control when the changes are made on the servers.</a:t>
            </a:r>
            <a:endParaRPr lang="en-IN" dirty="0"/>
          </a:p>
        </p:txBody>
      </p:sp>
    </p:spTree>
    <p:extLst>
      <p:ext uri="{BB962C8B-B14F-4D97-AF65-F5344CB8AC3E}">
        <p14:creationId xmlns:p14="http://schemas.microsoft.com/office/powerpoint/2010/main" val="379025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6365</TotalTime>
  <Words>3485</Words>
  <Application>Microsoft Office PowerPoint</Application>
  <PresentationFormat>Custom</PresentationFormat>
  <Paragraphs>295</Paragraphs>
  <Slides>64</Slides>
  <Notes>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ANSIBLE.</vt:lpstr>
      <vt:lpstr>WHAT IS CONFIGURATION MANAGEMENT.</vt:lpstr>
      <vt:lpstr>ANSIBLE INTRODUCTION.</vt:lpstr>
      <vt:lpstr>ANSIBLE INTRODUCTION.</vt:lpstr>
      <vt:lpstr>ANSIBLE INTRODUCTION.</vt:lpstr>
      <vt:lpstr>ANSIBLE.</vt:lpstr>
      <vt:lpstr>ANSIBLE INSTALLATION.</vt:lpstr>
      <vt:lpstr>ANSIBLE FEATURES.</vt:lpstr>
      <vt:lpstr>PULL BASED vs PUSH BASED</vt:lpstr>
      <vt:lpstr>PULL BASED vs PUSH BASED.</vt:lpstr>
      <vt:lpstr>ANSIBLE ARCHITECTURE.</vt:lpstr>
      <vt:lpstr>ANSIBLE – HOST INVERNTORY.</vt:lpstr>
      <vt:lpstr>ANSIBLE MODULES.</vt:lpstr>
      <vt:lpstr>ANSIBLE AD-HOC COMMANDS.</vt:lpstr>
      <vt:lpstr>ANSIBLE PLAYBOOK.</vt:lpstr>
      <vt:lpstr>ANSIBLE CONFIGURATION FILE.</vt:lpstr>
      <vt:lpstr>ANSIBLE CONFIGURATION FILE.</vt:lpstr>
      <vt:lpstr>ANSIBLE CONFIGURATION FILE.</vt:lpstr>
      <vt:lpstr>THE HOSTS FILE/INVENTORY FILE.</vt:lpstr>
      <vt:lpstr>THE HOST FILE/INVENTORY FILE</vt:lpstr>
      <vt:lpstr>THE HOST FILE/INVENTORY FILE.</vt:lpstr>
      <vt:lpstr>THE HOST FILE/INVERNTORY FILE.</vt:lpstr>
      <vt:lpstr>ANSIBLE – CONNECTING TO REMOTE MACHINES.</vt:lpstr>
      <vt:lpstr>ANSIBLE – COMMAND LINE TOOLS.</vt:lpstr>
      <vt:lpstr>PLAYBOOKS.</vt:lpstr>
      <vt:lpstr>PLAYBOOK.</vt:lpstr>
      <vt:lpstr>PLAYBOOK.</vt:lpstr>
      <vt:lpstr>TARGET SECTION.</vt:lpstr>
      <vt:lpstr>VARIABLE SECTION.</vt:lpstr>
      <vt:lpstr>TASK SECTION.</vt:lpstr>
      <vt:lpstr>HANDLER SECTION.</vt:lpstr>
      <vt:lpstr>SYSTEM FACTS.</vt:lpstr>
      <vt:lpstr>SYSTEM FACTS.</vt:lpstr>
      <vt:lpstr>ANSIBLE – PLAYBOOK DRY RUN.</vt:lpstr>
      <vt:lpstr>LOOKUP PLUGIN.</vt:lpstr>
      <vt:lpstr>LOOKUP PLUGIN.</vt:lpstr>
      <vt:lpstr>ASYNCHRONOUS AND POLLING.</vt:lpstr>
      <vt:lpstr>ASYNCHRONOUS AND POLLING.</vt:lpstr>
      <vt:lpstr>RUN ONCE.</vt:lpstr>
      <vt:lpstr>LOCAL ACTION.</vt:lpstr>
      <vt:lpstr>LOOPS.</vt:lpstr>
      <vt:lpstr>LOOPS.</vt:lpstr>
      <vt:lpstr>LOOPS.</vt:lpstr>
      <vt:lpstr>LOOPS.</vt:lpstr>
      <vt:lpstr>CONDITIONALS.</vt:lpstr>
      <vt:lpstr>VAULTS.</vt:lpstr>
      <vt:lpstr>VAULTS.</vt:lpstr>
      <vt:lpstr>PROMPTS.</vt:lpstr>
      <vt:lpstr>INCLUDING AND IMPORTING.</vt:lpstr>
      <vt:lpstr>TAGS.</vt:lpstr>
      <vt:lpstr>ERROR HANDLING.</vt:lpstr>
      <vt:lpstr>ERROR HANDLING.</vt:lpstr>
      <vt:lpstr>START AND STEP.</vt:lpstr>
      <vt:lpstr>START AND STEP.</vt:lpstr>
      <vt:lpstr>VARIABLES THROUGH COMMAND LINES.</vt:lpstr>
      <vt:lpstr>VARIABLE THROUGH COMMAND LINES.</vt:lpstr>
      <vt:lpstr>DELEGATE_TO</vt:lpstr>
      <vt:lpstr>ROLES.</vt:lpstr>
      <vt:lpstr>STRUCTURE OF ROLES.</vt:lpstr>
      <vt:lpstr>ROLES.</vt:lpstr>
      <vt:lpstr>ROLES.</vt:lpstr>
      <vt:lpstr>ANSIBLE TOWER.</vt:lpstr>
      <vt:lpstr>SUPPORTED VERSIONS FOR ANSIBLE TOWER.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DGR</dc:creator>
  <cp:lastModifiedBy>DGR</cp:lastModifiedBy>
  <cp:revision>174</cp:revision>
  <dcterms:created xsi:type="dcterms:W3CDTF">2018-08-26T17:56:45Z</dcterms:created>
  <dcterms:modified xsi:type="dcterms:W3CDTF">2018-12-03T04:10:36Z</dcterms:modified>
</cp:coreProperties>
</file>