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9" r:id="rId20"/>
    <p:sldId id="280" r:id="rId21"/>
    <p:sldId id="274" r:id="rId22"/>
    <p:sldId id="275" r:id="rId23"/>
    <p:sldId id="276" r:id="rId24"/>
    <p:sldId id="294" r:id="rId25"/>
    <p:sldId id="281" r:id="rId26"/>
    <p:sldId id="282" r:id="rId27"/>
    <p:sldId id="283" r:id="rId28"/>
    <p:sldId id="284" r:id="rId29"/>
    <p:sldId id="285" r:id="rId30"/>
    <p:sldId id="286" r:id="rId31"/>
    <p:sldId id="287" r:id="rId32"/>
    <p:sldId id="288" r:id="rId33"/>
    <p:sldId id="289" r:id="rId34"/>
    <p:sldId id="293" r:id="rId35"/>
    <p:sldId id="290" r:id="rId36"/>
    <p:sldId id="291" r:id="rId37"/>
    <p:sldId id="292" r:id="rId38"/>
  </p:sldIdLst>
  <p:sldSz cx="14401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24" y="-96"/>
      </p:cViewPr>
      <p:guideLst>
        <p:guide orient="horz" pos="2160"/>
        <p:guide pos="453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130426"/>
            <a:ext cx="1224153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2160270" y="3886200"/>
            <a:ext cx="100812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416646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41317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274639"/>
            <a:ext cx="324040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20090" y="274639"/>
            <a:ext cx="948118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37791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39334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3" y="4406901"/>
            <a:ext cx="1224153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137643" y="2906713"/>
            <a:ext cx="1224153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205414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20090" y="1600201"/>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320915" y="1600201"/>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263872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720090" y="1535113"/>
            <a:ext cx="63632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0090" y="2174875"/>
            <a:ext cx="63632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7315915" y="1535113"/>
            <a:ext cx="63657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315915" y="2174875"/>
            <a:ext cx="63657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179589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301119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5621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1" y="273050"/>
            <a:ext cx="473809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630704" y="273051"/>
            <a:ext cx="805100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720091" y="1435101"/>
            <a:ext cx="473809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320148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800600"/>
            <a:ext cx="864108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822854" y="612775"/>
            <a:ext cx="86410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822854" y="5367338"/>
            <a:ext cx="86410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5D904-8703-4FD9-8B1D-E3A76DD54504}" type="datetimeFigureOut">
              <a:rPr lang="en-IN" smtClean="0"/>
              <a:pPr/>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148097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274638"/>
            <a:ext cx="1296162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720090" y="1600201"/>
            <a:ext cx="129616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720090" y="6356351"/>
            <a:ext cx="33604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5D904-8703-4FD9-8B1D-E3A76DD54504}" type="datetimeFigureOut">
              <a:rPr lang="en-IN" smtClean="0"/>
              <a:pPr/>
              <a:t>06-12-2018</a:t>
            </a:fld>
            <a:endParaRPr lang="en-IN"/>
          </a:p>
        </p:txBody>
      </p:sp>
      <p:sp>
        <p:nvSpPr>
          <p:cNvPr id="5" name="Footer Placeholder 4"/>
          <p:cNvSpPr>
            <a:spLocks noGrp="1"/>
          </p:cNvSpPr>
          <p:nvPr>
            <p:ph type="ftr" sz="quarter" idx="3"/>
          </p:nvPr>
        </p:nvSpPr>
        <p:spPr>
          <a:xfrm>
            <a:off x="4920615" y="6356351"/>
            <a:ext cx="45605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21290" y="6356351"/>
            <a:ext cx="33604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DB8C5-0C34-4C47-A133-0562E80DD692}" type="slidenum">
              <a:rPr lang="en-IN" smtClean="0"/>
              <a:pPr/>
              <a:t>‹#›</a:t>
            </a:fld>
            <a:endParaRPr lang="en-IN"/>
          </a:p>
        </p:txBody>
      </p:sp>
    </p:spTree>
    <p:extLst>
      <p:ext uri="{BB962C8B-B14F-4D97-AF65-F5344CB8AC3E}">
        <p14:creationId xmlns:p14="http://schemas.microsoft.com/office/powerpoint/2010/main" xmlns="" val="332686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DOCKER.</a:t>
            </a:r>
            <a:endParaRPr lang="en-IN" dirty="0"/>
          </a:p>
        </p:txBody>
      </p:sp>
    </p:spTree>
    <p:extLst>
      <p:ext uri="{BB962C8B-B14F-4D97-AF65-F5344CB8AC3E}">
        <p14:creationId xmlns:p14="http://schemas.microsoft.com/office/powerpoint/2010/main" xmlns="" val="420302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SERVICES.</a:t>
            </a:r>
            <a:endParaRPr lang="en-IN" dirty="0"/>
          </a:p>
        </p:txBody>
      </p:sp>
      <p:sp>
        <p:nvSpPr>
          <p:cNvPr id="3" name="Content Placeholder 2"/>
          <p:cNvSpPr>
            <a:spLocks noGrp="1"/>
          </p:cNvSpPr>
          <p:nvPr>
            <p:ph idx="1"/>
          </p:nvPr>
        </p:nvSpPr>
        <p:spPr/>
        <p:txBody>
          <a:bodyPr/>
          <a:lstStyle/>
          <a:p>
            <a:r>
              <a:rPr lang="en-US" dirty="0" smtClean="0"/>
              <a:t>Services allow you to scale containers across multiple </a:t>
            </a:r>
            <a:r>
              <a:rPr lang="en-US" dirty="0" err="1" smtClean="0"/>
              <a:t>Docker</a:t>
            </a:r>
            <a:r>
              <a:rPr lang="en-US" dirty="0" smtClean="0"/>
              <a:t> daemons, which all work together as a swarm with multiple managers and workers. Each member of a swarm is a </a:t>
            </a:r>
            <a:r>
              <a:rPr lang="en-US" dirty="0" err="1" smtClean="0"/>
              <a:t>Docker</a:t>
            </a:r>
            <a:r>
              <a:rPr lang="en-US" dirty="0" smtClean="0"/>
              <a:t> daemon, and the daemons all communicate using the </a:t>
            </a:r>
            <a:r>
              <a:rPr lang="en-US" dirty="0" err="1" smtClean="0"/>
              <a:t>Docker</a:t>
            </a:r>
            <a:r>
              <a:rPr lang="en-US" dirty="0" smtClean="0"/>
              <a:t> API. A service allows you to define the desired state, such as the number of replicas of the service that must be available at any given time. By default, the service is load-balanced across all worker nodes.</a:t>
            </a:r>
            <a:endParaRPr lang="en-IN" dirty="0"/>
          </a:p>
        </p:txBody>
      </p:sp>
    </p:spTree>
    <p:extLst>
      <p:ext uri="{BB962C8B-B14F-4D97-AF65-F5344CB8AC3E}">
        <p14:creationId xmlns:p14="http://schemas.microsoft.com/office/powerpoint/2010/main" xmlns="" val="279180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CONTAINERS VS VIRTUAL MACHINES.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06077" y="1628800"/>
            <a:ext cx="11583455" cy="4390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349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a:t>
            </a:r>
            <a:endParaRPr lang="en-IN" dirty="0"/>
          </a:p>
        </p:txBody>
      </p:sp>
      <p:sp>
        <p:nvSpPr>
          <p:cNvPr id="3" name="Content Placeholder 2"/>
          <p:cNvSpPr>
            <a:spLocks noGrp="1"/>
          </p:cNvSpPr>
          <p:nvPr>
            <p:ph idx="1"/>
          </p:nvPr>
        </p:nvSpPr>
        <p:spPr/>
        <p:txBody>
          <a:bodyPr/>
          <a:lstStyle/>
          <a:p>
            <a:r>
              <a:rPr lang="en-US" b="1" dirty="0" err="1"/>
              <a:t>Docker</a:t>
            </a:r>
            <a:r>
              <a:rPr lang="en-US" dirty="0"/>
              <a:t> uses a </a:t>
            </a:r>
            <a:r>
              <a:rPr lang="en-US" dirty="0" smtClean="0"/>
              <a:t>client-server </a:t>
            </a:r>
            <a:r>
              <a:rPr lang="en-US" b="1" dirty="0" smtClean="0"/>
              <a:t>architecture</a:t>
            </a:r>
            <a:r>
              <a:rPr lang="en-US" dirty="0"/>
              <a:t>. The </a:t>
            </a:r>
            <a:r>
              <a:rPr lang="en-US" b="1" dirty="0" err="1"/>
              <a:t>Docker</a:t>
            </a:r>
            <a:r>
              <a:rPr lang="en-US" dirty="0"/>
              <a:t> client talks to the </a:t>
            </a:r>
            <a:r>
              <a:rPr lang="en-US" b="1" dirty="0" err="1" smtClean="0"/>
              <a:t>Docker</a:t>
            </a:r>
            <a:r>
              <a:rPr lang="en-US" b="1" dirty="0" smtClean="0"/>
              <a:t> </a:t>
            </a:r>
            <a:r>
              <a:rPr lang="en-US" dirty="0" smtClean="0"/>
              <a:t>daemon</a:t>
            </a:r>
            <a:r>
              <a:rPr lang="en-US" dirty="0"/>
              <a:t>, which does the heavy lifting of building, running, and distributing your </a:t>
            </a:r>
            <a:r>
              <a:rPr lang="en-US" b="1" dirty="0" err="1"/>
              <a:t>Docker</a:t>
            </a:r>
            <a:r>
              <a:rPr lang="en-US" dirty="0"/>
              <a:t> containers. ... </a:t>
            </a:r>
            <a:endParaRPr lang="en-US" dirty="0" smtClean="0"/>
          </a:p>
          <a:p>
            <a:r>
              <a:rPr lang="en-US" dirty="0" smtClean="0"/>
              <a:t>The</a:t>
            </a:r>
            <a:r>
              <a:rPr lang="en-US" dirty="0"/>
              <a:t> </a:t>
            </a:r>
            <a:r>
              <a:rPr lang="en-US" b="1" dirty="0" err="1"/>
              <a:t>Docker</a:t>
            </a:r>
            <a:r>
              <a:rPr lang="en-US" dirty="0"/>
              <a:t> client and daemon communicate using a REST API, over UNIX sockets or a network interface.</a:t>
            </a:r>
            <a:endParaRPr lang="en-IN" dirty="0"/>
          </a:p>
        </p:txBody>
      </p:sp>
    </p:spTree>
    <p:extLst>
      <p:ext uri="{BB962C8B-B14F-4D97-AF65-F5344CB8AC3E}">
        <p14:creationId xmlns:p14="http://schemas.microsoft.com/office/powerpoint/2010/main" xmlns="" val="305898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a:t>
            </a:r>
            <a:endParaRPr lang="en-IN" dirty="0"/>
          </a:p>
        </p:txBody>
      </p:sp>
      <p:pic>
        <p:nvPicPr>
          <p:cNvPr id="3074" name="Picture 2"/>
          <p:cNvPicPr>
            <a:picLocks noGrp="1" noChangeAspect="1" noChangeArrowheads="1"/>
          </p:cNvPicPr>
          <p:nvPr>
            <p:ph idx="1"/>
          </p:nvPr>
        </p:nvPicPr>
        <p:blipFill>
          <a:blip>
            <a:extLst>
              <a:ext uri="{28A0092B-C50C-407E-A947-70E740481C1C}">
                <a14:useLocalDpi xmlns:a14="http://schemas.microsoft.com/office/drawing/2010/main" xmlns="" val="0"/>
              </a:ext>
            </a:extLst>
          </a:blip>
          <a:srcRect/>
          <a:stretch>
            <a:fillRect/>
          </a:stretch>
        </p:blipFill>
        <p:spPr bwMode="auto">
          <a:xfrm>
            <a:off x="2376364" y="1343329"/>
            <a:ext cx="10081120" cy="5265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1588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HUB.</a:t>
            </a:r>
            <a:endParaRPr lang="en-IN" dirty="0"/>
          </a:p>
        </p:txBody>
      </p:sp>
      <p:sp>
        <p:nvSpPr>
          <p:cNvPr id="3" name="Content Placeholder 2"/>
          <p:cNvSpPr>
            <a:spLocks noGrp="1"/>
          </p:cNvSpPr>
          <p:nvPr>
            <p:ph idx="1"/>
          </p:nvPr>
        </p:nvSpPr>
        <p:spPr>
          <a:xfrm>
            <a:off x="720090" y="1639341"/>
            <a:ext cx="12961620" cy="4525963"/>
          </a:xfrm>
        </p:spPr>
        <p:txBody>
          <a:bodyPr>
            <a:normAutofit fontScale="85000" lnSpcReduction="20000"/>
          </a:bodyPr>
          <a:lstStyle/>
          <a:p>
            <a:r>
              <a:rPr lang="en-US" b="1" dirty="0" err="1"/>
              <a:t>Docker</a:t>
            </a:r>
            <a:r>
              <a:rPr lang="en-US" b="1" dirty="0"/>
              <a:t> Hub</a:t>
            </a:r>
            <a:r>
              <a:rPr lang="en-US" dirty="0"/>
              <a:t> is a registry service on the cloud that allows you to download </a:t>
            </a:r>
            <a:r>
              <a:rPr lang="en-US" b="1" dirty="0" err="1"/>
              <a:t>Docker</a:t>
            </a:r>
            <a:r>
              <a:rPr lang="en-US" dirty="0"/>
              <a:t> images that are built by other communities. You can also upload your own </a:t>
            </a:r>
            <a:r>
              <a:rPr lang="en-US" b="1" dirty="0" err="1"/>
              <a:t>Docker</a:t>
            </a:r>
            <a:r>
              <a:rPr lang="en-US" dirty="0"/>
              <a:t> built images to </a:t>
            </a:r>
            <a:r>
              <a:rPr lang="en-US" b="1" dirty="0" err="1"/>
              <a:t>Docker</a:t>
            </a:r>
            <a:r>
              <a:rPr lang="en-US" b="1" dirty="0"/>
              <a:t> hub</a:t>
            </a:r>
            <a:r>
              <a:rPr lang="en-US" dirty="0" smtClean="0"/>
              <a:t>.</a:t>
            </a:r>
          </a:p>
          <a:p>
            <a:r>
              <a:rPr lang="en-US" dirty="0"/>
              <a:t>The official site for </a:t>
            </a:r>
            <a:r>
              <a:rPr lang="en-US" dirty="0" err="1"/>
              <a:t>Docker</a:t>
            </a:r>
            <a:r>
              <a:rPr lang="en-US" dirty="0"/>
              <a:t> hub is − </a:t>
            </a:r>
            <a:r>
              <a:rPr lang="en-US" dirty="0" smtClean="0"/>
              <a:t>https://hub.docker.com/</a:t>
            </a:r>
          </a:p>
          <a:p>
            <a:pPr lvl="1"/>
            <a:r>
              <a:rPr lang="en-US" dirty="0"/>
              <a:t>First you need to do a simple sign-up on </a:t>
            </a:r>
            <a:r>
              <a:rPr lang="en-US" dirty="0" err="1"/>
              <a:t>Docker</a:t>
            </a:r>
            <a:r>
              <a:rPr lang="en-US" dirty="0"/>
              <a:t> hub</a:t>
            </a:r>
            <a:r>
              <a:rPr lang="en-US" dirty="0" smtClean="0"/>
              <a:t>.</a:t>
            </a:r>
          </a:p>
          <a:p>
            <a:pPr lvl="1"/>
            <a:r>
              <a:rPr lang="en-US" dirty="0"/>
              <a:t>Once you have signed up, you will be logged into </a:t>
            </a:r>
            <a:r>
              <a:rPr lang="en-US" dirty="0" err="1"/>
              <a:t>Docker</a:t>
            </a:r>
            <a:r>
              <a:rPr lang="en-US" dirty="0"/>
              <a:t> Hub</a:t>
            </a:r>
            <a:r>
              <a:rPr lang="en-US" dirty="0" smtClean="0"/>
              <a:t>.</a:t>
            </a:r>
          </a:p>
          <a:p>
            <a:pPr lvl="1"/>
            <a:r>
              <a:rPr lang="en-US" dirty="0" smtClean="0"/>
              <a:t>Next</a:t>
            </a:r>
            <a:r>
              <a:rPr lang="en-US" dirty="0"/>
              <a:t>, let’s browse and find the Jenkins image</a:t>
            </a:r>
            <a:r>
              <a:rPr lang="en-US" dirty="0" smtClean="0"/>
              <a:t>.</a:t>
            </a:r>
          </a:p>
          <a:p>
            <a:pPr lvl="1"/>
            <a:r>
              <a:rPr lang="en-US" dirty="0"/>
              <a:t>If you scroll down on the same page, you can see the </a:t>
            </a:r>
            <a:r>
              <a:rPr lang="en-US" dirty="0" err="1"/>
              <a:t>Docker</a:t>
            </a:r>
            <a:r>
              <a:rPr lang="en-US" dirty="0"/>
              <a:t> </a:t>
            </a:r>
            <a:r>
              <a:rPr lang="en-US" b="1" dirty="0" err="1"/>
              <a:t>pull</a:t>
            </a:r>
            <a:r>
              <a:rPr lang="en-US" dirty="0" err="1"/>
              <a:t>command</a:t>
            </a:r>
            <a:r>
              <a:rPr lang="en-US" dirty="0"/>
              <a:t>. This will be used to download the Jenkins image onto the local Ubuntu server</a:t>
            </a:r>
            <a:r>
              <a:rPr lang="en-US" dirty="0" smtClean="0"/>
              <a:t>.</a:t>
            </a:r>
          </a:p>
          <a:p>
            <a:pPr lvl="1"/>
            <a:r>
              <a:rPr lang="en-US" dirty="0"/>
              <a:t>Now, go to the Ubuntu server and run the following command </a:t>
            </a:r>
            <a:r>
              <a:rPr lang="en-US" dirty="0" smtClean="0"/>
              <a:t>− </a:t>
            </a:r>
            <a:r>
              <a:rPr lang="en-US" dirty="0" err="1" smtClean="0"/>
              <a:t>docker</a:t>
            </a:r>
            <a:r>
              <a:rPr lang="en-US" dirty="0" smtClean="0"/>
              <a:t> pull </a:t>
            </a:r>
            <a:r>
              <a:rPr lang="en-US" dirty="0" err="1" smtClean="0"/>
              <a:t>jenkins</a:t>
            </a:r>
            <a:endParaRPr lang="en-US" dirty="0" smtClean="0"/>
          </a:p>
          <a:p>
            <a:pPr lvl="1"/>
            <a:r>
              <a:rPr lang="en-US" dirty="0" smtClean="0"/>
              <a:t>T</a:t>
            </a:r>
            <a:r>
              <a:rPr lang="en-US" dirty="0"/>
              <a:t>o run Jenkins, you need to run the following command </a:t>
            </a:r>
            <a:r>
              <a:rPr lang="en-US" dirty="0" smtClean="0"/>
              <a:t>− </a:t>
            </a:r>
          </a:p>
          <a:p>
            <a:pPr lvl="2"/>
            <a:r>
              <a:rPr lang="en-IN" dirty="0" err="1" smtClean="0"/>
              <a:t>docker</a:t>
            </a:r>
            <a:r>
              <a:rPr lang="en-IN" dirty="0" smtClean="0"/>
              <a:t> run -p 8080:8080 -p 50000:50000 </a:t>
            </a:r>
            <a:r>
              <a:rPr lang="en-IN" dirty="0" err="1" smtClean="0"/>
              <a:t>jenkins</a:t>
            </a:r>
            <a:r>
              <a:rPr lang="en-IN" dirty="0" smtClean="0"/>
              <a:t> </a:t>
            </a:r>
            <a:endParaRPr lang="en-IN" dirty="0"/>
          </a:p>
        </p:txBody>
      </p:sp>
    </p:spTree>
    <p:extLst>
      <p:ext uri="{BB962C8B-B14F-4D97-AF65-F5344CB8AC3E}">
        <p14:creationId xmlns:p14="http://schemas.microsoft.com/office/powerpoint/2010/main" xmlns="" val="121301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DOCKER.</a:t>
            </a:r>
            <a:endParaRPr lang="en-IN" dirty="0"/>
          </a:p>
        </p:txBody>
      </p:sp>
      <p:sp>
        <p:nvSpPr>
          <p:cNvPr id="3" name="Content Placeholder 2"/>
          <p:cNvSpPr>
            <a:spLocks noGrp="1"/>
          </p:cNvSpPr>
          <p:nvPr>
            <p:ph idx="1"/>
          </p:nvPr>
        </p:nvSpPr>
        <p:spPr/>
        <p:txBody>
          <a:bodyPr/>
          <a:lstStyle/>
          <a:p>
            <a:r>
              <a:rPr lang="en-IN" dirty="0" smtClean="0"/>
              <a:t>To install </a:t>
            </a:r>
            <a:r>
              <a:rPr lang="en-IN" dirty="0" err="1" smtClean="0"/>
              <a:t>docker</a:t>
            </a:r>
            <a:r>
              <a:rPr lang="en-IN" dirty="0" smtClean="0"/>
              <a:t> in Ubuntu, you can run the command – </a:t>
            </a:r>
          </a:p>
          <a:p>
            <a:pPr lvl="1"/>
            <a:r>
              <a:rPr lang="en-IN" dirty="0" smtClean="0"/>
              <a:t>apt install docker.io</a:t>
            </a:r>
          </a:p>
          <a:p>
            <a:r>
              <a:rPr lang="en-IN" dirty="0" smtClean="0"/>
              <a:t>Once installation is completed, you can verify by running the below command.</a:t>
            </a:r>
          </a:p>
          <a:p>
            <a:pPr lvl="1"/>
            <a:r>
              <a:rPr lang="en-IN" dirty="0" err="1" smtClean="0"/>
              <a:t>Docker</a:t>
            </a:r>
            <a:r>
              <a:rPr lang="en-IN" dirty="0" smtClean="0"/>
              <a:t> –version.</a:t>
            </a:r>
          </a:p>
          <a:p>
            <a:pPr lvl="1"/>
            <a:r>
              <a:rPr lang="en-IN" dirty="0" smtClean="0"/>
              <a:t>If </a:t>
            </a:r>
            <a:r>
              <a:rPr lang="en-IN" dirty="0" err="1" smtClean="0"/>
              <a:t>docker</a:t>
            </a:r>
            <a:r>
              <a:rPr lang="en-IN" dirty="0" smtClean="0"/>
              <a:t> was installed successfully , then you will get the below message.</a:t>
            </a:r>
          </a:p>
          <a:p>
            <a:pPr lvl="1"/>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84275" y="5085184"/>
            <a:ext cx="11292331"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3237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DOCKER COMMANDS.</a:t>
            </a:r>
            <a:endParaRPr lang="en-IN" dirty="0"/>
          </a:p>
        </p:txBody>
      </p:sp>
      <p:sp>
        <p:nvSpPr>
          <p:cNvPr id="3" name="Content Placeholder 2"/>
          <p:cNvSpPr>
            <a:spLocks noGrp="1"/>
          </p:cNvSpPr>
          <p:nvPr>
            <p:ph idx="1"/>
          </p:nvPr>
        </p:nvSpPr>
        <p:spPr/>
        <p:txBody>
          <a:bodyPr>
            <a:normAutofit/>
          </a:bodyPr>
          <a:lstStyle/>
          <a:p>
            <a:r>
              <a:rPr lang="en-IN" dirty="0" err="1" smtClean="0"/>
              <a:t>Docker</a:t>
            </a:r>
            <a:r>
              <a:rPr lang="en-IN" dirty="0" smtClean="0"/>
              <a:t> Commands:</a:t>
            </a:r>
          </a:p>
          <a:p>
            <a:pPr lvl="1"/>
            <a:r>
              <a:rPr lang="en-IN" dirty="0" err="1" smtClean="0"/>
              <a:t>Docker</a:t>
            </a:r>
            <a:r>
              <a:rPr lang="en-IN" dirty="0" smtClean="0"/>
              <a:t> version : information about </a:t>
            </a:r>
            <a:r>
              <a:rPr lang="en-IN" dirty="0" err="1" smtClean="0"/>
              <a:t>docker</a:t>
            </a:r>
            <a:r>
              <a:rPr lang="en-IN" dirty="0" smtClean="0"/>
              <a:t> client and server.</a:t>
            </a:r>
          </a:p>
          <a:p>
            <a:pPr lvl="1"/>
            <a:r>
              <a:rPr lang="en-IN" dirty="0" err="1" smtClean="0"/>
              <a:t>Docker</a:t>
            </a:r>
            <a:r>
              <a:rPr lang="en-IN" dirty="0" smtClean="0"/>
              <a:t> –v : Version of </a:t>
            </a:r>
            <a:r>
              <a:rPr lang="en-IN" dirty="0" err="1" smtClean="0"/>
              <a:t>docker</a:t>
            </a:r>
            <a:r>
              <a:rPr lang="en-IN" dirty="0" smtClean="0"/>
              <a:t>. Can also run </a:t>
            </a:r>
            <a:r>
              <a:rPr lang="en-IN" dirty="0" err="1" smtClean="0"/>
              <a:t>docker</a:t>
            </a:r>
            <a:r>
              <a:rPr lang="en-IN" dirty="0" smtClean="0"/>
              <a:t> –version which gives the same result.</a:t>
            </a:r>
          </a:p>
          <a:p>
            <a:pPr lvl="1"/>
            <a:r>
              <a:rPr lang="en-IN" dirty="0" err="1" smtClean="0"/>
              <a:t>Docker</a:t>
            </a:r>
            <a:r>
              <a:rPr lang="en-IN" dirty="0" smtClean="0"/>
              <a:t> info : detailed information about </a:t>
            </a:r>
            <a:r>
              <a:rPr lang="en-IN" dirty="0" err="1" smtClean="0"/>
              <a:t>docker</a:t>
            </a:r>
            <a:r>
              <a:rPr lang="en-IN" dirty="0" smtClean="0"/>
              <a:t>.</a:t>
            </a:r>
          </a:p>
          <a:p>
            <a:pPr lvl="1"/>
            <a:r>
              <a:rPr lang="en-IN" dirty="0" err="1" smtClean="0"/>
              <a:t>Docker</a:t>
            </a:r>
            <a:r>
              <a:rPr lang="en-IN" dirty="0" smtClean="0"/>
              <a:t> –help : Information on any commands.</a:t>
            </a:r>
          </a:p>
          <a:p>
            <a:pPr lvl="1"/>
            <a:r>
              <a:rPr lang="en-IN" dirty="0" err="1" smtClean="0"/>
              <a:t>Docker</a:t>
            </a:r>
            <a:r>
              <a:rPr lang="en-IN" dirty="0" smtClean="0"/>
              <a:t> login : login to the </a:t>
            </a:r>
            <a:r>
              <a:rPr lang="en-IN" dirty="0" err="1" smtClean="0"/>
              <a:t>docker</a:t>
            </a:r>
            <a:r>
              <a:rPr lang="en-IN" dirty="0" smtClean="0"/>
              <a:t> hub : hub.docker.com</a:t>
            </a:r>
            <a:endParaRPr lang="en-IN" dirty="0"/>
          </a:p>
        </p:txBody>
      </p:sp>
    </p:spTree>
    <p:extLst>
      <p:ext uri="{BB962C8B-B14F-4D97-AF65-F5344CB8AC3E}">
        <p14:creationId xmlns:p14="http://schemas.microsoft.com/office/powerpoint/2010/main" xmlns="" val="318773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DOCKER COMMANDS.</a:t>
            </a:r>
            <a:endParaRPr lang="en-IN" dirty="0"/>
          </a:p>
        </p:txBody>
      </p:sp>
      <p:sp>
        <p:nvSpPr>
          <p:cNvPr id="3" name="Content Placeholder 2"/>
          <p:cNvSpPr>
            <a:spLocks noGrp="1"/>
          </p:cNvSpPr>
          <p:nvPr>
            <p:ph idx="1"/>
          </p:nvPr>
        </p:nvSpPr>
        <p:spPr/>
        <p:txBody>
          <a:bodyPr>
            <a:normAutofit lnSpcReduction="10000"/>
          </a:bodyPr>
          <a:lstStyle/>
          <a:p>
            <a:r>
              <a:rPr lang="en-IN" dirty="0" smtClean="0"/>
              <a:t>Images</a:t>
            </a:r>
          </a:p>
          <a:p>
            <a:pPr lvl="1"/>
            <a:r>
              <a:rPr lang="en-IN" dirty="0" err="1" smtClean="0"/>
              <a:t>Docker</a:t>
            </a:r>
            <a:r>
              <a:rPr lang="en-IN" dirty="0" smtClean="0"/>
              <a:t> images : List the images.</a:t>
            </a:r>
          </a:p>
          <a:p>
            <a:pPr lvl="1"/>
            <a:r>
              <a:rPr lang="en-IN" dirty="0" err="1" smtClean="0"/>
              <a:t>Docker</a:t>
            </a:r>
            <a:r>
              <a:rPr lang="en-IN" dirty="0" smtClean="0"/>
              <a:t> pull : Pulls the images from the </a:t>
            </a:r>
            <a:r>
              <a:rPr lang="en-IN" dirty="0" err="1" smtClean="0"/>
              <a:t>docker</a:t>
            </a:r>
            <a:r>
              <a:rPr lang="en-IN" dirty="0" smtClean="0"/>
              <a:t> hub.</a:t>
            </a:r>
          </a:p>
          <a:p>
            <a:pPr lvl="1"/>
            <a:r>
              <a:rPr lang="en-IN" dirty="0" err="1" smtClean="0"/>
              <a:t>Docker</a:t>
            </a:r>
            <a:r>
              <a:rPr lang="en-IN" dirty="0" smtClean="0"/>
              <a:t> </a:t>
            </a:r>
            <a:r>
              <a:rPr lang="en-IN" dirty="0" err="1" smtClean="0"/>
              <a:t>rmi</a:t>
            </a:r>
            <a:r>
              <a:rPr lang="en-IN" dirty="0" smtClean="0"/>
              <a:t> : delete the </a:t>
            </a:r>
            <a:r>
              <a:rPr lang="en-IN" dirty="0" err="1" smtClean="0"/>
              <a:t>docker</a:t>
            </a:r>
            <a:r>
              <a:rPr lang="en-IN" dirty="0" smtClean="0"/>
              <a:t> image</a:t>
            </a:r>
          </a:p>
          <a:p>
            <a:r>
              <a:rPr lang="en-IN" dirty="0" smtClean="0"/>
              <a:t>Container:</a:t>
            </a:r>
          </a:p>
          <a:p>
            <a:pPr lvl="1"/>
            <a:r>
              <a:rPr lang="en-IN" dirty="0" err="1" smtClean="0"/>
              <a:t>Docker</a:t>
            </a:r>
            <a:r>
              <a:rPr lang="en-IN" dirty="0" smtClean="0"/>
              <a:t> </a:t>
            </a:r>
            <a:r>
              <a:rPr lang="en-IN" dirty="0" err="1" smtClean="0"/>
              <a:t>ps</a:t>
            </a:r>
            <a:r>
              <a:rPr lang="en-IN" dirty="0" smtClean="0"/>
              <a:t> : list the containers</a:t>
            </a:r>
          </a:p>
          <a:p>
            <a:pPr lvl="1"/>
            <a:r>
              <a:rPr lang="en-IN" dirty="0" err="1" smtClean="0"/>
              <a:t>Docker</a:t>
            </a:r>
            <a:r>
              <a:rPr lang="en-IN" dirty="0" smtClean="0"/>
              <a:t> run : To run the container</a:t>
            </a:r>
          </a:p>
          <a:p>
            <a:pPr lvl="1"/>
            <a:r>
              <a:rPr lang="en-IN" dirty="0" err="1" smtClean="0"/>
              <a:t>Docker</a:t>
            </a:r>
            <a:r>
              <a:rPr lang="en-IN" dirty="0" smtClean="0"/>
              <a:t> start : Start the container</a:t>
            </a:r>
          </a:p>
          <a:p>
            <a:pPr lvl="1"/>
            <a:r>
              <a:rPr lang="en-IN" dirty="0" err="1" smtClean="0"/>
              <a:t>Docker</a:t>
            </a:r>
            <a:r>
              <a:rPr lang="en-IN" dirty="0" smtClean="0"/>
              <a:t> stop : stop the container</a:t>
            </a:r>
          </a:p>
        </p:txBody>
      </p:sp>
    </p:spTree>
    <p:extLst>
      <p:ext uri="{BB962C8B-B14F-4D97-AF65-F5344CB8AC3E}">
        <p14:creationId xmlns:p14="http://schemas.microsoft.com/office/powerpoint/2010/main" xmlns="" val="107132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DOCKER COMMANDS.</a:t>
            </a:r>
            <a:endParaRPr lang="en-IN" dirty="0"/>
          </a:p>
        </p:txBody>
      </p:sp>
      <p:sp>
        <p:nvSpPr>
          <p:cNvPr id="3" name="Content Placeholder 2"/>
          <p:cNvSpPr>
            <a:spLocks noGrp="1"/>
          </p:cNvSpPr>
          <p:nvPr>
            <p:ph idx="1"/>
          </p:nvPr>
        </p:nvSpPr>
        <p:spPr/>
        <p:txBody>
          <a:bodyPr/>
          <a:lstStyle/>
          <a:p>
            <a:r>
              <a:rPr lang="en-IN" dirty="0" smtClean="0"/>
              <a:t>System</a:t>
            </a:r>
          </a:p>
          <a:p>
            <a:pPr lvl="1"/>
            <a:r>
              <a:rPr lang="en-IN" dirty="0" err="1" smtClean="0"/>
              <a:t>Docker</a:t>
            </a:r>
            <a:r>
              <a:rPr lang="en-IN" dirty="0" smtClean="0"/>
              <a:t> stats : running containers memory usage.</a:t>
            </a:r>
          </a:p>
          <a:p>
            <a:pPr lvl="1"/>
            <a:r>
              <a:rPr lang="en-IN" dirty="0" err="1" smtClean="0"/>
              <a:t>Docker</a:t>
            </a:r>
            <a:r>
              <a:rPr lang="en-IN" dirty="0" smtClean="0"/>
              <a:t> system </a:t>
            </a:r>
            <a:r>
              <a:rPr lang="en-IN" dirty="0" err="1" smtClean="0"/>
              <a:t>df</a:t>
            </a:r>
            <a:r>
              <a:rPr lang="en-IN" dirty="0" smtClean="0"/>
              <a:t> : disk usage of </a:t>
            </a:r>
            <a:r>
              <a:rPr lang="en-IN" dirty="0" err="1" smtClean="0"/>
              <a:t>docker</a:t>
            </a:r>
            <a:r>
              <a:rPr lang="en-IN" dirty="0" smtClean="0"/>
              <a:t>.</a:t>
            </a:r>
          </a:p>
          <a:p>
            <a:pPr lvl="1"/>
            <a:r>
              <a:rPr lang="en-IN" dirty="0" err="1" smtClean="0"/>
              <a:t>Docker</a:t>
            </a:r>
            <a:r>
              <a:rPr lang="en-IN" dirty="0" smtClean="0"/>
              <a:t> system prune : Remove unused data.</a:t>
            </a:r>
            <a:endParaRPr lang="en-IN" dirty="0"/>
          </a:p>
        </p:txBody>
      </p:sp>
    </p:spTree>
    <p:extLst>
      <p:ext uri="{BB962C8B-B14F-4D97-AF65-F5344CB8AC3E}">
        <p14:creationId xmlns:p14="http://schemas.microsoft.com/office/powerpoint/2010/main" xmlns="" val="45755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IMAGES.</a:t>
            </a:r>
            <a:endParaRPr lang="en-IN" dirty="0"/>
          </a:p>
        </p:txBody>
      </p:sp>
      <p:sp>
        <p:nvSpPr>
          <p:cNvPr id="3" name="Content Placeholder 2"/>
          <p:cNvSpPr>
            <a:spLocks noGrp="1"/>
          </p:cNvSpPr>
          <p:nvPr>
            <p:ph idx="1"/>
          </p:nvPr>
        </p:nvSpPr>
        <p:spPr/>
        <p:txBody>
          <a:bodyPr/>
          <a:lstStyle/>
          <a:p>
            <a:r>
              <a:rPr lang="en-IN" dirty="0" err="1" smtClean="0"/>
              <a:t>Docker</a:t>
            </a:r>
            <a:r>
              <a:rPr lang="en-IN" dirty="0" smtClean="0"/>
              <a:t> run –name Test –it </a:t>
            </a:r>
            <a:r>
              <a:rPr lang="en-IN" dirty="0" err="1" smtClean="0"/>
              <a:t>ubuntu</a:t>
            </a:r>
            <a:r>
              <a:rPr lang="en-IN" dirty="0" smtClean="0"/>
              <a:t> /bin/bash</a:t>
            </a:r>
          </a:p>
          <a:p>
            <a:r>
              <a:rPr lang="en-IN" dirty="0" err="1" smtClean="0"/>
              <a:t>Docker</a:t>
            </a:r>
            <a:r>
              <a:rPr lang="en-IN" dirty="0" smtClean="0"/>
              <a:t> inspect &lt;image-name&gt;</a:t>
            </a:r>
            <a:endParaRPr lang="en-IN" dirty="0"/>
          </a:p>
        </p:txBody>
      </p:sp>
    </p:spTree>
    <p:extLst>
      <p:ext uri="{BB962C8B-B14F-4D97-AF65-F5344CB8AC3E}">
        <p14:creationId xmlns:p14="http://schemas.microsoft.com/office/powerpoint/2010/main" xmlns="" val="378272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DOCKER.</a:t>
            </a:r>
            <a:endParaRPr lang="en-IN" dirty="0"/>
          </a:p>
        </p:txBody>
      </p:sp>
      <p:sp>
        <p:nvSpPr>
          <p:cNvPr id="3" name="Content Placeholder 2"/>
          <p:cNvSpPr>
            <a:spLocks noGrp="1"/>
          </p:cNvSpPr>
          <p:nvPr>
            <p:ph idx="1"/>
          </p:nvPr>
        </p:nvSpPr>
        <p:spPr/>
        <p:txBody>
          <a:bodyPr>
            <a:normAutofit lnSpcReduction="10000"/>
          </a:bodyPr>
          <a:lstStyle/>
          <a:p>
            <a:r>
              <a:rPr lang="en-US" dirty="0" err="1" smtClean="0"/>
              <a:t>Docker</a:t>
            </a:r>
            <a:r>
              <a:rPr lang="en-US" dirty="0" smtClean="0"/>
              <a:t> is a tool designed to make it easier to create, deploy, and run applications by using containers. </a:t>
            </a:r>
          </a:p>
          <a:p>
            <a:r>
              <a:rPr lang="en-US" dirty="0" smtClean="0"/>
              <a:t>Containers allow a developer to package up an application with all of the parts it needs, such as libraries and other dependencies, and ship it all out as one package.</a:t>
            </a:r>
          </a:p>
          <a:p>
            <a:r>
              <a:rPr lang="en-US" dirty="0" smtClean="0"/>
              <a:t>By doing so, thanks to the container, the developer can rest assured that the application will run on any other Linux machine regardless of any customized settings that machine might have that could differ from the machine used for writing and testing the code.</a:t>
            </a:r>
            <a:endParaRPr lang="en-IN" dirty="0"/>
          </a:p>
        </p:txBody>
      </p:sp>
    </p:spTree>
    <p:extLst>
      <p:ext uri="{BB962C8B-B14F-4D97-AF65-F5344CB8AC3E}">
        <p14:creationId xmlns:p14="http://schemas.microsoft.com/office/powerpoint/2010/main" xmlns="" val="2458143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CONTAINER.</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smtClean="0"/>
              <a:t>Docker</a:t>
            </a:r>
            <a:r>
              <a:rPr lang="en-IN" dirty="0" smtClean="0"/>
              <a:t> </a:t>
            </a:r>
            <a:r>
              <a:rPr lang="en-IN" dirty="0" err="1" smtClean="0"/>
              <a:t>ps</a:t>
            </a:r>
            <a:endParaRPr lang="en-IN" dirty="0" smtClean="0"/>
          </a:p>
          <a:p>
            <a:r>
              <a:rPr lang="en-IN" dirty="0" err="1" smtClean="0"/>
              <a:t>Docker</a:t>
            </a:r>
            <a:r>
              <a:rPr lang="en-IN" dirty="0" smtClean="0"/>
              <a:t> run hello-world –it</a:t>
            </a:r>
          </a:p>
          <a:p>
            <a:r>
              <a:rPr lang="en-IN" dirty="0" err="1" smtClean="0"/>
              <a:t>Docker</a:t>
            </a:r>
            <a:r>
              <a:rPr lang="en-IN" dirty="0" smtClean="0"/>
              <a:t> start </a:t>
            </a:r>
            <a:r>
              <a:rPr lang="en-IN" dirty="0" err="1" smtClean="0"/>
              <a:t>ubuntu</a:t>
            </a:r>
            <a:endParaRPr lang="en-IN" dirty="0" smtClean="0"/>
          </a:p>
          <a:p>
            <a:r>
              <a:rPr lang="en-IN" dirty="0" err="1" smtClean="0"/>
              <a:t>Docker</a:t>
            </a:r>
            <a:r>
              <a:rPr lang="en-IN" dirty="0" smtClean="0"/>
              <a:t> stop </a:t>
            </a:r>
            <a:r>
              <a:rPr lang="en-IN" dirty="0" err="1" smtClean="0"/>
              <a:t>ubuntu</a:t>
            </a:r>
            <a:endParaRPr lang="en-IN" dirty="0" smtClean="0"/>
          </a:p>
          <a:p>
            <a:r>
              <a:rPr lang="en-IN" dirty="0" err="1" smtClean="0"/>
              <a:t>Docker</a:t>
            </a:r>
            <a:r>
              <a:rPr lang="en-IN" dirty="0" smtClean="0"/>
              <a:t> pause </a:t>
            </a:r>
            <a:r>
              <a:rPr lang="en-IN" dirty="0" err="1" smtClean="0"/>
              <a:t>ubuntu</a:t>
            </a:r>
            <a:endParaRPr lang="en-IN" dirty="0" smtClean="0"/>
          </a:p>
          <a:p>
            <a:r>
              <a:rPr lang="en-IN" dirty="0" err="1" smtClean="0"/>
              <a:t>Docker</a:t>
            </a:r>
            <a:r>
              <a:rPr lang="en-IN" dirty="0" smtClean="0"/>
              <a:t> </a:t>
            </a:r>
            <a:r>
              <a:rPr lang="en-IN" dirty="0" err="1" smtClean="0"/>
              <a:t>unpause</a:t>
            </a:r>
            <a:r>
              <a:rPr lang="en-IN" dirty="0" smtClean="0"/>
              <a:t> </a:t>
            </a:r>
            <a:r>
              <a:rPr lang="en-IN" dirty="0" err="1" smtClean="0"/>
              <a:t>ubuntu</a:t>
            </a:r>
            <a:endParaRPr lang="en-IN" dirty="0" smtClean="0"/>
          </a:p>
          <a:p>
            <a:r>
              <a:rPr lang="en-IN" dirty="0" err="1" smtClean="0"/>
              <a:t>Docker</a:t>
            </a:r>
            <a:r>
              <a:rPr lang="en-IN" dirty="0" smtClean="0"/>
              <a:t> top </a:t>
            </a:r>
            <a:r>
              <a:rPr lang="en-IN" dirty="0" err="1" smtClean="0"/>
              <a:t>ubuntu</a:t>
            </a:r>
            <a:endParaRPr lang="en-IN" dirty="0" smtClean="0"/>
          </a:p>
          <a:p>
            <a:r>
              <a:rPr lang="en-IN" dirty="0" err="1" smtClean="0"/>
              <a:t>Docker</a:t>
            </a:r>
            <a:r>
              <a:rPr lang="en-IN" dirty="0" smtClean="0"/>
              <a:t> stats </a:t>
            </a:r>
            <a:r>
              <a:rPr lang="en-IN" dirty="0" err="1" smtClean="0"/>
              <a:t>ubuntu</a:t>
            </a:r>
            <a:endParaRPr lang="en-IN" dirty="0" smtClean="0"/>
          </a:p>
          <a:p>
            <a:r>
              <a:rPr lang="en-IN" dirty="0" err="1" smtClean="0"/>
              <a:t>Docker</a:t>
            </a:r>
            <a:r>
              <a:rPr lang="en-IN" dirty="0" smtClean="0"/>
              <a:t> attach </a:t>
            </a:r>
            <a:r>
              <a:rPr lang="en-IN" dirty="0" err="1" smtClean="0"/>
              <a:t>ubuntu</a:t>
            </a:r>
            <a:endParaRPr lang="en-IN" dirty="0" smtClean="0"/>
          </a:p>
          <a:p>
            <a:r>
              <a:rPr lang="en-IN" dirty="0" err="1" smtClean="0"/>
              <a:t>Docker</a:t>
            </a:r>
            <a:r>
              <a:rPr lang="en-IN" dirty="0" smtClean="0"/>
              <a:t> kill </a:t>
            </a:r>
            <a:r>
              <a:rPr lang="en-IN" dirty="0" err="1" smtClean="0"/>
              <a:t>ubuntu</a:t>
            </a:r>
            <a:endParaRPr lang="en-IN" dirty="0" smtClean="0"/>
          </a:p>
          <a:p>
            <a:r>
              <a:rPr lang="en-IN" dirty="0" err="1" smtClean="0"/>
              <a:t>Docker</a:t>
            </a:r>
            <a:r>
              <a:rPr lang="en-IN" dirty="0" smtClean="0"/>
              <a:t> </a:t>
            </a:r>
            <a:r>
              <a:rPr lang="en-IN" dirty="0" err="1" smtClean="0"/>
              <a:t>rm</a:t>
            </a:r>
            <a:r>
              <a:rPr lang="en-IN" dirty="0" smtClean="0"/>
              <a:t> </a:t>
            </a:r>
            <a:r>
              <a:rPr lang="en-IN" dirty="0" err="1" smtClean="0"/>
              <a:t>ubuntu</a:t>
            </a:r>
            <a:endParaRPr lang="en-IN" dirty="0" smtClean="0"/>
          </a:p>
          <a:p>
            <a:r>
              <a:rPr lang="en-IN" dirty="0" err="1" smtClean="0"/>
              <a:t>Docker</a:t>
            </a:r>
            <a:r>
              <a:rPr lang="en-IN" dirty="0" smtClean="0"/>
              <a:t> history </a:t>
            </a:r>
            <a:r>
              <a:rPr lang="en-IN" dirty="0" err="1" smtClean="0"/>
              <a:t>ubuntu</a:t>
            </a:r>
            <a:endParaRPr lang="en-IN" dirty="0" smtClean="0"/>
          </a:p>
          <a:p>
            <a:r>
              <a:rPr lang="en-IN" dirty="0" err="1" smtClean="0"/>
              <a:t>Docker</a:t>
            </a:r>
            <a:r>
              <a:rPr lang="en-IN" dirty="0" smtClean="0"/>
              <a:t> </a:t>
            </a:r>
            <a:r>
              <a:rPr lang="en-IN" dirty="0" err="1" smtClean="0"/>
              <a:t>rm</a:t>
            </a:r>
            <a:r>
              <a:rPr lang="en-IN" dirty="0" smtClean="0"/>
              <a:t> $(</a:t>
            </a:r>
            <a:r>
              <a:rPr lang="en-IN" dirty="0" err="1" smtClean="0"/>
              <a:t>docker</a:t>
            </a:r>
            <a:r>
              <a:rPr lang="en-IN" dirty="0" smtClean="0"/>
              <a:t> </a:t>
            </a:r>
            <a:r>
              <a:rPr lang="en-IN" dirty="0" err="1" smtClean="0"/>
              <a:t>ps</a:t>
            </a:r>
            <a:r>
              <a:rPr lang="en-IN" dirty="0" smtClean="0"/>
              <a:t> –a –q)</a:t>
            </a:r>
            <a:endParaRPr lang="en-IN" dirty="0"/>
          </a:p>
        </p:txBody>
      </p:sp>
    </p:spTree>
    <p:extLst>
      <p:ext uri="{BB962C8B-B14F-4D97-AF65-F5344CB8AC3E}">
        <p14:creationId xmlns:p14="http://schemas.microsoft.com/office/powerpoint/2010/main" xmlns="" val="4018676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DOCKERFILE.</a:t>
            </a:r>
            <a:endParaRPr lang="en-IN" dirty="0"/>
          </a:p>
        </p:txBody>
      </p:sp>
      <p:sp>
        <p:nvSpPr>
          <p:cNvPr id="3" name="Content Placeholder 2"/>
          <p:cNvSpPr>
            <a:spLocks noGrp="1"/>
          </p:cNvSpPr>
          <p:nvPr>
            <p:ph idx="1"/>
          </p:nvPr>
        </p:nvSpPr>
        <p:spPr>
          <a:xfrm>
            <a:off x="720090" y="1628800"/>
            <a:ext cx="12961620" cy="4525963"/>
          </a:xfrm>
        </p:spPr>
        <p:txBody>
          <a:bodyPr>
            <a:normAutofit fontScale="85000" lnSpcReduction="20000"/>
          </a:bodyPr>
          <a:lstStyle/>
          <a:p>
            <a:r>
              <a:rPr lang="en-US" sz="2800" dirty="0"/>
              <a:t>A </a:t>
            </a:r>
            <a:r>
              <a:rPr lang="en-US" sz="2800" dirty="0" err="1"/>
              <a:t>Dockerfile</a:t>
            </a:r>
            <a:r>
              <a:rPr lang="en-US" sz="2800" dirty="0"/>
              <a:t> is a text document that contains all the commands a user could call on the command line to assemble an image. Using </a:t>
            </a:r>
            <a:r>
              <a:rPr lang="en-US" sz="2800" dirty="0" err="1"/>
              <a:t>docker</a:t>
            </a:r>
            <a:r>
              <a:rPr lang="en-US" sz="2800" dirty="0"/>
              <a:t> build users can create an automated build that executes several command-line instructions in succession.</a:t>
            </a:r>
          </a:p>
          <a:p>
            <a:r>
              <a:rPr lang="en-US" sz="2800" dirty="0" err="1"/>
              <a:t>Dockerfile</a:t>
            </a:r>
            <a:r>
              <a:rPr lang="en-US" sz="2800" dirty="0"/>
              <a:t> consists of 2 kind of main line blocks : comments and commands + arguments.</a:t>
            </a:r>
          </a:p>
          <a:p>
            <a:r>
              <a:rPr lang="en-US" sz="2800" dirty="0"/>
              <a:t>FROM - FROM directive is probably the most crucial amongst all others for </a:t>
            </a:r>
            <a:r>
              <a:rPr lang="en-US" sz="2800" dirty="0" err="1"/>
              <a:t>dockerfile</a:t>
            </a:r>
            <a:r>
              <a:rPr lang="en-US" sz="2800" dirty="0"/>
              <a:t>. IT defines the base image to use to use to start the build process.</a:t>
            </a:r>
          </a:p>
          <a:p>
            <a:pPr lvl="1"/>
            <a:r>
              <a:rPr lang="en-US" sz="2500" dirty="0"/>
              <a:t>FROM </a:t>
            </a:r>
            <a:r>
              <a:rPr lang="en-US" sz="2500" dirty="0" err="1"/>
              <a:t>ubuntu</a:t>
            </a:r>
            <a:r>
              <a:rPr lang="en-US" sz="2500" dirty="0"/>
              <a:t>.</a:t>
            </a:r>
          </a:p>
          <a:p>
            <a:r>
              <a:rPr lang="en-US" sz="2800" dirty="0"/>
              <a:t>RUN - The RUN command is the central executing directives for </a:t>
            </a:r>
            <a:r>
              <a:rPr lang="en-US" sz="2800" dirty="0" err="1"/>
              <a:t>dockerfile</a:t>
            </a:r>
            <a:r>
              <a:rPr lang="en-US" sz="2800" dirty="0"/>
              <a:t>. It takes a command as its argument and runs to form the image.</a:t>
            </a:r>
          </a:p>
          <a:p>
            <a:pPr lvl="1"/>
            <a:r>
              <a:rPr lang="en-US" sz="2500" dirty="0"/>
              <a:t>RUN apt-get install -y curl</a:t>
            </a:r>
          </a:p>
          <a:p>
            <a:r>
              <a:rPr lang="en-US" sz="2800" dirty="0"/>
              <a:t>CMD - The CMD command, similar to run, can be used for executing a specific command. However, unlike RUN it is not executed during b</a:t>
            </a:r>
            <a:r>
              <a:rPr lang="en-US" sz="2800" dirty="0" smtClean="0"/>
              <a:t>uild</a:t>
            </a:r>
            <a:r>
              <a:rPr lang="en-US" sz="2800" dirty="0"/>
              <a:t>, but when a container is initiated using the image built.</a:t>
            </a:r>
          </a:p>
          <a:p>
            <a:pPr lvl="1"/>
            <a:r>
              <a:rPr lang="en-US" sz="2500" dirty="0"/>
              <a:t>CMD echo "Hello"</a:t>
            </a:r>
          </a:p>
          <a:p>
            <a:endParaRPr lang="en-IN" dirty="0"/>
          </a:p>
        </p:txBody>
      </p:sp>
    </p:spTree>
    <p:extLst>
      <p:ext uri="{BB962C8B-B14F-4D97-AF65-F5344CB8AC3E}">
        <p14:creationId xmlns:p14="http://schemas.microsoft.com/office/powerpoint/2010/main" xmlns="" val="12399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DOCKERFILE.</a:t>
            </a:r>
            <a:endParaRPr lang="en-IN" dirty="0"/>
          </a:p>
        </p:txBody>
      </p:sp>
      <p:sp>
        <p:nvSpPr>
          <p:cNvPr id="3" name="Content Placeholder 2"/>
          <p:cNvSpPr>
            <a:spLocks noGrp="1"/>
          </p:cNvSpPr>
          <p:nvPr>
            <p:ph idx="1"/>
          </p:nvPr>
        </p:nvSpPr>
        <p:spPr/>
        <p:txBody>
          <a:bodyPr>
            <a:normAutofit fontScale="70000" lnSpcReduction="20000"/>
          </a:bodyPr>
          <a:lstStyle/>
          <a:p>
            <a:r>
              <a:rPr lang="en-US" dirty="0"/>
              <a:t>ENTRYPOINT - ENTRYPOINT argument sets the concrete default application that is used every time a container is created using the image.</a:t>
            </a:r>
          </a:p>
          <a:p>
            <a:pPr lvl="1"/>
            <a:r>
              <a:rPr lang="en-US" dirty="0"/>
              <a:t>CMD "Welcome"</a:t>
            </a:r>
          </a:p>
          <a:p>
            <a:pPr lvl="1"/>
            <a:r>
              <a:rPr lang="en-US" dirty="0"/>
              <a:t>ENTRYPOINT </a:t>
            </a:r>
            <a:r>
              <a:rPr lang="en-US" dirty="0" smtClean="0"/>
              <a:t>echo</a:t>
            </a:r>
          </a:p>
          <a:p>
            <a:pPr lvl="1"/>
            <a:r>
              <a:rPr lang="en-US" dirty="0" smtClean="0"/>
              <a:t>Both  ENTRYPOINT AND CMD work the same way, the difference is that CMD commands are overridden and ENTRYP0INT command are appended.</a:t>
            </a:r>
            <a:endParaRPr lang="en-US" dirty="0"/>
          </a:p>
          <a:p>
            <a:r>
              <a:rPr lang="en-US" dirty="0" smtClean="0"/>
              <a:t>COPY </a:t>
            </a:r>
            <a:r>
              <a:rPr lang="en-US" dirty="0"/>
              <a:t>- The </a:t>
            </a:r>
            <a:r>
              <a:rPr lang="en-US" dirty="0" smtClean="0"/>
              <a:t>COPY </a:t>
            </a:r>
            <a:r>
              <a:rPr lang="en-US" dirty="0"/>
              <a:t>command gets  arguments: a source and a destination. It basically copies the files from the source on the host into the container's own file system at the set destination.</a:t>
            </a:r>
          </a:p>
          <a:p>
            <a:pPr lvl="1"/>
            <a:r>
              <a:rPr lang="en-US" dirty="0" smtClean="0"/>
              <a:t>COPY </a:t>
            </a:r>
            <a:r>
              <a:rPr lang="en-US" dirty="0"/>
              <a:t>/</a:t>
            </a:r>
            <a:r>
              <a:rPr lang="en-US" dirty="0" err="1"/>
              <a:t>myfolder</a:t>
            </a:r>
            <a:r>
              <a:rPr lang="en-US" dirty="0"/>
              <a:t> /</a:t>
            </a:r>
            <a:r>
              <a:rPr lang="en-US" dirty="0" err="1"/>
              <a:t>my_folder</a:t>
            </a:r>
            <a:endParaRPr lang="en-US" dirty="0"/>
          </a:p>
          <a:p>
            <a:r>
              <a:rPr lang="en-US" dirty="0"/>
              <a:t>ENV - The ENV command is used to set the environment variables (1 or 2). These variables consist of "key value" pairs </a:t>
            </a:r>
            <a:r>
              <a:rPr lang="en-US" dirty="0" smtClean="0"/>
              <a:t>which </a:t>
            </a:r>
            <a:r>
              <a:rPr lang="en-US" dirty="0"/>
              <a:t>can be accessed within the container by scripts and applications.</a:t>
            </a:r>
          </a:p>
          <a:p>
            <a:pPr lvl="1"/>
            <a:r>
              <a:rPr lang="en-US" dirty="0"/>
              <a:t>ENV SERVER_WORKS 4</a:t>
            </a:r>
          </a:p>
          <a:p>
            <a:r>
              <a:rPr lang="en-US" dirty="0"/>
              <a:t>WORKDIR - The WORKDIR directive is used to set where the command defined with CMD is to be executed.</a:t>
            </a:r>
          </a:p>
          <a:p>
            <a:pPr lvl="1"/>
            <a:r>
              <a:rPr lang="en-US" dirty="0"/>
              <a:t>WORKDIR /path </a:t>
            </a:r>
            <a:r>
              <a:rPr lang="en-US" dirty="0" smtClean="0"/>
              <a:t>WORKDIR ~/</a:t>
            </a:r>
          </a:p>
        </p:txBody>
      </p:sp>
    </p:spTree>
    <p:extLst>
      <p:ext uri="{BB962C8B-B14F-4D97-AF65-F5344CB8AC3E}">
        <p14:creationId xmlns:p14="http://schemas.microsoft.com/office/powerpoint/2010/main" xmlns="" val="87765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DOCKERFILE.</a:t>
            </a:r>
            <a:endParaRPr lang="en-IN" dirty="0"/>
          </a:p>
        </p:txBody>
      </p:sp>
      <p:sp>
        <p:nvSpPr>
          <p:cNvPr id="3" name="Content Placeholder 2"/>
          <p:cNvSpPr>
            <a:spLocks noGrp="1"/>
          </p:cNvSpPr>
          <p:nvPr>
            <p:ph idx="1"/>
          </p:nvPr>
        </p:nvSpPr>
        <p:spPr/>
        <p:txBody>
          <a:bodyPr>
            <a:normAutofit fontScale="92500" lnSpcReduction="10000"/>
          </a:bodyPr>
          <a:lstStyle/>
          <a:p>
            <a:r>
              <a:rPr lang="en-US" dirty="0"/>
              <a:t>EXPOSE - The EXPOSE command is used to associate a specified port to enable networking between the running process inside the container and the outside world</a:t>
            </a:r>
          </a:p>
          <a:p>
            <a:pPr lvl="1"/>
            <a:r>
              <a:rPr lang="en-US" dirty="0"/>
              <a:t>EXPOSE 8080</a:t>
            </a:r>
          </a:p>
          <a:p>
            <a:r>
              <a:rPr lang="en-US" dirty="0"/>
              <a:t>MAINTAINER - This non-executing command declares the author, hence setting the author field of the images. It should come nonetheless after FROM</a:t>
            </a:r>
          </a:p>
          <a:p>
            <a:pPr lvl="1"/>
            <a:r>
              <a:rPr lang="en-US" dirty="0"/>
              <a:t>MAINTAINER name</a:t>
            </a:r>
          </a:p>
          <a:p>
            <a:r>
              <a:rPr lang="en-US" dirty="0"/>
              <a:t>VOLUME - The VOLUME command is used to enable access from your container to a directory on the host machine (mounting it)</a:t>
            </a:r>
          </a:p>
          <a:p>
            <a:pPr lvl="1"/>
            <a:r>
              <a:rPr lang="en-US" dirty="0"/>
              <a:t>VOLUME ["/files</a:t>
            </a:r>
            <a:r>
              <a:rPr lang="en-US" dirty="0" smtClean="0"/>
              <a:t>"]</a:t>
            </a:r>
          </a:p>
          <a:p>
            <a:pPr lvl="1"/>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84276" y="6021288"/>
            <a:ext cx="9217024" cy="551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273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VOLUMES</a:t>
            </a:r>
            <a:endParaRPr lang="en-US" dirty="0"/>
          </a:p>
        </p:txBody>
      </p:sp>
      <p:sp>
        <p:nvSpPr>
          <p:cNvPr id="3" name="Content Placeholder 2"/>
          <p:cNvSpPr>
            <a:spLocks noGrp="1"/>
          </p:cNvSpPr>
          <p:nvPr>
            <p:ph idx="1"/>
          </p:nvPr>
        </p:nvSpPr>
        <p:spPr/>
        <p:txBody>
          <a:bodyPr/>
          <a:lstStyle/>
          <a:p>
            <a:r>
              <a:rPr lang="en-US" dirty="0" err="1" smtClean="0"/>
              <a:t>docker</a:t>
            </a:r>
            <a:r>
              <a:rPr lang="en-US" dirty="0" smtClean="0"/>
              <a:t> run -it -p 8080:8080 -v /home/ec2-user/trial:/</a:t>
            </a:r>
            <a:r>
              <a:rPr lang="en-US" dirty="0" err="1" smtClean="0"/>
              <a:t>var</a:t>
            </a:r>
            <a:r>
              <a:rPr lang="en-US" dirty="0" smtClean="0"/>
              <a:t>/</a:t>
            </a:r>
            <a:r>
              <a:rPr lang="en-US" dirty="0" err="1" smtClean="0"/>
              <a:t>jenkins_home</a:t>
            </a:r>
            <a:r>
              <a:rPr lang="en-US" dirty="0" smtClean="0"/>
              <a:t> </a:t>
            </a:r>
            <a:r>
              <a:rPr lang="en-US" smtClean="0"/>
              <a:t>jenkins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COMPOSE.</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a:t>Docker</a:t>
            </a:r>
            <a:r>
              <a:rPr lang="en-IN" dirty="0"/>
              <a:t> compose is used to run multi-container applications. Each container will run as a stand alone application and it can communicate with other containers present in the same host.</a:t>
            </a:r>
          </a:p>
          <a:p>
            <a:r>
              <a:rPr lang="en-US" dirty="0"/>
              <a:t>With Compose, you use a YAML file </a:t>
            </a:r>
            <a:r>
              <a:rPr lang="en-US" dirty="0" smtClean="0"/>
              <a:t>(</a:t>
            </a:r>
            <a:r>
              <a:rPr lang="en-US" dirty="0" err="1" smtClean="0"/>
              <a:t>docker-compose.yml</a:t>
            </a:r>
            <a:r>
              <a:rPr lang="en-US" dirty="0" smtClean="0"/>
              <a:t>) to </a:t>
            </a:r>
            <a:r>
              <a:rPr lang="en-US" dirty="0"/>
              <a:t>configure your application’s services. Then, with a single command, you create and start all the services from your configuration</a:t>
            </a:r>
            <a:r>
              <a:rPr lang="en-US" dirty="0" smtClean="0"/>
              <a:t>.</a:t>
            </a:r>
          </a:p>
          <a:p>
            <a:r>
              <a:rPr lang="en-US" dirty="0" smtClean="0"/>
              <a:t>Install </a:t>
            </a:r>
            <a:r>
              <a:rPr lang="en-US" dirty="0" err="1" smtClean="0"/>
              <a:t>docker</a:t>
            </a:r>
            <a:r>
              <a:rPr lang="en-US" dirty="0" smtClean="0"/>
              <a:t>-compose : already installed on windows and macs.</a:t>
            </a:r>
          </a:p>
          <a:p>
            <a:pPr lvl="1"/>
            <a:r>
              <a:rPr lang="en-US" dirty="0" smtClean="0"/>
              <a:t>Pip install –U </a:t>
            </a:r>
            <a:r>
              <a:rPr lang="en-US" dirty="0" err="1" smtClean="0"/>
              <a:t>docker</a:t>
            </a:r>
            <a:r>
              <a:rPr lang="en-US" dirty="0" smtClean="0"/>
              <a:t>-compose</a:t>
            </a:r>
          </a:p>
          <a:p>
            <a:pPr lvl="1"/>
            <a:r>
              <a:rPr lang="en-US" dirty="0" err="1" smtClean="0"/>
              <a:t>Docker</a:t>
            </a:r>
            <a:r>
              <a:rPr lang="en-US" dirty="0" smtClean="0"/>
              <a:t>-compose </a:t>
            </a:r>
            <a:r>
              <a:rPr lang="en-US" dirty="0" err="1" smtClean="0"/>
              <a:t>config</a:t>
            </a:r>
            <a:r>
              <a:rPr lang="en-US" dirty="0" smtClean="0"/>
              <a:t> : checks the validity of the file.</a:t>
            </a:r>
          </a:p>
          <a:p>
            <a:pPr lvl="1"/>
            <a:r>
              <a:rPr lang="en-US" dirty="0" smtClean="0"/>
              <a:t>Run </a:t>
            </a:r>
            <a:r>
              <a:rPr lang="en-US" dirty="0" err="1" smtClean="0"/>
              <a:t>docker</a:t>
            </a:r>
            <a:r>
              <a:rPr lang="en-US" dirty="0" smtClean="0"/>
              <a:t>-compose up : to run the file.</a:t>
            </a:r>
          </a:p>
          <a:p>
            <a:pPr lvl="1"/>
            <a:r>
              <a:rPr lang="en-US" dirty="0" err="1" smtClean="0"/>
              <a:t>Docker</a:t>
            </a:r>
            <a:r>
              <a:rPr lang="en-US" dirty="0" smtClean="0"/>
              <a:t>-compose stop</a:t>
            </a:r>
          </a:p>
          <a:p>
            <a:pPr lvl="1"/>
            <a:r>
              <a:rPr lang="en-US" dirty="0" err="1" smtClean="0"/>
              <a:t>Docker</a:t>
            </a:r>
            <a:r>
              <a:rPr lang="en-US" dirty="0" smtClean="0"/>
              <a:t>-compose </a:t>
            </a:r>
            <a:r>
              <a:rPr lang="en-US" smtClean="0"/>
              <a:t>scale database=2</a:t>
            </a:r>
            <a:endParaRPr lang="en-US" dirty="0" smtClean="0"/>
          </a:p>
          <a:p>
            <a:endParaRPr lang="en-IN" dirty="0"/>
          </a:p>
        </p:txBody>
      </p:sp>
    </p:spTree>
    <p:extLst>
      <p:ext uri="{BB962C8B-B14F-4D97-AF65-F5344CB8AC3E}">
        <p14:creationId xmlns:p14="http://schemas.microsoft.com/office/powerpoint/2010/main" xmlns="" val="1999319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COMPOSE.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637079" y="1600200"/>
            <a:ext cx="7127642"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76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NETWORK.</a:t>
            </a:r>
            <a:endParaRPr lang="en-IN" dirty="0"/>
          </a:p>
        </p:txBody>
      </p:sp>
      <p:sp>
        <p:nvSpPr>
          <p:cNvPr id="3" name="Content Placeholder 2"/>
          <p:cNvSpPr>
            <a:spLocks noGrp="1"/>
          </p:cNvSpPr>
          <p:nvPr>
            <p:ph idx="1"/>
          </p:nvPr>
        </p:nvSpPr>
        <p:spPr/>
        <p:txBody>
          <a:bodyPr/>
          <a:lstStyle/>
          <a:p>
            <a:r>
              <a:rPr lang="en-US" dirty="0" err="1"/>
              <a:t>Docker</a:t>
            </a:r>
            <a:r>
              <a:rPr lang="en-US" dirty="0"/>
              <a:t> includes support for networking containers through the use of network drivers. By default, </a:t>
            </a:r>
            <a:r>
              <a:rPr lang="en-US" dirty="0" err="1"/>
              <a:t>Docker</a:t>
            </a:r>
            <a:r>
              <a:rPr lang="en-US" dirty="0"/>
              <a:t> provides two network drivers for you, the bridge and the overlay drivers</a:t>
            </a:r>
            <a:r>
              <a:rPr lang="en-US" dirty="0" smtClean="0"/>
              <a:t>.</a:t>
            </a:r>
          </a:p>
          <a:p>
            <a:r>
              <a:rPr lang="en-US" dirty="0"/>
              <a:t>Every installation of the </a:t>
            </a:r>
            <a:r>
              <a:rPr lang="en-US" dirty="0" err="1"/>
              <a:t>Docker</a:t>
            </a:r>
            <a:r>
              <a:rPr lang="en-US" dirty="0"/>
              <a:t> Engine automatically includes three default networks. You can list them</a:t>
            </a:r>
            <a:r>
              <a:rPr lang="en-US" dirty="0" smtClean="0"/>
              <a:t>:</a:t>
            </a:r>
          </a:p>
          <a:p>
            <a:pPr lvl="1"/>
            <a:r>
              <a:rPr lang="en-US" dirty="0" err="1" smtClean="0"/>
              <a:t>Docker</a:t>
            </a:r>
            <a:r>
              <a:rPr lang="en-US" dirty="0" smtClean="0"/>
              <a:t> network </a:t>
            </a:r>
            <a:r>
              <a:rPr lang="en-US" dirty="0" err="1" smtClean="0"/>
              <a:t>ls</a:t>
            </a:r>
            <a:endParaRPr lang="en-US" dirty="0" smtClean="0"/>
          </a:p>
          <a:p>
            <a:pPr lvl="1"/>
            <a:r>
              <a:rPr lang="en-US" dirty="0"/>
              <a:t>The network named bridge is a special network. Unless you tell it otherwise, </a:t>
            </a:r>
            <a:r>
              <a:rPr lang="en-US" dirty="0" err="1"/>
              <a:t>Docker</a:t>
            </a:r>
            <a:r>
              <a:rPr lang="en-US" dirty="0"/>
              <a:t> always launches your containers in this network. </a:t>
            </a:r>
            <a:endParaRPr lang="en-IN" dirty="0"/>
          </a:p>
        </p:txBody>
      </p:sp>
    </p:spTree>
    <p:extLst>
      <p:ext uri="{BB962C8B-B14F-4D97-AF65-F5344CB8AC3E}">
        <p14:creationId xmlns:p14="http://schemas.microsoft.com/office/powerpoint/2010/main" xmlns="" val="114910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NETWORK.</a:t>
            </a:r>
            <a:endParaRPr lang="en-IN" dirty="0"/>
          </a:p>
        </p:txBody>
      </p:sp>
      <p:sp>
        <p:nvSpPr>
          <p:cNvPr id="3" name="Content Placeholder 2"/>
          <p:cNvSpPr>
            <a:spLocks noGrp="1"/>
          </p:cNvSpPr>
          <p:nvPr>
            <p:ph idx="1"/>
          </p:nvPr>
        </p:nvSpPr>
        <p:spPr/>
        <p:txBody>
          <a:bodyPr>
            <a:normAutofit fontScale="92500" lnSpcReduction="20000"/>
          </a:bodyPr>
          <a:lstStyle/>
          <a:p>
            <a:r>
              <a:rPr lang="en-US" dirty="0"/>
              <a:t>Bridge networks are best when you need multiple containers to communicate on the same </a:t>
            </a:r>
            <a:r>
              <a:rPr lang="en-US" dirty="0" err="1"/>
              <a:t>Docker</a:t>
            </a:r>
            <a:r>
              <a:rPr lang="en-US" dirty="0"/>
              <a:t> host. Are the default network driver. </a:t>
            </a:r>
            <a:endParaRPr lang="en-US" dirty="0" smtClean="0"/>
          </a:p>
          <a:p>
            <a:r>
              <a:rPr lang="en-US" dirty="0" smtClean="0"/>
              <a:t>Host </a:t>
            </a:r>
            <a:r>
              <a:rPr lang="en-US" dirty="0"/>
              <a:t>networks are best when the network stack should not be isolated from the </a:t>
            </a:r>
            <a:r>
              <a:rPr lang="en-US" dirty="0" err="1"/>
              <a:t>Docker</a:t>
            </a:r>
            <a:r>
              <a:rPr lang="en-US" dirty="0"/>
              <a:t> host, but you want other aspects of the container to be isolated</a:t>
            </a:r>
            <a:r>
              <a:rPr lang="en-US" dirty="0" smtClean="0"/>
              <a:t>. Are </a:t>
            </a:r>
            <a:r>
              <a:rPr lang="en-US" dirty="0"/>
              <a:t>used for standalone containers. </a:t>
            </a:r>
            <a:endParaRPr lang="en-US" dirty="0" smtClean="0"/>
          </a:p>
          <a:p>
            <a:r>
              <a:rPr lang="en-US" dirty="0" smtClean="0"/>
              <a:t>Overlay </a:t>
            </a:r>
            <a:r>
              <a:rPr lang="en-US" dirty="0"/>
              <a:t>networks are best when you need containers running on different </a:t>
            </a:r>
            <a:r>
              <a:rPr lang="en-US" dirty="0" err="1"/>
              <a:t>Docker</a:t>
            </a:r>
            <a:r>
              <a:rPr lang="en-US" dirty="0"/>
              <a:t> hosts to communicate, or when multiple applications work together using swarm services. </a:t>
            </a:r>
            <a:endParaRPr lang="en-US" dirty="0" smtClean="0"/>
          </a:p>
          <a:p>
            <a:r>
              <a:rPr lang="en-US" dirty="0" err="1" smtClean="0"/>
              <a:t>Macvlan</a:t>
            </a:r>
            <a:r>
              <a:rPr lang="en-US" dirty="0" smtClean="0"/>
              <a:t> </a:t>
            </a:r>
            <a:r>
              <a:rPr lang="en-US" dirty="0"/>
              <a:t>networks are best when you are migrating from a VM setup or need your containers to look like physical hosts on your network, each with a unique MAC address. </a:t>
            </a:r>
            <a:endParaRPr lang="en-IN" dirty="0"/>
          </a:p>
        </p:txBody>
      </p:sp>
    </p:spTree>
    <p:extLst>
      <p:ext uri="{BB962C8B-B14F-4D97-AF65-F5344CB8AC3E}">
        <p14:creationId xmlns:p14="http://schemas.microsoft.com/office/powerpoint/2010/main" xmlns="" val="235603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THE DEFAULT BRIDGE NETWORK.</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Docker</a:t>
            </a:r>
            <a:r>
              <a:rPr lang="en-IN" dirty="0" smtClean="0"/>
              <a:t> network </a:t>
            </a:r>
            <a:r>
              <a:rPr lang="en-IN" dirty="0" err="1" smtClean="0"/>
              <a:t>ls</a:t>
            </a:r>
            <a:endParaRPr lang="en-IN" dirty="0" smtClean="0"/>
          </a:p>
          <a:p>
            <a:r>
              <a:rPr lang="en-IN" dirty="0" err="1"/>
              <a:t>docker</a:t>
            </a:r>
            <a:r>
              <a:rPr lang="en-IN" dirty="0"/>
              <a:t> run -</a:t>
            </a:r>
            <a:r>
              <a:rPr lang="en-IN" dirty="0" err="1"/>
              <a:t>dit</a:t>
            </a:r>
            <a:r>
              <a:rPr lang="en-IN" dirty="0"/>
              <a:t> --name alpine1 alpine </a:t>
            </a:r>
            <a:r>
              <a:rPr lang="en-IN" dirty="0" smtClean="0"/>
              <a:t>ash</a:t>
            </a:r>
          </a:p>
          <a:p>
            <a:r>
              <a:rPr lang="en-IN" dirty="0" err="1"/>
              <a:t>docker</a:t>
            </a:r>
            <a:r>
              <a:rPr lang="en-IN" dirty="0"/>
              <a:t> run -</a:t>
            </a:r>
            <a:r>
              <a:rPr lang="en-IN" dirty="0" err="1"/>
              <a:t>dit</a:t>
            </a:r>
            <a:r>
              <a:rPr lang="en-IN" dirty="0"/>
              <a:t> --name alpine2 alpine </a:t>
            </a:r>
            <a:r>
              <a:rPr lang="en-IN" dirty="0" smtClean="0"/>
              <a:t>ash</a:t>
            </a:r>
          </a:p>
          <a:p>
            <a:r>
              <a:rPr lang="en-IN" dirty="0" err="1"/>
              <a:t>docker</a:t>
            </a:r>
            <a:r>
              <a:rPr lang="en-IN" dirty="0"/>
              <a:t> container </a:t>
            </a:r>
            <a:r>
              <a:rPr lang="en-IN" dirty="0" err="1" smtClean="0"/>
              <a:t>ls</a:t>
            </a:r>
            <a:endParaRPr lang="en-IN" dirty="0" smtClean="0"/>
          </a:p>
          <a:p>
            <a:r>
              <a:rPr lang="en-IN" dirty="0" err="1"/>
              <a:t>docker</a:t>
            </a:r>
            <a:r>
              <a:rPr lang="en-IN" dirty="0"/>
              <a:t> network inspect </a:t>
            </a:r>
            <a:r>
              <a:rPr lang="en-IN" dirty="0" smtClean="0"/>
              <a:t>bridge</a:t>
            </a:r>
          </a:p>
          <a:p>
            <a:r>
              <a:rPr lang="en-IN" dirty="0" err="1"/>
              <a:t>docker</a:t>
            </a:r>
            <a:r>
              <a:rPr lang="en-IN" dirty="0"/>
              <a:t> attach </a:t>
            </a:r>
            <a:r>
              <a:rPr lang="en-IN" dirty="0" smtClean="0"/>
              <a:t>alpine1</a:t>
            </a:r>
          </a:p>
          <a:p>
            <a:r>
              <a:rPr lang="en-IN" dirty="0" err="1"/>
              <a:t>ip</a:t>
            </a:r>
            <a:r>
              <a:rPr lang="en-IN" dirty="0"/>
              <a:t> </a:t>
            </a:r>
            <a:r>
              <a:rPr lang="en-IN" dirty="0" err="1"/>
              <a:t>addr</a:t>
            </a:r>
            <a:r>
              <a:rPr lang="en-IN" dirty="0"/>
              <a:t> </a:t>
            </a:r>
            <a:r>
              <a:rPr lang="en-IN" dirty="0" smtClean="0"/>
              <a:t>show</a:t>
            </a:r>
          </a:p>
          <a:p>
            <a:r>
              <a:rPr lang="en-IN" dirty="0"/>
              <a:t>ping -c 2 </a:t>
            </a:r>
            <a:r>
              <a:rPr lang="en-IN" dirty="0" smtClean="0"/>
              <a:t>google.com</a:t>
            </a:r>
          </a:p>
          <a:p>
            <a:r>
              <a:rPr lang="en-IN" dirty="0"/>
              <a:t>ping -c 2 </a:t>
            </a:r>
            <a:r>
              <a:rPr lang="en-IN" dirty="0" smtClean="0"/>
              <a:t>172.17.0.3</a:t>
            </a:r>
          </a:p>
          <a:p>
            <a:r>
              <a:rPr lang="en-US" dirty="0" err="1"/>
              <a:t>docker</a:t>
            </a:r>
            <a:r>
              <a:rPr lang="en-US" dirty="0"/>
              <a:t> container stop alpine1 alpine2 </a:t>
            </a:r>
          </a:p>
          <a:p>
            <a:r>
              <a:rPr lang="en-US" dirty="0" err="1" smtClean="0"/>
              <a:t>docker</a:t>
            </a:r>
            <a:r>
              <a:rPr lang="en-US" dirty="0" smtClean="0"/>
              <a:t> </a:t>
            </a:r>
            <a:r>
              <a:rPr lang="en-US" dirty="0"/>
              <a:t>container </a:t>
            </a:r>
            <a:r>
              <a:rPr lang="en-US" dirty="0" err="1"/>
              <a:t>rm</a:t>
            </a:r>
            <a:r>
              <a:rPr lang="en-US" dirty="0"/>
              <a:t> alpine1 alpine2</a:t>
            </a:r>
            <a:endParaRPr lang="en-IN" dirty="0"/>
          </a:p>
        </p:txBody>
      </p:sp>
    </p:spTree>
    <p:extLst>
      <p:ext uri="{BB962C8B-B14F-4D97-AF65-F5344CB8AC3E}">
        <p14:creationId xmlns:p14="http://schemas.microsoft.com/office/powerpoint/2010/main" xmlns="" val="185409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ENGINE.</a:t>
            </a:r>
            <a:endParaRPr lang="en-IN" dirty="0"/>
          </a:p>
        </p:txBody>
      </p:sp>
      <p:sp>
        <p:nvSpPr>
          <p:cNvPr id="3" name="Content Placeholder 2"/>
          <p:cNvSpPr>
            <a:spLocks noGrp="1"/>
          </p:cNvSpPr>
          <p:nvPr>
            <p:ph idx="1"/>
          </p:nvPr>
        </p:nvSpPr>
        <p:spPr/>
        <p:txBody>
          <a:bodyPr/>
          <a:lstStyle/>
          <a:p>
            <a:r>
              <a:rPr lang="en-US" dirty="0" err="1" smtClean="0"/>
              <a:t>Docker</a:t>
            </a:r>
            <a:r>
              <a:rPr lang="en-US" dirty="0" smtClean="0"/>
              <a:t> Engine is a client-server application with these major components:</a:t>
            </a:r>
          </a:p>
          <a:p>
            <a:pPr lvl="1"/>
            <a:r>
              <a:rPr lang="en-US" dirty="0" smtClean="0"/>
              <a:t>A server which is a type of long-running program called a daemon process (the </a:t>
            </a:r>
            <a:r>
              <a:rPr lang="en-US" dirty="0" err="1" smtClean="0"/>
              <a:t>dockerd</a:t>
            </a:r>
            <a:r>
              <a:rPr lang="en-US" dirty="0" smtClean="0"/>
              <a:t> command). </a:t>
            </a:r>
          </a:p>
          <a:p>
            <a:pPr lvl="1"/>
            <a:r>
              <a:rPr lang="en-US" dirty="0" smtClean="0"/>
              <a:t>A REST API which specifies interfaces that programs can use to talk to the daemon and instruct it what to do. </a:t>
            </a:r>
          </a:p>
          <a:p>
            <a:pPr lvl="1"/>
            <a:r>
              <a:rPr lang="en-US" dirty="0" smtClean="0"/>
              <a:t>A command line interface (CLI) client (the </a:t>
            </a:r>
            <a:r>
              <a:rPr lang="en-US" dirty="0" err="1" smtClean="0"/>
              <a:t>docker</a:t>
            </a:r>
            <a:r>
              <a:rPr lang="en-US" dirty="0" smtClean="0"/>
              <a:t> command).</a:t>
            </a:r>
          </a:p>
          <a:p>
            <a:r>
              <a:rPr lang="en-US" dirty="0" smtClean="0"/>
              <a:t>The daemon creates and manages </a:t>
            </a:r>
            <a:r>
              <a:rPr lang="en-US" dirty="0" err="1" smtClean="0"/>
              <a:t>Docker</a:t>
            </a:r>
            <a:r>
              <a:rPr lang="en-US" dirty="0" smtClean="0"/>
              <a:t> objects, such as images, containers, networks, and volumes.</a:t>
            </a:r>
            <a:endParaRPr lang="en-IN" dirty="0"/>
          </a:p>
        </p:txBody>
      </p:sp>
    </p:spTree>
    <p:extLst>
      <p:ext uri="{BB962C8B-B14F-4D97-AF65-F5344CB8AC3E}">
        <p14:creationId xmlns:p14="http://schemas.microsoft.com/office/powerpoint/2010/main" xmlns="" val="145702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NETWORKING USING THE HOST NETWORK.</a:t>
            </a:r>
            <a:endParaRPr lang="en-IN" dirty="0"/>
          </a:p>
        </p:txBody>
      </p:sp>
      <p:sp>
        <p:nvSpPr>
          <p:cNvPr id="3" name="Content Placeholder 2"/>
          <p:cNvSpPr>
            <a:spLocks noGrp="1"/>
          </p:cNvSpPr>
          <p:nvPr>
            <p:ph idx="1"/>
          </p:nvPr>
        </p:nvSpPr>
        <p:spPr/>
        <p:txBody>
          <a:bodyPr/>
          <a:lstStyle/>
          <a:p>
            <a:r>
              <a:rPr lang="en-US" dirty="0" err="1"/>
              <a:t>docker</a:t>
            </a:r>
            <a:r>
              <a:rPr lang="en-US" dirty="0"/>
              <a:t> run --</a:t>
            </a:r>
            <a:r>
              <a:rPr lang="en-US" dirty="0" err="1"/>
              <a:t>rm</a:t>
            </a:r>
            <a:r>
              <a:rPr lang="en-US" dirty="0"/>
              <a:t> -d --network host --name </a:t>
            </a:r>
            <a:r>
              <a:rPr lang="en-US" dirty="0" err="1"/>
              <a:t>my_nginx</a:t>
            </a:r>
            <a:r>
              <a:rPr lang="en-US" dirty="0"/>
              <a:t> </a:t>
            </a:r>
            <a:r>
              <a:rPr lang="en-US" dirty="0" err="1" smtClean="0"/>
              <a:t>nginx</a:t>
            </a:r>
            <a:endParaRPr lang="en-US" dirty="0" smtClean="0"/>
          </a:p>
          <a:p>
            <a:r>
              <a:rPr lang="en-US" dirty="0" smtClean="0"/>
              <a:t>Localhost:80</a:t>
            </a:r>
          </a:p>
          <a:p>
            <a:r>
              <a:rPr lang="en-US" dirty="0" err="1" smtClean="0"/>
              <a:t>Ip</a:t>
            </a:r>
            <a:r>
              <a:rPr lang="en-US" dirty="0" smtClean="0"/>
              <a:t> </a:t>
            </a:r>
            <a:r>
              <a:rPr lang="en-US" dirty="0" err="1" smtClean="0"/>
              <a:t>addr</a:t>
            </a:r>
            <a:r>
              <a:rPr lang="en-US" dirty="0" smtClean="0"/>
              <a:t> show</a:t>
            </a:r>
          </a:p>
          <a:p>
            <a:r>
              <a:rPr lang="en-US" dirty="0" err="1" smtClean="0"/>
              <a:t>Netstat</a:t>
            </a:r>
            <a:r>
              <a:rPr lang="en-US" dirty="0" smtClean="0"/>
              <a:t> –</a:t>
            </a:r>
            <a:r>
              <a:rPr lang="en-US" dirty="0" err="1" smtClean="0"/>
              <a:t>tulpn</a:t>
            </a:r>
            <a:r>
              <a:rPr lang="en-US" dirty="0" smtClean="0"/>
              <a:t> | </a:t>
            </a:r>
            <a:r>
              <a:rPr lang="en-US" dirty="0" err="1" smtClean="0"/>
              <a:t>grep</a:t>
            </a:r>
            <a:r>
              <a:rPr lang="en-US" dirty="0" smtClean="0"/>
              <a:t> :80</a:t>
            </a:r>
          </a:p>
          <a:p>
            <a:r>
              <a:rPr lang="en-US" dirty="0" err="1" smtClean="0"/>
              <a:t>Docker</a:t>
            </a:r>
            <a:r>
              <a:rPr lang="en-US" dirty="0" smtClean="0"/>
              <a:t> container stop </a:t>
            </a:r>
            <a:r>
              <a:rPr lang="en-US" dirty="0" err="1" smtClean="0"/>
              <a:t>my_nginx</a:t>
            </a:r>
            <a:endParaRPr lang="en-US" dirty="0" smtClean="0"/>
          </a:p>
          <a:p>
            <a:endParaRPr lang="en-IN" dirty="0"/>
          </a:p>
        </p:txBody>
      </p:sp>
    </p:spTree>
    <p:extLst>
      <p:ext uri="{BB962C8B-B14F-4D97-AF65-F5344CB8AC3E}">
        <p14:creationId xmlns:p14="http://schemas.microsoft.com/office/powerpoint/2010/main" xmlns="" val="895469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NETWORKING USING OVERLAY NETWORKS.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Before creating an overlay network, you will need to create a swarm service.</a:t>
            </a:r>
          </a:p>
          <a:p>
            <a:r>
              <a:rPr lang="en-US" dirty="0" err="1"/>
              <a:t>docker</a:t>
            </a:r>
            <a:r>
              <a:rPr lang="en-US" dirty="0"/>
              <a:t> swarm </a:t>
            </a:r>
            <a:r>
              <a:rPr lang="en-US" dirty="0" err="1"/>
              <a:t>init</a:t>
            </a:r>
            <a:r>
              <a:rPr lang="en-US" dirty="0"/>
              <a:t> --advertise-</a:t>
            </a:r>
            <a:r>
              <a:rPr lang="en-US" dirty="0" err="1"/>
              <a:t>addr</a:t>
            </a:r>
            <a:r>
              <a:rPr lang="en-US" dirty="0"/>
              <a:t>=&lt;IP-ADDRESS-OF-MANAGER</a:t>
            </a:r>
            <a:r>
              <a:rPr lang="en-US" dirty="0" smtClean="0"/>
              <a:t>&gt;</a:t>
            </a:r>
          </a:p>
          <a:p>
            <a:r>
              <a:rPr lang="en-US" dirty="0" err="1" smtClean="0"/>
              <a:t>Docker</a:t>
            </a:r>
            <a:r>
              <a:rPr lang="en-US" dirty="0" smtClean="0"/>
              <a:t> swarm </a:t>
            </a:r>
            <a:r>
              <a:rPr lang="en-US" dirty="0" err="1" smtClean="0"/>
              <a:t>init</a:t>
            </a:r>
            <a:endParaRPr lang="en-US" dirty="0" smtClean="0"/>
          </a:p>
          <a:p>
            <a:r>
              <a:rPr lang="en-US" dirty="0" smtClean="0"/>
              <a:t>The above command will generate swarm join token that you can use to add other machines to the control machine.</a:t>
            </a:r>
            <a:endParaRPr lang="en-IN" dirty="0" smtClean="0"/>
          </a:p>
          <a:p>
            <a:r>
              <a:rPr lang="en-IN" dirty="0" err="1" smtClean="0"/>
              <a:t>Docker</a:t>
            </a:r>
            <a:r>
              <a:rPr lang="en-IN" dirty="0" smtClean="0"/>
              <a:t> network create –</a:t>
            </a:r>
            <a:r>
              <a:rPr lang="en-IN" dirty="0"/>
              <a:t>d https://docs.docker.com/engine/reference/commandline/events/#format-the-output </a:t>
            </a:r>
            <a:br>
              <a:rPr lang="en-IN" dirty="0"/>
            </a:br>
            <a:r>
              <a:rPr lang="en-IN" dirty="0"/>
              <a:t> </a:t>
            </a:r>
            <a:r>
              <a:rPr lang="en-IN" dirty="0" err="1" smtClean="0"/>
              <a:t>nginx</a:t>
            </a:r>
            <a:r>
              <a:rPr lang="en-IN" dirty="0" smtClean="0"/>
              <a:t>-net</a:t>
            </a:r>
          </a:p>
          <a:p>
            <a:endParaRPr lang="en-IN" dirty="0"/>
          </a:p>
        </p:txBody>
      </p:sp>
    </p:spTree>
    <p:extLst>
      <p:ext uri="{BB962C8B-B14F-4D97-AF65-F5344CB8AC3E}">
        <p14:creationId xmlns:p14="http://schemas.microsoft.com/office/powerpoint/2010/main" xmlns="" val="549001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OVERLAY NETWORK</a:t>
            </a:r>
            <a:endParaRPr lang="en-IN" dirty="0"/>
          </a:p>
        </p:txBody>
      </p:sp>
      <p:sp>
        <p:nvSpPr>
          <p:cNvPr id="3" name="Content Placeholder 2"/>
          <p:cNvSpPr>
            <a:spLocks noGrp="1"/>
          </p:cNvSpPr>
          <p:nvPr>
            <p:ph idx="1"/>
          </p:nvPr>
        </p:nvSpPr>
        <p:spPr/>
        <p:txBody>
          <a:bodyPr>
            <a:normAutofit lnSpcReduction="10000"/>
          </a:bodyPr>
          <a:lstStyle/>
          <a:p>
            <a:r>
              <a:rPr lang="en-IN" dirty="0" err="1" smtClean="0"/>
              <a:t>Docker</a:t>
            </a:r>
            <a:r>
              <a:rPr lang="en-IN" dirty="0" smtClean="0"/>
              <a:t> swarm init.</a:t>
            </a:r>
          </a:p>
          <a:p>
            <a:r>
              <a:rPr lang="en-IN" dirty="0" smtClean="0"/>
              <a:t>Copy the token to the other machines.</a:t>
            </a:r>
          </a:p>
          <a:p>
            <a:r>
              <a:rPr lang="en-IN" dirty="0" err="1" smtClean="0"/>
              <a:t>Docker</a:t>
            </a:r>
            <a:r>
              <a:rPr lang="en-IN" dirty="0" smtClean="0"/>
              <a:t> node </a:t>
            </a:r>
            <a:r>
              <a:rPr lang="en-IN" dirty="0" err="1" smtClean="0"/>
              <a:t>ls</a:t>
            </a:r>
            <a:endParaRPr lang="en-IN" dirty="0" smtClean="0"/>
          </a:p>
          <a:p>
            <a:r>
              <a:rPr lang="en-IN" dirty="0" err="1" smtClean="0"/>
              <a:t>Docker</a:t>
            </a:r>
            <a:r>
              <a:rPr lang="en-IN" dirty="0" smtClean="0"/>
              <a:t> network </a:t>
            </a:r>
            <a:r>
              <a:rPr lang="en-IN" dirty="0" err="1" smtClean="0"/>
              <a:t>ls</a:t>
            </a:r>
            <a:r>
              <a:rPr lang="en-IN" dirty="0" smtClean="0"/>
              <a:t> on all the machines.</a:t>
            </a:r>
          </a:p>
          <a:p>
            <a:r>
              <a:rPr lang="en-IN" dirty="0" err="1" smtClean="0"/>
              <a:t>Docker</a:t>
            </a:r>
            <a:r>
              <a:rPr lang="en-IN" dirty="0" smtClean="0"/>
              <a:t> network create –d overlay </a:t>
            </a:r>
            <a:r>
              <a:rPr lang="en-IN" dirty="0" err="1" smtClean="0"/>
              <a:t>nginx</a:t>
            </a:r>
            <a:r>
              <a:rPr lang="en-IN" dirty="0" smtClean="0"/>
              <a:t>-net</a:t>
            </a:r>
          </a:p>
          <a:p>
            <a:r>
              <a:rPr lang="en-IN" dirty="0" err="1" smtClean="0"/>
              <a:t>Docker</a:t>
            </a:r>
            <a:r>
              <a:rPr lang="en-IN" dirty="0" smtClean="0"/>
              <a:t> service create –name my-</a:t>
            </a:r>
            <a:r>
              <a:rPr lang="en-IN" dirty="0" err="1" smtClean="0"/>
              <a:t>nginx</a:t>
            </a:r>
            <a:r>
              <a:rPr lang="en-IN" dirty="0" smtClean="0"/>
              <a:t> --network </a:t>
            </a:r>
            <a:r>
              <a:rPr lang="en-IN" dirty="0" err="1" smtClean="0"/>
              <a:t>nginx</a:t>
            </a:r>
            <a:r>
              <a:rPr lang="en-IN" dirty="0" smtClean="0"/>
              <a:t>-net </a:t>
            </a:r>
            <a:r>
              <a:rPr lang="en-IN" dirty="0" err="1" smtClean="0"/>
              <a:t>nginx</a:t>
            </a:r>
            <a:endParaRPr lang="en-IN" dirty="0" smtClean="0"/>
          </a:p>
          <a:p>
            <a:r>
              <a:rPr lang="en-IN" dirty="0" err="1" smtClean="0"/>
              <a:t>Docker</a:t>
            </a:r>
            <a:r>
              <a:rPr lang="en-IN" dirty="0" smtClean="0"/>
              <a:t> service </a:t>
            </a:r>
            <a:r>
              <a:rPr lang="en-IN" dirty="0" err="1" smtClean="0"/>
              <a:t>ls</a:t>
            </a:r>
            <a:endParaRPr lang="en-IN" dirty="0" smtClean="0"/>
          </a:p>
          <a:p>
            <a:r>
              <a:rPr lang="en-IN" dirty="0" err="1" smtClean="0"/>
              <a:t>Docker</a:t>
            </a:r>
            <a:r>
              <a:rPr lang="en-IN" dirty="0" smtClean="0"/>
              <a:t> inspect </a:t>
            </a:r>
            <a:r>
              <a:rPr lang="en-IN" dirty="0" err="1" smtClean="0"/>
              <a:t>nginx</a:t>
            </a:r>
            <a:r>
              <a:rPr lang="en-IN" dirty="0" smtClean="0"/>
              <a:t>-net</a:t>
            </a:r>
            <a:endParaRPr lang="en-IN" dirty="0"/>
          </a:p>
        </p:txBody>
      </p:sp>
    </p:spTree>
    <p:extLst>
      <p:ext uri="{BB962C8B-B14F-4D97-AF65-F5344CB8AC3E}">
        <p14:creationId xmlns:p14="http://schemas.microsoft.com/office/powerpoint/2010/main" xmlns="" val="280148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OVERLAY NETWORK.</a:t>
            </a:r>
            <a:endParaRPr lang="en-IN" dirty="0"/>
          </a:p>
        </p:txBody>
      </p:sp>
      <p:sp>
        <p:nvSpPr>
          <p:cNvPr id="3" name="Content Placeholder 2"/>
          <p:cNvSpPr>
            <a:spLocks noGrp="1"/>
          </p:cNvSpPr>
          <p:nvPr>
            <p:ph idx="1"/>
          </p:nvPr>
        </p:nvSpPr>
        <p:spPr/>
        <p:txBody>
          <a:bodyPr/>
          <a:lstStyle/>
          <a:p>
            <a:r>
              <a:rPr lang="en-IN" dirty="0" err="1" smtClean="0"/>
              <a:t>Docker</a:t>
            </a:r>
            <a:r>
              <a:rPr lang="en-IN" dirty="0" smtClean="0"/>
              <a:t> network create –d overlay nginx-net2</a:t>
            </a:r>
          </a:p>
          <a:p>
            <a:r>
              <a:rPr lang="en-IN" dirty="0" err="1" smtClean="0"/>
              <a:t>Docker</a:t>
            </a:r>
            <a:r>
              <a:rPr lang="en-IN" dirty="0" smtClean="0"/>
              <a:t> service update –-network-add nginx-net2 –network-</a:t>
            </a:r>
            <a:r>
              <a:rPr lang="en-IN" dirty="0" err="1" smtClean="0"/>
              <a:t>rm</a:t>
            </a:r>
            <a:r>
              <a:rPr lang="en-IN" dirty="0" smtClean="0"/>
              <a:t> </a:t>
            </a:r>
            <a:r>
              <a:rPr lang="en-IN" dirty="0" err="1" smtClean="0"/>
              <a:t>nginx</a:t>
            </a:r>
            <a:r>
              <a:rPr lang="en-IN" dirty="0" smtClean="0"/>
              <a:t>-net my-</a:t>
            </a:r>
            <a:r>
              <a:rPr lang="en-IN" dirty="0" err="1" smtClean="0"/>
              <a:t>nginx</a:t>
            </a:r>
            <a:endParaRPr lang="en-IN" dirty="0" smtClean="0"/>
          </a:p>
          <a:p>
            <a:r>
              <a:rPr lang="en-IN" dirty="0" err="1" smtClean="0"/>
              <a:t>Docker</a:t>
            </a:r>
            <a:r>
              <a:rPr lang="en-IN" dirty="0" smtClean="0"/>
              <a:t> service </a:t>
            </a:r>
            <a:r>
              <a:rPr lang="en-IN" dirty="0" err="1" smtClean="0"/>
              <a:t>rm</a:t>
            </a:r>
            <a:r>
              <a:rPr lang="en-IN" dirty="0" smtClean="0"/>
              <a:t> my-</a:t>
            </a:r>
            <a:r>
              <a:rPr lang="en-IN" dirty="0" err="1" smtClean="0"/>
              <a:t>nginx</a:t>
            </a:r>
            <a:endParaRPr lang="en-IN" dirty="0" smtClean="0"/>
          </a:p>
          <a:p>
            <a:r>
              <a:rPr lang="en-IN" dirty="0" err="1" smtClean="0"/>
              <a:t>Docker</a:t>
            </a:r>
            <a:r>
              <a:rPr lang="en-IN" dirty="0" smtClean="0"/>
              <a:t> network </a:t>
            </a:r>
            <a:r>
              <a:rPr lang="en-IN" dirty="0" err="1" smtClean="0"/>
              <a:t>rm</a:t>
            </a:r>
            <a:r>
              <a:rPr lang="en-IN" dirty="0" smtClean="0"/>
              <a:t> </a:t>
            </a:r>
            <a:r>
              <a:rPr lang="en-IN" dirty="0" err="1" smtClean="0"/>
              <a:t>nginx</a:t>
            </a:r>
            <a:r>
              <a:rPr lang="en-IN" dirty="0" smtClean="0"/>
              <a:t>-net nginx-net2</a:t>
            </a:r>
            <a:endParaRPr lang="en-IN" dirty="0"/>
          </a:p>
        </p:txBody>
      </p:sp>
    </p:spTree>
    <p:extLst>
      <p:ext uri="{BB962C8B-B14F-4D97-AF65-F5344CB8AC3E}">
        <p14:creationId xmlns:p14="http://schemas.microsoft.com/office/powerpoint/2010/main" xmlns="" val="3484027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MACVLAN NETWORK</a:t>
            </a:r>
            <a:endParaRPr lang="en-IN" dirty="0"/>
          </a:p>
        </p:txBody>
      </p:sp>
      <p:sp>
        <p:nvSpPr>
          <p:cNvPr id="3" name="Content Placeholder 2"/>
          <p:cNvSpPr>
            <a:spLocks noGrp="1"/>
          </p:cNvSpPr>
          <p:nvPr>
            <p:ph idx="1"/>
          </p:nvPr>
        </p:nvSpPr>
        <p:spPr/>
        <p:txBody>
          <a:bodyPr/>
          <a:lstStyle/>
          <a:p>
            <a:r>
              <a:rPr lang="en-US" dirty="0" err="1"/>
              <a:t>Macvlan</a:t>
            </a:r>
            <a:r>
              <a:rPr lang="en-US" dirty="0"/>
              <a:t> allows a single physical interface to have multiple mac and </a:t>
            </a:r>
            <a:r>
              <a:rPr lang="en-US" dirty="0" err="1"/>
              <a:t>ip</a:t>
            </a:r>
            <a:r>
              <a:rPr lang="en-US" dirty="0"/>
              <a:t> addresses using </a:t>
            </a:r>
            <a:r>
              <a:rPr lang="en-US" dirty="0" err="1"/>
              <a:t>macvlan</a:t>
            </a:r>
            <a:r>
              <a:rPr lang="en-US" dirty="0"/>
              <a:t> sub-interfaces. This is different from creating sub-interface on a physical interface using </a:t>
            </a:r>
            <a:r>
              <a:rPr lang="en-US" dirty="0" err="1"/>
              <a:t>vlan</a:t>
            </a:r>
            <a:r>
              <a:rPr lang="en-US" dirty="0"/>
              <a:t>. With </a:t>
            </a:r>
            <a:r>
              <a:rPr lang="en-US" dirty="0" err="1"/>
              <a:t>vlan</a:t>
            </a:r>
            <a:r>
              <a:rPr lang="en-US" dirty="0"/>
              <a:t> sub-interfaces, each sub-interface belongs to a different L2 domain using </a:t>
            </a:r>
            <a:r>
              <a:rPr lang="en-US" dirty="0" err="1"/>
              <a:t>vlan</a:t>
            </a:r>
            <a:r>
              <a:rPr lang="en-US" dirty="0"/>
              <a:t> and all sub-interfaces have same mac address.</a:t>
            </a:r>
            <a:endParaRPr lang="en-IN" dirty="0"/>
          </a:p>
        </p:txBody>
      </p:sp>
    </p:spTree>
    <p:extLst>
      <p:ext uri="{BB962C8B-B14F-4D97-AF65-F5344CB8AC3E}">
        <p14:creationId xmlns:p14="http://schemas.microsoft.com/office/powerpoint/2010/main" xmlns="" val="3656276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MACVLAN NETWORK.</a:t>
            </a:r>
            <a:endParaRPr lang="en-IN" dirty="0"/>
          </a:p>
        </p:txBody>
      </p:sp>
      <p:sp>
        <p:nvSpPr>
          <p:cNvPr id="3" name="Content Placeholder 2"/>
          <p:cNvSpPr>
            <a:spLocks noGrp="1"/>
          </p:cNvSpPr>
          <p:nvPr>
            <p:ph idx="1"/>
          </p:nvPr>
        </p:nvSpPr>
        <p:spPr/>
        <p:txBody>
          <a:bodyPr>
            <a:normAutofit lnSpcReduction="10000"/>
          </a:bodyPr>
          <a:lstStyle/>
          <a:p>
            <a:r>
              <a:rPr lang="en-IN" dirty="0" err="1" smtClean="0"/>
              <a:t>docker</a:t>
            </a:r>
            <a:r>
              <a:rPr lang="en-IN" dirty="0" smtClean="0"/>
              <a:t> network create –d </a:t>
            </a:r>
            <a:r>
              <a:rPr lang="en-IN" dirty="0" err="1" smtClean="0"/>
              <a:t>macvlan</a:t>
            </a:r>
            <a:r>
              <a:rPr lang="en-IN" dirty="0" smtClean="0"/>
              <a:t> –subnet=172.16.86.0/24 –gateway=172.16.86.1 test</a:t>
            </a:r>
          </a:p>
          <a:p>
            <a:r>
              <a:rPr lang="en-IN" dirty="0" err="1" smtClean="0"/>
              <a:t>Docker</a:t>
            </a:r>
            <a:r>
              <a:rPr lang="en-IN" dirty="0" smtClean="0"/>
              <a:t> run –</a:t>
            </a:r>
            <a:r>
              <a:rPr lang="en-IN" dirty="0" err="1" smtClean="0"/>
              <a:t>rm</a:t>
            </a:r>
            <a:r>
              <a:rPr lang="en-IN" dirty="0" smtClean="0"/>
              <a:t> –</a:t>
            </a:r>
            <a:r>
              <a:rPr lang="en-IN" dirty="0" err="1" smtClean="0"/>
              <a:t>itd</a:t>
            </a:r>
            <a:r>
              <a:rPr lang="en-IN" dirty="0" smtClean="0"/>
              <a:t> –network test –name alpine-image alpine ash</a:t>
            </a:r>
          </a:p>
          <a:p>
            <a:r>
              <a:rPr lang="en-IN" dirty="0" err="1" smtClean="0"/>
              <a:t>Docker</a:t>
            </a:r>
            <a:r>
              <a:rPr lang="en-IN" dirty="0" smtClean="0"/>
              <a:t> container inspect alpine-image</a:t>
            </a:r>
          </a:p>
          <a:p>
            <a:r>
              <a:rPr lang="en-IN" dirty="0" err="1" smtClean="0"/>
              <a:t>Docker</a:t>
            </a:r>
            <a:r>
              <a:rPr lang="en-IN" dirty="0" smtClean="0"/>
              <a:t> exec alpine-image </a:t>
            </a:r>
            <a:r>
              <a:rPr lang="en-IN" dirty="0" err="1" smtClean="0"/>
              <a:t>ip</a:t>
            </a:r>
            <a:r>
              <a:rPr lang="en-IN" dirty="0" smtClean="0"/>
              <a:t> </a:t>
            </a:r>
            <a:r>
              <a:rPr lang="en-IN" dirty="0" err="1" smtClean="0"/>
              <a:t>addr</a:t>
            </a:r>
            <a:r>
              <a:rPr lang="en-IN" dirty="0" smtClean="0"/>
              <a:t> show eth0</a:t>
            </a:r>
          </a:p>
          <a:p>
            <a:r>
              <a:rPr lang="en-IN" dirty="0" err="1" smtClean="0"/>
              <a:t>Docker</a:t>
            </a:r>
            <a:r>
              <a:rPr lang="en-IN" dirty="0" smtClean="0"/>
              <a:t> exec alpine-image </a:t>
            </a:r>
            <a:r>
              <a:rPr lang="en-IN" dirty="0" err="1" smtClean="0"/>
              <a:t>ip</a:t>
            </a:r>
            <a:r>
              <a:rPr lang="en-IN" dirty="0" smtClean="0"/>
              <a:t> route</a:t>
            </a:r>
          </a:p>
          <a:p>
            <a:r>
              <a:rPr lang="en-IN" dirty="0" err="1" smtClean="0"/>
              <a:t>Docker</a:t>
            </a:r>
            <a:r>
              <a:rPr lang="en-IN" dirty="0" smtClean="0"/>
              <a:t> container stop alpine-image</a:t>
            </a:r>
          </a:p>
          <a:p>
            <a:r>
              <a:rPr lang="en-IN" dirty="0" err="1" smtClean="0"/>
              <a:t>Docker</a:t>
            </a:r>
            <a:r>
              <a:rPr lang="en-IN" dirty="0" smtClean="0"/>
              <a:t> network </a:t>
            </a:r>
            <a:r>
              <a:rPr lang="en-IN" dirty="0" err="1" smtClean="0"/>
              <a:t>rm</a:t>
            </a:r>
            <a:r>
              <a:rPr lang="en-IN" dirty="0" smtClean="0"/>
              <a:t> test.</a:t>
            </a:r>
            <a:endParaRPr lang="en-IN" dirty="0"/>
          </a:p>
        </p:txBody>
      </p:sp>
    </p:spTree>
    <p:extLst>
      <p:ext uri="{BB962C8B-B14F-4D97-AF65-F5344CB8AC3E}">
        <p14:creationId xmlns:p14="http://schemas.microsoft.com/office/powerpoint/2010/main" xmlns="" val="2436935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EVENTS.</a:t>
            </a:r>
            <a:endParaRPr lang="en-IN" dirty="0"/>
          </a:p>
        </p:txBody>
      </p:sp>
      <p:sp>
        <p:nvSpPr>
          <p:cNvPr id="3" name="Content Placeholder 2"/>
          <p:cNvSpPr>
            <a:spLocks noGrp="1"/>
          </p:cNvSpPr>
          <p:nvPr>
            <p:ph idx="1"/>
          </p:nvPr>
        </p:nvSpPr>
        <p:spPr/>
        <p:txBody>
          <a:bodyPr/>
          <a:lstStyle/>
          <a:p>
            <a:r>
              <a:rPr lang="en-IN" dirty="0" err="1" smtClean="0"/>
              <a:t>Docker</a:t>
            </a:r>
            <a:r>
              <a:rPr lang="en-IN" dirty="0" smtClean="0"/>
              <a:t> events</a:t>
            </a:r>
          </a:p>
          <a:p>
            <a:r>
              <a:rPr lang="en-IN" dirty="0" err="1" smtClean="0"/>
              <a:t>Docker</a:t>
            </a:r>
            <a:r>
              <a:rPr lang="en-IN" dirty="0" smtClean="0"/>
              <a:t> create –-name test alpine ash</a:t>
            </a:r>
          </a:p>
          <a:p>
            <a:r>
              <a:rPr lang="en-IN" dirty="0" err="1" smtClean="0"/>
              <a:t>Docker</a:t>
            </a:r>
            <a:r>
              <a:rPr lang="en-IN" dirty="0" smtClean="0"/>
              <a:t> start test</a:t>
            </a:r>
          </a:p>
          <a:p>
            <a:r>
              <a:rPr lang="en-IN" dirty="0" err="1" smtClean="0"/>
              <a:t>Docker</a:t>
            </a:r>
            <a:r>
              <a:rPr lang="en-IN" dirty="0" smtClean="0"/>
              <a:t> stop test</a:t>
            </a:r>
          </a:p>
          <a:p>
            <a:r>
              <a:rPr lang="en-IN" dirty="0" err="1" smtClean="0"/>
              <a:t>Docker</a:t>
            </a:r>
            <a:r>
              <a:rPr lang="en-IN" dirty="0" smtClean="0"/>
              <a:t> events –since ‘10m’</a:t>
            </a:r>
          </a:p>
          <a:p>
            <a:r>
              <a:rPr lang="en-IN" dirty="0" err="1" smtClean="0"/>
              <a:t>Docker</a:t>
            </a:r>
            <a:r>
              <a:rPr lang="en-IN" dirty="0" smtClean="0"/>
              <a:t> events –since ‘2017-01-05’</a:t>
            </a:r>
          </a:p>
          <a:p>
            <a:r>
              <a:rPr lang="en-IN" dirty="0" err="1" smtClean="0"/>
              <a:t>Docker</a:t>
            </a:r>
            <a:r>
              <a:rPr lang="en-IN" dirty="0" smtClean="0"/>
              <a:t> events –filter ‘image=alpine’</a:t>
            </a:r>
          </a:p>
        </p:txBody>
      </p:sp>
    </p:spTree>
    <p:extLst>
      <p:ext uri="{BB962C8B-B14F-4D97-AF65-F5344CB8AC3E}">
        <p14:creationId xmlns:p14="http://schemas.microsoft.com/office/powerpoint/2010/main" xmlns="" val="1098866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PUSHING THE IMAGE TO DOCKER HUB.</a:t>
            </a:r>
            <a:endParaRPr lang="en-IN" dirty="0"/>
          </a:p>
        </p:txBody>
      </p:sp>
      <p:sp>
        <p:nvSpPr>
          <p:cNvPr id="3" name="Content Placeholder 2"/>
          <p:cNvSpPr>
            <a:spLocks noGrp="1"/>
          </p:cNvSpPr>
          <p:nvPr>
            <p:ph idx="1"/>
          </p:nvPr>
        </p:nvSpPr>
        <p:spPr/>
        <p:txBody>
          <a:bodyPr/>
          <a:lstStyle/>
          <a:p>
            <a:r>
              <a:rPr lang="en-IN" dirty="0" err="1" smtClean="0"/>
              <a:t>Docker</a:t>
            </a:r>
            <a:r>
              <a:rPr lang="en-IN" dirty="0" smtClean="0"/>
              <a:t> login</a:t>
            </a:r>
          </a:p>
          <a:p>
            <a:r>
              <a:rPr lang="en-IN" dirty="0" err="1" smtClean="0"/>
              <a:t>Docker</a:t>
            </a:r>
            <a:r>
              <a:rPr lang="en-IN" dirty="0" smtClean="0"/>
              <a:t> tag test </a:t>
            </a:r>
            <a:r>
              <a:rPr lang="en-IN" dirty="0" err="1" smtClean="0"/>
              <a:t>dgruploads</a:t>
            </a:r>
            <a:r>
              <a:rPr lang="en-IN" dirty="0" smtClean="0"/>
              <a:t>/test</a:t>
            </a:r>
          </a:p>
          <a:p>
            <a:r>
              <a:rPr lang="en-IN" dirty="0" err="1" smtClean="0"/>
              <a:t>Docker</a:t>
            </a:r>
            <a:r>
              <a:rPr lang="en-IN" dirty="0" smtClean="0"/>
              <a:t> push </a:t>
            </a:r>
            <a:r>
              <a:rPr lang="en-IN" dirty="0" err="1" smtClean="0"/>
              <a:t>dgruploads</a:t>
            </a:r>
            <a:r>
              <a:rPr lang="en-IN" dirty="0" smtClean="0"/>
              <a:t>/test</a:t>
            </a:r>
            <a:endParaRPr lang="en-IN" dirty="0"/>
          </a:p>
        </p:txBody>
      </p:sp>
    </p:spTree>
    <p:extLst>
      <p:ext uri="{BB962C8B-B14F-4D97-AF65-F5344CB8AC3E}">
        <p14:creationId xmlns:p14="http://schemas.microsoft.com/office/powerpoint/2010/main" xmlns="" val="90365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ENGINE.</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744516" y="1158490"/>
            <a:ext cx="6408712" cy="50149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950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a:t>
            </a:r>
            <a:endParaRPr lang="en-IN" dirty="0"/>
          </a:p>
        </p:txBody>
      </p:sp>
      <p:sp>
        <p:nvSpPr>
          <p:cNvPr id="3" name="Content Placeholder 2"/>
          <p:cNvSpPr>
            <a:spLocks noGrp="1"/>
          </p:cNvSpPr>
          <p:nvPr>
            <p:ph idx="1"/>
          </p:nvPr>
        </p:nvSpPr>
        <p:spPr/>
        <p:txBody>
          <a:bodyPr>
            <a:normAutofit lnSpcReduction="10000"/>
          </a:bodyPr>
          <a:lstStyle/>
          <a:p>
            <a:r>
              <a:rPr lang="en-IN" dirty="0" err="1" smtClean="0"/>
              <a:t>Docker</a:t>
            </a:r>
            <a:r>
              <a:rPr lang="en-IN" dirty="0" smtClean="0"/>
              <a:t> daemon : </a:t>
            </a:r>
            <a:r>
              <a:rPr lang="en-US" dirty="0" smtClean="0"/>
              <a:t>The </a:t>
            </a:r>
            <a:r>
              <a:rPr lang="en-US" dirty="0" err="1" smtClean="0"/>
              <a:t>Docker</a:t>
            </a:r>
            <a:r>
              <a:rPr lang="en-US" dirty="0" smtClean="0"/>
              <a:t> daemon (</a:t>
            </a:r>
            <a:r>
              <a:rPr lang="en-US" dirty="0" err="1" smtClean="0"/>
              <a:t>dockerd</a:t>
            </a:r>
            <a:r>
              <a:rPr lang="en-US" dirty="0" smtClean="0"/>
              <a:t>) listens for </a:t>
            </a:r>
            <a:r>
              <a:rPr lang="en-US" dirty="0" err="1" smtClean="0"/>
              <a:t>Docker</a:t>
            </a:r>
            <a:r>
              <a:rPr lang="en-US" dirty="0" smtClean="0"/>
              <a:t> API requests and manages </a:t>
            </a:r>
            <a:r>
              <a:rPr lang="en-US" dirty="0" err="1" smtClean="0"/>
              <a:t>Docker</a:t>
            </a:r>
            <a:r>
              <a:rPr lang="en-US" dirty="0" smtClean="0"/>
              <a:t> objects such as images, containers, networks, and volumes. A daemon can also communicate with other daemons to manage </a:t>
            </a:r>
            <a:r>
              <a:rPr lang="en-US" dirty="0" err="1" smtClean="0"/>
              <a:t>Docker</a:t>
            </a:r>
            <a:r>
              <a:rPr lang="en-US" dirty="0" smtClean="0"/>
              <a:t> services.</a:t>
            </a:r>
          </a:p>
          <a:p>
            <a:r>
              <a:rPr lang="en-US" dirty="0" err="1" smtClean="0"/>
              <a:t>Docker</a:t>
            </a:r>
            <a:r>
              <a:rPr lang="en-US" dirty="0" smtClean="0"/>
              <a:t> client : The </a:t>
            </a:r>
            <a:r>
              <a:rPr lang="en-US" dirty="0" err="1" smtClean="0"/>
              <a:t>Docker</a:t>
            </a:r>
            <a:r>
              <a:rPr lang="en-US" dirty="0" smtClean="0"/>
              <a:t> client (</a:t>
            </a:r>
            <a:r>
              <a:rPr lang="en-US" dirty="0" err="1" smtClean="0"/>
              <a:t>docker</a:t>
            </a:r>
            <a:r>
              <a:rPr lang="en-US" dirty="0" smtClean="0"/>
              <a:t>) is the primary way that many </a:t>
            </a:r>
            <a:r>
              <a:rPr lang="en-US" dirty="0" err="1" smtClean="0"/>
              <a:t>Docker</a:t>
            </a:r>
            <a:r>
              <a:rPr lang="en-US" dirty="0" smtClean="0"/>
              <a:t> users interact with </a:t>
            </a:r>
            <a:r>
              <a:rPr lang="en-US" dirty="0" err="1" smtClean="0"/>
              <a:t>Docker</a:t>
            </a:r>
            <a:r>
              <a:rPr lang="en-US" dirty="0" smtClean="0"/>
              <a:t>. When you use commands such as </a:t>
            </a:r>
            <a:r>
              <a:rPr lang="en-US" dirty="0" err="1" smtClean="0"/>
              <a:t>docker</a:t>
            </a:r>
            <a:r>
              <a:rPr lang="en-US" dirty="0" smtClean="0"/>
              <a:t> run, the client sends these commands to </a:t>
            </a:r>
            <a:r>
              <a:rPr lang="en-US" dirty="0" err="1" smtClean="0"/>
              <a:t>dockerd</a:t>
            </a:r>
            <a:r>
              <a:rPr lang="en-US" dirty="0" smtClean="0"/>
              <a:t>, which carries them out. The </a:t>
            </a:r>
            <a:r>
              <a:rPr lang="en-US" dirty="0" err="1" smtClean="0"/>
              <a:t>docker</a:t>
            </a:r>
            <a:r>
              <a:rPr lang="en-US" dirty="0" smtClean="0"/>
              <a:t> command uses the </a:t>
            </a:r>
            <a:r>
              <a:rPr lang="en-US" dirty="0" err="1" smtClean="0"/>
              <a:t>Docker</a:t>
            </a:r>
            <a:r>
              <a:rPr lang="en-US" dirty="0" smtClean="0"/>
              <a:t> API. The </a:t>
            </a:r>
            <a:r>
              <a:rPr lang="en-US" dirty="0" err="1" smtClean="0"/>
              <a:t>Docker</a:t>
            </a:r>
            <a:r>
              <a:rPr lang="en-US" dirty="0" smtClean="0"/>
              <a:t> client can communicate with more than one daemon.</a:t>
            </a:r>
            <a:endParaRPr lang="en-IN" dirty="0"/>
          </a:p>
        </p:txBody>
      </p:sp>
    </p:spTree>
    <p:extLst>
      <p:ext uri="{BB962C8B-B14F-4D97-AF65-F5344CB8AC3E}">
        <p14:creationId xmlns:p14="http://schemas.microsoft.com/office/powerpoint/2010/main" xmlns="" val="189058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REGISTRIES.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err="1" smtClean="0"/>
              <a:t>Docker</a:t>
            </a:r>
            <a:r>
              <a:rPr lang="en-US" dirty="0" smtClean="0"/>
              <a:t> registry stores </a:t>
            </a:r>
            <a:r>
              <a:rPr lang="en-US" dirty="0" err="1" smtClean="0"/>
              <a:t>Docker</a:t>
            </a:r>
            <a:r>
              <a:rPr lang="en-US" dirty="0" smtClean="0"/>
              <a:t> images. </a:t>
            </a:r>
            <a:r>
              <a:rPr lang="en-US" dirty="0" err="1" smtClean="0"/>
              <a:t>Docker</a:t>
            </a:r>
            <a:r>
              <a:rPr lang="en-US" dirty="0" smtClean="0"/>
              <a:t> Hub and </a:t>
            </a:r>
            <a:r>
              <a:rPr lang="en-US" dirty="0" err="1" smtClean="0"/>
              <a:t>Docker</a:t>
            </a:r>
            <a:r>
              <a:rPr lang="en-US" dirty="0" smtClean="0"/>
              <a:t> Cloud are public registries that anyone can use, and </a:t>
            </a:r>
            <a:r>
              <a:rPr lang="en-US" dirty="0" err="1" smtClean="0"/>
              <a:t>Docker</a:t>
            </a:r>
            <a:r>
              <a:rPr lang="en-US" dirty="0" smtClean="0"/>
              <a:t> is configured to look for images on </a:t>
            </a:r>
            <a:r>
              <a:rPr lang="en-US" dirty="0" err="1" smtClean="0"/>
              <a:t>Docker</a:t>
            </a:r>
            <a:r>
              <a:rPr lang="en-US" dirty="0" smtClean="0"/>
              <a:t> Hub by default. You can even run your own private registry.</a:t>
            </a:r>
          </a:p>
          <a:p>
            <a:r>
              <a:rPr lang="en-US" dirty="0" smtClean="0"/>
              <a:t>When you use the </a:t>
            </a:r>
            <a:r>
              <a:rPr lang="en-US" dirty="0" err="1" smtClean="0"/>
              <a:t>docker</a:t>
            </a:r>
            <a:r>
              <a:rPr lang="en-US" dirty="0" smtClean="0"/>
              <a:t> pull or </a:t>
            </a:r>
            <a:r>
              <a:rPr lang="en-US" dirty="0" err="1" smtClean="0"/>
              <a:t>docker</a:t>
            </a:r>
            <a:r>
              <a:rPr lang="en-US" dirty="0" smtClean="0"/>
              <a:t> run commands, the required images are pulled from your configured registry. When you use the </a:t>
            </a:r>
            <a:r>
              <a:rPr lang="en-US" dirty="0" err="1" smtClean="0"/>
              <a:t>docker</a:t>
            </a:r>
            <a:r>
              <a:rPr lang="en-US" dirty="0" smtClean="0"/>
              <a:t> push command, your image is pushed to your configured registry. </a:t>
            </a:r>
            <a:r>
              <a:rPr lang="en-US" dirty="0" err="1" smtClean="0"/>
              <a:t>Docker</a:t>
            </a:r>
            <a:r>
              <a:rPr lang="en-US" dirty="0" smtClean="0"/>
              <a:t> store allows you to buy and sell </a:t>
            </a:r>
            <a:r>
              <a:rPr lang="en-US" dirty="0" err="1" smtClean="0"/>
              <a:t>Docker</a:t>
            </a:r>
            <a:r>
              <a:rPr lang="en-US" dirty="0" smtClean="0"/>
              <a:t> images or distribute them for free. For instance, you can buy a </a:t>
            </a:r>
            <a:r>
              <a:rPr lang="en-US" dirty="0" err="1" smtClean="0"/>
              <a:t>Docker</a:t>
            </a:r>
            <a:r>
              <a:rPr lang="en-US" dirty="0" smtClean="0"/>
              <a:t> image containing an application or service from a software vendor and use the image to deploy the application into your testing, staging, and production environments. You can upgrade the application by pulling the new version of the image and redeploying the containers.</a:t>
            </a:r>
            <a:endParaRPr lang="en-IN" dirty="0"/>
          </a:p>
        </p:txBody>
      </p:sp>
    </p:spTree>
    <p:extLst>
      <p:ext uri="{BB962C8B-B14F-4D97-AF65-F5344CB8AC3E}">
        <p14:creationId xmlns:p14="http://schemas.microsoft.com/office/powerpoint/2010/main" xmlns="" val="280118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IMAGES.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An image is a read-only template with instructions for creating a </a:t>
            </a:r>
            <a:r>
              <a:rPr lang="en-US" dirty="0" err="1" smtClean="0"/>
              <a:t>Docker</a:t>
            </a:r>
            <a:r>
              <a:rPr lang="en-US" dirty="0" smtClean="0"/>
              <a:t> container. Often, an image is based on another image, with some additional customization. For example, you may build an image which is based on the </a:t>
            </a:r>
            <a:r>
              <a:rPr lang="en-US" dirty="0" err="1" smtClean="0"/>
              <a:t>ubuntu</a:t>
            </a:r>
            <a:r>
              <a:rPr lang="en-US" dirty="0" smtClean="0"/>
              <a:t> image, but installs the Apache web server and your application, as well as the configuration details needed to make your application run.</a:t>
            </a:r>
          </a:p>
          <a:p>
            <a:r>
              <a:rPr lang="en-US" dirty="0" smtClean="0"/>
              <a:t>You might create your own images or you might only use those created by others and published in a registry. To build your own image, you create a </a:t>
            </a:r>
            <a:r>
              <a:rPr lang="en-US" dirty="0" err="1" smtClean="0"/>
              <a:t>Dockerfile</a:t>
            </a:r>
            <a:r>
              <a:rPr lang="en-US" dirty="0" smtClean="0"/>
              <a:t> with a simple syntax for defining the steps needed to create the image and run it. Each instruction in a </a:t>
            </a:r>
            <a:r>
              <a:rPr lang="en-US" dirty="0" err="1" smtClean="0"/>
              <a:t>Dockerfile</a:t>
            </a:r>
            <a:r>
              <a:rPr lang="en-US" dirty="0" smtClean="0"/>
              <a:t> creates a layer in the image. When you change the </a:t>
            </a:r>
            <a:r>
              <a:rPr lang="en-US" dirty="0" err="1" smtClean="0"/>
              <a:t>Dockerfile</a:t>
            </a:r>
            <a:r>
              <a:rPr lang="en-US" dirty="0" smtClean="0"/>
              <a:t> and rebuild the image, only those layers which have changed are rebuilt. This is part of what makes images so lightweight, small, and fast, when compared to other virtualization technologies. </a:t>
            </a:r>
            <a:br>
              <a:rPr lang="en-US" dirty="0" smtClean="0"/>
            </a:br>
            <a:endParaRPr lang="en-IN" dirty="0"/>
          </a:p>
        </p:txBody>
      </p:sp>
    </p:spTree>
    <p:extLst>
      <p:ext uri="{BB962C8B-B14F-4D97-AF65-F5344CB8AC3E}">
        <p14:creationId xmlns:p14="http://schemas.microsoft.com/office/powerpoint/2010/main" xmlns="" val="358397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CONTAINERS.</a:t>
            </a:r>
            <a:endParaRPr lang="en-IN" dirty="0"/>
          </a:p>
        </p:txBody>
      </p:sp>
      <p:sp>
        <p:nvSpPr>
          <p:cNvPr id="3" name="Content Placeholder 2"/>
          <p:cNvSpPr>
            <a:spLocks noGrp="1"/>
          </p:cNvSpPr>
          <p:nvPr>
            <p:ph idx="1"/>
          </p:nvPr>
        </p:nvSpPr>
        <p:spPr/>
        <p:txBody>
          <a:bodyPr/>
          <a:lstStyle/>
          <a:p>
            <a:r>
              <a:rPr lang="en-US" dirty="0" smtClean="0"/>
              <a:t>A container is a runnable instance of an image. You can create, start, stop, move, or delete a container using the </a:t>
            </a:r>
            <a:r>
              <a:rPr lang="en-US" dirty="0" err="1" smtClean="0"/>
              <a:t>Docker</a:t>
            </a:r>
            <a:r>
              <a:rPr lang="en-US" dirty="0" smtClean="0"/>
              <a:t> API or CLI. You can connect a container to one or more networks, attach storage to it, or even create a new image based on its current state.</a:t>
            </a:r>
          </a:p>
          <a:p>
            <a:r>
              <a:rPr lang="en-US" dirty="0" smtClean="0"/>
              <a:t>The following command runs an </a:t>
            </a:r>
            <a:r>
              <a:rPr lang="en-US" dirty="0" err="1" smtClean="0"/>
              <a:t>ubuntu</a:t>
            </a:r>
            <a:r>
              <a:rPr lang="en-US" dirty="0" smtClean="0"/>
              <a:t> container, attaches interactively to your local command-line session, and runs /bin/bash.</a:t>
            </a:r>
          </a:p>
          <a:p>
            <a:pPr lvl="1"/>
            <a:r>
              <a:rPr lang="de-DE" dirty="0" smtClean="0"/>
              <a:t>docker run -i -t ubuntu /bin/bash</a:t>
            </a:r>
            <a:endParaRPr lang="en-IN" dirty="0"/>
          </a:p>
        </p:txBody>
      </p:sp>
    </p:spTree>
    <p:extLst>
      <p:ext uri="{BB962C8B-B14F-4D97-AF65-F5344CB8AC3E}">
        <p14:creationId xmlns:p14="http://schemas.microsoft.com/office/powerpoint/2010/main" xmlns="" val="378535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CONTAINERS.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When you run this command, the following happens (assuming you are using the default registry configuration):</a:t>
            </a:r>
          </a:p>
          <a:p>
            <a:pPr lvl="1"/>
            <a:r>
              <a:rPr lang="en-US" dirty="0" smtClean="0"/>
              <a:t>If you do not have the </a:t>
            </a:r>
            <a:r>
              <a:rPr lang="en-US" dirty="0" err="1" smtClean="0"/>
              <a:t>ubuntu</a:t>
            </a:r>
            <a:r>
              <a:rPr lang="en-US" dirty="0" smtClean="0"/>
              <a:t> image locally, </a:t>
            </a:r>
            <a:r>
              <a:rPr lang="en-US" dirty="0" err="1" smtClean="0"/>
              <a:t>Docker</a:t>
            </a:r>
            <a:r>
              <a:rPr lang="en-US" dirty="0" smtClean="0"/>
              <a:t> pulls it from your configured registry, as though you had run </a:t>
            </a:r>
            <a:r>
              <a:rPr lang="en-US" dirty="0" err="1" smtClean="0"/>
              <a:t>docker</a:t>
            </a:r>
            <a:r>
              <a:rPr lang="en-US" dirty="0" smtClean="0"/>
              <a:t> pull </a:t>
            </a:r>
            <a:r>
              <a:rPr lang="en-US" dirty="0" err="1" smtClean="0"/>
              <a:t>ubuntu</a:t>
            </a:r>
            <a:r>
              <a:rPr lang="en-US" dirty="0" smtClean="0"/>
              <a:t> manually. </a:t>
            </a:r>
          </a:p>
          <a:p>
            <a:pPr lvl="1"/>
            <a:r>
              <a:rPr lang="en-US" dirty="0" err="1" smtClean="0"/>
              <a:t>Docker</a:t>
            </a:r>
            <a:r>
              <a:rPr lang="en-US" dirty="0" smtClean="0"/>
              <a:t> creates a new container, as though you had run a </a:t>
            </a:r>
            <a:r>
              <a:rPr lang="en-US" dirty="0" err="1" smtClean="0"/>
              <a:t>docker</a:t>
            </a:r>
            <a:r>
              <a:rPr lang="en-US" dirty="0" smtClean="0"/>
              <a:t> container create command manually. </a:t>
            </a:r>
          </a:p>
          <a:p>
            <a:pPr lvl="1"/>
            <a:r>
              <a:rPr lang="en-US" dirty="0" err="1" smtClean="0"/>
              <a:t>Docker</a:t>
            </a:r>
            <a:r>
              <a:rPr lang="en-US" dirty="0" smtClean="0"/>
              <a:t> allocates a read-write </a:t>
            </a:r>
            <a:r>
              <a:rPr lang="en-US" dirty="0" err="1" smtClean="0"/>
              <a:t>filesystem</a:t>
            </a:r>
            <a:r>
              <a:rPr lang="en-US" dirty="0" smtClean="0"/>
              <a:t> to the container, as its final layer. This allows a running container to create or modify files and directories in its local </a:t>
            </a:r>
            <a:r>
              <a:rPr lang="en-US" dirty="0" err="1" smtClean="0"/>
              <a:t>filesystem</a:t>
            </a:r>
            <a:r>
              <a:rPr lang="en-US" dirty="0" smtClean="0"/>
              <a:t>. </a:t>
            </a:r>
          </a:p>
          <a:p>
            <a:pPr lvl="1"/>
            <a:r>
              <a:rPr lang="en-US" dirty="0" err="1" smtClean="0"/>
              <a:t>Docker</a:t>
            </a:r>
            <a:r>
              <a:rPr lang="en-US" dirty="0" smtClean="0"/>
              <a:t> creates a network interface to connect the container to the default network, since you did not specify any networking options. This includes assigning an IP address to the container. By default, containers can connect to external networks using the host machine’s network connection. </a:t>
            </a:r>
          </a:p>
          <a:p>
            <a:pPr lvl="1"/>
            <a:r>
              <a:rPr lang="en-US" dirty="0" err="1" smtClean="0"/>
              <a:t>Docker</a:t>
            </a:r>
            <a:r>
              <a:rPr lang="en-US" dirty="0" smtClean="0"/>
              <a:t> starts the container and executes /bin/bash. Because the container is running interactively and attached to your terminal (due to the -i and -t flags), you can provide input using your keyboard while the output is logged to your terminal. </a:t>
            </a:r>
          </a:p>
          <a:p>
            <a:pPr lvl="1"/>
            <a:r>
              <a:rPr lang="en-US" dirty="0" smtClean="0"/>
              <a:t>When you type exit to terminate the /bin/bash command, the container stops but is not removed. You can start it again or remove it.</a:t>
            </a:r>
            <a:endParaRPr lang="en-IN" dirty="0"/>
          </a:p>
        </p:txBody>
      </p:sp>
    </p:spTree>
    <p:extLst>
      <p:ext uri="{BB962C8B-B14F-4D97-AF65-F5344CB8AC3E}">
        <p14:creationId xmlns:p14="http://schemas.microsoft.com/office/powerpoint/2010/main" xmlns="" val="314206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3159</TotalTime>
  <Words>2408</Words>
  <Application>Microsoft Office PowerPoint</Application>
  <PresentationFormat>Custom</PresentationFormat>
  <Paragraphs>204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DOCKER.</vt:lpstr>
      <vt:lpstr>INTRODUCTION TO DOCKER.</vt:lpstr>
      <vt:lpstr>DOCKER ENGINE.</vt:lpstr>
      <vt:lpstr>DOCKER ENGINE.</vt:lpstr>
      <vt:lpstr>DOCKER.</vt:lpstr>
      <vt:lpstr>DOCKER REGISTRIES.</vt:lpstr>
      <vt:lpstr>DOCKER IMAGES.</vt:lpstr>
      <vt:lpstr>DOCKER CONTAINERS.</vt:lpstr>
      <vt:lpstr>DOCKER CONTAINERS.</vt:lpstr>
      <vt:lpstr>DOCKER SERVICES.</vt:lpstr>
      <vt:lpstr>CONTAINERS VS VIRTUAL MACHINES.</vt:lpstr>
      <vt:lpstr>DOCKER ARCHITECTURE.</vt:lpstr>
      <vt:lpstr>DOCKER ARCHITECTURE.</vt:lpstr>
      <vt:lpstr>DOCKER HUB.</vt:lpstr>
      <vt:lpstr>INSTALLATION OF DOCKER.</vt:lpstr>
      <vt:lpstr>BASIC DOCKER COMMANDS.</vt:lpstr>
      <vt:lpstr>BASIC DOCKER COMMANDS.</vt:lpstr>
      <vt:lpstr>BASIC DOCKER COMMANDS.</vt:lpstr>
      <vt:lpstr>DOCKER IMAGES.</vt:lpstr>
      <vt:lpstr>DOCKER CONTAINER.</vt:lpstr>
      <vt:lpstr>DOCKERFILE.</vt:lpstr>
      <vt:lpstr>DOCKERFILE.</vt:lpstr>
      <vt:lpstr>DOCKERFILE.</vt:lpstr>
      <vt:lpstr>DOCKER VOLUMES</vt:lpstr>
      <vt:lpstr>DOCKER COMPOSE.</vt:lpstr>
      <vt:lpstr>DOCKER COMPOSE.</vt:lpstr>
      <vt:lpstr>DOCKER NETWORK.</vt:lpstr>
      <vt:lpstr>DOCKER NETWORK.</vt:lpstr>
      <vt:lpstr>USING THE DEFAULT BRIDGE NETWORK.</vt:lpstr>
      <vt:lpstr>NETWORKING USING THE HOST NETWORK.</vt:lpstr>
      <vt:lpstr>NETWORKING USING OVERLAY NETWORKS.</vt:lpstr>
      <vt:lpstr>OVERLAY NETWORK</vt:lpstr>
      <vt:lpstr>OVERLAY NETWORK.</vt:lpstr>
      <vt:lpstr>MACVLAN NETWORK</vt:lpstr>
      <vt:lpstr>MACVLAN NETWORK.</vt:lpstr>
      <vt:lpstr>DOCKER EVENTS.</vt:lpstr>
      <vt:lpstr>PUSHING THE IMAGE TO DOCKER HUB.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DGR</dc:creator>
  <cp:lastModifiedBy>susha</cp:lastModifiedBy>
  <cp:revision>84</cp:revision>
  <dcterms:created xsi:type="dcterms:W3CDTF">2018-09-08T01:43:36Z</dcterms:created>
  <dcterms:modified xsi:type="dcterms:W3CDTF">2018-12-06T11:26:06Z</dcterms:modified>
</cp:coreProperties>
</file>