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Semi-Bold" charset="1" panose="00000700000000000000"/>
      <p:regular r:id="rId19"/>
    </p:embeddedFont>
    <p:embeddedFont>
      <p:font typeface="Poppins" charset="1" panose="00000500000000000000"/>
      <p:regular r:id="rId20"/>
    </p:embeddedFont>
    <p:embeddedFont>
      <p:font typeface="Montserrat Ultra-Bold" charset="1" panose="00000900000000000000"/>
      <p:regular r:id="rId21"/>
    </p:embeddedFont>
    <p:embeddedFont>
      <p:font typeface="Montserrat" charset="1" panose="00000500000000000000"/>
      <p:regular r:id="rId22"/>
    </p:embeddedFont>
    <p:embeddedFont>
      <p:font typeface="Libra Sans" charset="1" panose="020B0604020202020204"/>
      <p:regular r:id="rId23"/>
    </p:embeddedFont>
    <p:embeddedFont>
      <p:font typeface="Montserrat Bold" charset="1" panose="00000800000000000000"/>
      <p:regular r:id="rId24"/>
    </p:embeddedFont>
    <p:embeddedFont>
      <p:font typeface="Poppins Bold" charset="1" panose="00000800000000000000"/>
      <p:regular r:id="rId25"/>
    </p:embeddedFont>
    <p:embeddedFont>
      <p:font typeface="Montserrat Semi-Bold" charset="1" panose="000007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Relationship Id="rId4" Target="../media/image4.png" Type="http://schemas.openxmlformats.org/officeDocument/2006/relationships/image"/><Relationship Id="rId5" Target="../media/image5.jpeg" Type="http://schemas.openxmlformats.org/officeDocument/2006/relationships/image"/><Relationship Id="rId6" Target="../media/image6.jpeg" Type="http://schemas.openxmlformats.org/officeDocument/2006/relationships/image"/><Relationship Id="rId7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Relationship Id="rId3" Target="../media/image11.jpeg" Type="http://schemas.openxmlformats.org/officeDocument/2006/relationships/image"/><Relationship Id="rId4" Target="../media/image12.jpeg" Type="http://schemas.openxmlformats.org/officeDocument/2006/relationships/image"/><Relationship Id="rId5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101622" y="-767350"/>
            <a:ext cx="22013892" cy="12354774"/>
          </a:xfrm>
          <a:custGeom>
            <a:avLst/>
            <a:gdLst/>
            <a:ahLst/>
            <a:cxnLst/>
            <a:rect r="r" b="b" t="t" l="l"/>
            <a:pathLst>
              <a:path h="12354774" w="22013892">
                <a:moveTo>
                  <a:pt x="0" y="0"/>
                </a:moveTo>
                <a:lnTo>
                  <a:pt x="22013891" y="0"/>
                </a:lnTo>
                <a:lnTo>
                  <a:pt x="22013891" y="12354775"/>
                </a:lnTo>
                <a:lnTo>
                  <a:pt x="0" y="12354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467" r="0" b="-946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046418" y="-961955"/>
            <a:ext cx="22453902" cy="11711713"/>
            <a:chOff x="0" y="0"/>
            <a:chExt cx="5913785" cy="30845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913785" cy="3084567"/>
            </a:xfrm>
            <a:custGeom>
              <a:avLst/>
              <a:gdLst/>
              <a:ahLst/>
              <a:cxnLst/>
              <a:rect r="r" b="b" t="t" l="l"/>
              <a:pathLst>
                <a:path h="3084567" w="5913785">
                  <a:moveTo>
                    <a:pt x="0" y="0"/>
                  </a:moveTo>
                  <a:lnTo>
                    <a:pt x="5913785" y="0"/>
                  </a:lnTo>
                  <a:lnTo>
                    <a:pt x="5913785" y="3084567"/>
                  </a:lnTo>
                  <a:lnTo>
                    <a:pt x="0" y="3084567"/>
                  </a:lnTo>
                  <a:close/>
                </a:path>
              </a:pathLst>
            </a:custGeom>
            <a:solidFill>
              <a:srgbClr val="AAD7D4">
                <a:alpha val="2862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913785" cy="3122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52214" y="3491955"/>
            <a:ext cx="13066873" cy="165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18"/>
              </a:lnSpc>
            </a:pPr>
            <a:r>
              <a:rPr lang="en-US" b="true" sz="12998" spc="-701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HOME SAFETY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794060" y="5681639"/>
            <a:ext cx="6983181" cy="669188"/>
            <a:chOff x="0" y="0"/>
            <a:chExt cx="9310908" cy="892251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310908" cy="892251"/>
              <a:chOff x="0" y="0"/>
              <a:chExt cx="1839192" cy="176247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839192" cy="176247"/>
              </a:xfrm>
              <a:custGeom>
                <a:avLst/>
                <a:gdLst/>
                <a:ahLst/>
                <a:cxnLst/>
                <a:rect r="r" b="b" t="t" l="l"/>
                <a:pathLst>
                  <a:path h="176247" w="1839192">
                    <a:moveTo>
                      <a:pt x="0" y="0"/>
                    </a:moveTo>
                    <a:lnTo>
                      <a:pt x="1839192" y="0"/>
                    </a:lnTo>
                    <a:lnTo>
                      <a:pt x="1839192" y="176247"/>
                    </a:lnTo>
                    <a:lnTo>
                      <a:pt x="0" y="176247"/>
                    </a:lnTo>
                    <a:close/>
                  </a:path>
                </a:pathLst>
              </a:custGeom>
              <a:solidFill>
                <a:srgbClr val="AAD7D4"/>
              </a:solidFill>
              <a:ln w="28575" cap="sq">
                <a:solidFill>
                  <a:srgbClr val="1C2120"/>
                </a:solidFill>
                <a:prstDash val="solid"/>
                <a:miter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1839192" cy="2143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51847" y="137266"/>
              <a:ext cx="8823954" cy="6558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45"/>
                </a:lnSpc>
              </a:pPr>
              <a:r>
                <a:rPr lang="en-US" sz="3445" spc="-68">
                  <a:solidFill>
                    <a:srgbClr val="1C2120"/>
                  </a:solidFill>
                  <a:latin typeface="Poppins"/>
                  <a:ea typeface="Poppins"/>
                  <a:cs typeface="Poppins"/>
                  <a:sym typeface="Poppins"/>
                </a:rPr>
                <a:t>PRESENTED BY TEAM AJCE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594020" y="4932002"/>
            <a:ext cx="9923696" cy="478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45"/>
              </a:lnSpc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IOT-BASED GAS LEAKAGE DETECTION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479112" y="7494389"/>
            <a:ext cx="5185693" cy="1763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3841" indent="-371921" lvl="1">
              <a:lnSpc>
                <a:spcPts val="3445"/>
              </a:lnSpc>
              <a:buFont typeface="Arial"/>
              <a:buChar char="•"/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JISHIN BIJUMON</a:t>
            </a:r>
          </a:p>
          <a:p>
            <a:pPr algn="just" marL="743841" indent="-371921" lvl="1">
              <a:lnSpc>
                <a:spcPts val="3445"/>
              </a:lnSpc>
              <a:buFont typeface="Arial"/>
              <a:buChar char="•"/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SHARON THOMAS</a:t>
            </a:r>
          </a:p>
          <a:p>
            <a:pPr algn="just" marL="743841" indent="-371921" lvl="1">
              <a:lnSpc>
                <a:spcPts val="3445"/>
              </a:lnSpc>
              <a:buFont typeface="Arial"/>
              <a:buChar char="•"/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JOEL JAMES</a:t>
            </a:r>
          </a:p>
          <a:p>
            <a:pPr algn="just" marL="743841" indent="-371921" lvl="1">
              <a:lnSpc>
                <a:spcPts val="3445"/>
              </a:lnSpc>
              <a:buFont typeface="Arial"/>
              <a:buChar char="•"/>
            </a:pPr>
            <a:r>
              <a:rPr lang="en-US" sz="3445" spc="-68">
                <a:solidFill>
                  <a:srgbClr val="1C2120"/>
                </a:solidFill>
                <a:latin typeface="Poppins"/>
                <a:ea typeface="Poppins"/>
                <a:cs typeface="Poppins"/>
                <a:sym typeface="Poppins"/>
              </a:rPr>
              <a:t>ROHAN P THOMAS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7136472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Benefits Of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038448"/>
            <a:ext cx="8115300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6999" strike="noStrike" u="non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299631"/>
            <a:ext cx="16230600" cy="294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Early Warning System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Quickly detects gas leaks and triggers alarms to prevent accidents.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Monitoring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Firebase logs sensor data for remote tracking and analysis.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Cost-effective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Uses affordable components like ESP8266 and MQ5 for budget-friendly safety.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Scalable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Can be expanded for industrial use with multiple sensors and automation.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678694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Future Scope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0846" y="2389187"/>
            <a:ext cx="15926309" cy="365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92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SMS/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Email Alerts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 GSM or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IFTTT to send emergency notifications.</a:t>
            </a:r>
          </a:p>
          <a:p>
            <a:pPr algn="l" marL="604519" indent="-302260" lvl="1">
              <a:lnSpc>
                <a:spcPts val="492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Smart Home Integration –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Connect with Google Home/Alexa for voice alerts.</a:t>
            </a:r>
          </a:p>
          <a:p>
            <a:pPr algn="l" marL="604519" indent="-302260" lvl="1">
              <a:lnSpc>
                <a:spcPts val="492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Portable Battery Design –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Make the system wireless for flexible placement.</a:t>
            </a:r>
          </a:p>
          <a:p>
            <a:pPr algn="l" marL="604519" indent="-302260" lvl="1">
              <a:lnSpc>
                <a:spcPts val="4927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AI-Based Analysis –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Use machine learning to predict gas leaks before they become critical.</a:t>
            </a:r>
          </a:p>
          <a:p>
            <a:pPr algn="l">
              <a:lnSpc>
                <a:spcPts val="492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557463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4691" y="2332602"/>
            <a:ext cx="15738618" cy="2111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17"/>
              </a:lnSpc>
              <a:spcBef>
                <a:spcPct val="0"/>
              </a:spcBef>
            </a:pPr>
            <a:r>
              <a:rPr lang="en-US" sz="301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successfully demonstrates an IoT-based gas leakage detection system that enhances safety through real-time monitoring, instant alerts, and cloud-based data logging, with potential for future upgrades like AI analysis and smart home integration for even smarter safety solutions.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4063522"/>
            <a:ext cx="11923966" cy="156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60"/>
              </a:lnSpc>
            </a:pPr>
            <a:r>
              <a:rPr lang="en-US" b="true" sz="12023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9253" y="1085850"/>
            <a:ext cx="5424578" cy="1003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  <a:spcBef>
                <a:spcPct val="0"/>
              </a:spcBef>
            </a:pPr>
            <a:r>
              <a:rPr lang="en-US" b="true" sz="7000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Contents</a:t>
            </a:r>
          </a:p>
        </p:txBody>
      </p:sp>
      <p:sp>
        <p:nvSpPr>
          <p:cNvPr name="AutoShape 3" id="3"/>
          <p:cNvSpPr/>
          <p:nvPr/>
        </p:nvSpPr>
        <p:spPr>
          <a:xfrm>
            <a:off x="7397137" y="2969734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7397137" y="4131226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8514711" y="2231864"/>
            <a:ext cx="3040289" cy="422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Idea of the Project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7488394" y="2239661"/>
            <a:ext cx="746099" cy="449085"/>
            <a:chOff x="0" y="0"/>
            <a:chExt cx="821371" cy="4943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613059" y="2240128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02</a:t>
            </a:r>
          </a:p>
        </p:txBody>
      </p:sp>
      <p:sp>
        <p:nvSpPr>
          <p:cNvPr name="AutoShape 10" id="10"/>
          <p:cNvSpPr/>
          <p:nvPr/>
        </p:nvSpPr>
        <p:spPr>
          <a:xfrm>
            <a:off x="7425112" y="5104059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2186793" y="4450313"/>
            <a:ext cx="5553328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Circuit Diagram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7425112" y="4420010"/>
            <a:ext cx="746099" cy="449085"/>
            <a:chOff x="0" y="0"/>
            <a:chExt cx="821371" cy="49439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549777" y="4420477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06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7521803" y="3358443"/>
            <a:ext cx="746099" cy="449085"/>
            <a:chOff x="0" y="0"/>
            <a:chExt cx="821371" cy="4943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646468" y="3358911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186793" y="3391560"/>
            <a:ext cx="3608979" cy="415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22"/>
              </a:lnSpc>
            </a:pPr>
            <a:r>
              <a:rPr lang="en-US" sz="23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Components Used</a:t>
            </a:r>
          </a:p>
        </p:txBody>
      </p:sp>
      <p:sp>
        <p:nvSpPr>
          <p:cNvPr name="AutoShape 21" id="21"/>
          <p:cNvSpPr/>
          <p:nvPr/>
        </p:nvSpPr>
        <p:spPr>
          <a:xfrm>
            <a:off x="7488394" y="6105594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2" id="22"/>
          <p:cNvSpPr txBox="true"/>
          <p:nvPr/>
        </p:nvSpPr>
        <p:spPr>
          <a:xfrm rot="0">
            <a:off x="2186793" y="5342184"/>
            <a:ext cx="5351864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Benefits of the Project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397137" y="5394572"/>
            <a:ext cx="746099" cy="449085"/>
            <a:chOff x="0" y="0"/>
            <a:chExt cx="821371" cy="49439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521803" y="5395039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552811" y="5342184"/>
            <a:ext cx="3752435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</a:p>
        </p:txBody>
      </p:sp>
      <p:sp>
        <p:nvSpPr>
          <p:cNvPr name="AutoShape 28" id="28"/>
          <p:cNvSpPr/>
          <p:nvPr/>
        </p:nvSpPr>
        <p:spPr>
          <a:xfrm>
            <a:off x="1067828" y="5108822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085534" y="3023298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1229964" y="2312276"/>
            <a:ext cx="746099" cy="449085"/>
            <a:chOff x="0" y="0"/>
            <a:chExt cx="994798" cy="598780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994798" cy="598780"/>
              <a:chOff x="0" y="0"/>
              <a:chExt cx="821371" cy="49439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21371" cy="494393"/>
              </a:xfrm>
              <a:custGeom>
                <a:avLst/>
                <a:gdLst/>
                <a:ahLst/>
                <a:cxnLst/>
                <a:rect r="r" b="b" t="t" l="l"/>
                <a:pathLst>
                  <a:path h="494393" w="821371">
                    <a:moveTo>
                      <a:pt x="203200" y="0"/>
                    </a:moveTo>
                    <a:lnTo>
                      <a:pt x="821371" y="0"/>
                    </a:lnTo>
                    <a:lnTo>
                      <a:pt x="618171" y="494393"/>
                    </a:lnTo>
                    <a:lnTo>
                      <a:pt x="0" y="494393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101600" y="-38100"/>
                <a:ext cx="618171" cy="5324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166221" y="19673"/>
              <a:ext cx="662357" cy="502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9"/>
                </a:lnSpc>
              </a:pPr>
              <a:r>
                <a:rPr lang="en-US" sz="2213">
                  <a:solidFill>
                    <a:srgbClr val="000000"/>
                  </a:solidFill>
                  <a:latin typeface="Libra Sans"/>
                  <a:ea typeface="Libra Sans"/>
                  <a:cs typeface="Libra Sans"/>
                  <a:sym typeface="Libra Sans"/>
                </a:rPr>
                <a:t>01</a:t>
              </a:r>
            </a:p>
          </p:txBody>
        </p:sp>
      </p:grpSp>
      <p:sp>
        <p:nvSpPr>
          <p:cNvPr name="TextBox 35" id="35"/>
          <p:cNvSpPr txBox="true"/>
          <p:nvPr/>
        </p:nvSpPr>
        <p:spPr>
          <a:xfrm rot="0">
            <a:off x="2507518" y="2314004"/>
            <a:ext cx="2893930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Introduction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1048778" y="4459838"/>
            <a:ext cx="746099" cy="449085"/>
            <a:chOff x="0" y="0"/>
            <a:chExt cx="821371" cy="49439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173444" y="4460305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05</a:t>
            </a:r>
          </a:p>
        </p:txBody>
      </p:sp>
      <p:sp>
        <p:nvSpPr>
          <p:cNvPr name="AutoShape 40" id="40"/>
          <p:cNvSpPr/>
          <p:nvPr/>
        </p:nvSpPr>
        <p:spPr>
          <a:xfrm>
            <a:off x="1067828" y="4131226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1" id="41"/>
          <p:cNvGrpSpPr/>
          <p:nvPr/>
        </p:nvGrpSpPr>
        <p:grpSpPr>
          <a:xfrm rot="0">
            <a:off x="1105299" y="3401153"/>
            <a:ext cx="746099" cy="449085"/>
            <a:chOff x="0" y="0"/>
            <a:chExt cx="821371" cy="49439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4" id="44"/>
          <p:cNvSpPr txBox="true"/>
          <p:nvPr/>
        </p:nvSpPr>
        <p:spPr>
          <a:xfrm rot="0">
            <a:off x="1229964" y="3401620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8514711" y="3263628"/>
            <a:ext cx="5351864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Implementation &amp; Methodology</a:t>
            </a:r>
          </a:p>
        </p:txBody>
      </p:sp>
      <p:sp>
        <p:nvSpPr>
          <p:cNvPr name="AutoShape 46" id="46"/>
          <p:cNvSpPr/>
          <p:nvPr/>
        </p:nvSpPr>
        <p:spPr>
          <a:xfrm>
            <a:off x="1028700" y="6100832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7" id="47"/>
          <p:cNvSpPr txBox="true"/>
          <p:nvPr/>
        </p:nvSpPr>
        <p:spPr>
          <a:xfrm rot="0">
            <a:off x="8514711" y="4396493"/>
            <a:ext cx="3040289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Testing &amp; Results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028700" y="5437434"/>
            <a:ext cx="746099" cy="449085"/>
            <a:chOff x="0" y="0"/>
            <a:chExt cx="821371" cy="494393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153365" y="5437901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07</a:t>
            </a:r>
          </a:p>
        </p:txBody>
      </p:sp>
      <p:sp>
        <p:nvSpPr>
          <p:cNvPr name="AutoShape 52" id="52"/>
          <p:cNvSpPr/>
          <p:nvPr/>
        </p:nvSpPr>
        <p:spPr>
          <a:xfrm>
            <a:off x="1103241" y="7093822"/>
            <a:ext cx="5360590" cy="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3" id="53"/>
          <p:cNvGrpSpPr/>
          <p:nvPr/>
        </p:nvGrpSpPr>
        <p:grpSpPr>
          <a:xfrm rot="0">
            <a:off x="1105299" y="6451711"/>
            <a:ext cx="746099" cy="449085"/>
            <a:chOff x="0" y="0"/>
            <a:chExt cx="821371" cy="49439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21371" cy="494393"/>
            </a:xfrm>
            <a:custGeom>
              <a:avLst/>
              <a:gdLst/>
              <a:ahLst/>
              <a:cxnLst/>
              <a:rect r="r" b="b" t="t" l="l"/>
              <a:pathLst>
                <a:path h="494393" w="821371">
                  <a:moveTo>
                    <a:pt x="203200" y="0"/>
                  </a:moveTo>
                  <a:lnTo>
                    <a:pt x="821371" y="0"/>
                  </a:lnTo>
                  <a:lnTo>
                    <a:pt x="618171" y="494393"/>
                  </a:lnTo>
                  <a:lnTo>
                    <a:pt x="0" y="494393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101600" y="-38100"/>
              <a:ext cx="618171" cy="532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229964" y="6452178"/>
            <a:ext cx="496768" cy="391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9"/>
              </a:lnSpc>
            </a:pPr>
            <a:r>
              <a:rPr lang="en-US" sz="2213">
                <a:solidFill>
                  <a:srgbClr val="000000"/>
                </a:solidFill>
                <a:latin typeface="Libra Sans"/>
                <a:ea typeface="Libra Sans"/>
                <a:cs typeface="Libra Sans"/>
                <a:sym typeface="Libra Sans"/>
              </a:rPr>
              <a:t>09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186793" y="6443915"/>
            <a:ext cx="3752435" cy="417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2"/>
              </a:lnSpc>
            </a:pPr>
            <a:r>
              <a:rPr lang="en-US" sz="2473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7136472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98608"/>
            <a:ext cx="16230600" cy="4603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Gas leaks pose serious safe</a:t>
            </a:r>
            <a:r>
              <a:rPr lang="en-US" sz="2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 hazards in homes and industries, leading to fire outbreaks and health risks.</a:t>
            </a:r>
          </a:p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This project presents an IoT-based Gas Leakage Detection &amp; Environmental Monitoring System using the ESP8266 microcontroller.</a:t>
            </a:r>
          </a:p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system integrates an MQ5 gas sensor to detect hazardous gases, a DHT11 sensor to monitor temperature, and visual/audio alerts (LEDs &amp; buzzer) for immediate warning.</a:t>
            </a:r>
          </a:p>
          <a:p>
            <a:pPr algn="just" marL="626107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All sensor data is stored in Firebase for real-time monitoring and analysis</a:t>
            </a:r>
          </a:p>
          <a:p>
            <a:pPr algn="just">
              <a:lnSpc>
                <a:spcPts val="405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95375"/>
            <a:ext cx="9629855" cy="196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Idea of the Project</a:t>
            </a:r>
          </a:p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30494"/>
            <a:ext cx="15894269" cy="4153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Problem: Gas leaks (LPG, methane) can cause explosions, poisoning, and fires.</a:t>
            </a:r>
          </a:p>
          <a:p>
            <a:pPr algn="l">
              <a:lnSpc>
                <a:spcPts val="4792"/>
              </a:lnSpc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Sol</a:t>
            </a: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ution:</a:t>
            </a:r>
          </a:p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 low-cost, IoT-enabled system to detect gas leaks instantly.</a:t>
            </a:r>
          </a:p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Visual &amp; audio alerts (Red LED + Buzzer) for immediate warning.</a:t>
            </a:r>
          </a:p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Firebase integration for storing sensor data (gas levels + temperature).</a:t>
            </a:r>
          </a:p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Audio alarms (buzzer).</a:t>
            </a:r>
          </a:p>
          <a:p>
            <a:pPr algn="l" marL="619630" indent="-309815" lvl="1">
              <a:lnSpc>
                <a:spcPts val="4792"/>
              </a:lnSpc>
              <a:buFont typeface="Arial"/>
              <a:buChar char="•"/>
            </a:pPr>
            <a:r>
              <a:rPr lang="en-US" sz="286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Cloud storing of Data for analysing.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841535" y="6873141"/>
            <a:ext cx="14268598" cy="1427952"/>
            <a:chOff x="0" y="0"/>
            <a:chExt cx="19024797" cy="1903937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9281218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Temperature mo</a:t>
              </a: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nitoring using DHT11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2645844" y="1388317"/>
              <a:ext cx="6378954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Cloud data logging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388317"/>
              <a:ext cx="6623349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Emergency Alert System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7441172" y="1388317"/>
              <a:ext cx="4386850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Audio </a:t>
              </a: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alarm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9830717" y="-38100"/>
              <a:ext cx="8130481" cy="51562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Real-time gas</a:t>
              </a:r>
              <a:r>
                <a:rPr lang="en-US" b="true" sz="2400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leakage detection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3514603" y="2788015"/>
            <a:ext cx="2892541" cy="1535451"/>
          </a:xfrm>
          <a:custGeom>
            <a:avLst/>
            <a:gdLst/>
            <a:ahLst/>
            <a:cxnLst/>
            <a:rect r="r" b="b" t="t" l="l"/>
            <a:pathLst>
              <a:path h="1535451" w="2892541">
                <a:moveTo>
                  <a:pt x="0" y="0"/>
                </a:moveTo>
                <a:lnTo>
                  <a:pt x="2892542" y="0"/>
                </a:lnTo>
                <a:lnTo>
                  <a:pt x="2892542" y="1535451"/>
                </a:lnTo>
                <a:lnTo>
                  <a:pt x="0" y="15354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714" t="-98449" r="-32057" b="-10065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5021061"/>
            <a:ext cx="2439547" cy="3350280"/>
          </a:xfrm>
          <a:custGeom>
            <a:avLst/>
            <a:gdLst/>
            <a:ahLst/>
            <a:cxnLst/>
            <a:rect r="r" b="b" t="t" l="l"/>
            <a:pathLst>
              <a:path h="3350280" w="2439547">
                <a:moveTo>
                  <a:pt x="0" y="0"/>
                </a:moveTo>
                <a:lnTo>
                  <a:pt x="2439547" y="0"/>
                </a:lnTo>
                <a:lnTo>
                  <a:pt x="2439547" y="3350280"/>
                </a:lnTo>
                <a:lnTo>
                  <a:pt x="0" y="33502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225" t="-12882" r="-52630" b="-3774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746983" y="4330803"/>
            <a:ext cx="2052653" cy="2159586"/>
          </a:xfrm>
          <a:custGeom>
            <a:avLst/>
            <a:gdLst/>
            <a:ahLst/>
            <a:cxnLst/>
            <a:rect r="r" b="b" t="t" l="l"/>
            <a:pathLst>
              <a:path h="2159586" w="2052653">
                <a:moveTo>
                  <a:pt x="0" y="0"/>
                </a:moveTo>
                <a:lnTo>
                  <a:pt x="2052653" y="0"/>
                </a:lnTo>
                <a:lnTo>
                  <a:pt x="2052653" y="2159585"/>
                </a:lnTo>
                <a:lnTo>
                  <a:pt x="0" y="2159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5435" t="-26138" r="-36299" b="-5404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0531234" y="973608"/>
            <a:ext cx="2354882" cy="4626605"/>
          </a:xfrm>
          <a:custGeom>
            <a:avLst/>
            <a:gdLst/>
            <a:ahLst/>
            <a:cxnLst/>
            <a:rect r="r" b="b" t="t" l="l"/>
            <a:pathLst>
              <a:path h="4626605" w="2354882">
                <a:moveTo>
                  <a:pt x="0" y="0"/>
                </a:moveTo>
                <a:lnTo>
                  <a:pt x="2354882" y="0"/>
                </a:lnTo>
                <a:lnTo>
                  <a:pt x="2354882" y="4626605"/>
                </a:lnTo>
                <a:lnTo>
                  <a:pt x="0" y="462660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4027" t="0" r="-6480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12211" y="5679502"/>
            <a:ext cx="2297326" cy="2297326"/>
          </a:xfrm>
          <a:custGeom>
            <a:avLst/>
            <a:gdLst/>
            <a:ahLst/>
            <a:cxnLst/>
            <a:rect r="r" b="b" t="t" l="l"/>
            <a:pathLst>
              <a:path h="2297326" w="2297326">
                <a:moveTo>
                  <a:pt x="0" y="0"/>
                </a:moveTo>
                <a:lnTo>
                  <a:pt x="2297326" y="0"/>
                </a:lnTo>
                <a:lnTo>
                  <a:pt x="2297326" y="2297326"/>
                </a:lnTo>
                <a:lnTo>
                  <a:pt x="0" y="2297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45256" y="6404663"/>
            <a:ext cx="2247893" cy="2075763"/>
          </a:xfrm>
          <a:custGeom>
            <a:avLst/>
            <a:gdLst/>
            <a:ahLst/>
            <a:cxnLst/>
            <a:rect r="r" b="b" t="t" l="l"/>
            <a:pathLst>
              <a:path h="2075763" w="2247893">
                <a:moveTo>
                  <a:pt x="0" y="0"/>
                </a:moveTo>
                <a:lnTo>
                  <a:pt x="2247892" y="0"/>
                </a:lnTo>
                <a:lnTo>
                  <a:pt x="2247892" y="2075763"/>
                </a:lnTo>
                <a:lnTo>
                  <a:pt x="0" y="20757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4773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85850"/>
            <a:ext cx="11071258" cy="1023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9"/>
              </a:lnSpc>
              <a:spcBef>
                <a:spcPct val="0"/>
              </a:spcBef>
            </a:pPr>
            <a:r>
              <a:rPr lang="en-US" b="true" sz="70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Components Used 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1028" y="2655268"/>
            <a:ext cx="7963395" cy="3312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ESP 8266 Module</a:t>
            </a:r>
          </a:p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DHT11 Temperature &amp; Humidity Sensor </a:t>
            </a:r>
          </a:p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MQ-5 Sensor </a:t>
            </a:r>
          </a:p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LEDs (Red &amp; White )</a:t>
            </a:r>
          </a:p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Buzzer </a:t>
            </a:r>
          </a:p>
          <a:p>
            <a:pPr algn="l" marL="535727" indent="-267864" lvl="1">
              <a:lnSpc>
                <a:spcPts val="4491"/>
              </a:lnSpc>
              <a:buFont typeface="Arial"/>
              <a:buChar char="•"/>
            </a:pPr>
            <a:r>
              <a:rPr lang="en-US" sz="248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Misc. (Wiring, Connections etc.)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01437"/>
            <a:ext cx="9165770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Implementation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03169"/>
            <a:ext cx="16230600" cy="3909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White LED is ON then the system is safe .</a:t>
            </a:r>
          </a:p>
          <a:p>
            <a:pPr algn="just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Purpose: 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Detect gas leaks using ESP8266 and MQ5 sensor.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 LED turns on instantly when gas is detected and then the buzzer after 2 seconds.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Alerts and Buzzer sounds are according to the Gas Leakage .</a:t>
            </a:r>
          </a:p>
          <a:p>
            <a:pPr algn="just" marL="690876" indent="-345438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DHT11 measures temperature/humidity; data is sent to Firebase.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0883" y="2059140"/>
            <a:ext cx="12584080" cy="7078545"/>
          </a:xfrm>
          <a:custGeom>
            <a:avLst/>
            <a:gdLst/>
            <a:ahLst/>
            <a:cxnLst/>
            <a:rect r="r" b="b" t="t" l="l"/>
            <a:pathLst>
              <a:path h="7078545" w="12584080">
                <a:moveTo>
                  <a:pt x="0" y="0"/>
                </a:moveTo>
                <a:lnTo>
                  <a:pt x="12584081" y="0"/>
                </a:lnTo>
                <a:lnTo>
                  <a:pt x="12584081" y="7078545"/>
                </a:lnTo>
                <a:lnTo>
                  <a:pt x="0" y="707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17536"/>
            <a:ext cx="9578208" cy="9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596"/>
              </a:lnSpc>
            </a:pPr>
            <a:r>
              <a:rPr lang="en-US" b="true" sz="6800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rPr>
              <a:t>Circuit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53317" y="5910955"/>
            <a:ext cx="5629811" cy="2567930"/>
          </a:xfrm>
          <a:custGeom>
            <a:avLst/>
            <a:gdLst/>
            <a:ahLst/>
            <a:cxnLst/>
            <a:rect r="r" b="b" t="t" l="l"/>
            <a:pathLst>
              <a:path h="2567930" w="5629811">
                <a:moveTo>
                  <a:pt x="0" y="0"/>
                </a:moveTo>
                <a:lnTo>
                  <a:pt x="5629812" y="0"/>
                </a:lnTo>
                <a:lnTo>
                  <a:pt x="5629812" y="2567930"/>
                </a:lnTo>
                <a:lnTo>
                  <a:pt x="0" y="2567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2739" y="1076325"/>
            <a:ext cx="9132232" cy="99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99"/>
              </a:lnSpc>
              <a:spcBef>
                <a:spcPct val="0"/>
              </a:spcBef>
            </a:pPr>
            <a:r>
              <a:rPr lang="en-US" b="true" sz="6999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Testing &amp; Results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1202" y="2324474"/>
            <a:ext cx="15742767" cy="3443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</a:t>
            </a:r>
            <a:r>
              <a:rPr lang="en-US" b="true" sz="27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ormal Air (Safe Condition):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White LED ON, no buzzer, Firebase logs temperature.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Gas Leak Detected: 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Red LED turns ON after 2 seconds, Buzzer beeps faster with higher gas concentration, Firebase updates gas levels in real-time.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Results: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Successfully detected </a:t>
            </a: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gas leaks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Firebase stored data accurately.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System responded within </a:t>
            </a:r>
            <a:r>
              <a:rPr lang="en-US" b="true" sz="2799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2 seconds</a:t>
            </a: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of gas detection 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560316" y="8602710"/>
            <a:ext cx="9064540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FireBase Interface Showing Real-Time Processing of Gas Leakage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AD7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74513" y="988907"/>
            <a:ext cx="5630162" cy="3594449"/>
          </a:xfrm>
          <a:custGeom>
            <a:avLst/>
            <a:gdLst/>
            <a:ahLst/>
            <a:cxnLst/>
            <a:rect r="r" b="b" t="t" l="l"/>
            <a:pathLst>
              <a:path h="3594449" w="5630162">
                <a:moveTo>
                  <a:pt x="0" y="0"/>
                </a:moveTo>
                <a:lnTo>
                  <a:pt x="5630162" y="0"/>
                </a:lnTo>
                <a:lnTo>
                  <a:pt x="5630162" y="3594449"/>
                </a:lnTo>
                <a:lnTo>
                  <a:pt x="0" y="35944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119" t="0" r="-46988" b="-243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58212" y="988907"/>
            <a:ext cx="5789124" cy="3604683"/>
          </a:xfrm>
          <a:custGeom>
            <a:avLst/>
            <a:gdLst/>
            <a:ahLst/>
            <a:cxnLst/>
            <a:rect r="r" b="b" t="t" l="l"/>
            <a:pathLst>
              <a:path h="3604683" w="5789124">
                <a:moveTo>
                  <a:pt x="0" y="0"/>
                </a:moveTo>
                <a:lnTo>
                  <a:pt x="5789124" y="0"/>
                </a:lnTo>
                <a:lnTo>
                  <a:pt x="5789124" y="3604683"/>
                </a:lnTo>
                <a:lnTo>
                  <a:pt x="0" y="36046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5610" t="0" r="-22375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12613" y="5143500"/>
            <a:ext cx="5592062" cy="3553282"/>
          </a:xfrm>
          <a:custGeom>
            <a:avLst/>
            <a:gdLst/>
            <a:ahLst/>
            <a:cxnLst/>
            <a:rect r="r" b="b" t="t" l="l"/>
            <a:pathLst>
              <a:path h="3553282" w="5592062">
                <a:moveTo>
                  <a:pt x="0" y="0"/>
                </a:moveTo>
                <a:lnTo>
                  <a:pt x="5592062" y="0"/>
                </a:lnTo>
                <a:lnTo>
                  <a:pt x="5592062" y="3553282"/>
                </a:lnTo>
                <a:lnTo>
                  <a:pt x="0" y="35532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7235" t="0" r="-23706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858212" y="5176437"/>
            <a:ext cx="5789124" cy="3565691"/>
          </a:xfrm>
          <a:custGeom>
            <a:avLst/>
            <a:gdLst/>
            <a:ahLst/>
            <a:cxnLst/>
            <a:rect r="r" b="b" t="t" l="l"/>
            <a:pathLst>
              <a:path h="3565691" w="5789124">
                <a:moveTo>
                  <a:pt x="0" y="0"/>
                </a:moveTo>
                <a:lnTo>
                  <a:pt x="5789124" y="0"/>
                </a:lnTo>
                <a:lnTo>
                  <a:pt x="5789124" y="3565691"/>
                </a:lnTo>
                <a:lnTo>
                  <a:pt x="0" y="35656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442" t="0" r="-2217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79307" y="4631690"/>
            <a:ext cx="5020574" cy="3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Built Circuit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28658" y="4755515"/>
            <a:ext cx="5020574" cy="3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Below Threshold Value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98357" y="8870315"/>
            <a:ext cx="5020574" cy="38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Exceeding Threshold level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747612" y="8808803"/>
            <a:ext cx="7879684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Serial Monitor showing Temperature &amp; Humidity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DAGq3hgQsls</dc:identifier>
  <dcterms:modified xsi:type="dcterms:W3CDTF">2011-08-01T06:04:30Z</dcterms:modified>
  <cp:revision>1</cp:revision>
  <dc:title>HOME SAFETY</dc:title>
</cp:coreProperties>
</file>