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5" d="100"/>
          <a:sy n="105" d="100"/>
        </p:scale>
        <p:origin x="83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BD275-EEB6-A7FF-4D5F-35E73998008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22083F7-24D1-14CC-6278-12BAD7A80C4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EA5C8C3-E6AB-09E6-6BE3-472CDEDE7546}"/>
              </a:ext>
            </a:extLst>
          </p:cNvPr>
          <p:cNvSpPr>
            <a:spLocks noGrp="1"/>
          </p:cNvSpPr>
          <p:nvPr>
            <p:ph type="dt" sz="half" idx="10"/>
          </p:nvPr>
        </p:nvSpPr>
        <p:spPr/>
        <p:txBody>
          <a:bodyPr/>
          <a:lstStyle/>
          <a:p>
            <a:fld id="{7EA5AA0E-2E7D-4BC8-A96D-71E0F813498F}" type="datetimeFigureOut">
              <a:rPr lang="en-IN" smtClean="0"/>
              <a:t>28-09-2024</a:t>
            </a:fld>
            <a:endParaRPr lang="en-IN"/>
          </a:p>
        </p:txBody>
      </p:sp>
      <p:sp>
        <p:nvSpPr>
          <p:cNvPr id="5" name="Footer Placeholder 4">
            <a:extLst>
              <a:ext uri="{FF2B5EF4-FFF2-40B4-BE49-F238E27FC236}">
                <a16:creationId xmlns:a16="http://schemas.microsoft.com/office/drawing/2014/main" id="{6BECB005-BCDF-B6D7-55F6-C6E1E6CDF4D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16A6EE2-9361-7381-9482-CE65E3058AAC}"/>
              </a:ext>
            </a:extLst>
          </p:cNvPr>
          <p:cNvSpPr>
            <a:spLocks noGrp="1"/>
          </p:cNvSpPr>
          <p:nvPr>
            <p:ph type="sldNum" sz="quarter" idx="12"/>
          </p:nvPr>
        </p:nvSpPr>
        <p:spPr/>
        <p:txBody>
          <a:bodyPr/>
          <a:lstStyle/>
          <a:p>
            <a:fld id="{709941D8-C7F9-450E-B83B-5B7EB59664D6}" type="slidenum">
              <a:rPr lang="en-IN" smtClean="0"/>
              <a:t>‹#›</a:t>
            </a:fld>
            <a:endParaRPr lang="en-IN"/>
          </a:p>
        </p:txBody>
      </p:sp>
    </p:spTree>
    <p:extLst>
      <p:ext uri="{BB962C8B-B14F-4D97-AF65-F5344CB8AC3E}">
        <p14:creationId xmlns:p14="http://schemas.microsoft.com/office/powerpoint/2010/main" val="778204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BB73D-D1DC-4427-2334-DA9A713C03A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369E068-F16D-8EC8-6F9B-21080C2C68D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715B3AB-B91E-F026-A2D8-82829AE5567D}"/>
              </a:ext>
            </a:extLst>
          </p:cNvPr>
          <p:cNvSpPr>
            <a:spLocks noGrp="1"/>
          </p:cNvSpPr>
          <p:nvPr>
            <p:ph type="dt" sz="half" idx="10"/>
          </p:nvPr>
        </p:nvSpPr>
        <p:spPr/>
        <p:txBody>
          <a:bodyPr/>
          <a:lstStyle/>
          <a:p>
            <a:fld id="{7EA5AA0E-2E7D-4BC8-A96D-71E0F813498F}" type="datetimeFigureOut">
              <a:rPr lang="en-IN" smtClean="0"/>
              <a:t>28-09-2024</a:t>
            </a:fld>
            <a:endParaRPr lang="en-IN"/>
          </a:p>
        </p:txBody>
      </p:sp>
      <p:sp>
        <p:nvSpPr>
          <p:cNvPr id="5" name="Footer Placeholder 4">
            <a:extLst>
              <a:ext uri="{FF2B5EF4-FFF2-40B4-BE49-F238E27FC236}">
                <a16:creationId xmlns:a16="http://schemas.microsoft.com/office/drawing/2014/main" id="{8D5539EB-CABB-B835-B2B9-8B0BA5B6E95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5B3C216-AEF2-140A-3738-B1F1F6AB66B7}"/>
              </a:ext>
            </a:extLst>
          </p:cNvPr>
          <p:cNvSpPr>
            <a:spLocks noGrp="1"/>
          </p:cNvSpPr>
          <p:nvPr>
            <p:ph type="sldNum" sz="quarter" idx="12"/>
          </p:nvPr>
        </p:nvSpPr>
        <p:spPr/>
        <p:txBody>
          <a:bodyPr/>
          <a:lstStyle/>
          <a:p>
            <a:fld id="{709941D8-C7F9-450E-B83B-5B7EB59664D6}" type="slidenum">
              <a:rPr lang="en-IN" smtClean="0"/>
              <a:t>‹#›</a:t>
            </a:fld>
            <a:endParaRPr lang="en-IN"/>
          </a:p>
        </p:txBody>
      </p:sp>
    </p:spTree>
    <p:extLst>
      <p:ext uri="{BB962C8B-B14F-4D97-AF65-F5344CB8AC3E}">
        <p14:creationId xmlns:p14="http://schemas.microsoft.com/office/powerpoint/2010/main" val="5930005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B80DCE4-B154-F5D9-89DD-5EE641DB024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1698B4F-2D40-FAE6-3B62-5B6F0B2EB8C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9F16EE2-AA8E-57B8-67F5-BAB2A73DA5FA}"/>
              </a:ext>
            </a:extLst>
          </p:cNvPr>
          <p:cNvSpPr>
            <a:spLocks noGrp="1"/>
          </p:cNvSpPr>
          <p:nvPr>
            <p:ph type="dt" sz="half" idx="10"/>
          </p:nvPr>
        </p:nvSpPr>
        <p:spPr/>
        <p:txBody>
          <a:bodyPr/>
          <a:lstStyle/>
          <a:p>
            <a:fld id="{7EA5AA0E-2E7D-4BC8-A96D-71E0F813498F}" type="datetimeFigureOut">
              <a:rPr lang="en-IN" smtClean="0"/>
              <a:t>28-09-2024</a:t>
            </a:fld>
            <a:endParaRPr lang="en-IN"/>
          </a:p>
        </p:txBody>
      </p:sp>
      <p:sp>
        <p:nvSpPr>
          <p:cNvPr id="5" name="Footer Placeholder 4">
            <a:extLst>
              <a:ext uri="{FF2B5EF4-FFF2-40B4-BE49-F238E27FC236}">
                <a16:creationId xmlns:a16="http://schemas.microsoft.com/office/drawing/2014/main" id="{40F82965-5196-161C-AC86-53AEE56D4C0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4E7F22F-A1AE-FABD-8B9C-BFD1BC37A0E9}"/>
              </a:ext>
            </a:extLst>
          </p:cNvPr>
          <p:cNvSpPr>
            <a:spLocks noGrp="1"/>
          </p:cNvSpPr>
          <p:nvPr>
            <p:ph type="sldNum" sz="quarter" idx="12"/>
          </p:nvPr>
        </p:nvSpPr>
        <p:spPr/>
        <p:txBody>
          <a:bodyPr/>
          <a:lstStyle/>
          <a:p>
            <a:fld id="{709941D8-C7F9-450E-B83B-5B7EB59664D6}" type="slidenum">
              <a:rPr lang="en-IN" smtClean="0"/>
              <a:t>‹#›</a:t>
            </a:fld>
            <a:endParaRPr lang="en-IN"/>
          </a:p>
        </p:txBody>
      </p:sp>
    </p:spTree>
    <p:extLst>
      <p:ext uri="{BB962C8B-B14F-4D97-AF65-F5344CB8AC3E}">
        <p14:creationId xmlns:p14="http://schemas.microsoft.com/office/powerpoint/2010/main" val="39462560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13AF2-66E9-EE85-680D-4773527C93C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5145AF6-2A8B-9148-23F9-F0DDC6FD81E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094652E-7429-2D07-8C36-71277D72D54A}"/>
              </a:ext>
            </a:extLst>
          </p:cNvPr>
          <p:cNvSpPr>
            <a:spLocks noGrp="1"/>
          </p:cNvSpPr>
          <p:nvPr>
            <p:ph type="dt" sz="half" idx="10"/>
          </p:nvPr>
        </p:nvSpPr>
        <p:spPr/>
        <p:txBody>
          <a:bodyPr/>
          <a:lstStyle/>
          <a:p>
            <a:fld id="{7EA5AA0E-2E7D-4BC8-A96D-71E0F813498F}" type="datetimeFigureOut">
              <a:rPr lang="en-IN" smtClean="0"/>
              <a:t>28-09-2024</a:t>
            </a:fld>
            <a:endParaRPr lang="en-IN"/>
          </a:p>
        </p:txBody>
      </p:sp>
      <p:sp>
        <p:nvSpPr>
          <p:cNvPr id="5" name="Footer Placeholder 4">
            <a:extLst>
              <a:ext uri="{FF2B5EF4-FFF2-40B4-BE49-F238E27FC236}">
                <a16:creationId xmlns:a16="http://schemas.microsoft.com/office/drawing/2014/main" id="{3A04C160-242E-5077-70A6-07B4EAD2335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C849634-5378-1303-991F-056C05C768F2}"/>
              </a:ext>
            </a:extLst>
          </p:cNvPr>
          <p:cNvSpPr>
            <a:spLocks noGrp="1"/>
          </p:cNvSpPr>
          <p:nvPr>
            <p:ph type="sldNum" sz="quarter" idx="12"/>
          </p:nvPr>
        </p:nvSpPr>
        <p:spPr/>
        <p:txBody>
          <a:bodyPr/>
          <a:lstStyle/>
          <a:p>
            <a:fld id="{709941D8-C7F9-450E-B83B-5B7EB59664D6}" type="slidenum">
              <a:rPr lang="en-IN" smtClean="0"/>
              <a:t>‹#›</a:t>
            </a:fld>
            <a:endParaRPr lang="en-IN"/>
          </a:p>
        </p:txBody>
      </p:sp>
    </p:spTree>
    <p:extLst>
      <p:ext uri="{BB962C8B-B14F-4D97-AF65-F5344CB8AC3E}">
        <p14:creationId xmlns:p14="http://schemas.microsoft.com/office/powerpoint/2010/main" val="42398389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A3FC8-DEF4-E8AB-9C2E-8F83650C1E9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255CBE3-CC76-34CB-9AA6-03BCD3443A2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6521034-374B-9356-654A-16A7CE775A0D}"/>
              </a:ext>
            </a:extLst>
          </p:cNvPr>
          <p:cNvSpPr>
            <a:spLocks noGrp="1"/>
          </p:cNvSpPr>
          <p:nvPr>
            <p:ph type="dt" sz="half" idx="10"/>
          </p:nvPr>
        </p:nvSpPr>
        <p:spPr/>
        <p:txBody>
          <a:bodyPr/>
          <a:lstStyle/>
          <a:p>
            <a:fld id="{7EA5AA0E-2E7D-4BC8-A96D-71E0F813498F}" type="datetimeFigureOut">
              <a:rPr lang="en-IN" smtClean="0"/>
              <a:t>28-09-2024</a:t>
            </a:fld>
            <a:endParaRPr lang="en-IN"/>
          </a:p>
        </p:txBody>
      </p:sp>
      <p:sp>
        <p:nvSpPr>
          <p:cNvPr id="5" name="Footer Placeholder 4">
            <a:extLst>
              <a:ext uri="{FF2B5EF4-FFF2-40B4-BE49-F238E27FC236}">
                <a16:creationId xmlns:a16="http://schemas.microsoft.com/office/drawing/2014/main" id="{7F36760E-836C-085B-BD32-488326894D7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18DBE22-3E2B-3F5D-AAC0-39AFD1904245}"/>
              </a:ext>
            </a:extLst>
          </p:cNvPr>
          <p:cNvSpPr>
            <a:spLocks noGrp="1"/>
          </p:cNvSpPr>
          <p:nvPr>
            <p:ph type="sldNum" sz="quarter" idx="12"/>
          </p:nvPr>
        </p:nvSpPr>
        <p:spPr/>
        <p:txBody>
          <a:bodyPr/>
          <a:lstStyle/>
          <a:p>
            <a:fld id="{709941D8-C7F9-450E-B83B-5B7EB59664D6}" type="slidenum">
              <a:rPr lang="en-IN" smtClean="0"/>
              <a:t>‹#›</a:t>
            </a:fld>
            <a:endParaRPr lang="en-IN"/>
          </a:p>
        </p:txBody>
      </p:sp>
    </p:spTree>
    <p:extLst>
      <p:ext uri="{BB962C8B-B14F-4D97-AF65-F5344CB8AC3E}">
        <p14:creationId xmlns:p14="http://schemas.microsoft.com/office/powerpoint/2010/main" val="952558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31BFC-CE27-8862-846B-3C516948721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4932C9F-27E0-E3E8-BF5E-59DF54BD6C9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69C9D1D-BEAE-C14E-CEC6-1E6F2E64295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231B122-DC05-63BA-51E8-E8DBB5ACC3AB}"/>
              </a:ext>
            </a:extLst>
          </p:cNvPr>
          <p:cNvSpPr>
            <a:spLocks noGrp="1"/>
          </p:cNvSpPr>
          <p:nvPr>
            <p:ph type="dt" sz="half" idx="10"/>
          </p:nvPr>
        </p:nvSpPr>
        <p:spPr/>
        <p:txBody>
          <a:bodyPr/>
          <a:lstStyle/>
          <a:p>
            <a:fld id="{7EA5AA0E-2E7D-4BC8-A96D-71E0F813498F}" type="datetimeFigureOut">
              <a:rPr lang="en-IN" smtClean="0"/>
              <a:t>28-09-2024</a:t>
            </a:fld>
            <a:endParaRPr lang="en-IN"/>
          </a:p>
        </p:txBody>
      </p:sp>
      <p:sp>
        <p:nvSpPr>
          <p:cNvPr id="6" name="Footer Placeholder 5">
            <a:extLst>
              <a:ext uri="{FF2B5EF4-FFF2-40B4-BE49-F238E27FC236}">
                <a16:creationId xmlns:a16="http://schemas.microsoft.com/office/drawing/2014/main" id="{24438AE6-6F2C-A314-7D77-02CBFDFC86F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4387148-EE53-D2DD-A3A2-E70A14A254F9}"/>
              </a:ext>
            </a:extLst>
          </p:cNvPr>
          <p:cNvSpPr>
            <a:spLocks noGrp="1"/>
          </p:cNvSpPr>
          <p:nvPr>
            <p:ph type="sldNum" sz="quarter" idx="12"/>
          </p:nvPr>
        </p:nvSpPr>
        <p:spPr/>
        <p:txBody>
          <a:bodyPr/>
          <a:lstStyle/>
          <a:p>
            <a:fld id="{709941D8-C7F9-450E-B83B-5B7EB59664D6}" type="slidenum">
              <a:rPr lang="en-IN" smtClean="0"/>
              <a:t>‹#›</a:t>
            </a:fld>
            <a:endParaRPr lang="en-IN"/>
          </a:p>
        </p:txBody>
      </p:sp>
    </p:spTree>
    <p:extLst>
      <p:ext uri="{BB962C8B-B14F-4D97-AF65-F5344CB8AC3E}">
        <p14:creationId xmlns:p14="http://schemas.microsoft.com/office/powerpoint/2010/main" val="38124134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50B2B-EB99-EE32-8F1B-B8A759A73F5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3C3F147-3610-3E7F-E682-3A25677592F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7EF2617-CFBC-AE1F-5038-36B02AF1BC2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4194B97-CB2F-CD44-8E93-8BBA2BCE83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3AB5735-36C6-E3CB-0EE1-52988FCE970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27C597E-E63D-66C0-0835-709DEE1062B8}"/>
              </a:ext>
            </a:extLst>
          </p:cNvPr>
          <p:cNvSpPr>
            <a:spLocks noGrp="1"/>
          </p:cNvSpPr>
          <p:nvPr>
            <p:ph type="dt" sz="half" idx="10"/>
          </p:nvPr>
        </p:nvSpPr>
        <p:spPr/>
        <p:txBody>
          <a:bodyPr/>
          <a:lstStyle/>
          <a:p>
            <a:fld id="{7EA5AA0E-2E7D-4BC8-A96D-71E0F813498F}" type="datetimeFigureOut">
              <a:rPr lang="en-IN" smtClean="0"/>
              <a:t>28-09-2024</a:t>
            </a:fld>
            <a:endParaRPr lang="en-IN"/>
          </a:p>
        </p:txBody>
      </p:sp>
      <p:sp>
        <p:nvSpPr>
          <p:cNvPr id="8" name="Footer Placeholder 7">
            <a:extLst>
              <a:ext uri="{FF2B5EF4-FFF2-40B4-BE49-F238E27FC236}">
                <a16:creationId xmlns:a16="http://schemas.microsoft.com/office/drawing/2014/main" id="{C231AC70-ADFE-1BFC-C979-7F15CB84036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428F5CD-2C41-C828-0262-452AD0F51A18}"/>
              </a:ext>
            </a:extLst>
          </p:cNvPr>
          <p:cNvSpPr>
            <a:spLocks noGrp="1"/>
          </p:cNvSpPr>
          <p:nvPr>
            <p:ph type="sldNum" sz="quarter" idx="12"/>
          </p:nvPr>
        </p:nvSpPr>
        <p:spPr/>
        <p:txBody>
          <a:bodyPr/>
          <a:lstStyle/>
          <a:p>
            <a:fld id="{709941D8-C7F9-450E-B83B-5B7EB59664D6}" type="slidenum">
              <a:rPr lang="en-IN" smtClean="0"/>
              <a:t>‹#›</a:t>
            </a:fld>
            <a:endParaRPr lang="en-IN"/>
          </a:p>
        </p:txBody>
      </p:sp>
    </p:spTree>
    <p:extLst>
      <p:ext uri="{BB962C8B-B14F-4D97-AF65-F5344CB8AC3E}">
        <p14:creationId xmlns:p14="http://schemas.microsoft.com/office/powerpoint/2010/main" val="27233682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F062E-40FA-9F4C-38B8-607C5ECDEEF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18CB797-AE2F-6117-9F2D-7E7C2FD523EA}"/>
              </a:ext>
            </a:extLst>
          </p:cNvPr>
          <p:cNvSpPr>
            <a:spLocks noGrp="1"/>
          </p:cNvSpPr>
          <p:nvPr>
            <p:ph type="dt" sz="half" idx="10"/>
          </p:nvPr>
        </p:nvSpPr>
        <p:spPr/>
        <p:txBody>
          <a:bodyPr/>
          <a:lstStyle/>
          <a:p>
            <a:fld id="{7EA5AA0E-2E7D-4BC8-A96D-71E0F813498F}" type="datetimeFigureOut">
              <a:rPr lang="en-IN" smtClean="0"/>
              <a:t>28-09-2024</a:t>
            </a:fld>
            <a:endParaRPr lang="en-IN"/>
          </a:p>
        </p:txBody>
      </p:sp>
      <p:sp>
        <p:nvSpPr>
          <p:cNvPr id="4" name="Footer Placeholder 3">
            <a:extLst>
              <a:ext uri="{FF2B5EF4-FFF2-40B4-BE49-F238E27FC236}">
                <a16:creationId xmlns:a16="http://schemas.microsoft.com/office/drawing/2014/main" id="{A87111C8-CDA3-A48F-E7DE-D6CBC569E2A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BB71579-24B7-BB9D-999D-6FE5039C9323}"/>
              </a:ext>
            </a:extLst>
          </p:cNvPr>
          <p:cNvSpPr>
            <a:spLocks noGrp="1"/>
          </p:cNvSpPr>
          <p:nvPr>
            <p:ph type="sldNum" sz="quarter" idx="12"/>
          </p:nvPr>
        </p:nvSpPr>
        <p:spPr/>
        <p:txBody>
          <a:bodyPr/>
          <a:lstStyle/>
          <a:p>
            <a:fld id="{709941D8-C7F9-450E-B83B-5B7EB59664D6}" type="slidenum">
              <a:rPr lang="en-IN" smtClean="0"/>
              <a:t>‹#›</a:t>
            </a:fld>
            <a:endParaRPr lang="en-IN"/>
          </a:p>
        </p:txBody>
      </p:sp>
    </p:spTree>
    <p:extLst>
      <p:ext uri="{BB962C8B-B14F-4D97-AF65-F5344CB8AC3E}">
        <p14:creationId xmlns:p14="http://schemas.microsoft.com/office/powerpoint/2010/main" val="20977431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EA402A-8393-44FC-0615-1ADB5F4019C7}"/>
              </a:ext>
            </a:extLst>
          </p:cNvPr>
          <p:cNvSpPr>
            <a:spLocks noGrp="1"/>
          </p:cNvSpPr>
          <p:nvPr>
            <p:ph type="dt" sz="half" idx="10"/>
          </p:nvPr>
        </p:nvSpPr>
        <p:spPr/>
        <p:txBody>
          <a:bodyPr/>
          <a:lstStyle/>
          <a:p>
            <a:fld id="{7EA5AA0E-2E7D-4BC8-A96D-71E0F813498F}" type="datetimeFigureOut">
              <a:rPr lang="en-IN" smtClean="0"/>
              <a:t>28-09-2024</a:t>
            </a:fld>
            <a:endParaRPr lang="en-IN"/>
          </a:p>
        </p:txBody>
      </p:sp>
      <p:sp>
        <p:nvSpPr>
          <p:cNvPr id="3" name="Footer Placeholder 2">
            <a:extLst>
              <a:ext uri="{FF2B5EF4-FFF2-40B4-BE49-F238E27FC236}">
                <a16:creationId xmlns:a16="http://schemas.microsoft.com/office/drawing/2014/main" id="{DC8CC3DD-8577-265E-5383-358530D8533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5AC3719-32D9-9882-A336-299B84F70EBF}"/>
              </a:ext>
            </a:extLst>
          </p:cNvPr>
          <p:cNvSpPr>
            <a:spLocks noGrp="1"/>
          </p:cNvSpPr>
          <p:nvPr>
            <p:ph type="sldNum" sz="quarter" idx="12"/>
          </p:nvPr>
        </p:nvSpPr>
        <p:spPr/>
        <p:txBody>
          <a:bodyPr/>
          <a:lstStyle/>
          <a:p>
            <a:fld id="{709941D8-C7F9-450E-B83B-5B7EB59664D6}" type="slidenum">
              <a:rPr lang="en-IN" smtClean="0"/>
              <a:t>‹#›</a:t>
            </a:fld>
            <a:endParaRPr lang="en-IN"/>
          </a:p>
        </p:txBody>
      </p:sp>
    </p:spTree>
    <p:extLst>
      <p:ext uri="{BB962C8B-B14F-4D97-AF65-F5344CB8AC3E}">
        <p14:creationId xmlns:p14="http://schemas.microsoft.com/office/powerpoint/2010/main" val="627794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8F771-20F6-3F9D-D228-57A5697DC8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5B06BA4-21C1-6BE4-E8DC-C43A37D8EA5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26339AE-2CEC-77E2-6069-84A3B379D1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B61CC41-8CF0-50FF-2176-481DE59AE92D}"/>
              </a:ext>
            </a:extLst>
          </p:cNvPr>
          <p:cNvSpPr>
            <a:spLocks noGrp="1"/>
          </p:cNvSpPr>
          <p:nvPr>
            <p:ph type="dt" sz="half" idx="10"/>
          </p:nvPr>
        </p:nvSpPr>
        <p:spPr/>
        <p:txBody>
          <a:bodyPr/>
          <a:lstStyle/>
          <a:p>
            <a:fld id="{7EA5AA0E-2E7D-4BC8-A96D-71E0F813498F}" type="datetimeFigureOut">
              <a:rPr lang="en-IN" smtClean="0"/>
              <a:t>28-09-2024</a:t>
            </a:fld>
            <a:endParaRPr lang="en-IN"/>
          </a:p>
        </p:txBody>
      </p:sp>
      <p:sp>
        <p:nvSpPr>
          <p:cNvPr id="6" name="Footer Placeholder 5">
            <a:extLst>
              <a:ext uri="{FF2B5EF4-FFF2-40B4-BE49-F238E27FC236}">
                <a16:creationId xmlns:a16="http://schemas.microsoft.com/office/drawing/2014/main" id="{872F8962-9BE0-32D8-23F5-E07A1072484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245AE94-E375-F75D-1F20-C30690FE8834}"/>
              </a:ext>
            </a:extLst>
          </p:cNvPr>
          <p:cNvSpPr>
            <a:spLocks noGrp="1"/>
          </p:cNvSpPr>
          <p:nvPr>
            <p:ph type="sldNum" sz="quarter" idx="12"/>
          </p:nvPr>
        </p:nvSpPr>
        <p:spPr/>
        <p:txBody>
          <a:bodyPr/>
          <a:lstStyle/>
          <a:p>
            <a:fld id="{709941D8-C7F9-450E-B83B-5B7EB59664D6}" type="slidenum">
              <a:rPr lang="en-IN" smtClean="0"/>
              <a:t>‹#›</a:t>
            </a:fld>
            <a:endParaRPr lang="en-IN"/>
          </a:p>
        </p:txBody>
      </p:sp>
    </p:spTree>
    <p:extLst>
      <p:ext uri="{BB962C8B-B14F-4D97-AF65-F5344CB8AC3E}">
        <p14:creationId xmlns:p14="http://schemas.microsoft.com/office/powerpoint/2010/main" val="41426225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CC72F-1273-2E25-1123-1D12D8289E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123201A-484E-CDD7-BBC6-45205463304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E96177A-DD59-5179-220D-5D81A99673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7F67CE-7723-08D0-A3FB-92E424EF657D}"/>
              </a:ext>
            </a:extLst>
          </p:cNvPr>
          <p:cNvSpPr>
            <a:spLocks noGrp="1"/>
          </p:cNvSpPr>
          <p:nvPr>
            <p:ph type="dt" sz="half" idx="10"/>
          </p:nvPr>
        </p:nvSpPr>
        <p:spPr/>
        <p:txBody>
          <a:bodyPr/>
          <a:lstStyle/>
          <a:p>
            <a:fld id="{7EA5AA0E-2E7D-4BC8-A96D-71E0F813498F}" type="datetimeFigureOut">
              <a:rPr lang="en-IN" smtClean="0"/>
              <a:t>28-09-2024</a:t>
            </a:fld>
            <a:endParaRPr lang="en-IN"/>
          </a:p>
        </p:txBody>
      </p:sp>
      <p:sp>
        <p:nvSpPr>
          <p:cNvPr id="6" name="Footer Placeholder 5">
            <a:extLst>
              <a:ext uri="{FF2B5EF4-FFF2-40B4-BE49-F238E27FC236}">
                <a16:creationId xmlns:a16="http://schemas.microsoft.com/office/drawing/2014/main" id="{FF73595A-FD6A-2A0A-FFA1-44B7F9586CF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53D5F0E-70A0-2A93-B756-9E53F8356DC2}"/>
              </a:ext>
            </a:extLst>
          </p:cNvPr>
          <p:cNvSpPr>
            <a:spLocks noGrp="1"/>
          </p:cNvSpPr>
          <p:nvPr>
            <p:ph type="sldNum" sz="quarter" idx="12"/>
          </p:nvPr>
        </p:nvSpPr>
        <p:spPr/>
        <p:txBody>
          <a:bodyPr/>
          <a:lstStyle/>
          <a:p>
            <a:fld id="{709941D8-C7F9-450E-B83B-5B7EB59664D6}" type="slidenum">
              <a:rPr lang="en-IN" smtClean="0"/>
              <a:t>‹#›</a:t>
            </a:fld>
            <a:endParaRPr lang="en-IN"/>
          </a:p>
        </p:txBody>
      </p:sp>
    </p:spTree>
    <p:extLst>
      <p:ext uri="{BB962C8B-B14F-4D97-AF65-F5344CB8AC3E}">
        <p14:creationId xmlns:p14="http://schemas.microsoft.com/office/powerpoint/2010/main" val="18047562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E58CBE9-8F8D-2F87-4124-DC2B0FFAE34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354C023-AC2B-BC61-27AF-82F59F24FED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A23F4CF-10FF-B69A-69D6-F7467183222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A5AA0E-2E7D-4BC8-A96D-71E0F813498F}" type="datetimeFigureOut">
              <a:rPr lang="en-IN" smtClean="0"/>
              <a:t>28-09-2024</a:t>
            </a:fld>
            <a:endParaRPr lang="en-IN"/>
          </a:p>
        </p:txBody>
      </p:sp>
      <p:sp>
        <p:nvSpPr>
          <p:cNvPr id="5" name="Footer Placeholder 4">
            <a:extLst>
              <a:ext uri="{FF2B5EF4-FFF2-40B4-BE49-F238E27FC236}">
                <a16:creationId xmlns:a16="http://schemas.microsoft.com/office/drawing/2014/main" id="{E7C84C7A-5751-7B61-B51F-B0E8B08CDB0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992B017-844A-75AF-A30E-F2A4A1915B3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9941D8-C7F9-450E-B83B-5B7EB59664D6}" type="slidenum">
              <a:rPr lang="en-IN" smtClean="0"/>
              <a:t>‹#›</a:t>
            </a:fld>
            <a:endParaRPr lang="en-IN"/>
          </a:p>
        </p:txBody>
      </p:sp>
    </p:spTree>
    <p:extLst>
      <p:ext uri="{BB962C8B-B14F-4D97-AF65-F5344CB8AC3E}">
        <p14:creationId xmlns:p14="http://schemas.microsoft.com/office/powerpoint/2010/main" val="3438159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5E13E6D-C4BD-A4E1-1742-855FDD1AC28A}"/>
              </a:ext>
            </a:extLst>
          </p:cNvPr>
          <p:cNvSpPr txBox="1"/>
          <p:nvPr/>
        </p:nvSpPr>
        <p:spPr>
          <a:xfrm>
            <a:off x="521208" y="676656"/>
            <a:ext cx="9902952" cy="1781642"/>
          </a:xfrm>
          <a:prstGeom prst="rect">
            <a:avLst/>
          </a:prstGeom>
          <a:noFill/>
        </p:spPr>
        <p:txBody>
          <a:bodyPr wrap="square" rtlCol="0">
            <a:spAutoFit/>
          </a:bodyPr>
          <a:lstStyle/>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kern="100" dirty="0">
              <a:latin typeface="Calibri" panose="020F0502020204030204" pitchFamily="34" charset="0"/>
              <a:ea typeface="Calibri" panose="020F0502020204030204" pitchFamily="34" charset="0"/>
              <a:cs typeface="Times New Roman" panose="02020603050405020304" pitchFamily="18" charset="0"/>
            </a:endParaRPr>
          </a:p>
          <a:p>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3200" dirty="0">
                <a:effectLst/>
                <a:latin typeface="Calibri" panose="020F0502020204030204" pitchFamily="34" charset="0"/>
                <a:ea typeface="Calibri" panose="020F0502020204030204" pitchFamily="34" charset="0"/>
                <a:cs typeface="Times New Roman" panose="02020603050405020304" pitchFamily="18" charset="0"/>
              </a:rPr>
              <a:t>Machine failure prediction</a:t>
            </a:r>
            <a:endParaRPr lang="en-IN" sz="3200" dirty="0"/>
          </a:p>
        </p:txBody>
      </p:sp>
    </p:spTree>
    <p:extLst>
      <p:ext uri="{BB962C8B-B14F-4D97-AF65-F5344CB8AC3E}">
        <p14:creationId xmlns:p14="http://schemas.microsoft.com/office/powerpoint/2010/main" val="6605535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124E3CF-E2BF-BBC1-57A7-DD0A893E20DF}"/>
              </a:ext>
            </a:extLst>
          </p:cNvPr>
          <p:cNvSpPr txBox="1"/>
          <p:nvPr/>
        </p:nvSpPr>
        <p:spPr>
          <a:xfrm>
            <a:off x="237744" y="329184"/>
            <a:ext cx="11365992" cy="923330"/>
          </a:xfrm>
          <a:prstGeom prst="rect">
            <a:avLst/>
          </a:prstGeom>
          <a:noFill/>
        </p:spPr>
        <p:txBody>
          <a:bodyPr wrap="square" rtlCol="0">
            <a:spAutoFit/>
          </a:bodyPr>
          <a:lstStyle/>
          <a:p>
            <a:r>
              <a:rPr lang="en-IN" dirty="0">
                <a:solidFill>
                  <a:srgbClr val="FF0000"/>
                </a:solidFill>
              </a:rPr>
              <a:t>                                                                                Power bi Report  </a:t>
            </a:r>
          </a:p>
          <a:p>
            <a:endParaRPr lang="en-IN" dirty="0">
              <a:solidFill>
                <a:srgbClr val="FF0000"/>
              </a:solidFill>
            </a:endParaRPr>
          </a:p>
          <a:p>
            <a:r>
              <a:rPr lang="en-IN" dirty="0">
                <a:solidFill>
                  <a:srgbClr val="FF0000"/>
                </a:solidFill>
              </a:rPr>
              <a:t>   </a:t>
            </a:r>
          </a:p>
        </p:txBody>
      </p:sp>
      <p:pic>
        <p:nvPicPr>
          <p:cNvPr id="4" name="Picture 3">
            <a:extLst>
              <a:ext uri="{FF2B5EF4-FFF2-40B4-BE49-F238E27FC236}">
                <a16:creationId xmlns:a16="http://schemas.microsoft.com/office/drawing/2014/main" id="{2BB36E88-3C8E-DB9D-D24F-7C504372BB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3191" y="1024128"/>
            <a:ext cx="11210545" cy="5404104"/>
          </a:xfrm>
          <a:prstGeom prst="rect">
            <a:avLst/>
          </a:prstGeom>
        </p:spPr>
      </p:pic>
    </p:spTree>
    <p:extLst>
      <p:ext uri="{BB962C8B-B14F-4D97-AF65-F5344CB8AC3E}">
        <p14:creationId xmlns:p14="http://schemas.microsoft.com/office/powerpoint/2010/main" val="7740966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91EA4A8-3E5C-8C2E-00CA-C4D757819752}"/>
              </a:ext>
            </a:extLst>
          </p:cNvPr>
          <p:cNvSpPr txBox="1"/>
          <p:nvPr/>
        </p:nvSpPr>
        <p:spPr>
          <a:xfrm>
            <a:off x="91440" y="109728"/>
            <a:ext cx="11823192" cy="3355790"/>
          </a:xfrm>
          <a:prstGeom prst="rect">
            <a:avLst/>
          </a:prstGeom>
          <a:noFill/>
        </p:spPr>
        <p:txBody>
          <a:bodyPr wrap="square" rtlCol="0">
            <a:spAutoFit/>
          </a:bodyPr>
          <a:lstStyle/>
          <a:p>
            <a:pPr>
              <a:lnSpc>
                <a:spcPct val="107000"/>
              </a:lnSpc>
              <a:spcAft>
                <a:spcPts val="800"/>
              </a:spcAft>
            </a:pPr>
            <a:r>
              <a:rPr lang="en-IN" sz="1800" b="1" kern="100" dirty="0">
                <a:effectLst/>
                <a:latin typeface="Bahnschrift Condensed" panose="020B0502040204020203" pitchFamily="34" charset="0"/>
                <a:ea typeface="Calibri" panose="020F0502020204030204" pitchFamily="34" charset="0"/>
                <a:cs typeface="Times New Roman" panose="02020603050405020304" pitchFamily="18" charset="0"/>
              </a:rPr>
              <a:t>                                                                                                </a:t>
            </a:r>
          </a:p>
          <a:p>
            <a:pPr>
              <a:lnSpc>
                <a:spcPct val="107000"/>
              </a:lnSpc>
              <a:spcAft>
                <a:spcPts val="800"/>
              </a:spcAft>
            </a:pPr>
            <a:endParaRPr lang="en-IN" b="1" kern="100" dirty="0">
              <a:latin typeface="Bahnschrift Condensed" panose="020B0502040204020203"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kern="100" dirty="0">
                <a:solidFill>
                  <a:srgbClr val="FF0000"/>
                </a:solidFill>
                <a:effectLst/>
                <a:latin typeface="Bahnschrift Condensed" panose="020B0502040204020203" pitchFamily="34" charset="0"/>
                <a:ea typeface="Calibri" panose="020F0502020204030204" pitchFamily="34" charset="0"/>
                <a:cs typeface="Times New Roman" panose="02020603050405020304" pitchFamily="18" charset="0"/>
              </a:rPr>
              <a:t>                                                                                                   Introduction</a:t>
            </a:r>
            <a:endParaRPr lang="en-IN" sz="1800"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algn="just">
              <a:lnSpc>
                <a:spcPct val="107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Machine failures can lead to costly downtimes and operational inefficiencies in various industries. This project aims to utilize sensor data collected from various machines to predict failures in advance. By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analyzing</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this data, we can implement predictive maintenance strategies that enhance operational reliability and reduce costs.</a:t>
            </a:r>
          </a:p>
          <a:p>
            <a:endParaRPr lang="en-IN" dirty="0"/>
          </a:p>
        </p:txBody>
      </p:sp>
    </p:spTree>
    <p:extLst>
      <p:ext uri="{BB962C8B-B14F-4D97-AF65-F5344CB8AC3E}">
        <p14:creationId xmlns:p14="http://schemas.microsoft.com/office/powerpoint/2010/main" val="35742288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00F881C-441F-AC2D-D197-47F19D10F2A1}"/>
              </a:ext>
            </a:extLst>
          </p:cNvPr>
          <p:cNvSpPr txBox="1"/>
          <p:nvPr/>
        </p:nvSpPr>
        <p:spPr>
          <a:xfrm>
            <a:off x="73152" y="155448"/>
            <a:ext cx="11996928" cy="5145383"/>
          </a:xfrm>
          <a:prstGeom prst="rect">
            <a:avLst/>
          </a:prstGeom>
          <a:noFill/>
        </p:spPr>
        <p:txBody>
          <a:bodyPr wrap="square" rtlCol="0">
            <a:spAutoFit/>
          </a:bodyPr>
          <a:lstStyle/>
          <a:p>
            <a:pPr>
              <a:lnSpc>
                <a:spcPct val="107000"/>
              </a:lnSpc>
              <a:spcAft>
                <a:spcPts val="800"/>
              </a:spcAft>
            </a:pPr>
            <a:r>
              <a:rPr lang="en-IN" sz="1800" b="1" kern="100" dirty="0">
                <a:solidFill>
                  <a:srgbClr val="FF0000"/>
                </a:solidFill>
                <a:effectLst/>
                <a:latin typeface="Bahnschrift Condensed" panose="020B0502040204020203" pitchFamily="34" charset="0"/>
                <a:ea typeface="Calibri" panose="020F0502020204030204" pitchFamily="34" charset="0"/>
                <a:cs typeface="Times New Roman" panose="02020603050405020304" pitchFamily="18" charset="0"/>
              </a:rPr>
              <a:t>                                                                                                 Dataset Overview</a:t>
            </a:r>
            <a:endParaRPr lang="en-IN" sz="1800"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algn="just">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The dataset comprises sensor readings from multiple machines, with the primary goal of predicting machine failures. The data includes various parameters that provide insights into the machine's operating conditions and performance.</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The dataset contains the following columns:</a:t>
            </a:r>
          </a:p>
          <a:p>
            <a:pPr marL="342900" lvl="0" indent="-342900">
              <a:lnSpc>
                <a:spcPct val="107000"/>
              </a:lnSpc>
              <a:spcAft>
                <a:spcPts val="800"/>
              </a:spcAft>
              <a:buSzPts val="1000"/>
              <a:buFont typeface="Symbol" panose="05050102010706020507" pitchFamily="18" charset="2"/>
              <a:buChar char=""/>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footfall</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Represents the number of people or objects passing by the machine. This can indicate usage patterns and potential external impacts on machine performance.</a:t>
            </a:r>
          </a:p>
          <a:p>
            <a:pPr marL="342900" lvl="0" indent="-342900">
              <a:lnSpc>
                <a:spcPct val="107000"/>
              </a:lnSpc>
              <a:spcAft>
                <a:spcPts val="800"/>
              </a:spcAft>
              <a:buSzPts val="1000"/>
              <a:buFont typeface="Symbol" panose="05050102010706020507" pitchFamily="18" charset="2"/>
              <a:buChar char=""/>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temp Mode</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Indicates the temperature setting of the machine, which is critical for assessing operational efficiency.</a:t>
            </a:r>
          </a:p>
          <a:p>
            <a:pPr marL="342900" lvl="0" indent="-342900">
              <a:lnSpc>
                <a:spcPct val="107000"/>
              </a:lnSpc>
              <a:spcAft>
                <a:spcPts val="800"/>
              </a:spcAft>
              <a:buSzPts val="1000"/>
              <a:buFont typeface="Symbol" panose="05050102010706020507" pitchFamily="18" charset="2"/>
              <a:buChar char=""/>
              <a:tabLst>
                <a:tab pos="457200" algn="l"/>
              </a:tabLst>
            </a:pPr>
            <a:r>
              <a:rPr lang="en-IN" sz="1800" b="1" kern="100" dirty="0" err="1">
                <a:effectLst/>
                <a:latin typeface="Calibri" panose="020F0502020204030204" pitchFamily="34" charset="0"/>
                <a:ea typeface="Calibri" panose="020F0502020204030204" pitchFamily="34" charset="0"/>
                <a:cs typeface="Times New Roman" panose="02020603050405020304" pitchFamily="18" charset="0"/>
              </a:rPr>
              <a:t>AQ</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The air quality index near the machine, which can influence machine performance and longevity.</a:t>
            </a:r>
          </a:p>
          <a:p>
            <a:pPr marL="342900" lvl="0" indent="-342900">
              <a:lnSpc>
                <a:spcPct val="107000"/>
              </a:lnSpc>
              <a:spcAft>
                <a:spcPts val="800"/>
              </a:spcAft>
              <a:buSzPts val="1000"/>
              <a:buFont typeface="Symbol" panose="05050102010706020507" pitchFamily="18" charset="2"/>
              <a:buChar char=""/>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USS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Ultrasonic sensor data indicating proximity measurements, helpful for understanding spatial dynamics around the machine.</a:t>
            </a:r>
          </a:p>
          <a:p>
            <a:pPr marL="342900" lvl="0" indent="-342900">
              <a:lnSpc>
                <a:spcPct val="107000"/>
              </a:lnSpc>
              <a:spcAft>
                <a:spcPts val="800"/>
              </a:spcAft>
              <a:buSzPts val="1000"/>
              <a:buFont typeface="Symbol" panose="05050102010706020507" pitchFamily="18" charset="2"/>
              <a:buChar char=""/>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CS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Current sensor readings that reflect the electrical current usage of the machine, a vital parameter for monitoring energy consumption and detecting anomalies.</a:t>
            </a:r>
          </a:p>
          <a:p>
            <a:endParaRPr lang="en-IN" dirty="0"/>
          </a:p>
        </p:txBody>
      </p:sp>
    </p:spTree>
    <p:extLst>
      <p:ext uri="{BB962C8B-B14F-4D97-AF65-F5344CB8AC3E}">
        <p14:creationId xmlns:p14="http://schemas.microsoft.com/office/powerpoint/2010/main" val="24066164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16F7A5D-9156-22E1-3D73-92002963D2F2}"/>
              </a:ext>
            </a:extLst>
          </p:cNvPr>
          <p:cNvSpPr txBox="1"/>
          <p:nvPr/>
        </p:nvSpPr>
        <p:spPr>
          <a:xfrm>
            <a:off x="283464" y="301752"/>
            <a:ext cx="11356848" cy="3652154"/>
          </a:xfrm>
          <a:prstGeom prst="rect">
            <a:avLst/>
          </a:prstGeom>
          <a:noFill/>
        </p:spPr>
        <p:txBody>
          <a:bodyPr wrap="square" rtlCol="0">
            <a:spAutoFit/>
          </a:bodyPr>
          <a:lstStyle/>
          <a:p>
            <a:pPr marL="342900" lvl="0" indent="-342900">
              <a:lnSpc>
                <a:spcPct val="107000"/>
              </a:lnSpc>
              <a:spcAft>
                <a:spcPts val="800"/>
              </a:spcAft>
              <a:buSzPts val="1000"/>
              <a:buFont typeface="Symbol" panose="05050102010706020507" pitchFamily="18" charset="2"/>
              <a:buChar char=""/>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VOC</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Levels of volatile organic compounds detected near the machine, which can affect both the environment and machine functionality.</a:t>
            </a:r>
          </a:p>
          <a:p>
            <a:pPr marL="342900" lvl="0" indent="-342900">
              <a:lnSpc>
                <a:spcPct val="107000"/>
              </a:lnSpc>
              <a:spcAft>
                <a:spcPts val="800"/>
              </a:spcAft>
              <a:buSzPts val="1000"/>
              <a:buFont typeface="Symbol" panose="05050102010706020507" pitchFamily="18" charset="2"/>
              <a:buChar char=""/>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RP</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Rotational position or RPM (revolutions per minute) of the machine parts, essential for evaluating mechanical performance.</a:t>
            </a:r>
          </a:p>
          <a:p>
            <a:pPr marL="342900" lvl="0" indent="-342900">
              <a:lnSpc>
                <a:spcPct val="107000"/>
              </a:lnSpc>
              <a:spcAft>
                <a:spcPts val="800"/>
              </a:spcAft>
              <a:buSzPts val="1000"/>
              <a:buFont typeface="Symbol" panose="05050102010706020507" pitchFamily="18" charset="2"/>
              <a:buChar char=""/>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IP</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Input pressure to the machine, which can affect operational stability.</a:t>
            </a:r>
          </a:p>
          <a:p>
            <a:pPr marL="342900" lvl="0" indent="-342900">
              <a:lnSpc>
                <a:spcPct val="107000"/>
              </a:lnSpc>
              <a:spcAft>
                <a:spcPts val="800"/>
              </a:spcAft>
              <a:buSzPts val="1000"/>
              <a:buFont typeface="Symbol" panose="05050102010706020507" pitchFamily="18" charset="2"/>
              <a:buChar char=""/>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Temperature</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The operating temperature of the machine, critical for ensuring it operates within safe limits.</a:t>
            </a:r>
          </a:p>
          <a:p>
            <a:pPr marL="342900" lvl="0" indent="-342900">
              <a:lnSpc>
                <a:spcPct val="107000"/>
              </a:lnSpc>
              <a:spcAft>
                <a:spcPts val="800"/>
              </a:spcAft>
              <a:buSzPts val="1000"/>
              <a:buFont typeface="Symbol" panose="05050102010706020507" pitchFamily="18" charset="2"/>
              <a:buChar char=""/>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fail</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 binary indicator of machine failure (1 for failure, 0 for no failure). This is the target variable for predictive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modeling</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5329521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3C66EA2-586F-33BC-74A6-E3F058A61A30}"/>
              </a:ext>
            </a:extLst>
          </p:cNvPr>
          <p:cNvSpPr txBox="1"/>
          <p:nvPr/>
        </p:nvSpPr>
        <p:spPr>
          <a:xfrm>
            <a:off x="64008" y="228600"/>
            <a:ext cx="11932920" cy="3857338"/>
          </a:xfrm>
          <a:prstGeom prst="rect">
            <a:avLst/>
          </a:prstGeom>
          <a:noFill/>
        </p:spPr>
        <p:txBody>
          <a:bodyPr wrap="square" rtlCol="0">
            <a:spAutoFit/>
          </a:bodyPr>
          <a:lstStyle/>
          <a:p>
            <a:pPr marL="457200" algn="just">
              <a:lnSpc>
                <a:spcPct val="107000"/>
              </a:lnSpc>
              <a:spcAft>
                <a:spcPts val="800"/>
              </a:spcAft>
            </a:pPr>
            <a:r>
              <a:rPr lang="en-IN" sz="1800" b="1" kern="100" dirty="0">
                <a:solidFill>
                  <a:srgbClr val="FF0000"/>
                </a:solidFill>
                <a:effectLst/>
                <a:latin typeface="Bahnschrift Condensed" panose="020B0502040204020203" pitchFamily="34" charset="0"/>
                <a:ea typeface="Calibri" panose="020F0502020204030204" pitchFamily="34" charset="0"/>
                <a:cs typeface="Times New Roman" panose="02020603050405020304" pitchFamily="18" charset="0"/>
              </a:rPr>
              <a:t>                                                                                Model Training and Evaluation</a:t>
            </a:r>
            <a:endParaRPr lang="en-IN" sz="1800"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The dataset was split into training and test sets. Models were trained on the training set and evaluated on the test set using metrics such as:</a:t>
            </a:r>
          </a:p>
          <a:p>
            <a:pPr marL="342900" lvl="0" indent="-342900" algn="just">
              <a:lnSpc>
                <a:spcPct val="107000"/>
              </a:lnSpc>
              <a:spcAft>
                <a:spcPts val="800"/>
              </a:spcAft>
              <a:buSzPts val="1000"/>
              <a:buFont typeface="Symbol" panose="05050102010706020507" pitchFamily="18" charset="2"/>
              <a:buChar char=""/>
              <a:tabLst>
                <a:tab pos="45720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Accuracy</a:t>
            </a:r>
          </a:p>
          <a:p>
            <a:pPr marL="342900" lvl="0" indent="-342900" algn="just">
              <a:lnSpc>
                <a:spcPct val="107000"/>
              </a:lnSpc>
              <a:spcAft>
                <a:spcPts val="800"/>
              </a:spcAft>
              <a:buSzPts val="1000"/>
              <a:buFont typeface="Symbol" panose="05050102010706020507" pitchFamily="18" charset="2"/>
              <a:buChar char=""/>
              <a:tabLst>
                <a:tab pos="45720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Precision</a:t>
            </a:r>
          </a:p>
          <a:p>
            <a:pPr marL="342900" lvl="0" indent="-342900" algn="just">
              <a:lnSpc>
                <a:spcPct val="107000"/>
              </a:lnSpc>
              <a:spcAft>
                <a:spcPts val="800"/>
              </a:spcAft>
              <a:buSzPts val="1000"/>
              <a:buFont typeface="Symbol" panose="05050102010706020507" pitchFamily="18" charset="2"/>
              <a:buChar char=""/>
              <a:tabLst>
                <a:tab pos="45720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Recall</a:t>
            </a:r>
          </a:p>
          <a:p>
            <a:pPr marL="342900" lvl="0" indent="-342900" algn="just">
              <a:lnSpc>
                <a:spcPct val="107000"/>
              </a:lnSpc>
              <a:spcAft>
                <a:spcPts val="800"/>
              </a:spcAft>
              <a:buSzPts val="1000"/>
              <a:buFont typeface="Symbol" panose="05050102010706020507" pitchFamily="18" charset="2"/>
              <a:buChar char=""/>
              <a:tabLst>
                <a:tab pos="457200" algn="l"/>
              </a:tabLst>
            </a:pP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F1</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-Score</a:t>
            </a:r>
          </a:p>
          <a:p>
            <a:pPr marL="342900" lvl="0" indent="-342900" algn="just">
              <a:lnSpc>
                <a:spcPct val="107000"/>
              </a:lnSpc>
              <a:spcAft>
                <a:spcPts val="800"/>
              </a:spcAft>
              <a:buSzPts val="1000"/>
              <a:buFont typeface="Symbol" panose="05050102010706020507" pitchFamily="18" charset="2"/>
              <a:buChar char=""/>
              <a:tabLst>
                <a:tab pos="45720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ROC-AUC</a:t>
            </a:r>
          </a:p>
          <a:p>
            <a:pPr marL="457200" algn="just">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a:p>
            <a:endParaRPr lang="en-IN" dirty="0"/>
          </a:p>
        </p:txBody>
      </p:sp>
    </p:spTree>
    <p:extLst>
      <p:ext uri="{BB962C8B-B14F-4D97-AF65-F5344CB8AC3E}">
        <p14:creationId xmlns:p14="http://schemas.microsoft.com/office/powerpoint/2010/main" val="36011672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50A8971-B3FB-5964-7D9E-B92D7FB1C7C5}"/>
              </a:ext>
            </a:extLst>
          </p:cNvPr>
          <p:cNvSpPr txBox="1"/>
          <p:nvPr/>
        </p:nvSpPr>
        <p:spPr>
          <a:xfrm>
            <a:off x="155448" y="219456"/>
            <a:ext cx="11695176" cy="5054204"/>
          </a:xfrm>
          <a:prstGeom prst="rect">
            <a:avLst/>
          </a:prstGeom>
          <a:noFill/>
        </p:spPr>
        <p:txBody>
          <a:bodyPr wrap="square" rtlCol="0">
            <a:spAutoFit/>
          </a:bodyPr>
          <a:lstStyle/>
          <a:p>
            <a:pPr marL="457200" algn="just">
              <a:lnSpc>
                <a:spcPct val="107000"/>
              </a:lnSpc>
              <a:spcAft>
                <a:spcPts val="800"/>
              </a:spcAft>
            </a:pPr>
            <a:r>
              <a:rPr lang="en-IN" sz="1800" b="1" kern="100" dirty="0">
                <a:solidFill>
                  <a:srgbClr val="FF0000"/>
                </a:solidFill>
                <a:effectLst/>
                <a:latin typeface="Bahnschrift Condensed" panose="020B0502040204020203" pitchFamily="34" charset="0"/>
                <a:ea typeface="Calibri" panose="020F0502020204030204" pitchFamily="34" charset="0"/>
                <a:cs typeface="Times New Roman" panose="02020603050405020304" pitchFamily="18" charset="0"/>
              </a:rPr>
              <a:t>                                                                                  Results</a:t>
            </a:r>
            <a:endParaRPr lang="en-IN" sz="1800"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The Random Forest model demonstrated the best performance with an accuracy of 88% (insert actual percentage), suggesting that it effectively captured the complexities of the data.</a:t>
            </a:r>
          </a:p>
          <a:p>
            <a:pPr marL="457200" algn="just">
              <a:lnSpc>
                <a:spcPct val="107000"/>
              </a:lnSpc>
              <a:spcAft>
                <a:spcPts val="800"/>
              </a:spcAft>
            </a:pPr>
            <a:endParaRPr lang="en-IN" kern="100" dirty="0">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precision   recall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f1</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-score            support</a:t>
            </a:r>
          </a:p>
          <a:p>
            <a:pPr algn="just">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algn="just">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0                                  0.89          0.88             0.89                   102</a:t>
            </a:r>
          </a:p>
          <a:p>
            <a:pPr algn="just">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1                                  0.86          0.87             0.87                    87</a:t>
            </a:r>
          </a:p>
          <a:p>
            <a:pPr algn="just">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accuracy                                                           0.88                   189</a:t>
            </a:r>
          </a:p>
          <a:p>
            <a:pPr algn="just">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macro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avg</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0.88           0.88             0.88                   189</a:t>
            </a:r>
          </a:p>
          <a:p>
            <a:pPr algn="just">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weighted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avg</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0.88           0.88             0.88                   189</a:t>
            </a:r>
          </a:p>
          <a:p>
            <a:pPr marL="457200" algn="just">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a:p>
            <a:endParaRPr lang="en-IN" dirty="0"/>
          </a:p>
        </p:txBody>
      </p:sp>
    </p:spTree>
    <p:extLst>
      <p:ext uri="{BB962C8B-B14F-4D97-AF65-F5344CB8AC3E}">
        <p14:creationId xmlns:p14="http://schemas.microsoft.com/office/powerpoint/2010/main" val="8502084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F669823-23B0-0C7F-5723-2B4FB54E723B}"/>
              </a:ext>
            </a:extLst>
          </p:cNvPr>
          <p:cNvSpPr txBox="1"/>
          <p:nvPr/>
        </p:nvSpPr>
        <p:spPr>
          <a:xfrm>
            <a:off x="155448" y="192024"/>
            <a:ext cx="11777472" cy="7271862"/>
          </a:xfrm>
          <a:prstGeom prst="rect">
            <a:avLst/>
          </a:prstGeom>
          <a:noFill/>
        </p:spPr>
        <p:txBody>
          <a:bodyPr wrap="square" rtlCol="0">
            <a:spAutoFit/>
          </a:bodyPr>
          <a:lstStyle/>
          <a:p>
            <a:pPr algn="just">
              <a:lnSpc>
                <a:spcPct val="107000"/>
              </a:lnSpc>
              <a:spcAft>
                <a:spcPts val="800"/>
              </a:spcAft>
            </a:pPr>
            <a:r>
              <a:rPr lang="en-IN" sz="2200" b="1" kern="100" dirty="0">
                <a:effectLst/>
                <a:latin typeface="Bahnschrift Condensed" panose="020B0502040204020203" pitchFamily="34" charset="0"/>
                <a:ea typeface="Calibri" panose="020F0502020204030204" pitchFamily="34" charset="0"/>
                <a:cs typeface="Times New Roman" panose="02020603050405020304" pitchFamily="18" charset="0"/>
              </a:rPr>
              <a:t>                                                        </a:t>
            </a:r>
            <a:r>
              <a:rPr lang="en-IN" sz="2200" b="1" kern="100" dirty="0">
                <a:solidFill>
                  <a:srgbClr val="FF0000"/>
                </a:solidFill>
                <a:effectLst/>
                <a:latin typeface="Bahnschrift Condensed" panose="020B0502040204020203" pitchFamily="34" charset="0"/>
                <a:ea typeface="Calibri" panose="020F0502020204030204" pitchFamily="34" charset="0"/>
                <a:cs typeface="Times New Roman" panose="02020603050405020304" pitchFamily="18" charset="0"/>
              </a:rPr>
              <a:t>Summary of Model Evaluation Results</a:t>
            </a:r>
            <a:endParaRPr lang="en-IN" sz="1100"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The evaluation results of the Random Forest model, as indicated by the classification report, provide insights into its performance in predicting machine failures. </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400" b="1" kern="100" dirty="0">
                <a:effectLst/>
                <a:latin typeface="Calibri" panose="020F0502020204030204" pitchFamily="34" charset="0"/>
                <a:ea typeface="Calibri" panose="020F0502020204030204" pitchFamily="34" charset="0"/>
                <a:cs typeface="Times New Roman" panose="02020603050405020304" pitchFamily="18" charset="0"/>
              </a:rPr>
              <a:t>1. Precision, Recall, and </a:t>
            </a:r>
            <a:r>
              <a:rPr lang="en-IN" sz="1400" b="1" kern="100" dirty="0" err="1">
                <a:effectLst/>
                <a:latin typeface="Calibri" panose="020F0502020204030204" pitchFamily="34" charset="0"/>
                <a:ea typeface="Calibri" panose="020F0502020204030204" pitchFamily="34" charset="0"/>
                <a:cs typeface="Times New Roman" panose="02020603050405020304" pitchFamily="18" charset="0"/>
              </a:rPr>
              <a:t>F1</a:t>
            </a:r>
            <a:r>
              <a:rPr lang="en-IN" sz="1400" b="1" kern="100" dirty="0">
                <a:effectLst/>
                <a:latin typeface="Calibri" panose="020F0502020204030204" pitchFamily="34" charset="0"/>
                <a:ea typeface="Calibri" panose="020F0502020204030204" pitchFamily="34" charset="0"/>
                <a:cs typeface="Times New Roman" panose="02020603050405020304" pitchFamily="18" charset="0"/>
              </a:rPr>
              <a:t>-Score</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1400" b="1" kern="100" dirty="0">
                <a:effectLst/>
                <a:latin typeface="Calibri" panose="020F0502020204030204" pitchFamily="34" charset="0"/>
                <a:ea typeface="Calibri" panose="020F0502020204030204" pitchFamily="34" charset="0"/>
                <a:cs typeface="Times New Roman" panose="02020603050405020304" pitchFamily="18" charset="0"/>
              </a:rPr>
              <a:t>Class 0 (No Failure)</a:t>
            </a: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07000"/>
              </a:lnSpc>
              <a:spcAft>
                <a:spcPts val="800"/>
              </a:spcAft>
              <a:buSzPts val="1000"/>
              <a:buFont typeface="Courier New" panose="02070309020205020404" pitchFamily="49" charset="0"/>
              <a:buChar char="o"/>
              <a:tabLst>
                <a:tab pos="914400" algn="l"/>
              </a:tabLst>
            </a:pPr>
            <a:r>
              <a:rPr lang="en-IN" sz="1400" b="1" kern="100" dirty="0">
                <a:effectLst/>
                <a:latin typeface="Calibri" panose="020F0502020204030204" pitchFamily="34" charset="0"/>
                <a:ea typeface="Calibri" panose="020F0502020204030204" pitchFamily="34" charset="0"/>
                <a:cs typeface="Times New Roman" panose="02020603050405020304" pitchFamily="18" charset="0"/>
              </a:rPr>
              <a:t>Precision</a:t>
            </a: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 0.89</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1143000" lvl="2" indent="-228600" algn="just">
              <a:lnSpc>
                <a:spcPct val="107000"/>
              </a:lnSpc>
              <a:spcAft>
                <a:spcPts val="800"/>
              </a:spcAft>
              <a:buSzPts val="1000"/>
              <a:buFont typeface="Wingdings" panose="05000000000000000000" pitchFamily="2" charset="2"/>
              <a:buChar char=""/>
              <a:tabLst>
                <a:tab pos="1371600" algn="l"/>
              </a:tabLst>
            </a:pP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This indicates that 89% of the instances predicted as "no failure" were correct. The model is effective at identifying non-failing machines.</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07000"/>
              </a:lnSpc>
              <a:spcAft>
                <a:spcPts val="800"/>
              </a:spcAft>
              <a:buSzPts val="1000"/>
              <a:buFont typeface="Courier New" panose="02070309020205020404" pitchFamily="49" charset="0"/>
              <a:buChar char="o"/>
              <a:tabLst>
                <a:tab pos="914400" algn="l"/>
              </a:tabLst>
            </a:pPr>
            <a:r>
              <a:rPr lang="en-IN" sz="1400" b="1" kern="100" dirty="0">
                <a:effectLst/>
                <a:latin typeface="Calibri" panose="020F0502020204030204" pitchFamily="34" charset="0"/>
                <a:ea typeface="Calibri" panose="020F0502020204030204" pitchFamily="34" charset="0"/>
                <a:cs typeface="Times New Roman" panose="02020603050405020304" pitchFamily="18" charset="0"/>
              </a:rPr>
              <a:t>Recall</a:t>
            </a: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 0.88</a:t>
            </a:r>
          </a:p>
          <a:p>
            <a:endParaRPr lang="en-IN" dirty="0">
              <a:effectLst/>
            </a:endParaRPr>
          </a:p>
          <a:p>
            <a:pPr marL="1143000" lvl="2" indent="-228600" algn="just">
              <a:lnSpc>
                <a:spcPct val="107000"/>
              </a:lnSpc>
              <a:spcAft>
                <a:spcPts val="800"/>
              </a:spcAft>
              <a:buSzPts val="1000"/>
              <a:buFont typeface="Wingdings" panose="05000000000000000000" pitchFamily="2" charset="2"/>
              <a:buChar char=""/>
              <a:tabLst>
                <a:tab pos="1371600" algn="l"/>
              </a:tabLst>
            </a:pP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This shows that 88% of the actual non-failure cases were correctly predicted. The model captures most of the non-failure instances.</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07000"/>
              </a:lnSpc>
              <a:spcAft>
                <a:spcPts val="800"/>
              </a:spcAft>
              <a:buSzPts val="1000"/>
              <a:buFont typeface="Courier New" panose="02070309020205020404" pitchFamily="49" charset="0"/>
              <a:buChar char="o"/>
              <a:tabLst>
                <a:tab pos="914400" algn="l"/>
              </a:tabLst>
            </a:pPr>
            <a:r>
              <a:rPr lang="en-IN" sz="1400" b="1" kern="100" dirty="0" err="1">
                <a:effectLst/>
                <a:latin typeface="Calibri" panose="020F0502020204030204" pitchFamily="34" charset="0"/>
                <a:ea typeface="Calibri" panose="020F0502020204030204" pitchFamily="34" charset="0"/>
                <a:cs typeface="Times New Roman" panose="02020603050405020304" pitchFamily="18" charset="0"/>
              </a:rPr>
              <a:t>F1</a:t>
            </a:r>
            <a:r>
              <a:rPr lang="en-IN" sz="1400" b="1" kern="100" dirty="0">
                <a:effectLst/>
                <a:latin typeface="Calibri" panose="020F0502020204030204" pitchFamily="34" charset="0"/>
                <a:ea typeface="Calibri" panose="020F0502020204030204" pitchFamily="34" charset="0"/>
                <a:cs typeface="Times New Roman" panose="02020603050405020304" pitchFamily="18" charset="0"/>
              </a:rPr>
              <a:t>-Score</a:t>
            </a: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 0.89</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1143000" lvl="2" indent="-228600" algn="just">
              <a:lnSpc>
                <a:spcPct val="107000"/>
              </a:lnSpc>
              <a:spcAft>
                <a:spcPts val="800"/>
              </a:spcAft>
              <a:buSzPts val="1000"/>
              <a:buFont typeface="Wingdings" panose="05000000000000000000" pitchFamily="2" charset="2"/>
              <a:buChar char=""/>
              <a:tabLst>
                <a:tab pos="1371600" algn="l"/>
              </a:tabLst>
            </a:pP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The </a:t>
            </a:r>
            <a:r>
              <a:rPr lang="en-IN" sz="1400" kern="100" dirty="0" err="1">
                <a:effectLst/>
                <a:latin typeface="Calibri" panose="020F0502020204030204" pitchFamily="34" charset="0"/>
                <a:ea typeface="Calibri" panose="020F0502020204030204" pitchFamily="34" charset="0"/>
                <a:cs typeface="Times New Roman" panose="02020603050405020304" pitchFamily="18" charset="0"/>
              </a:rPr>
              <a:t>F1</a:t>
            </a: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-score, which balances precision and recall, indicates a strong performance in predicting non-failures.</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1400" b="1" kern="100" dirty="0">
                <a:effectLst/>
                <a:latin typeface="Calibri" panose="020F0502020204030204" pitchFamily="34" charset="0"/>
                <a:ea typeface="Calibri" panose="020F0502020204030204" pitchFamily="34" charset="0"/>
                <a:cs typeface="Times New Roman" panose="02020603050405020304" pitchFamily="18" charset="0"/>
              </a:rPr>
              <a:t>Class 1 (Failure)</a:t>
            </a: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07000"/>
              </a:lnSpc>
              <a:spcAft>
                <a:spcPts val="800"/>
              </a:spcAft>
              <a:buSzPts val="1000"/>
              <a:buFont typeface="Courier New" panose="02070309020205020404" pitchFamily="49" charset="0"/>
              <a:buChar char="o"/>
              <a:tabLst>
                <a:tab pos="914400" algn="l"/>
              </a:tabLst>
            </a:pPr>
            <a:r>
              <a:rPr lang="en-IN" sz="1400" b="1" kern="100" dirty="0">
                <a:effectLst/>
                <a:latin typeface="Calibri" panose="020F0502020204030204" pitchFamily="34" charset="0"/>
                <a:ea typeface="Calibri" panose="020F0502020204030204" pitchFamily="34" charset="0"/>
                <a:cs typeface="Times New Roman" panose="02020603050405020304" pitchFamily="18" charset="0"/>
              </a:rPr>
              <a:t>Precision</a:t>
            </a: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 0.86</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1143000" lvl="2" indent="-228600" algn="just">
              <a:lnSpc>
                <a:spcPct val="107000"/>
              </a:lnSpc>
              <a:spcAft>
                <a:spcPts val="800"/>
              </a:spcAft>
              <a:buSzPts val="1000"/>
              <a:buFont typeface="Wingdings" panose="05000000000000000000" pitchFamily="2" charset="2"/>
              <a:buChar char=""/>
              <a:tabLst>
                <a:tab pos="1371600" algn="l"/>
              </a:tabLst>
            </a:pP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This means that 86% of the instances predicted as "failure" were accurate. While slightly lower than for Class 0, it still demonstrates good predictive capability.</a:t>
            </a:r>
          </a:p>
          <a:p>
            <a:pPr marL="742950" lvl="1" indent="-285750" algn="just">
              <a:lnSpc>
                <a:spcPct val="107000"/>
              </a:lnSpc>
              <a:spcAft>
                <a:spcPts val="800"/>
              </a:spcAft>
              <a:buSzPts val="1000"/>
              <a:buFont typeface="Courier New" panose="02070309020205020404" pitchFamily="49" charset="0"/>
              <a:buChar char="o"/>
              <a:tabLst>
                <a:tab pos="914400" algn="l"/>
              </a:tabLst>
            </a:pPr>
            <a:r>
              <a:rPr lang="en-IN" sz="1100" b="1" kern="100" dirty="0">
                <a:effectLst/>
                <a:latin typeface="Calibri" panose="020F0502020204030204" pitchFamily="34" charset="0"/>
                <a:ea typeface="Calibri" panose="020F0502020204030204" pitchFamily="34" charset="0"/>
                <a:cs typeface="Times New Roman" panose="02020603050405020304" pitchFamily="18" charset="0"/>
              </a:rPr>
              <a:t>Recall</a:t>
            </a: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 0.87</a:t>
            </a:r>
          </a:p>
          <a:p>
            <a:pPr marL="1143000" lvl="2" indent="-228600" algn="just">
              <a:lnSpc>
                <a:spcPct val="107000"/>
              </a:lnSpc>
              <a:spcAft>
                <a:spcPts val="800"/>
              </a:spcAft>
              <a:buSzPts val="1000"/>
              <a:buFont typeface="Wingdings" panose="05000000000000000000" pitchFamily="2" charset="2"/>
              <a:buChar char=""/>
              <a:tabLst>
                <a:tab pos="1371600" algn="l"/>
              </a:tabLst>
            </a:pP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The model correctly identified 87% of the actual failure cases, showing that it effectively detects machine failures.</a:t>
            </a:r>
          </a:p>
          <a:p>
            <a:pPr marL="742950" lvl="1" indent="-285750" algn="just">
              <a:lnSpc>
                <a:spcPct val="107000"/>
              </a:lnSpc>
              <a:spcAft>
                <a:spcPts val="800"/>
              </a:spcAft>
              <a:buSzPts val="1000"/>
              <a:buFont typeface="Courier New" panose="02070309020205020404" pitchFamily="49" charset="0"/>
              <a:buChar char="o"/>
              <a:tabLst>
                <a:tab pos="914400" algn="l"/>
              </a:tabLst>
            </a:pPr>
            <a:r>
              <a:rPr lang="en-IN" sz="1100" b="1" kern="100" dirty="0" err="1">
                <a:effectLst/>
                <a:latin typeface="Calibri" panose="020F0502020204030204" pitchFamily="34" charset="0"/>
                <a:ea typeface="Calibri" panose="020F0502020204030204" pitchFamily="34" charset="0"/>
                <a:cs typeface="Times New Roman" panose="02020603050405020304" pitchFamily="18" charset="0"/>
              </a:rPr>
              <a:t>F1</a:t>
            </a:r>
            <a:r>
              <a:rPr lang="en-IN" sz="1100" b="1" kern="100" dirty="0">
                <a:effectLst/>
                <a:latin typeface="Calibri" panose="020F0502020204030204" pitchFamily="34" charset="0"/>
                <a:ea typeface="Calibri" panose="020F0502020204030204" pitchFamily="34" charset="0"/>
                <a:cs typeface="Times New Roman" panose="02020603050405020304" pitchFamily="18" charset="0"/>
              </a:rPr>
              <a:t>-Score</a:t>
            </a: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 0.87</a:t>
            </a:r>
          </a:p>
          <a:p>
            <a:pPr marL="1143000" lvl="2" indent="-228600" algn="just">
              <a:lnSpc>
                <a:spcPct val="107000"/>
              </a:lnSpc>
              <a:spcAft>
                <a:spcPts val="800"/>
              </a:spcAft>
              <a:buSzPts val="1000"/>
              <a:buFont typeface="Wingdings" panose="05000000000000000000" pitchFamily="2" charset="2"/>
              <a:buChar char=""/>
              <a:tabLst>
                <a:tab pos="1371600" algn="l"/>
              </a:tabLst>
            </a:pP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This score reflects a solid balance between precision and recall for predicting failures.</a:t>
            </a:r>
          </a:p>
          <a:p>
            <a:pPr marL="1143000" lvl="2" indent="-228600" algn="just">
              <a:lnSpc>
                <a:spcPct val="107000"/>
              </a:lnSpc>
              <a:spcAft>
                <a:spcPts val="800"/>
              </a:spcAft>
              <a:buSzPts val="1000"/>
              <a:buFont typeface="Wingdings" panose="05000000000000000000" pitchFamily="2" charset="2"/>
              <a:buChar char=""/>
              <a:tabLst>
                <a:tab pos="1371600" algn="l"/>
              </a:tabLst>
            </a:pP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lvl="1" algn="just">
              <a:lnSpc>
                <a:spcPct val="107000"/>
              </a:lnSpc>
              <a:spcAft>
                <a:spcPts val="800"/>
              </a:spcAft>
              <a:buSzPts val="1000"/>
              <a:tabLst>
                <a:tab pos="914400" algn="l"/>
              </a:tabLst>
            </a:pP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5670587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DC3C467-5694-31DB-CD31-E8295E5C8C92}"/>
              </a:ext>
            </a:extLst>
          </p:cNvPr>
          <p:cNvSpPr txBox="1"/>
          <p:nvPr/>
        </p:nvSpPr>
        <p:spPr>
          <a:xfrm>
            <a:off x="137160" y="164592"/>
            <a:ext cx="11750040" cy="5887509"/>
          </a:xfrm>
          <a:prstGeom prst="rect">
            <a:avLst/>
          </a:prstGeom>
          <a:noFill/>
        </p:spPr>
        <p:txBody>
          <a:bodyPr wrap="square" rtlCol="0">
            <a:spAutoFit/>
          </a:bodyPr>
          <a:lstStyle/>
          <a:p>
            <a:endParaRPr lang="en-IN" dirty="0">
              <a:effectLst/>
            </a:endParaRPr>
          </a:p>
          <a:p>
            <a:pPr algn="just">
              <a:lnSpc>
                <a:spcPct val="107000"/>
              </a:lnSpc>
              <a:spcAft>
                <a:spcPts val="800"/>
              </a:spcAft>
            </a:pPr>
            <a:r>
              <a:rPr lang="en-IN" sz="1400" b="1" kern="100" dirty="0">
                <a:effectLst/>
                <a:latin typeface="Calibri" panose="020F0502020204030204" pitchFamily="34" charset="0"/>
                <a:ea typeface="Calibri" panose="020F0502020204030204" pitchFamily="34" charset="0"/>
                <a:cs typeface="Times New Roman" panose="02020603050405020304" pitchFamily="18" charset="0"/>
              </a:rPr>
              <a:t>2. Overall Accuracy</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1400" b="1" kern="100" dirty="0">
                <a:effectLst/>
                <a:latin typeface="Calibri" panose="020F0502020204030204" pitchFamily="34" charset="0"/>
                <a:ea typeface="Calibri" panose="020F0502020204030204" pitchFamily="34" charset="0"/>
                <a:cs typeface="Times New Roman" panose="02020603050405020304" pitchFamily="18" charset="0"/>
              </a:rPr>
              <a:t>Accuracy</a:t>
            </a: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 0.88</a:t>
            </a:r>
          </a:p>
          <a:p>
            <a:pPr marL="742950" lvl="1" indent="-285750" algn="just">
              <a:lnSpc>
                <a:spcPct val="107000"/>
              </a:lnSpc>
              <a:spcAft>
                <a:spcPts val="800"/>
              </a:spcAft>
              <a:buSzPts val="1000"/>
              <a:buFont typeface="Courier New" panose="02070309020205020404" pitchFamily="49" charset="0"/>
              <a:buChar char="o"/>
              <a:tabLst>
                <a:tab pos="914400" algn="l"/>
              </a:tabLst>
            </a:pP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The model achieved an overall accuracy of 88%, indicating that it correctly predicted 88% of the total instances (both failures and non-failures). This is a strong performance metric, suggesting that the model generalizes well to the data.</a:t>
            </a:r>
          </a:p>
          <a:p>
            <a:pPr algn="just">
              <a:lnSpc>
                <a:spcPct val="107000"/>
              </a:lnSpc>
              <a:spcAft>
                <a:spcPts val="800"/>
              </a:spcAft>
            </a:pPr>
            <a:r>
              <a:rPr lang="en-IN" sz="1400" b="1" kern="100" dirty="0">
                <a:effectLst/>
                <a:latin typeface="Calibri" panose="020F0502020204030204" pitchFamily="34" charset="0"/>
                <a:ea typeface="Calibri" panose="020F0502020204030204" pitchFamily="34" charset="0"/>
                <a:cs typeface="Times New Roman" panose="02020603050405020304" pitchFamily="18" charset="0"/>
              </a:rPr>
              <a:t>3. Macro and Weighted Averages</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1400" b="1" kern="100" dirty="0">
                <a:effectLst/>
                <a:latin typeface="Calibri" panose="020F0502020204030204" pitchFamily="34" charset="0"/>
                <a:ea typeface="Calibri" panose="020F0502020204030204" pitchFamily="34" charset="0"/>
                <a:cs typeface="Times New Roman" panose="02020603050405020304" pitchFamily="18" charset="0"/>
              </a:rPr>
              <a:t>Macro Average</a:t>
            </a: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a:t>
            </a:r>
          </a:p>
          <a:p>
            <a:pPr marL="742950" lvl="1" indent="-285750" algn="just">
              <a:lnSpc>
                <a:spcPct val="107000"/>
              </a:lnSpc>
              <a:spcAft>
                <a:spcPts val="800"/>
              </a:spcAft>
              <a:buSzPts val="1000"/>
              <a:buFont typeface="Courier New" panose="02070309020205020404" pitchFamily="49" charset="0"/>
              <a:buChar char="o"/>
              <a:tabLst>
                <a:tab pos="914400" algn="l"/>
              </a:tabLst>
            </a:pP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Precision: 0.88</a:t>
            </a:r>
          </a:p>
          <a:p>
            <a:pPr marL="742950" lvl="1" indent="-285750" algn="just">
              <a:lnSpc>
                <a:spcPct val="107000"/>
              </a:lnSpc>
              <a:spcAft>
                <a:spcPts val="800"/>
              </a:spcAft>
              <a:buSzPts val="1000"/>
              <a:buFont typeface="Courier New" panose="02070309020205020404" pitchFamily="49" charset="0"/>
              <a:buChar char="o"/>
              <a:tabLst>
                <a:tab pos="914400" algn="l"/>
              </a:tabLst>
            </a:pP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Recall: 0.88</a:t>
            </a:r>
          </a:p>
          <a:p>
            <a:pPr marL="742950" lvl="1" indent="-285750" algn="just">
              <a:lnSpc>
                <a:spcPct val="107000"/>
              </a:lnSpc>
              <a:spcAft>
                <a:spcPts val="800"/>
              </a:spcAft>
              <a:buSzPts val="1000"/>
              <a:buFont typeface="Courier New" panose="02070309020205020404" pitchFamily="49" charset="0"/>
              <a:buChar char="o"/>
              <a:tabLst>
                <a:tab pos="914400" algn="l"/>
              </a:tabLst>
            </a:pPr>
            <a:r>
              <a:rPr lang="en-IN" sz="1400" kern="100" dirty="0" err="1">
                <a:effectLst/>
                <a:latin typeface="Calibri" panose="020F0502020204030204" pitchFamily="34" charset="0"/>
                <a:ea typeface="Calibri" panose="020F0502020204030204" pitchFamily="34" charset="0"/>
                <a:cs typeface="Times New Roman" panose="02020603050405020304" pitchFamily="18" charset="0"/>
              </a:rPr>
              <a:t>F1</a:t>
            </a: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-Score: 0.88</a:t>
            </a:r>
          </a:p>
          <a:p>
            <a:r>
              <a:rPr lang="en-IN" sz="1400" dirty="0">
                <a:effectLst/>
                <a:latin typeface="Calibri" panose="020F0502020204030204" pitchFamily="34" charset="0"/>
                <a:ea typeface="Calibri" panose="020F0502020204030204" pitchFamily="34" charset="0"/>
                <a:cs typeface="Times New Roman" panose="02020603050405020304" pitchFamily="18" charset="0"/>
              </a:rPr>
              <a:t>The macro averages provide an unweighted mean of the metrics across both classes, showing consistent performance</a:t>
            </a:r>
          </a:p>
          <a:p>
            <a:pPr marL="342900" lvl="0" indent="-342900" algn="just">
              <a:lnSpc>
                <a:spcPct val="107000"/>
              </a:lnSpc>
              <a:spcAft>
                <a:spcPts val="800"/>
              </a:spcAft>
              <a:buSzPts val="1000"/>
              <a:buFont typeface="Symbol" panose="05050102010706020507" pitchFamily="18" charset="2"/>
              <a:buChar char=""/>
              <a:tabLst>
                <a:tab pos="457200" algn="l"/>
              </a:tabLst>
            </a:pPr>
            <a:r>
              <a:rPr lang="en-IN" sz="1400" b="1" kern="100" dirty="0">
                <a:effectLst/>
                <a:latin typeface="Calibri" panose="020F0502020204030204" pitchFamily="34" charset="0"/>
                <a:ea typeface="Calibri" panose="020F0502020204030204" pitchFamily="34" charset="0"/>
                <a:cs typeface="Times New Roman" panose="02020603050405020304" pitchFamily="18" charset="0"/>
              </a:rPr>
              <a:t>Weighted Average</a:t>
            </a: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a:t>
            </a:r>
          </a:p>
          <a:p>
            <a:pPr marL="742950" lvl="1" indent="-285750" algn="just">
              <a:lnSpc>
                <a:spcPct val="107000"/>
              </a:lnSpc>
              <a:spcAft>
                <a:spcPts val="800"/>
              </a:spcAft>
              <a:buSzPts val="1000"/>
              <a:buFont typeface="Courier New" panose="02070309020205020404" pitchFamily="49" charset="0"/>
              <a:buChar char="o"/>
              <a:tabLst>
                <a:tab pos="914400" algn="l"/>
              </a:tabLst>
            </a:pP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Precision: 0.88</a:t>
            </a:r>
          </a:p>
          <a:p>
            <a:pPr marL="742950" lvl="1" indent="-285750" algn="just">
              <a:lnSpc>
                <a:spcPct val="107000"/>
              </a:lnSpc>
              <a:spcAft>
                <a:spcPts val="800"/>
              </a:spcAft>
              <a:buSzPts val="1000"/>
              <a:buFont typeface="Courier New" panose="02070309020205020404" pitchFamily="49" charset="0"/>
              <a:buChar char="o"/>
              <a:tabLst>
                <a:tab pos="914400" algn="l"/>
              </a:tabLst>
            </a:pP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Recall: 0.88</a:t>
            </a:r>
          </a:p>
          <a:p>
            <a:pPr marL="742950" lvl="1" indent="-285750" algn="just">
              <a:lnSpc>
                <a:spcPct val="107000"/>
              </a:lnSpc>
              <a:spcAft>
                <a:spcPts val="800"/>
              </a:spcAft>
              <a:buSzPts val="1000"/>
              <a:buFont typeface="Courier New" panose="02070309020205020404" pitchFamily="49" charset="0"/>
              <a:buChar char="o"/>
              <a:tabLst>
                <a:tab pos="914400" algn="l"/>
              </a:tabLst>
            </a:pPr>
            <a:r>
              <a:rPr lang="en-IN" sz="1400" kern="100" dirty="0" err="1">
                <a:effectLst/>
                <a:latin typeface="Calibri" panose="020F0502020204030204" pitchFamily="34" charset="0"/>
                <a:ea typeface="Calibri" panose="020F0502020204030204" pitchFamily="34" charset="0"/>
                <a:cs typeface="Times New Roman" panose="02020603050405020304" pitchFamily="18" charset="0"/>
              </a:rPr>
              <a:t>F1</a:t>
            </a: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-Score: 0.88</a:t>
            </a:r>
          </a:p>
          <a:p>
            <a:pPr marL="742950" lvl="1" indent="-285750" algn="just">
              <a:lnSpc>
                <a:spcPct val="107000"/>
              </a:lnSpc>
              <a:spcAft>
                <a:spcPts val="800"/>
              </a:spcAft>
              <a:buSzPts val="1000"/>
              <a:buFont typeface="Courier New" panose="02070309020205020404" pitchFamily="49" charset="0"/>
              <a:buChar char="o"/>
              <a:tabLst>
                <a:tab pos="914400" algn="l"/>
              </a:tabLst>
            </a:pP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The weighted averages account for the number of instances in each class, reaffirming the model's robustness across different classes.</a:t>
            </a:r>
          </a:p>
          <a:p>
            <a:pPr algn="just">
              <a:lnSpc>
                <a:spcPct val="107000"/>
              </a:lnSpc>
              <a:spcAft>
                <a:spcPts val="800"/>
              </a:spcAft>
            </a:pPr>
            <a:r>
              <a:rPr lang="en-IN" sz="2200" b="1" kern="100" dirty="0">
                <a:effectLst/>
                <a:latin typeface="Bahnschrift Condensed" panose="020B0502040204020203" pitchFamily="34" charset="0"/>
                <a:ea typeface="Calibri" panose="020F0502020204030204" pitchFamily="34" charset="0"/>
                <a:cs typeface="Times New Roman" panose="02020603050405020304" pitchFamily="18" charset="0"/>
              </a:rPr>
              <a:t> </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820829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0AED3AF-2DE1-13D6-506B-4E10967BB90B}"/>
              </a:ext>
            </a:extLst>
          </p:cNvPr>
          <p:cNvSpPr txBox="1"/>
          <p:nvPr/>
        </p:nvSpPr>
        <p:spPr>
          <a:xfrm>
            <a:off x="137160" y="146304"/>
            <a:ext cx="11594592" cy="3253198"/>
          </a:xfrm>
          <a:prstGeom prst="rect">
            <a:avLst/>
          </a:prstGeom>
          <a:noFill/>
        </p:spPr>
        <p:txBody>
          <a:bodyPr wrap="square" rtlCol="0">
            <a:spAutoFit/>
          </a:bodyPr>
          <a:lstStyle/>
          <a:p>
            <a:pPr algn="just">
              <a:lnSpc>
                <a:spcPct val="107000"/>
              </a:lnSpc>
              <a:spcAft>
                <a:spcPts val="800"/>
              </a:spcAft>
            </a:pPr>
            <a:r>
              <a:rPr lang="en-IN" sz="1800" b="1" kern="100" dirty="0">
                <a:solidFill>
                  <a:srgbClr val="FF0000"/>
                </a:solidFill>
                <a:effectLst/>
                <a:latin typeface="Bahnschrift Condensed" panose="020B0502040204020203" pitchFamily="34" charset="0"/>
                <a:ea typeface="Calibri" panose="020F0502020204030204" pitchFamily="34" charset="0"/>
                <a:cs typeface="Times New Roman" panose="02020603050405020304" pitchFamily="18" charset="0"/>
              </a:rPr>
              <a:t>                                                                                         </a:t>
            </a:r>
          </a:p>
          <a:p>
            <a:pPr algn="just">
              <a:lnSpc>
                <a:spcPct val="107000"/>
              </a:lnSpc>
              <a:spcAft>
                <a:spcPts val="800"/>
              </a:spcAft>
            </a:pPr>
            <a:endParaRPr lang="en-IN" b="1" kern="100" dirty="0">
              <a:solidFill>
                <a:srgbClr val="FF0000"/>
              </a:solidFill>
              <a:latin typeface="Bahnschrift Condensed" panose="020B0502040204020203"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b="1" kern="100">
                <a:solidFill>
                  <a:srgbClr val="FF0000"/>
                </a:solidFill>
                <a:effectLst/>
                <a:latin typeface="Bahnschrift Condensed" panose="020B0502040204020203" pitchFamily="34" charset="0"/>
                <a:ea typeface="Calibri" panose="020F0502020204030204" pitchFamily="34" charset="0"/>
                <a:cs typeface="Times New Roman" panose="02020603050405020304" pitchFamily="18" charset="0"/>
              </a:rPr>
              <a:t>                                                                                                 </a:t>
            </a:r>
            <a:r>
              <a:rPr lang="en-IN" sz="1800" b="1" kern="100" dirty="0">
                <a:solidFill>
                  <a:srgbClr val="FF0000"/>
                </a:solidFill>
                <a:effectLst/>
                <a:latin typeface="Bahnschrift Condensed" panose="020B0502040204020203" pitchFamily="34" charset="0"/>
                <a:ea typeface="Calibri" panose="020F0502020204030204" pitchFamily="34" charset="0"/>
                <a:cs typeface="Times New Roman" panose="02020603050405020304" pitchFamily="18" charset="0"/>
              </a:rPr>
              <a:t>Conclusion</a:t>
            </a:r>
            <a:endParaRPr lang="en-IN" sz="1800"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The Random Forest model demonstrates effective predictive capabilities for both machine failure and non-failure classes, with solid precision, recall, and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F1</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-scores. The overall accuracy of 88% highlights the model's ability to generalize well to unseen data, making it a valuable tool for implementing predictive maintenance strategies. Future work could involve further tuning the model or incorporating additional features to enhance performance even more.</a:t>
            </a:r>
          </a:p>
          <a:p>
            <a:endParaRPr lang="en-IN" dirty="0"/>
          </a:p>
        </p:txBody>
      </p:sp>
    </p:spTree>
    <p:extLst>
      <p:ext uri="{BB962C8B-B14F-4D97-AF65-F5344CB8AC3E}">
        <p14:creationId xmlns:p14="http://schemas.microsoft.com/office/powerpoint/2010/main" val="20958765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820</Words>
  <Application>Microsoft Office PowerPoint</Application>
  <PresentationFormat>Widescreen</PresentationFormat>
  <Paragraphs>87</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Bahnschrift Condensed</vt:lpstr>
      <vt:lpstr>Calibri</vt:lpstr>
      <vt:lpstr>Calibri Light</vt:lpstr>
      <vt:lpstr>Courier New</vt:lpstr>
      <vt:lpstr>Symbol</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jishna raj</dc:creator>
  <cp:lastModifiedBy>jishna raj</cp:lastModifiedBy>
  <cp:revision>2</cp:revision>
  <dcterms:created xsi:type="dcterms:W3CDTF">2024-09-27T16:00:19Z</dcterms:created>
  <dcterms:modified xsi:type="dcterms:W3CDTF">2024-09-28T10:53:50Z</dcterms:modified>
</cp:coreProperties>
</file>