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D98AB-08A5-4501-809A-F8D97BD9B7F4}"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FEFC0-2180-440C-886A-37585B0483DE}" type="slidenum">
              <a:rPr lang="en-IN" smtClean="0"/>
              <a:t>‹#›</a:t>
            </a:fld>
            <a:endParaRPr lang="en-IN"/>
          </a:p>
        </p:txBody>
      </p:sp>
    </p:spTree>
    <p:extLst>
      <p:ext uri="{BB962C8B-B14F-4D97-AF65-F5344CB8AC3E}">
        <p14:creationId xmlns:p14="http://schemas.microsoft.com/office/powerpoint/2010/main" val="375591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CB71-3165-D019-88B8-846AD0D7B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EFD98D-4F7C-12A2-2267-F2CEFB399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2C9BBF-DFA3-307D-E5E5-6BC0915FB9F3}"/>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C0D9D551-8B9E-FD88-BC44-A1CCC8617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2ECCF-C6E1-2DBC-B8C1-938193C95731}"/>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60756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469E-55EA-A32D-63CA-3825F73A99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2DC1A-2938-D3D7-1211-5FCCC4FCE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00464-029A-F2F6-F288-6147F970AE18}"/>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C34D7F94-5D59-065A-6903-7FF05A35D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B8649-EA8B-2B90-71E9-F2DE2020138D}"/>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21744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E61183-99C4-BCC0-9DEE-B5DC893D0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DD13E-609F-08A2-E401-218D2B255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4FAEC-CB16-301C-EB36-97194C7A460C}"/>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171B6093-7827-FC0E-4908-432CDCB27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119B2F-45BC-B8EF-910C-D2FBD8DF318B}"/>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43375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C0C1-F1D5-5C53-5B96-8A5F10571B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99684-EFBA-DC35-FE8D-6C1646B47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62488-DC12-838F-60AF-C28EF2814DD3}"/>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8A40F9BF-3DC7-698D-1576-7D85ADF3F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DC1BF-C115-FEEC-8F1C-E5A885CC3EAF}"/>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363773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703-4A41-F927-7895-342B040E9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4FDF0-8B84-205D-9390-85D62178C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CEF54-2271-FD37-51FF-6CFBD17A7885}"/>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41B3FF55-F89C-302A-730B-00DBF2F77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4FCB2-9502-569B-3C4F-3FABD5D2A7E6}"/>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91296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3AD9-64D5-BC00-CB1C-5DC63B443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F4673-B4F3-C367-DE6F-22D642CF1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ED534C-6A36-C2F7-3400-F1BE528BF2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871C43-FE8B-DC8D-2562-29F1318774B2}"/>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6" name="Footer Placeholder 5">
            <a:extLst>
              <a:ext uri="{FF2B5EF4-FFF2-40B4-BE49-F238E27FC236}">
                <a16:creationId xmlns:a16="http://schemas.microsoft.com/office/drawing/2014/main" id="{AC08E92F-08F1-E48F-7F5B-82A346481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631B2-FD24-AD85-7CA5-B49577C906A3}"/>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414090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4427-7718-B093-8048-CA6AA2E79C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2830F-F237-F0E7-9A1E-075EA69ED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76ACC-AA40-D90C-0B86-C61B21305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BBCDAD-3AC5-7936-DEF4-F022081F0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07328-E3C5-A5D9-1F78-CEC24C120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8FD3B-8916-74AB-359C-B5487A501E08}"/>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8" name="Footer Placeholder 7">
            <a:extLst>
              <a:ext uri="{FF2B5EF4-FFF2-40B4-BE49-F238E27FC236}">
                <a16:creationId xmlns:a16="http://schemas.microsoft.com/office/drawing/2014/main" id="{00A1C161-FA77-5B3F-19AF-91F1FDD6C8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7E5660-D4E8-DD81-0FD0-9047AA9F980F}"/>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40170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EC95-F330-4865-A8A5-B200154FA8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0B5B19-8D61-D075-D6C2-4CC143C458AA}"/>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4" name="Footer Placeholder 3">
            <a:extLst>
              <a:ext uri="{FF2B5EF4-FFF2-40B4-BE49-F238E27FC236}">
                <a16:creationId xmlns:a16="http://schemas.microsoft.com/office/drawing/2014/main" id="{08D165EA-D247-2ECD-2E60-28AEA1CBC6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03BD0F-E2A5-FFC1-F4EE-1FB82EBBA9D8}"/>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10214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4BACF-8821-6D48-EA87-72510507497B}"/>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3" name="Footer Placeholder 2">
            <a:extLst>
              <a:ext uri="{FF2B5EF4-FFF2-40B4-BE49-F238E27FC236}">
                <a16:creationId xmlns:a16="http://schemas.microsoft.com/office/drawing/2014/main" id="{919BA326-77EA-CAAE-FD5B-E8994ACF38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41ED52-E13B-E9F8-718E-6C9C72FE5FF9}"/>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66537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57E1-02E0-29F7-DC5B-6D9317B1A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5CF95B-2008-1461-133E-B5B502BDA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FC4E4-4122-26E4-7EA5-AED076DC4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9DC3B-9258-6138-F22E-C2E773D1D8A9}"/>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6" name="Footer Placeholder 5">
            <a:extLst>
              <a:ext uri="{FF2B5EF4-FFF2-40B4-BE49-F238E27FC236}">
                <a16:creationId xmlns:a16="http://schemas.microsoft.com/office/drawing/2014/main" id="{321B6A48-CCD1-AB38-25AC-0CDC121ED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AE251-BB80-39A5-BCC3-D9CCCC3EC318}"/>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91655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D2DD-47BE-5805-CEEA-B54A0F734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6B3D8D-1550-7CA3-40B7-7C7C9FB31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A2F643-8768-B72F-3DF5-78DE2C533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75B8D-B5E7-72DF-8B35-D75EC04A84D5}"/>
              </a:ext>
            </a:extLst>
          </p:cNvPr>
          <p:cNvSpPr>
            <a:spLocks noGrp="1"/>
          </p:cNvSpPr>
          <p:nvPr>
            <p:ph type="dt" sz="half" idx="10"/>
          </p:nvPr>
        </p:nvSpPr>
        <p:spPr/>
        <p:txBody>
          <a:bodyPr/>
          <a:lstStyle/>
          <a:p>
            <a:fld id="{9E5EA76D-2B53-4FF6-86C9-8488EA834C65}" type="datetimeFigureOut">
              <a:rPr lang="en-IN" smtClean="0"/>
              <a:t>17-09-2024</a:t>
            </a:fld>
            <a:endParaRPr lang="en-IN"/>
          </a:p>
        </p:txBody>
      </p:sp>
      <p:sp>
        <p:nvSpPr>
          <p:cNvPr id="6" name="Footer Placeholder 5">
            <a:extLst>
              <a:ext uri="{FF2B5EF4-FFF2-40B4-BE49-F238E27FC236}">
                <a16:creationId xmlns:a16="http://schemas.microsoft.com/office/drawing/2014/main" id="{FF7D31FB-68B9-2BEF-CAC5-9F7E332FC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AC0CB-4E1F-E9C3-56F0-2025A283B781}"/>
              </a:ext>
            </a:extLst>
          </p:cNvPr>
          <p:cNvSpPr>
            <a:spLocks noGrp="1"/>
          </p:cNvSpPr>
          <p:nvPr>
            <p:ph type="sldNum" sz="quarter" idx="12"/>
          </p:nvPr>
        </p:nvSpPr>
        <p:spPr/>
        <p:txBody>
          <a:bodyPr/>
          <a:lstStyle/>
          <a:p>
            <a:fld id="{30560EB8-B972-43AB-9E18-82D61C7A56B1}" type="slidenum">
              <a:rPr lang="en-IN" smtClean="0"/>
              <a:t>‹#›</a:t>
            </a:fld>
            <a:endParaRPr lang="en-IN"/>
          </a:p>
        </p:txBody>
      </p:sp>
    </p:spTree>
    <p:extLst>
      <p:ext uri="{BB962C8B-B14F-4D97-AF65-F5344CB8AC3E}">
        <p14:creationId xmlns:p14="http://schemas.microsoft.com/office/powerpoint/2010/main" val="277647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1916A-B670-AF04-8E5C-433636B2A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69558F-643C-3E03-FE93-CEA3F7A18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6DF71-0FB2-D748-8549-DCAC979F6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EA76D-2B53-4FF6-86C9-8488EA834C65}" type="datetimeFigureOut">
              <a:rPr lang="en-IN" smtClean="0"/>
              <a:t>17-09-2024</a:t>
            </a:fld>
            <a:endParaRPr lang="en-IN"/>
          </a:p>
        </p:txBody>
      </p:sp>
      <p:sp>
        <p:nvSpPr>
          <p:cNvPr id="5" name="Footer Placeholder 4">
            <a:extLst>
              <a:ext uri="{FF2B5EF4-FFF2-40B4-BE49-F238E27FC236}">
                <a16:creationId xmlns:a16="http://schemas.microsoft.com/office/drawing/2014/main" id="{21787D26-1920-1389-9C0B-5A3962D37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1CBC8D-7A61-458D-0744-9A2C9F7C1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60EB8-B972-43AB-9E18-82D61C7A56B1}" type="slidenum">
              <a:rPr lang="en-IN" smtClean="0"/>
              <a:t>‹#›</a:t>
            </a:fld>
            <a:endParaRPr lang="en-IN"/>
          </a:p>
        </p:txBody>
      </p:sp>
    </p:spTree>
    <p:extLst>
      <p:ext uri="{BB962C8B-B14F-4D97-AF65-F5344CB8AC3E}">
        <p14:creationId xmlns:p14="http://schemas.microsoft.com/office/powerpoint/2010/main" val="309066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43FF4C-621B-93FC-F88E-DC8853F44530}"/>
              </a:ext>
            </a:extLst>
          </p:cNvPr>
          <p:cNvSpPr txBox="1"/>
          <p:nvPr/>
        </p:nvSpPr>
        <p:spPr>
          <a:xfrm>
            <a:off x="429768" y="466344"/>
            <a:ext cx="10725912" cy="289310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sz="32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sz="32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32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32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SMS SPAM DETECTION</a:t>
            </a:r>
            <a:endParaRPr lang="en-IN" sz="3200" dirty="0">
              <a:solidFill>
                <a:srgbClr val="FF0000"/>
              </a:solidFill>
            </a:endParaRPr>
          </a:p>
          <a:p>
            <a:endParaRPr lang="en-IN" dirty="0"/>
          </a:p>
        </p:txBody>
      </p:sp>
    </p:spTree>
    <p:extLst>
      <p:ext uri="{BB962C8B-B14F-4D97-AF65-F5344CB8AC3E}">
        <p14:creationId xmlns:p14="http://schemas.microsoft.com/office/powerpoint/2010/main" val="96861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028D-7AC4-F2C2-75D7-4F952FC7D834}"/>
              </a:ext>
            </a:extLst>
          </p:cNvPr>
          <p:cNvSpPr txBox="1"/>
          <p:nvPr/>
        </p:nvSpPr>
        <p:spPr>
          <a:xfrm>
            <a:off x="182880" y="228600"/>
            <a:ext cx="11457432" cy="4668970"/>
          </a:xfrm>
          <a:prstGeom prst="rect">
            <a:avLst/>
          </a:prstGeom>
          <a:noFill/>
        </p:spPr>
        <p:txBody>
          <a:bodyPr wrap="square" rtlCol="0">
            <a:spAutoFit/>
          </a:bodyPr>
          <a:lstStyle/>
          <a:p>
            <a:endParaRPr lang="en-IN" dirty="0">
              <a:solidFill>
                <a:srgbClr val="6AA94F"/>
              </a:solidFill>
              <a:latin typeface="Courier New" panose="02070309020205020404" pitchFamily="49"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Overall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performace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precision    recall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-score      support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ham              0.96            1.00           0.98               965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spam           0.99              0.75          0.86              150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accuracy                                               0.97             1115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macro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0.98             0.88          0.92             1115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0.97            0.97          0.96            1115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0" dirty="0">
              <a:solidFill>
                <a:srgbClr val="D4D4D4"/>
              </a:solidFill>
              <a:effectLst/>
              <a:latin typeface="Courier New" panose="02070309020205020404" pitchFamily="49"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13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6CB21-4824-DBEB-FBD6-D819DDC75BAD}"/>
              </a:ext>
            </a:extLst>
          </p:cNvPr>
          <p:cNvSpPr txBox="1"/>
          <p:nvPr/>
        </p:nvSpPr>
        <p:spPr>
          <a:xfrm>
            <a:off x="173736" y="182880"/>
            <a:ext cx="11494008" cy="1508105"/>
          </a:xfrm>
          <a:prstGeom prst="rect">
            <a:avLst/>
          </a:prstGeom>
          <a:noFill/>
        </p:spPr>
        <p:txBody>
          <a:bodyPr wrap="square" rtlCol="0">
            <a:spAutoFit/>
          </a:bodyPr>
          <a:lstStyle/>
          <a:p>
            <a:r>
              <a:rPr lang="en-IN" sz="2000" dirty="0" err="1"/>
              <a:t>Visualizatoin</a:t>
            </a:r>
            <a:r>
              <a:rPr lang="en-IN" sz="2000" dirty="0"/>
              <a:t> result</a:t>
            </a:r>
            <a:r>
              <a:rPr lang="en-IN" dirty="0"/>
              <a:t>:</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87D4400-9E80-B08A-FE19-8C502B391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891" y="1276049"/>
            <a:ext cx="5144218" cy="4305901"/>
          </a:xfrm>
          <a:prstGeom prst="rect">
            <a:avLst/>
          </a:prstGeom>
        </p:spPr>
      </p:pic>
    </p:spTree>
    <p:extLst>
      <p:ext uri="{BB962C8B-B14F-4D97-AF65-F5344CB8AC3E}">
        <p14:creationId xmlns:p14="http://schemas.microsoft.com/office/powerpoint/2010/main" val="377924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50C227-E1EA-3D24-0DF2-FCB890D5AB0F}"/>
              </a:ext>
            </a:extLst>
          </p:cNvPr>
          <p:cNvSpPr txBox="1"/>
          <p:nvPr/>
        </p:nvSpPr>
        <p:spPr>
          <a:xfrm>
            <a:off x="256032" y="192024"/>
            <a:ext cx="11475720" cy="4893647"/>
          </a:xfrm>
          <a:prstGeom prst="rect">
            <a:avLst/>
          </a:prstGeom>
          <a:noFill/>
        </p:spPr>
        <p:txBody>
          <a:bodyPr wrap="square" rtlCol="0">
            <a:spAutoFit/>
          </a:bodyPr>
          <a:lstStyle/>
          <a:p>
            <a:r>
              <a:rPr lang="en-IN" sz="2400" dirty="0">
                <a:solidFill>
                  <a:srgbClr val="FF0000"/>
                </a:solidFill>
              </a:rPr>
              <a:t>                                                            summary</a:t>
            </a:r>
          </a:p>
          <a:p>
            <a:endParaRPr lang="en-IN" sz="2400" dirty="0">
              <a:solidFill>
                <a:srgbClr val="FF0000"/>
              </a:solidFill>
            </a:endParaRPr>
          </a:p>
          <a:p>
            <a:r>
              <a:rPr lang="en-IN" sz="2400" dirty="0">
                <a:solidFill>
                  <a:srgbClr val="FF0000"/>
                </a:solidFill>
              </a:rPr>
              <a:t> </a:t>
            </a:r>
            <a:r>
              <a:rPr lang="en-US" dirty="0"/>
              <a:t>The results provided are from a classification report, likely for a spam detection model. Here's a summary of the performance metrics:</a:t>
            </a:r>
          </a:p>
          <a:p>
            <a:pPr>
              <a:buFont typeface="+mj-lt"/>
              <a:buAutoNum type="arabicPeriod"/>
            </a:pPr>
            <a:r>
              <a:rPr lang="en-US" b="1" dirty="0"/>
              <a:t>Class Performance:</a:t>
            </a:r>
            <a:endParaRPr lang="en-US" dirty="0"/>
          </a:p>
          <a:p>
            <a:pPr marL="742950" lvl="1" indent="-285750">
              <a:buFont typeface="+mj-lt"/>
              <a:buAutoNum type="arabicPeriod"/>
            </a:pPr>
            <a:r>
              <a:rPr lang="en-US" b="1" dirty="0"/>
              <a:t>Ham (Non-Spam):</a:t>
            </a:r>
            <a:endParaRPr lang="en-US" dirty="0"/>
          </a:p>
          <a:p>
            <a:pPr marL="1143000" lvl="2" indent="-228600">
              <a:buFont typeface="+mj-lt"/>
              <a:buAutoNum type="arabicPeriod"/>
            </a:pPr>
            <a:r>
              <a:rPr lang="en-US" b="1" dirty="0"/>
              <a:t>Precision:</a:t>
            </a:r>
            <a:r>
              <a:rPr lang="en-US" dirty="0"/>
              <a:t> 0.96 – The model correctly identified 96% of the messages classified as ham.</a:t>
            </a:r>
          </a:p>
          <a:p>
            <a:pPr marL="1143000" lvl="2" indent="-228600">
              <a:buFont typeface="+mj-lt"/>
              <a:buAutoNum type="arabicPeriod"/>
            </a:pPr>
            <a:r>
              <a:rPr lang="en-US" b="1" dirty="0"/>
              <a:t>Recall:</a:t>
            </a:r>
            <a:r>
              <a:rPr lang="en-US" dirty="0"/>
              <a:t> 1.00 – The model identified 100% of the actual ham messages.</a:t>
            </a:r>
          </a:p>
          <a:p>
            <a:pPr marL="1143000" lvl="2" indent="-228600">
              <a:buFont typeface="+mj-lt"/>
              <a:buAutoNum type="arabicPeriod"/>
            </a:pPr>
            <a:r>
              <a:rPr lang="en-US" b="1" dirty="0" err="1"/>
              <a:t>F1</a:t>
            </a:r>
            <a:r>
              <a:rPr lang="en-US" b="1" dirty="0"/>
              <a:t>-Score:</a:t>
            </a:r>
            <a:r>
              <a:rPr lang="en-US" dirty="0"/>
              <a:t> 0.98 – The harmonic mean of precision and recall, indicating excellent performance for ham classification.</a:t>
            </a:r>
          </a:p>
          <a:p>
            <a:pPr marL="1143000" lvl="2" indent="-228600">
              <a:buFont typeface="+mj-lt"/>
              <a:buAutoNum type="arabicPeriod"/>
            </a:pPr>
            <a:r>
              <a:rPr lang="en-US" b="1" dirty="0"/>
              <a:t>Support:</a:t>
            </a:r>
            <a:r>
              <a:rPr lang="en-US" dirty="0"/>
              <a:t> 965 – The number of actual ham messages in the dataset.</a:t>
            </a:r>
          </a:p>
          <a:p>
            <a:endParaRPr lang="en-IN" sz="2400" dirty="0">
              <a:solidFill>
                <a:srgbClr val="FF0000"/>
              </a:solidFill>
            </a:endParaRPr>
          </a:p>
          <a:p>
            <a:endParaRPr lang="en-IN"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426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D54B6A4-8BAE-31C2-91A6-52A593871B2C}"/>
              </a:ext>
            </a:extLst>
          </p:cNvPr>
          <p:cNvSpPr>
            <a:spLocks noChangeArrowheads="1"/>
          </p:cNvSpPr>
          <p:nvPr/>
        </p:nvSpPr>
        <p:spPr bwMode="auto">
          <a:xfrm>
            <a:off x="533400" y="2495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0.99 – The model correctly identified 99% of the messages classified as spam.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0.75 – The model identified 75% of the actual spam messages.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F1</a:t>
            </a:r>
            <a:r>
              <a:rPr kumimoji="0" lang="en-US" altLang="en-US" sz="1800" b="1" i="0" u="none" strike="noStrike" cap="none" normalizeH="0" baseline="0" dirty="0">
                <a:ln>
                  <a:noFill/>
                </a:ln>
                <a:solidFill>
                  <a:schemeClr val="tx1"/>
                </a:solidFill>
                <a:effectLst/>
                <a:latin typeface="Arial" panose="020B0604020202020204" pitchFamily="34" charset="0"/>
              </a:rPr>
              <a:t>-Score:</a:t>
            </a:r>
            <a:r>
              <a:rPr kumimoji="0" lang="en-US" altLang="en-US" sz="1800" b="0" i="0" u="none" strike="noStrike" cap="none" normalizeH="0" baseline="0" dirty="0">
                <a:ln>
                  <a:noFill/>
                </a:ln>
                <a:solidFill>
                  <a:schemeClr val="tx1"/>
                </a:solidFill>
                <a:effectLst/>
                <a:latin typeface="Arial" panose="020B0604020202020204" pitchFamily="34" charset="0"/>
              </a:rPr>
              <a:t> 0.86 – The harmonic mean of precision and recall for spam, which is good but not as high as for ham.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a:t>
            </a:r>
            <a:r>
              <a:rPr kumimoji="0" lang="en-US" altLang="en-US" sz="1800" b="0" i="0" u="none" strike="noStrike" cap="none" normalizeH="0" baseline="0" dirty="0">
                <a:ln>
                  <a:noFill/>
                </a:ln>
                <a:solidFill>
                  <a:schemeClr val="tx1"/>
                </a:solidFill>
                <a:effectLst/>
                <a:latin typeface="Arial" panose="020B0604020202020204" pitchFamily="34" charset="0"/>
              </a:rPr>
              <a:t> 150 – The number of actual spam messages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Overall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0.97 – The model correctly classified 97% of all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Macro Average: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0.98 – Average precision across both classes, treating each class equally.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0.88 – Average recall across both classes, treating each class equally.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F1</a:t>
            </a:r>
            <a:r>
              <a:rPr kumimoji="0" lang="en-US" altLang="en-US" sz="1800" b="1" i="0" u="none" strike="noStrike" cap="none" normalizeH="0" baseline="0" dirty="0">
                <a:ln>
                  <a:noFill/>
                </a:ln>
                <a:solidFill>
                  <a:schemeClr val="tx1"/>
                </a:solidFill>
                <a:effectLst/>
                <a:latin typeface="Arial" panose="020B0604020202020204" pitchFamily="34" charset="0"/>
              </a:rPr>
              <a:t>-Score:</a:t>
            </a:r>
            <a:r>
              <a:rPr kumimoji="0" lang="en-US" altLang="en-US" sz="1800" b="0" i="0" u="none" strike="noStrike" cap="none" normalizeH="0" baseline="0" dirty="0">
                <a:ln>
                  <a:noFill/>
                </a:ln>
                <a:solidFill>
                  <a:schemeClr val="tx1"/>
                </a:solidFill>
                <a:effectLst/>
                <a:latin typeface="Arial" panose="020B0604020202020204" pitchFamily="34" charset="0"/>
              </a:rPr>
              <a:t> 0.92 – Average </a:t>
            </a:r>
            <a:r>
              <a:rPr kumimoji="0" lang="en-US" altLang="en-US" sz="1800" b="0" i="0" u="none" strike="noStrike" cap="none" normalizeH="0" baseline="0" dirty="0" err="1">
                <a:ln>
                  <a:noFill/>
                </a:ln>
                <a:solidFill>
                  <a:schemeClr val="tx1"/>
                </a:solidFill>
                <a:effectLst/>
                <a:latin typeface="Arial" panose="020B0604020202020204" pitchFamily="34" charset="0"/>
              </a:rPr>
              <a:t>F1</a:t>
            </a:r>
            <a:r>
              <a:rPr kumimoji="0" lang="en-US" altLang="en-US" sz="1800" b="0" i="0" u="none" strike="noStrike" cap="none" normalizeH="0" baseline="0" dirty="0">
                <a:ln>
                  <a:noFill/>
                </a:ln>
                <a:solidFill>
                  <a:schemeClr val="tx1"/>
                </a:solidFill>
                <a:effectLst/>
                <a:latin typeface="Arial" panose="020B0604020202020204" pitchFamily="34" charset="0"/>
              </a:rPr>
              <a:t>-Score across both classes, treating each class equally.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79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4FFFE-3A09-4064-D5E7-5C9C49065FE8}"/>
              </a:ext>
            </a:extLst>
          </p:cNvPr>
          <p:cNvSpPr txBox="1"/>
          <p:nvPr/>
        </p:nvSpPr>
        <p:spPr>
          <a:xfrm>
            <a:off x="171450" y="95250"/>
            <a:ext cx="11534775" cy="2031325"/>
          </a:xfrm>
          <a:prstGeom prst="rect">
            <a:avLst/>
          </a:prstGeom>
          <a:noFill/>
        </p:spPr>
        <p:txBody>
          <a:bodyPr wrap="square" rtlCol="0">
            <a:spAutoFit/>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Weighted </a:t>
            </a:r>
            <a:r>
              <a:rPr lang="en-US" b="1" dirty="0" err="1"/>
              <a:t>Average:Precision</a:t>
            </a:r>
            <a:r>
              <a:rPr lang="en-US" b="1" dirty="0"/>
              <a:t>:</a:t>
            </a:r>
            <a:r>
              <a:rPr lang="en-US" dirty="0"/>
              <a:t> 0.97 – Precision weighted by the number of instances in each class.</a:t>
            </a:r>
          </a:p>
          <a:p>
            <a:pPr>
              <a:buFont typeface="Arial" panose="020B0604020202020204" pitchFamily="34" charset="0"/>
              <a:buChar char="•"/>
            </a:pPr>
            <a:r>
              <a:rPr lang="en-US" b="1" dirty="0"/>
              <a:t>Recall:</a:t>
            </a:r>
            <a:r>
              <a:rPr lang="en-US" dirty="0"/>
              <a:t> 0.97 – Recall weighted by the number of instances in each class.</a:t>
            </a:r>
          </a:p>
          <a:p>
            <a:pPr>
              <a:buFont typeface="Arial" panose="020B0604020202020204" pitchFamily="34" charset="0"/>
              <a:buChar char="•"/>
            </a:pPr>
            <a:r>
              <a:rPr lang="en-US" b="1" dirty="0" err="1"/>
              <a:t>F1</a:t>
            </a:r>
            <a:r>
              <a:rPr lang="en-US" b="1" dirty="0"/>
              <a:t>-Score:</a:t>
            </a:r>
            <a:r>
              <a:rPr lang="en-US" dirty="0"/>
              <a:t> 0.96 – </a:t>
            </a:r>
            <a:r>
              <a:rPr lang="en-US" dirty="0" err="1"/>
              <a:t>F1</a:t>
            </a:r>
            <a:r>
              <a:rPr lang="en-US" dirty="0"/>
              <a:t>-Score weighted by the number of instances in each class.</a:t>
            </a:r>
          </a:p>
          <a:p>
            <a:endParaRPr lang="en-US" dirty="0"/>
          </a:p>
          <a:p>
            <a:endParaRPr lang="en-IN" dirty="0"/>
          </a:p>
        </p:txBody>
      </p:sp>
    </p:spTree>
    <p:extLst>
      <p:ext uri="{BB962C8B-B14F-4D97-AF65-F5344CB8AC3E}">
        <p14:creationId xmlns:p14="http://schemas.microsoft.com/office/powerpoint/2010/main" val="15589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6AF2A-8306-AE17-544F-27866B1EF334}"/>
              </a:ext>
            </a:extLst>
          </p:cNvPr>
          <p:cNvSpPr txBox="1"/>
          <p:nvPr/>
        </p:nvSpPr>
        <p:spPr>
          <a:xfrm>
            <a:off x="104775" y="190500"/>
            <a:ext cx="11782425" cy="3539430"/>
          </a:xfrm>
          <a:prstGeom prst="rect">
            <a:avLst/>
          </a:prstGeom>
          <a:noFill/>
        </p:spPr>
        <p:txBody>
          <a:bodyPr wrap="square" rtlCol="0">
            <a:spAutoFit/>
          </a:bodyPr>
          <a:lstStyle/>
          <a:p>
            <a:endParaRPr lang="en-US" sz="2800" b="1" dirty="0"/>
          </a:p>
          <a:p>
            <a:endParaRPr lang="en-US" sz="2800" b="1" dirty="0"/>
          </a:p>
          <a:p>
            <a:endParaRPr lang="en-US" sz="2800" b="1" dirty="0"/>
          </a:p>
          <a:p>
            <a:endParaRPr lang="en-US" sz="2800" b="1" dirty="0"/>
          </a:p>
          <a:p>
            <a:r>
              <a:rPr lang="en-US" sz="2800" b="1" dirty="0"/>
              <a:t>Summary:</a:t>
            </a:r>
            <a:r>
              <a:rPr lang="en-US" sz="2800" dirty="0"/>
              <a:t> The model performs very well overall, with high accuracy and strong performance in classifying ham messages. It has slightly lower recall for spam, which might suggest that it misses some spam messages, though precision for spam is excellent.</a:t>
            </a:r>
            <a:endParaRPr lang="en-IN" sz="2800" dirty="0"/>
          </a:p>
        </p:txBody>
      </p:sp>
    </p:spTree>
    <p:extLst>
      <p:ext uri="{BB962C8B-B14F-4D97-AF65-F5344CB8AC3E}">
        <p14:creationId xmlns:p14="http://schemas.microsoft.com/office/powerpoint/2010/main" val="46018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BEE1A-B14B-D900-33C1-1ABE53324A4F}"/>
              </a:ext>
            </a:extLst>
          </p:cNvPr>
          <p:cNvSpPr txBox="1"/>
          <p:nvPr/>
        </p:nvSpPr>
        <p:spPr>
          <a:xfrm>
            <a:off x="192024" y="109728"/>
            <a:ext cx="11786616" cy="5577296"/>
          </a:xfrm>
          <a:prstGeom prst="rect">
            <a:avLst/>
          </a:prstGeom>
          <a:noFill/>
        </p:spPr>
        <p:txBody>
          <a:bodyPr wrap="square" rtlCol="0">
            <a:spAutoFit/>
          </a:bodyPr>
          <a:lstStyle/>
          <a:p>
            <a:pPr algn="just">
              <a:lnSpc>
                <a:spcPct val="107000"/>
              </a:lnSpc>
              <a:spcAft>
                <a:spcPts val="800"/>
              </a:spcAft>
            </a:pP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SMS spam detection</a:t>
            </a:r>
          </a:p>
          <a:p>
            <a:pPr algn="just">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SMS spam detection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the process of identifying and filtering unsolicited and often harmful text messages, commonly referred to as "spam," from legitimate or "ham" messages. This task is crucial for maintaining the quality of communication and protecting users from potential fraud, phishing attempts, and unwanted advertisements.</a:t>
            </a:r>
          </a:p>
          <a:p>
            <a:pPr algn="just">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Concepts: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Unwanted, unsolicited messages typically sent in bulk for commercial purposes. They can include promotional offers, scams, phishing attempts, or malicious content.</a:t>
            </a:r>
          </a:p>
          <a:p>
            <a:pPr lvl="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Legitimate messages that are desired and expected by the recipient. They include personal communication, important     notifications, and other relevant messages.</a:t>
            </a:r>
          </a:p>
          <a:p>
            <a:endParaRPr lang="en-IN" dirty="0"/>
          </a:p>
        </p:txBody>
      </p:sp>
    </p:spTree>
    <p:extLst>
      <p:ext uri="{BB962C8B-B14F-4D97-AF65-F5344CB8AC3E}">
        <p14:creationId xmlns:p14="http://schemas.microsoft.com/office/powerpoint/2010/main" val="83173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89CC0-54BB-DA2C-CE5C-0FCEAAB526CF}"/>
              </a:ext>
            </a:extLst>
          </p:cNvPr>
          <p:cNvSpPr txBox="1"/>
          <p:nvPr/>
        </p:nvSpPr>
        <p:spPr>
          <a:xfrm>
            <a:off x="64008" y="155448"/>
            <a:ext cx="11932920" cy="4990790"/>
          </a:xfrm>
          <a:prstGeom prst="rect">
            <a:avLst/>
          </a:prstGeom>
          <a:noFill/>
        </p:spPr>
        <p:txBody>
          <a:bodyPr wrap="square" rtlCol="0">
            <a:spAutoFit/>
          </a:bodyPr>
          <a:lstStyle/>
          <a:p>
            <a:pPr algn="just">
              <a:lnSpc>
                <a:spcPct val="107000"/>
              </a:lnSpc>
              <a:spcAft>
                <a:spcPts val="800"/>
              </a:spcAft>
            </a:pP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Objective</a:t>
            </a:r>
            <a:endParaRPr lang="en-IN"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develop a classification model that accurately identifies SMS messages as either "ham" or "spam" using the SMS Spam Collection Dataset. The model will help automate the filtering of spam messages in real-world applications.</a:t>
            </a:r>
          </a:p>
          <a:p>
            <a:pPr algn="just">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Future Directions</a:t>
            </a:r>
          </a:p>
          <a:p>
            <a:pPr algn="just">
              <a:lnSpc>
                <a:spcPct val="107000"/>
              </a:lnSpc>
              <a:spcAft>
                <a:spcPts val="800"/>
              </a:spcAf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Enhanced Models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Using advanced machine learning techniques and pre-trained language models to improve accuracy and adaptability.</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Adaptive Systems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Developing models that can dynamically adjust to new types of spam.</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Multilingual Detection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Creating systems capable of detecting spam in various languages and dialects.</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Personalization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Tailoring spam filters based on individual user preferences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IN" dirty="0"/>
          </a:p>
        </p:txBody>
      </p:sp>
    </p:spTree>
    <p:extLst>
      <p:ext uri="{BB962C8B-B14F-4D97-AF65-F5344CB8AC3E}">
        <p14:creationId xmlns:p14="http://schemas.microsoft.com/office/powerpoint/2010/main" val="373544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744CD-9824-3696-326E-BBD48A5D8F9B}"/>
              </a:ext>
            </a:extLst>
          </p:cNvPr>
          <p:cNvSpPr txBox="1"/>
          <p:nvPr/>
        </p:nvSpPr>
        <p:spPr>
          <a:xfrm>
            <a:off x="146304" y="100584"/>
            <a:ext cx="11704320" cy="5759718"/>
          </a:xfrm>
          <a:prstGeom prst="rect">
            <a:avLst/>
          </a:prstGeom>
          <a:noFill/>
        </p:spPr>
        <p:txBody>
          <a:bodyPr wrap="square" rtlCol="0">
            <a:spAutoFit/>
          </a:bodyPr>
          <a:lstStyle/>
          <a:p>
            <a:pPr algn="just">
              <a:lnSpc>
                <a:spcPct val="107000"/>
              </a:lnSpc>
              <a:spcAft>
                <a:spcPts val="800"/>
              </a:spcAft>
            </a:pPr>
            <a:endParaRPr lang="en-IN" sz="22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Tools and Environment</a:t>
            </a:r>
            <a:endParaRPr lang="en-IN" sz="11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Programming Language: Python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Development Environment: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Notebook</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Libraries: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pandas for data manipulation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scikit-learn for machine learning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for natural language 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matplotlib and seaborn for data visualization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412914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B047-C902-50A3-8202-79F876674692}"/>
              </a:ext>
            </a:extLst>
          </p:cNvPr>
          <p:cNvSpPr txBox="1"/>
          <p:nvPr/>
        </p:nvSpPr>
        <p:spPr>
          <a:xfrm>
            <a:off x="201168" y="192024"/>
            <a:ext cx="11594592" cy="5231047"/>
          </a:xfrm>
          <a:prstGeom prst="rect">
            <a:avLst/>
          </a:prstGeom>
          <a:noFill/>
        </p:spPr>
        <p:txBody>
          <a:bodyPr wrap="square" rtlCol="0">
            <a:spAutoFit/>
          </a:bodyPr>
          <a:lstStyle/>
          <a:p>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Techniques for Spam Detection</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Rule-Based Systems:</a:t>
            </a:r>
          </a:p>
          <a:p>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Regular Expressions: Using patterns to match and filter out known spam structures.</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-&gt; Machine Learning Models:</a:t>
            </a:r>
          </a:p>
          <a:p>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Logistic regression </a:t>
            </a:r>
          </a:p>
          <a:p>
            <a:r>
              <a:rPr lang="en-IN" sz="1800" b="1">
                <a:effectLst/>
                <a:latin typeface="Calibri" panose="020F0502020204030204" pitchFamily="34" charset="0"/>
                <a:ea typeface="Calibri" panose="020F0502020204030204" pitchFamily="34" charset="0"/>
                <a:cs typeface="Times New Roman" panose="02020603050405020304" pitchFamily="18" charset="0"/>
              </a:rPr>
              <a:t>-&gt;Term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Frequency-Inverse Document Frequency (TF-IDF): </a:t>
            </a:r>
          </a:p>
          <a:p>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Measures the importance of words in a document relative to the entire corpus</a:t>
            </a:r>
          </a:p>
          <a:p>
            <a:r>
              <a:rPr lang="en-IN" b="1" dirty="0">
                <a:latin typeface="Calibri" panose="020F0502020204030204" pitchFamily="34" charset="0"/>
                <a:ea typeface="Calibri" panose="020F0502020204030204" pitchFamily="34" charset="0"/>
                <a:cs typeface="Times New Roman" panose="02020603050405020304" pitchFamily="18" charset="0"/>
              </a:rPr>
              <a:t>-&gt;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Natural Language Processing (NLP)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Text Preprocessing: Includes tokenization, stemming, lemmatization,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stopword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removal.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 Semantic Analysis: Understanding the context and meaning of words in a message</a:t>
            </a:r>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371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18203-903C-8551-E371-350FDBBECB9F}"/>
              </a:ext>
            </a:extLst>
          </p:cNvPr>
          <p:cNvSpPr txBox="1"/>
          <p:nvPr/>
        </p:nvSpPr>
        <p:spPr>
          <a:xfrm>
            <a:off x="118872" y="146304"/>
            <a:ext cx="11914632" cy="3859775"/>
          </a:xfrm>
          <a:prstGeom prst="rect">
            <a:avLst/>
          </a:prstGeom>
          <a:noFill/>
        </p:spPr>
        <p:txBody>
          <a:bodyPr wrap="square" rtlCol="0">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Logistic regression is a fundamental statistical method used for binary classification tasks. It predicts the probability that a given input belongs to a certain class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dirty="0"/>
          </a:p>
        </p:txBody>
      </p:sp>
    </p:spTree>
    <p:extLst>
      <p:ext uri="{BB962C8B-B14F-4D97-AF65-F5344CB8AC3E}">
        <p14:creationId xmlns:p14="http://schemas.microsoft.com/office/powerpoint/2010/main" val="54050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FD4AD-BDBF-FE5F-62C5-FE4613C3EA70}"/>
              </a:ext>
            </a:extLst>
          </p:cNvPr>
          <p:cNvSpPr txBox="1"/>
          <p:nvPr/>
        </p:nvSpPr>
        <p:spPr>
          <a:xfrm>
            <a:off x="155448" y="155448"/>
            <a:ext cx="11896344" cy="4322209"/>
          </a:xfrm>
          <a:prstGeom prst="rect">
            <a:avLst/>
          </a:prstGeom>
          <a:noFill/>
        </p:spPr>
        <p:txBody>
          <a:bodyPr wrap="square" rtlCol="0">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Term Frequency-Inverse Document Frequency </a:t>
            </a:r>
            <a:endParaRPr lang="en-IN"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Measures the importance of words in a document relative to the entire corpus. TF-IDF helps to account for the fact that some words appear frequently across all documents (e.g., "the") and might not be as informative.</a:t>
            </a:r>
          </a:p>
          <a:p>
            <a:pPr algn="just">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Term Frequency (TF): Measures how frequently a word appears in a document.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Inverse Document Frequency (IDF): Measures how important a word is by considering its frequency across all documents.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TF-IDF Score: Combines TF and IDF to give a weighted importance score for each word in each document</a:t>
            </a:r>
            <a:endParaRPr lang="en-IN" dirty="0"/>
          </a:p>
        </p:txBody>
      </p:sp>
    </p:spTree>
    <p:extLst>
      <p:ext uri="{BB962C8B-B14F-4D97-AF65-F5344CB8AC3E}">
        <p14:creationId xmlns:p14="http://schemas.microsoft.com/office/powerpoint/2010/main" val="274520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0E284-E459-F689-B28B-39C6A31D9183}"/>
              </a:ext>
            </a:extLst>
          </p:cNvPr>
          <p:cNvSpPr txBox="1"/>
          <p:nvPr/>
        </p:nvSpPr>
        <p:spPr>
          <a:xfrm>
            <a:off x="128016" y="164592"/>
            <a:ext cx="11750040" cy="4457759"/>
          </a:xfrm>
          <a:prstGeom prst="rect">
            <a:avLst/>
          </a:prstGeom>
          <a:noFill/>
        </p:spPr>
        <p:txBody>
          <a:bodyPr wrap="square" rtlCol="0">
            <a:spAutoFit/>
          </a:bodyPr>
          <a:lstStyle/>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Dataset Overview</a:t>
            </a:r>
            <a:endParaRPr lang="en-IN" sz="11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Total Messages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5,574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Labels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87% (4,844 messages)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13% (730 messages)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Columns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label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Label (either "ham" or "spam")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messages</a:t>
            </a:r>
            <a:r>
              <a:rPr lang="en-IN" sz="1800" dirty="0">
                <a:effectLst/>
                <a:latin typeface="Calibri" panose="020F0502020204030204" pitchFamily="34" charset="0"/>
                <a:ea typeface="Calibri" panose="020F0502020204030204" pitchFamily="34" charset="0"/>
                <a:cs typeface="Times New Roman" panose="02020603050405020304" pitchFamily="18" charset="0"/>
              </a:rPr>
              <a:t>: Raw text of the SMS message</a:t>
            </a:r>
            <a:endParaRPr lang="en-IN" dirty="0"/>
          </a:p>
        </p:txBody>
      </p:sp>
    </p:spTree>
    <p:extLst>
      <p:ext uri="{BB962C8B-B14F-4D97-AF65-F5344CB8AC3E}">
        <p14:creationId xmlns:p14="http://schemas.microsoft.com/office/powerpoint/2010/main" val="111967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E2148-E01E-4958-B51C-327EEF5102E4}"/>
              </a:ext>
            </a:extLst>
          </p:cNvPr>
          <p:cNvSpPr txBox="1"/>
          <p:nvPr/>
        </p:nvSpPr>
        <p:spPr>
          <a:xfrm>
            <a:off x="173736" y="146304"/>
            <a:ext cx="11676888" cy="5261569"/>
          </a:xfrm>
          <a:prstGeom prst="rect">
            <a:avLst/>
          </a:prstGeom>
          <a:noFill/>
        </p:spPr>
        <p:txBody>
          <a:bodyPr wrap="square" rtlCol="0">
            <a:spAutoFit/>
          </a:bodyPr>
          <a:lstStyle/>
          <a:p>
            <a:pPr algn="just">
              <a:lnSpc>
                <a:spcPct val="107000"/>
              </a:lnSpc>
              <a:spcAft>
                <a:spcPts val="800"/>
              </a:spcAft>
            </a:pPr>
            <a:r>
              <a:rPr lang="en-IN" sz="2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Data Sources:</a:t>
            </a:r>
            <a:endParaRPr lang="en-IN"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is compiled from multiple sources:</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Grumble Text Website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425 spam messages manually extracted.</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NUS SMS Corpus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NSC</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3,375 randomly chosen ham messages collected by volunteers from the National University of Singapore.</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Caroline Tag's PhD Thesis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450 ham messages.</a:t>
            </a:r>
          </a:p>
          <a:p>
            <a:pPr marL="342900" lvl="0" indent="-342900" algn="just">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SMS Spam Corpus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v.0.1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Big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1,002 ham messages and 322 spam messages.</a:t>
            </a:r>
          </a:p>
          <a:p>
            <a:endParaRPr lang="en-IN" dirty="0"/>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Breakdown: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Ham Messages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These represent legitimate, non-spam messages. Examples include personal communications or transactional notifications.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Spam Messages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These include unsolicited messages such as advertisements or fraudulent offers.</a:t>
            </a:r>
          </a:p>
          <a:p>
            <a:endParaRPr lang="en-IN" dirty="0"/>
          </a:p>
        </p:txBody>
      </p:sp>
    </p:spTree>
    <p:extLst>
      <p:ext uri="{BB962C8B-B14F-4D97-AF65-F5344CB8AC3E}">
        <p14:creationId xmlns:p14="http://schemas.microsoft.com/office/powerpoint/2010/main" val="196472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1033</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jishna raj</dc:creator>
  <cp:lastModifiedBy>jishna raj</cp:lastModifiedBy>
  <cp:revision>11</cp:revision>
  <dcterms:created xsi:type="dcterms:W3CDTF">2024-09-16T10:41:42Z</dcterms:created>
  <dcterms:modified xsi:type="dcterms:W3CDTF">2024-09-17T16:36:05Z</dcterms:modified>
</cp:coreProperties>
</file>