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547" r:id="rId5"/>
    <p:sldId id="546" r:id="rId6"/>
    <p:sldId id="543"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2" r:id="rId20"/>
    <p:sldId id="563" r:id="rId21"/>
    <p:sldId id="565" r:id="rId22"/>
    <p:sldId id="566" r:id="rId23"/>
    <p:sldId id="56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388" autoAdjust="0"/>
  </p:normalViewPr>
  <p:slideViewPr>
    <p:cSldViewPr>
      <p:cViewPr varScale="1">
        <p:scale>
          <a:sx n="78" d="100"/>
          <a:sy n="78" d="100"/>
        </p:scale>
        <p:origin x="787"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8/25/2025</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8/25/2025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GB"/>
              <a:t>Click to edit Master title style</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GB"/>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GB"/>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GB"/>
              <a:t>Click to edit Master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8E10EC6-52D0-30FA-B2F3-63B01227A0D5}"/>
              </a:ext>
            </a:extLst>
          </p:cNvPr>
          <p:cNvSpPr txBox="1"/>
          <p:nvPr/>
        </p:nvSpPr>
        <p:spPr>
          <a:xfrm>
            <a:off x="2205980" y="2420888"/>
            <a:ext cx="7344816" cy="1152128"/>
          </a:xfrm>
          <a:prstGeom prst="rect">
            <a:avLst/>
          </a:prstGeom>
          <a:noFill/>
        </p:spPr>
        <p:txBody>
          <a:bodyPr wrap="square" rtlCol="0">
            <a:spAutoFit/>
          </a:bodyPr>
          <a:lstStyle/>
          <a:p>
            <a:pPr algn="ctr"/>
            <a:r>
              <a:rPr lang="en-IN" sz="6600" dirty="0">
                <a:latin typeface="Algerian" panose="04020705040A02060702" pitchFamily="82" charset="0"/>
              </a:rPr>
              <a:t>TYPESCRIPT</a:t>
            </a:r>
          </a:p>
        </p:txBody>
      </p:sp>
    </p:spTree>
    <p:extLst>
      <p:ext uri="{BB962C8B-B14F-4D97-AF65-F5344CB8AC3E}">
        <p14:creationId xmlns:p14="http://schemas.microsoft.com/office/powerpoint/2010/main" val="218847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033B9BB0-8988-17C5-0610-B890ABC38124}"/>
              </a:ext>
            </a:extLst>
          </p:cNvPr>
          <p:cNvGraphicFramePr>
            <a:graphicFrameLocks noGrp="1"/>
          </p:cNvGraphicFramePr>
          <p:nvPr>
            <p:extLst>
              <p:ext uri="{D42A27DB-BD31-4B8C-83A1-F6EECF244321}">
                <p14:modId xmlns:p14="http://schemas.microsoft.com/office/powerpoint/2010/main" val="1756003746"/>
              </p:ext>
            </p:extLst>
          </p:nvPr>
        </p:nvGraphicFramePr>
        <p:xfrm>
          <a:off x="1701925" y="2420888"/>
          <a:ext cx="3672408" cy="914400"/>
        </p:xfrm>
        <a:graphic>
          <a:graphicData uri="http://schemas.openxmlformats.org/drawingml/2006/table">
            <a:tbl>
              <a:tblPr firstRow="1" bandRow="1">
                <a:tableStyleId>{10A1B5D5-9B99-4C35-A422-299274C87663}</a:tableStyleId>
              </a:tblPr>
              <a:tblGrid>
                <a:gridCol w="3672408">
                  <a:extLst>
                    <a:ext uri="{9D8B030D-6E8A-4147-A177-3AD203B41FA5}">
                      <a16:colId xmlns:a16="http://schemas.microsoft.com/office/drawing/2014/main" val="1579233814"/>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let alphabets: string[];</a:t>
                      </a:r>
                    </a:p>
                  </a:txBody>
                  <a:tcPr>
                    <a:solidFill>
                      <a:schemeClr val="accent2">
                        <a:lumMod val="90000"/>
                      </a:schemeClr>
                    </a:solidFill>
                  </a:tcPr>
                </a:tc>
                <a:extLst>
                  <a:ext uri="{0D108BD9-81ED-4DB2-BD59-A6C34878D82A}">
                    <a16:rowId xmlns:a16="http://schemas.microsoft.com/office/drawing/2014/main" val="2657635136"/>
                  </a:ext>
                </a:extLst>
              </a:tr>
              <a:tr h="370840">
                <a:tc>
                  <a:txBody>
                    <a:bodyPr/>
                    <a:lstStyle/>
                    <a:p>
                      <a:r>
                        <a:rPr lang="en-IN" b="0" dirty="0">
                          <a:solidFill>
                            <a:schemeClr val="tx1"/>
                          </a:solidFill>
                          <a:latin typeface="Times New Roman" panose="02020603050405020304" pitchFamily="18" charset="0"/>
                          <a:cs typeface="Times New Roman" panose="02020603050405020304" pitchFamily="18" charset="0"/>
                        </a:rPr>
                        <a:t>let alphabets: number[];</a:t>
                      </a:r>
                    </a:p>
                  </a:txBody>
                  <a:tcPr>
                    <a:solidFill>
                      <a:schemeClr val="accent2">
                        <a:lumMod val="90000"/>
                      </a:schemeClr>
                    </a:solidFill>
                  </a:tcPr>
                </a:tc>
                <a:extLst>
                  <a:ext uri="{0D108BD9-81ED-4DB2-BD59-A6C34878D82A}">
                    <a16:rowId xmlns:a16="http://schemas.microsoft.com/office/drawing/2014/main" val="3434791924"/>
                  </a:ext>
                </a:extLst>
              </a:tr>
            </a:tbl>
          </a:graphicData>
        </a:graphic>
      </p:graphicFrame>
      <p:grpSp>
        <p:nvGrpSpPr>
          <p:cNvPr id="31" name="Group 30">
            <a:extLst>
              <a:ext uri="{FF2B5EF4-FFF2-40B4-BE49-F238E27FC236}">
                <a16:creationId xmlns:a16="http://schemas.microsoft.com/office/drawing/2014/main" id="{75BAFF17-1FC0-7559-D5AF-29BE4D0EA070}"/>
              </a:ext>
            </a:extLst>
          </p:cNvPr>
          <p:cNvGrpSpPr/>
          <p:nvPr/>
        </p:nvGrpSpPr>
        <p:grpSpPr>
          <a:xfrm>
            <a:off x="1701925" y="1484784"/>
            <a:ext cx="8640959" cy="4062651"/>
            <a:chOff x="1701925" y="1484784"/>
            <a:chExt cx="8640959" cy="4062651"/>
          </a:xfrm>
        </p:grpSpPr>
        <p:sp>
          <p:nvSpPr>
            <p:cNvPr id="18" name="TextBox 17">
              <a:extLst>
                <a:ext uri="{FF2B5EF4-FFF2-40B4-BE49-F238E27FC236}">
                  <a16:creationId xmlns:a16="http://schemas.microsoft.com/office/drawing/2014/main" id="{6751B047-79CB-8225-33EE-3504D8255854}"/>
                </a:ext>
              </a:extLst>
            </p:cNvPr>
            <p:cNvSpPr txBox="1"/>
            <p:nvPr/>
          </p:nvSpPr>
          <p:spPr>
            <a:xfrm>
              <a:off x="7030516" y="1946449"/>
              <a:ext cx="3312368" cy="3139321"/>
            </a:xfrm>
            <a:prstGeom prst="rect">
              <a:avLst/>
            </a:prstGeom>
            <a:solidFill>
              <a:schemeClr val="tx1"/>
            </a:solidFill>
          </p:spPr>
          <p:txBody>
            <a:bodyPr wrap="square" rtlCol="0">
              <a:spAutoFit/>
            </a:bodyPr>
            <a:lstStyle/>
            <a:p>
              <a:pPr>
                <a:spcAft>
                  <a:spcPts val="600"/>
                </a:spcAft>
              </a:pPr>
              <a:endParaRPr lang="en-IN" dirty="0">
                <a:solidFill>
                  <a:schemeClr val="bg1"/>
                </a:solidFill>
                <a:latin typeface="Times New Roman" panose="02020603050405020304" pitchFamily="18" charset="0"/>
                <a:cs typeface="Times New Roman" panose="02020603050405020304" pitchFamily="18" charset="0"/>
              </a:endParaRPr>
            </a:p>
            <a:p>
              <a:pPr>
                <a:spcAft>
                  <a:spcPts val="600"/>
                </a:spcAft>
              </a:pPr>
              <a:r>
                <a:rPr lang="en-GB" dirty="0">
                  <a:solidFill>
                    <a:schemeClr val="bg1"/>
                  </a:solidFill>
                  <a:latin typeface="Times New Roman" panose="02020603050405020304" pitchFamily="18" charset="0"/>
                  <a:cs typeface="Times New Roman" panose="02020603050405020304" pitchFamily="18" charset="0"/>
                </a:rPr>
                <a:t>let employee : any;</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employee = {</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     name: ‘Steve’,</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     age: 23</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a:t>
              </a:r>
            </a:p>
            <a:p>
              <a:pPr>
                <a:spcAft>
                  <a:spcPts val="600"/>
                </a:spcAft>
              </a:pP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F7A7583E-1E9E-2921-7769-EC6CF89CDED9}"/>
                </a:ext>
              </a:extLst>
            </p:cNvPr>
            <p:cNvGrpSpPr/>
            <p:nvPr/>
          </p:nvGrpSpPr>
          <p:grpSpPr>
            <a:xfrm>
              <a:off x="1701925" y="1484784"/>
              <a:ext cx="4320479" cy="4062651"/>
              <a:chOff x="1701925" y="1484784"/>
              <a:chExt cx="4320479" cy="4062651"/>
            </a:xfrm>
          </p:grpSpPr>
          <p:sp>
            <p:nvSpPr>
              <p:cNvPr id="15" name="TextBox 14">
                <a:extLst>
                  <a:ext uri="{FF2B5EF4-FFF2-40B4-BE49-F238E27FC236}">
                    <a16:creationId xmlns:a16="http://schemas.microsoft.com/office/drawing/2014/main" id="{8BC41CEE-FDE1-820C-B995-97E09EE7E5ED}"/>
                  </a:ext>
                </a:extLst>
              </p:cNvPr>
              <p:cNvSpPr txBox="1"/>
              <p:nvPr/>
            </p:nvSpPr>
            <p:spPr>
              <a:xfrm>
                <a:off x="2133972" y="1484784"/>
                <a:ext cx="3096344"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Array &amp; Object Types</a:t>
                </a:r>
              </a:p>
            </p:txBody>
          </p:sp>
          <p:sp>
            <p:nvSpPr>
              <p:cNvPr id="17" name="TextBox 16">
                <a:extLst>
                  <a:ext uri="{FF2B5EF4-FFF2-40B4-BE49-F238E27FC236}">
                    <a16:creationId xmlns:a16="http://schemas.microsoft.com/office/drawing/2014/main" id="{93A6D9A6-9B24-9438-8A74-6380E802885A}"/>
                  </a:ext>
                </a:extLst>
              </p:cNvPr>
              <p:cNvSpPr txBox="1"/>
              <p:nvPr/>
            </p:nvSpPr>
            <p:spPr>
              <a:xfrm>
                <a:off x="1701925" y="3717032"/>
                <a:ext cx="4320479" cy="1133965"/>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hobbies = [‘A’, ‘B’]</a:t>
                </a:r>
              </a:p>
              <a:p>
                <a:pPr>
                  <a:lnSpc>
                    <a:spcPct val="150000"/>
                  </a:lnSpc>
                </a:pPr>
                <a:r>
                  <a:rPr lang="en-GB" dirty="0">
                    <a:latin typeface="Times New Roman" panose="02020603050405020304" pitchFamily="18" charset="0"/>
                    <a:cs typeface="Times New Roman" panose="02020603050405020304" pitchFamily="18" charset="0"/>
                  </a:rPr>
                  <a:t>hobbies = [‘A’, ‘B’, </a:t>
                </a:r>
                <a:r>
                  <a:rPr lang="en-GB" u="sng" dirty="0">
                    <a:solidFill>
                      <a:schemeClr val="accent1">
                        <a:lumMod val="50000"/>
                      </a:schemeClr>
                    </a:solidFill>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9BC180-8ACA-56CB-240F-A437B0D7DFC5}"/>
                  </a:ext>
                </a:extLst>
              </p:cNvPr>
              <p:cNvSpPr txBox="1"/>
              <p:nvPr/>
            </p:nvSpPr>
            <p:spPr>
              <a:xfrm>
                <a:off x="4006180" y="5085770"/>
                <a:ext cx="1008113"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Error</a:t>
                </a:r>
              </a:p>
            </p:txBody>
          </p:sp>
          <p:cxnSp>
            <p:nvCxnSpPr>
              <p:cNvPr id="21" name="Straight Arrow Connector 20">
                <a:extLst>
                  <a:ext uri="{FF2B5EF4-FFF2-40B4-BE49-F238E27FC236}">
                    <a16:creationId xmlns:a16="http://schemas.microsoft.com/office/drawing/2014/main" id="{46CB0DAF-1480-B186-0430-5D64F77BEC09}"/>
                  </a:ext>
                </a:extLst>
              </p:cNvPr>
              <p:cNvCxnSpPr>
                <a:cxnSpLocks/>
              </p:cNvCxnSpPr>
              <p:nvPr/>
            </p:nvCxnSpPr>
            <p:spPr>
              <a:xfrm>
                <a:off x="4438228" y="4850997"/>
                <a:ext cx="0" cy="3782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3182880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50CE3CB-8D3B-86EF-F2DD-C664F048A8F7}"/>
              </a:ext>
            </a:extLst>
          </p:cNvPr>
          <p:cNvSpPr txBox="1"/>
          <p:nvPr/>
        </p:nvSpPr>
        <p:spPr>
          <a:xfrm>
            <a:off x="2926060" y="428178"/>
            <a:ext cx="5544616" cy="600164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let employee: {   	</a:t>
            </a:r>
            <a:r>
              <a:rPr lang="en-IN" b="1" dirty="0">
                <a:solidFill>
                  <a:schemeClr val="accent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sym typeface="Wingdings" panose="05000000000000000000" pitchFamily="2" charset="2"/>
              </a:rPr>
              <a:t> type assignment.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age: number;</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employee = {</a:t>
            </a:r>
          </a:p>
          <a:p>
            <a:r>
              <a:rPr lang="en-IN" dirty="0">
                <a:latin typeface="Times New Roman" panose="02020603050405020304" pitchFamily="18" charset="0"/>
                <a:cs typeface="Times New Roman" panose="02020603050405020304" pitchFamily="18" charset="0"/>
              </a:rPr>
              <a:t>       name: ‘Steve’,</a:t>
            </a:r>
          </a:p>
          <a:p>
            <a:r>
              <a:rPr lang="en-IN" dirty="0">
                <a:latin typeface="Times New Roman" panose="02020603050405020304" pitchFamily="18" charset="0"/>
                <a:cs typeface="Times New Roman" panose="02020603050405020304" pitchFamily="18" charset="0"/>
              </a:rPr>
              <a:t>       age: 23</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employee ={</a:t>
            </a:r>
          </a:p>
          <a:p>
            <a:r>
              <a:rPr lang="en-IN" dirty="0">
                <a:latin typeface="Times New Roman" panose="02020603050405020304" pitchFamily="18" charset="0"/>
                <a:cs typeface="Times New Roman" panose="02020603050405020304" pitchFamily="18" charset="0"/>
              </a:rPr>
              <a:t>       </a:t>
            </a:r>
            <a:r>
              <a:rPr lang="en-IN" u="sng" dirty="0" err="1">
                <a:latin typeface="Times New Roman" panose="02020603050405020304" pitchFamily="18" charset="0"/>
                <a:cs typeface="Times New Roman" panose="02020603050405020304" pitchFamily="18" charset="0"/>
              </a:rPr>
              <a:t>isFresher</a:t>
            </a:r>
            <a:r>
              <a:rPr lang="en-IN" u="sng" dirty="0">
                <a:latin typeface="Times New Roman" panose="02020603050405020304" pitchFamily="18" charset="0"/>
                <a:cs typeface="Times New Roman" panose="02020603050405020304" pitchFamily="18" charset="0"/>
              </a:rPr>
              <a:t>: false</a:t>
            </a:r>
            <a:r>
              <a:rPr lang="en-IN" dirty="0">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Error</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 employees:{</a:t>
            </a: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age: number;</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586278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A869FD9-4F6D-7765-CCE2-6B3911C04185}"/>
              </a:ext>
            </a:extLst>
          </p:cNvPr>
          <p:cNvGrpSpPr/>
          <p:nvPr/>
        </p:nvGrpSpPr>
        <p:grpSpPr>
          <a:xfrm>
            <a:off x="1053852" y="908720"/>
            <a:ext cx="10729192" cy="3157031"/>
            <a:chOff x="1053852" y="908720"/>
            <a:chExt cx="10729192" cy="3157031"/>
          </a:xfrm>
        </p:grpSpPr>
        <p:sp>
          <p:nvSpPr>
            <p:cNvPr id="19" name="TextBox 18">
              <a:extLst>
                <a:ext uri="{FF2B5EF4-FFF2-40B4-BE49-F238E27FC236}">
                  <a16:creationId xmlns:a16="http://schemas.microsoft.com/office/drawing/2014/main" id="{695A2C75-F1C8-AA9F-0C20-5065504BDFC4}"/>
                </a:ext>
              </a:extLst>
            </p:cNvPr>
            <p:cNvSpPr txBox="1"/>
            <p:nvPr/>
          </p:nvSpPr>
          <p:spPr>
            <a:xfrm>
              <a:off x="1053852" y="908720"/>
              <a:ext cx="3744416" cy="2365071"/>
            </a:xfrm>
            <a:prstGeom prst="rect">
              <a:avLst/>
            </a:prstGeom>
            <a:noFill/>
          </p:spPr>
          <p:txBody>
            <a:bodyPr wrap="squar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Type Inference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 ‘Red’;</a:t>
              </a:r>
            </a:p>
            <a:p>
              <a:pPr>
                <a:lnSpc>
                  <a:spcPct val="150000"/>
                </a:lnSpc>
              </a:pPr>
              <a:r>
                <a:rPr lang="en-GB" u="sng"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 1234;</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82C3289-5AA7-8D66-9BFB-4743B6D8D2AD}"/>
                </a:ext>
              </a:extLst>
            </p:cNvPr>
            <p:cNvSpPr txBox="1"/>
            <p:nvPr/>
          </p:nvSpPr>
          <p:spPr>
            <a:xfrm>
              <a:off x="5806380" y="1556792"/>
              <a:ext cx="5976664" cy="1723549"/>
            </a:xfrm>
            <a:prstGeom prst="rect">
              <a:avLst/>
            </a:prstGeom>
            <a:noFill/>
          </p:spPr>
          <p:txBody>
            <a:bodyPr wrap="square" rtlCol="0">
              <a:spAutoFit/>
            </a:bodyPr>
            <a:lstStyle/>
            <a:p>
              <a:pPr>
                <a:spcAft>
                  <a:spcPts val="1200"/>
                </a:spcAft>
              </a:pPr>
              <a:r>
                <a:rPr lang="en-IN" dirty="0">
                  <a:latin typeface="Times New Roman" panose="02020603050405020304" pitchFamily="18" charset="0"/>
                  <a:cs typeface="Times New Roman" panose="02020603050405020304" pitchFamily="18" charset="0"/>
                </a:rPr>
                <a:t>Type Inference</a:t>
              </a:r>
            </a:p>
            <a:p>
              <a:r>
                <a:rPr lang="en-IN" dirty="0">
                  <a:latin typeface="Times New Roman" panose="02020603050405020304" pitchFamily="18" charset="0"/>
                  <a:cs typeface="Times New Roman" panose="02020603050405020304" pitchFamily="18" charset="0"/>
                </a:rPr>
                <a:t>[By default, TS tries to infer as many possible, so it-tries to know which type are used where without explicitly stating these types]</a:t>
              </a:r>
            </a:p>
          </p:txBody>
        </p:sp>
        <p:cxnSp>
          <p:nvCxnSpPr>
            <p:cNvPr id="22" name="Connector: Elbow 21">
              <a:extLst>
                <a:ext uri="{FF2B5EF4-FFF2-40B4-BE49-F238E27FC236}">
                  <a16:creationId xmlns:a16="http://schemas.microsoft.com/office/drawing/2014/main" id="{B7C514B4-5213-118A-8363-04CB6FBF950E}"/>
                </a:ext>
              </a:extLst>
            </p:cNvPr>
            <p:cNvCxnSpPr>
              <a:cxnSpLocks/>
            </p:cNvCxnSpPr>
            <p:nvPr/>
          </p:nvCxnSpPr>
          <p:spPr>
            <a:xfrm flipV="1">
              <a:off x="2710036" y="1772816"/>
              <a:ext cx="2880320" cy="360040"/>
            </a:xfrm>
            <a:prstGeom prst="bentConnector3">
              <a:avLst>
                <a:gd name="adj1" fmla="val -1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4C0E5DDC-164A-E084-3161-7D2AB56FBC8A}"/>
                </a:ext>
              </a:extLst>
            </p:cNvPr>
            <p:cNvCxnSpPr>
              <a:cxnSpLocks/>
            </p:cNvCxnSpPr>
            <p:nvPr/>
          </p:nvCxnSpPr>
          <p:spPr>
            <a:xfrm>
              <a:off x="2494012" y="3356992"/>
              <a:ext cx="3096344" cy="477927"/>
            </a:xfrm>
            <a:prstGeom prst="bentConnector3">
              <a:avLst>
                <a:gd name="adj1" fmla="val 166"/>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FE3EF86-59B8-3C3F-9924-AD7D89BAC189}"/>
                </a:ext>
              </a:extLst>
            </p:cNvPr>
            <p:cNvSpPr txBox="1"/>
            <p:nvPr/>
          </p:nvSpPr>
          <p:spPr>
            <a:xfrm>
              <a:off x="5806380" y="3604086"/>
              <a:ext cx="1800200"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Error</a:t>
              </a:r>
            </a:p>
          </p:txBody>
        </p:sp>
      </p:grpSp>
    </p:spTree>
    <p:extLst>
      <p:ext uri="{BB962C8B-B14F-4D97-AF65-F5344CB8AC3E}">
        <p14:creationId xmlns:p14="http://schemas.microsoft.com/office/powerpoint/2010/main" val="1702346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B69A56F-8567-B114-D2E4-4693A1E68D69}"/>
              </a:ext>
            </a:extLst>
          </p:cNvPr>
          <p:cNvSpPr txBox="1"/>
          <p:nvPr/>
        </p:nvSpPr>
        <p:spPr>
          <a:xfrm>
            <a:off x="5014292" y="1700808"/>
            <a:ext cx="6480720" cy="279595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If you immediately initialize the variable with a type, TS will look at the value type, so, for example, we stored a string in that variable. And it will then use that value type as an inferred type for this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24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8EF97A5-C48E-0EEC-E4B4-C1CB6F92DB2E}"/>
              </a:ext>
            </a:extLst>
          </p:cNvPr>
          <p:cNvGrpSpPr/>
          <p:nvPr/>
        </p:nvGrpSpPr>
        <p:grpSpPr>
          <a:xfrm>
            <a:off x="1061839" y="514698"/>
            <a:ext cx="5968677" cy="5259794"/>
            <a:chOff x="1061839" y="514698"/>
            <a:chExt cx="5968677" cy="5259794"/>
          </a:xfrm>
        </p:grpSpPr>
        <p:sp>
          <p:nvSpPr>
            <p:cNvPr id="18" name="TextBox 17">
              <a:extLst>
                <a:ext uri="{FF2B5EF4-FFF2-40B4-BE49-F238E27FC236}">
                  <a16:creationId xmlns:a16="http://schemas.microsoft.com/office/drawing/2014/main" id="{6FBC69CB-8F15-DE85-2FA9-BC480CC9D785}"/>
                </a:ext>
              </a:extLst>
            </p:cNvPr>
            <p:cNvSpPr txBox="1"/>
            <p:nvPr/>
          </p:nvSpPr>
          <p:spPr>
            <a:xfrm>
              <a:off x="1096417" y="514698"/>
              <a:ext cx="3672408" cy="461665"/>
            </a:xfrm>
            <a:prstGeom prst="rect">
              <a:avLst/>
            </a:prstGeom>
            <a:noFill/>
          </p:spPr>
          <p:txBody>
            <a:bodyPr wrap="square" rtlCol="0">
              <a:spAutoFit/>
            </a:bodyPr>
            <a:lstStyle/>
            <a:p>
              <a:r>
                <a:rPr lang="en-IN" u="sng" dirty="0">
                  <a:solidFill>
                    <a:schemeClr val="accent1">
                      <a:lumMod val="75000"/>
                    </a:schemeClr>
                  </a:solidFill>
                  <a:latin typeface="Times New Roman" panose="02020603050405020304" pitchFamily="18" charset="0"/>
                  <a:cs typeface="Times New Roman" panose="02020603050405020304" pitchFamily="18" charset="0"/>
                </a:rPr>
                <a:t>Union Type</a:t>
              </a:r>
            </a:p>
          </p:txBody>
        </p:sp>
        <p:sp>
          <p:nvSpPr>
            <p:cNvPr id="19" name="TextBox 18">
              <a:extLst>
                <a:ext uri="{FF2B5EF4-FFF2-40B4-BE49-F238E27FC236}">
                  <a16:creationId xmlns:a16="http://schemas.microsoft.com/office/drawing/2014/main" id="{3B6E4B44-81EC-B5E9-563E-084A9C886305}"/>
                </a:ext>
              </a:extLst>
            </p:cNvPr>
            <p:cNvSpPr txBox="1"/>
            <p:nvPr/>
          </p:nvSpPr>
          <p:spPr>
            <a:xfrm>
              <a:off x="1061839" y="1164952"/>
              <a:ext cx="5472608" cy="461665"/>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wordsAndNum</a:t>
              </a:r>
              <a:r>
                <a:rPr lang="en-GB" dirty="0">
                  <a:latin typeface="Times New Roman" panose="02020603050405020304" pitchFamily="18" charset="0"/>
                  <a:cs typeface="Times New Roman" panose="02020603050405020304" pitchFamily="18" charset="0"/>
                </a:rPr>
                <a:t>: string | number;</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1250014-230B-D710-270F-2B978BCDA28B}"/>
                </a:ext>
              </a:extLst>
            </p:cNvPr>
            <p:cNvSpPr txBox="1"/>
            <p:nvPr/>
          </p:nvSpPr>
          <p:spPr>
            <a:xfrm>
              <a:off x="2422004" y="1988840"/>
              <a:ext cx="4608512" cy="3785652"/>
            </a:xfrm>
            <a:prstGeom prst="rect">
              <a:avLst/>
            </a:prstGeom>
            <a:noFill/>
          </p:spPr>
          <p:txBody>
            <a:bodyPr wrap="square" rtlCol="0">
              <a:spAutoFit/>
            </a:bodyPr>
            <a:lstStyle/>
            <a:p>
              <a:r>
                <a:rPr lang="en-GB" u="sng" dirty="0">
                  <a:solidFill>
                    <a:schemeClr val="accent1">
                      <a:lumMod val="75000"/>
                    </a:schemeClr>
                  </a:solidFill>
                  <a:latin typeface="Times New Roman" panose="02020603050405020304" pitchFamily="18" charset="0"/>
                  <a:cs typeface="Times New Roman" panose="02020603050405020304" pitchFamily="18" charset="0"/>
                </a:rPr>
                <a:t>Type Aliases</a:t>
              </a:r>
            </a:p>
            <a:p>
              <a:endParaRPr lang="en-GB" dirty="0">
                <a:solidFill>
                  <a:schemeClr val="accent1">
                    <a:lumMod val="75000"/>
                  </a:schemeClr>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u="sng" dirty="0">
                  <a:latin typeface="Times New Roman" panose="02020603050405020304" pitchFamily="18" charset="0"/>
                  <a:cs typeface="Times New Roman" panose="02020603050405020304" pitchFamily="18" charset="0"/>
                </a:rPr>
                <a:t>TS feature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type Employee{</a:t>
              </a:r>
            </a:p>
            <a:p>
              <a:r>
                <a:rPr lang="en-GB" dirty="0">
                  <a:latin typeface="Times New Roman" panose="02020603050405020304" pitchFamily="18" charset="0"/>
                  <a:cs typeface="Times New Roman" panose="02020603050405020304" pitchFamily="18" charset="0"/>
                </a:rPr>
                <a:t>        name: string;</a:t>
              </a:r>
            </a:p>
            <a:p>
              <a:r>
                <a:rPr lang="en-GB" dirty="0">
                  <a:latin typeface="Times New Roman" panose="02020603050405020304" pitchFamily="18" charset="0"/>
                  <a:cs typeface="Times New Roman" panose="02020603050405020304" pitchFamily="18" charset="0"/>
                </a:rPr>
                <a:t>        age: number</a:t>
              </a:r>
            </a:p>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let employee: Employee;</a:t>
              </a:r>
            </a:p>
            <a:p>
              <a:r>
                <a:rPr lang="en-GB" dirty="0">
                  <a:latin typeface="Times New Roman" panose="02020603050405020304" pitchFamily="18" charset="0"/>
                  <a:cs typeface="Times New Roman" panose="02020603050405020304" pitchFamily="18" charset="0"/>
                </a:rPr>
                <a:t>let employees: Employee[];</a:t>
              </a:r>
              <a:endParaRPr lang="en-IN" dirty="0">
                <a:latin typeface="Times New Roman" panose="02020603050405020304" pitchFamily="18" charset="0"/>
                <a:cs typeface="Times New Roman" panose="02020603050405020304" pitchFamily="18" charset="0"/>
              </a:endParaRPr>
            </a:p>
          </p:txBody>
        </p:sp>
        <p:cxnSp>
          <p:nvCxnSpPr>
            <p:cNvPr id="22" name="Connector: Elbow 21">
              <a:extLst>
                <a:ext uri="{FF2B5EF4-FFF2-40B4-BE49-F238E27FC236}">
                  <a16:creationId xmlns:a16="http://schemas.microsoft.com/office/drawing/2014/main" id="{E1981537-B7BA-9C33-B69B-373F971555A8}"/>
                </a:ext>
              </a:extLst>
            </p:cNvPr>
            <p:cNvCxnSpPr>
              <a:cxnSpLocks/>
            </p:cNvCxnSpPr>
            <p:nvPr/>
          </p:nvCxnSpPr>
          <p:spPr>
            <a:xfrm flipV="1">
              <a:off x="2790031" y="2975401"/>
              <a:ext cx="1008112" cy="432048"/>
            </a:xfrm>
            <a:prstGeom prst="bentConnector3">
              <a:avLst>
                <a:gd name="adj1" fmla="val 1049"/>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5223114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A43104D-1B1A-181A-FEE9-272CB04698D6}"/>
              </a:ext>
            </a:extLst>
          </p:cNvPr>
          <p:cNvGrpSpPr/>
          <p:nvPr/>
        </p:nvGrpSpPr>
        <p:grpSpPr>
          <a:xfrm>
            <a:off x="837828" y="620688"/>
            <a:ext cx="7286434" cy="4605598"/>
            <a:chOff x="837828" y="620688"/>
            <a:chExt cx="7286434" cy="4605598"/>
          </a:xfrm>
        </p:grpSpPr>
        <p:sp>
          <p:nvSpPr>
            <p:cNvPr id="13" name="TextBox 12">
              <a:extLst>
                <a:ext uri="{FF2B5EF4-FFF2-40B4-BE49-F238E27FC236}">
                  <a16:creationId xmlns:a16="http://schemas.microsoft.com/office/drawing/2014/main" id="{6F02EEF1-D419-5797-9605-06E407E9EAF2}"/>
                </a:ext>
              </a:extLst>
            </p:cNvPr>
            <p:cNvSpPr txBox="1"/>
            <p:nvPr/>
          </p:nvSpPr>
          <p:spPr>
            <a:xfrm>
              <a:off x="837828" y="620688"/>
              <a:ext cx="4680520" cy="523220"/>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Functions &amp; Function Types</a:t>
              </a:r>
            </a:p>
          </p:txBody>
        </p:sp>
        <p:sp>
          <p:nvSpPr>
            <p:cNvPr id="14" name="TextBox 13">
              <a:extLst>
                <a:ext uri="{FF2B5EF4-FFF2-40B4-BE49-F238E27FC236}">
                  <a16:creationId xmlns:a16="http://schemas.microsoft.com/office/drawing/2014/main" id="{6B871702-A921-F6D4-32F9-DC92BC2DDF24}"/>
                </a:ext>
              </a:extLst>
            </p:cNvPr>
            <p:cNvSpPr txBox="1"/>
            <p:nvPr/>
          </p:nvSpPr>
          <p:spPr>
            <a:xfrm>
              <a:off x="859273" y="1340768"/>
              <a:ext cx="4968552"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add (a: number, b: number) {</a:t>
              </a:r>
            </a:p>
            <a:p>
              <a:r>
                <a:rPr lang="en-GB" dirty="0">
                  <a:latin typeface="Times New Roman" panose="02020603050405020304" pitchFamily="18" charset="0"/>
                  <a:cs typeface="Times New Roman" panose="02020603050405020304" pitchFamily="18" charset="0"/>
                </a:rPr>
                <a:t>	return a + b;</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190CCA-EF5A-65C5-E94A-A5D3DB0ECE85}"/>
                </a:ext>
              </a:extLst>
            </p:cNvPr>
            <p:cNvSpPr txBox="1"/>
            <p:nvPr/>
          </p:nvSpPr>
          <p:spPr>
            <a:xfrm>
              <a:off x="872898" y="2672916"/>
              <a:ext cx="7251364"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add (a: number, b: number): number {</a:t>
              </a:r>
            </a:p>
            <a:p>
              <a:r>
                <a:rPr lang="en-GB" dirty="0">
                  <a:latin typeface="Times New Roman" panose="02020603050405020304" pitchFamily="18" charset="0"/>
                  <a:cs typeface="Times New Roman" panose="02020603050405020304" pitchFamily="18" charset="0"/>
                </a:rPr>
                <a:t>	return a + b;</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87B3861-6304-B441-C61C-ED6EA818927D}"/>
                </a:ext>
              </a:extLst>
            </p:cNvPr>
            <p:cNvSpPr txBox="1"/>
            <p:nvPr/>
          </p:nvSpPr>
          <p:spPr>
            <a:xfrm>
              <a:off x="872898" y="4025957"/>
              <a:ext cx="4968552"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t>
              </a:r>
              <a:r>
                <a:rPr lang="en-GB" dirty="0" err="1">
                  <a:latin typeface="Times New Roman" panose="02020603050405020304" pitchFamily="18" charset="0"/>
                  <a:cs typeface="Times New Roman" panose="02020603050405020304" pitchFamily="18" charset="0"/>
                </a:rPr>
                <a:t>customLog</a:t>
              </a:r>
              <a:r>
                <a:rPr lang="en-GB" dirty="0">
                  <a:latin typeface="Times New Roman" panose="02020603050405020304" pitchFamily="18" charset="0"/>
                  <a:cs typeface="Times New Roman" panose="02020603050405020304" pitchFamily="18" charset="0"/>
                </a:rPr>
                <a:t> (): void{</a:t>
              </a:r>
            </a:p>
            <a:p>
              <a:r>
                <a:rPr lang="en-GB" dirty="0">
                  <a:latin typeface="Times New Roman" panose="02020603050405020304" pitchFamily="18" charset="0"/>
                  <a:cs typeface="Times New Roman" panose="02020603050405020304" pitchFamily="18" charset="0"/>
                </a:rPr>
                <a:t>	console.log (‘Logged!!!’);</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31171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A9B9281-40F0-24DD-19BD-5B1AE65CF1DB}"/>
              </a:ext>
            </a:extLst>
          </p:cNvPr>
          <p:cNvSpPr txBox="1"/>
          <p:nvPr/>
        </p:nvSpPr>
        <p:spPr>
          <a:xfrm>
            <a:off x="1125859" y="764704"/>
            <a:ext cx="11062965" cy="4985980"/>
          </a:xfrm>
          <a:prstGeom prst="rect">
            <a:avLst/>
          </a:prstGeom>
          <a:noFill/>
        </p:spPr>
        <p:txBody>
          <a:bodyPr wrap="square" rtlCol="0">
            <a:spAutoFit/>
          </a:bodyPr>
          <a:lstStyle/>
          <a:p>
            <a:r>
              <a:rPr lang="en-GB" dirty="0">
                <a:solidFill>
                  <a:schemeClr val="accent1">
                    <a:lumMod val="75000"/>
                  </a:schemeClr>
                </a:solidFill>
                <a:latin typeface="Times New Roman" panose="02020603050405020304" pitchFamily="18" charset="0"/>
                <a:cs typeface="Times New Roman" panose="02020603050405020304" pitchFamily="18" charset="0"/>
              </a:rPr>
              <a:t>Classes &amp; Interfaces</a:t>
            </a:r>
          </a:p>
          <a:p>
            <a:endParaRPr lang="en-GB" dirty="0">
              <a:solidFill>
                <a:schemeClr val="accent1">
                  <a:lumMod val="75000"/>
                </a:schemeClr>
              </a:solidFill>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class Person{</a:t>
            </a:r>
          </a:p>
          <a:p>
            <a:r>
              <a:rPr lang="en-GB" sz="1800" dirty="0">
                <a:latin typeface="Times New Roman" panose="02020603050405020304" pitchFamily="18" charset="0"/>
                <a:cs typeface="Times New Roman" panose="02020603050405020304" pitchFamily="18" charset="0"/>
              </a:rPr>
              <a:t>     name: string;</a:t>
            </a:r>
          </a:p>
          <a:p>
            <a:r>
              <a:rPr lang="en-GB" sz="1800" dirty="0">
                <a:latin typeface="Times New Roman" panose="02020603050405020304" pitchFamily="18" charset="0"/>
                <a:cs typeface="Times New Roman" panose="02020603050405020304" pitchFamily="18" charset="0"/>
              </a:rPr>
              <a:t>     age: number;</a:t>
            </a:r>
          </a:p>
          <a:p>
            <a:r>
              <a:rPr lang="en-GB" sz="1800" dirty="0">
                <a:latin typeface="Times New Roman" panose="02020603050405020304" pitchFamily="18" charset="0"/>
                <a:cs typeface="Times New Roman" panose="02020603050405020304" pitchFamily="18" charset="0"/>
              </a:rPr>
              <a:t>     hobbies: string[];</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constructor (name: string, age: number, hobbies: string[]){</a:t>
            </a:r>
          </a:p>
          <a:p>
            <a:r>
              <a:rPr lang="en-GB" sz="1800" dirty="0">
                <a:latin typeface="Times New Roman" panose="02020603050405020304" pitchFamily="18" charset="0"/>
                <a:cs typeface="Times New Roman" panose="02020603050405020304" pitchFamily="18" charset="0"/>
              </a:rPr>
              <a:t>         this.name = name; 	</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this.age</a:t>
            </a:r>
            <a:r>
              <a:rPr lang="en-GB" sz="1800" dirty="0">
                <a:latin typeface="Times New Roman" panose="02020603050405020304" pitchFamily="18" charset="0"/>
                <a:cs typeface="Times New Roman" panose="02020603050405020304" pitchFamily="18" charset="0"/>
              </a:rPr>
              <a:t> = age;</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this.hobbies</a:t>
            </a:r>
            <a:r>
              <a:rPr lang="en-GB" sz="1800" dirty="0">
                <a:latin typeface="Times New Roman" panose="02020603050405020304" pitchFamily="18" charset="0"/>
                <a:cs typeface="Times New Roman" panose="02020603050405020304" pitchFamily="18" charset="0"/>
              </a:rPr>
              <a:t> = hobbies;</a:t>
            </a:r>
          </a:p>
          <a:p>
            <a:r>
              <a:rPr lang="en-GB" sz="1800" dirty="0">
                <a:latin typeface="Times New Roman" panose="02020603050405020304" pitchFamily="18" charset="0"/>
                <a:cs typeface="Times New Roman" panose="02020603050405020304" pitchFamily="18" charset="0"/>
              </a:rPr>
              <a:t>    }</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addHobby</a:t>
            </a:r>
            <a:r>
              <a:rPr lang="en-GB" sz="1800" dirty="0">
                <a:latin typeface="Times New Roman" panose="02020603050405020304" pitchFamily="18" charset="0"/>
                <a:cs typeface="Times New Roman" panose="02020603050405020304" pitchFamily="18" charset="0"/>
              </a:rPr>
              <a:t>(hobby: string){</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this.hobby.push</a:t>
            </a:r>
            <a:r>
              <a:rPr lang="en-GB" sz="1800" dirty="0">
                <a:latin typeface="Times New Roman" panose="02020603050405020304" pitchFamily="18" charset="0"/>
                <a:cs typeface="Times New Roman" panose="02020603050405020304" pitchFamily="18" charset="0"/>
              </a:rPr>
              <a:t>(hobby);</a:t>
            </a:r>
          </a:p>
          <a:p>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1348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950FE7B-8A63-2ABB-C57E-D3D725353104}"/>
              </a:ext>
            </a:extLst>
          </p:cNvPr>
          <p:cNvGrpSpPr/>
          <p:nvPr/>
        </p:nvGrpSpPr>
        <p:grpSpPr>
          <a:xfrm>
            <a:off x="757606" y="1052736"/>
            <a:ext cx="10377366" cy="1253753"/>
            <a:chOff x="757606" y="1052736"/>
            <a:chExt cx="7251364" cy="1253753"/>
          </a:xfrm>
        </p:grpSpPr>
        <p:sp>
          <p:nvSpPr>
            <p:cNvPr id="14" name="TextBox 13">
              <a:extLst>
                <a:ext uri="{FF2B5EF4-FFF2-40B4-BE49-F238E27FC236}">
                  <a16:creationId xmlns:a16="http://schemas.microsoft.com/office/drawing/2014/main" id="{9FC68773-13B5-C547-E630-7B34764DD358}"/>
                </a:ext>
              </a:extLst>
            </p:cNvPr>
            <p:cNvSpPr txBox="1"/>
            <p:nvPr/>
          </p:nvSpPr>
          <p:spPr>
            <a:xfrm>
              <a:off x="757606" y="1052736"/>
              <a:ext cx="7251364" cy="461665"/>
            </a:xfrm>
            <a:prstGeom prst="rect">
              <a:avLst/>
            </a:prstGeom>
            <a:solidFill>
              <a:schemeClr val="accent2">
                <a:lumMod val="90000"/>
              </a:schemeClr>
            </a:solidFill>
            <a:ln>
              <a:solidFill>
                <a:schemeClr val="tx1"/>
              </a:solidFill>
            </a:ln>
          </p:spPr>
          <p:txBody>
            <a:bodyPr wrap="square" rtlCol="0">
              <a:spAutoFit/>
            </a:bodyPr>
            <a:lstStyle/>
            <a:p>
              <a:r>
                <a:rPr lang="en-GB" dirty="0" err="1">
                  <a:latin typeface="Times New Roman" panose="02020603050405020304" pitchFamily="18" charset="0"/>
                  <a:cs typeface="Times New Roman" panose="02020603050405020304" pitchFamily="18" charset="0"/>
                </a:rPr>
                <a:t>const</a:t>
              </a:r>
              <a:r>
                <a:rPr lang="en-GB" dirty="0">
                  <a:latin typeface="Times New Roman" panose="02020603050405020304" pitchFamily="18" charset="0"/>
                  <a:cs typeface="Times New Roman" panose="02020603050405020304" pitchFamily="18" charset="0"/>
                </a:rPr>
                <a:t> person = new Person (“Bruce”, “29”, [“Sports”, “Cooking”]);</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C82B0F0-830A-2F21-63DA-D0D9663848D4}"/>
                </a:ext>
              </a:extLst>
            </p:cNvPr>
            <p:cNvSpPr txBox="1"/>
            <p:nvPr/>
          </p:nvSpPr>
          <p:spPr>
            <a:xfrm>
              <a:off x="757606" y="1844824"/>
              <a:ext cx="4752528" cy="461665"/>
            </a:xfrm>
            <a:prstGeom prst="rect">
              <a:avLst/>
            </a:prstGeom>
            <a:noFill/>
          </p:spPr>
          <p:txBody>
            <a:bodyPr wrap="square" rtlCol="0">
              <a:spAutoFit/>
            </a:bodyPr>
            <a:lstStyle/>
            <a:p>
              <a:r>
                <a:rPr lang="en-GB" dirty="0" err="1">
                  <a:latin typeface="Times New Roman" panose="02020603050405020304" pitchFamily="18" charset="0"/>
                  <a:cs typeface="Times New Roman" panose="02020603050405020304" pitchFamily="18" charset="0"/>
                </a:rPr>
                <a:t>Person.addHobby</a:t>
              </a:r>
              <a:r>
                <a:rPr lang="en-GB" dirty="0">
                  <a:latin typeface="Times New Roman" panose="02020603050405020304" pitchFamily="18" charset="0"/>
                  <a:cs typeface="Times New Roman" panose="02020603050405020304" pitchFamily="18" charset="0"/>
                </a:rPr>
                <a:t>(‘Cycling’);</a:t>
              </a:r>
            </a:p>
          </p:txBody>
        </p:sp>
      </p:grpSp>
    </p:spTree>
    <p:extLst>
      <p:ext uri="{BB962C8B-B14F-4D97-AF65-F5344CB8AC3E}">
        <p14:creationId xmlns:p14="http://schemas.microsoft.com/office/powerpoint/2010/main" val="404423922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3ABF9B7-2C88-FC45-553B-6383940FF14A}"/>
              </a:ext>
            </a:extLst>
          </p:cNvPr>
          <p:cNvGrpSpPr/>
          <p:nvPr/>
        </p:nvGrpSpPr>
        <p:grpSpPr>
          <a:xfrm>
            <a:off x="2061964" y="764704"/>
            <a:ext cx="7200800" cy="4171240"/>
            <a:chOff x="2061964" y="764704"/>
            <a:chExt cx="7200800" cy="4171240"/>
          </a:xfrm>
        </p:grpSpPr>
        <p:sp>
          <p:nvSpPr>
            <p:cNvPr id="15" name="TextBox 14">
              <a:extLst>
                <a:ext uri="{FF2B5EF4-FFF2-40B4-BE49-F238E27FC236}">
                  <a16:creationId xmlns:a16="http://schemas.microsoft.com/office/drawing/2014/main" id="{90AE1D1C-666C-B76C-E9EF-A02FC80D0928}"/>
                </a:ext>
              </a:extLst>
            </p:cNvPr>
            <p:cNvSpPr txBox="1"/>
            <p:nvPr/>
          </p:nvSpPr>
          <p:spPr>
            <a:xfrm>
              <a:off x="2349996" y="764704"/>
              <a:ext cx="6912768" cy="1569660"/>
            </a:xfrm>
            <a:prstGeom prst="rect">
              <a:avLst/>
            </a:prstGeom>
            <a:solidFill>
              <a:schemeClr val="accent2"/>
            </a:solid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Interfaces</a:t>
              </a:r>
            </a:p>
            <a:p>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Object-Type definitions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feature.</a:t>
              </a:r>
            </a:p>
          </p:txBody>
        </p:sp>
        <p:sp>
          <p:nvSpPr>
            <p:cNvPr id="16" name="TextBox 15">
              <a:extLst>
                <a:ext uri="{FF2B5EF4-FFF2-40B4-BE49-F238E27FC236}">
                  <a16:creationId xmlns:a16="http://schemas.microsoft.com/office/drawing/2014/main" id="{62F46064-0E3C-EF0F-8FA6-55C1DCB8380E}"/>
                </a:ext>
              </a:extLst>
            </p:cNvPr>
            <p:cNvSpPr txBox="1"/>
            <p:nvPr/>
          </p:nvSpPr>
          <p:spPr>
            <a:xfrm>
              <a:off x="2061964" y="2996952"/>
              <a:ext cx="4032448" cy="193899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interface Book {</a:t>
              </a: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price: number;</a:t>
              </a:r>
            </a:p>
            <a:p>
              <a:r>
                <a:rPr lang="en-IN" dirty="0">
                  <a:latin typeface="Times New Roman" panose="02020603050405020304" pitchFamily="18" charset="0"/>
                  <a:cs typeface="Times New Roman" panose="02020603050405020304" pitchFamily="18" charset="0"/>
                </a:rPr>
                <a:t>	genre: ( ) </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rPr>
                <a:t>void;</a:t>
              </a:r>
            </a:p>
            <a:p>
              <a:r>
                <a:rPr lang="en-IN"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91442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378C8A3-7A47-CCA0-9C66-20A6EBAEB1DB}"/>
              </a:ext>
            </a:extLst>
          </p:cNvPr>
          <p:cNvGrpSpPr/>
          <p:nvPr/>
        </p:nvGrpSpPr>
        <p:grpSpPr>
          <a:xfrm>
            <a:off x="981844" y="764704"/>
            <a:ext cx="9073008" cy="5467384"/>
            <a:chOff x="981844" y="764704"/>
            <a:chExt cx="9073008" cy="5467384"/>
          </a:xfrm>
        </p:grpSpPr>
        <p:sp>
          <p:nvSpPr>
            <p:cNvPr id="19" name="TextBox 18">
              <a:extLst>
                <a:ext uri="{FF2B5EF4-FFF2-40B4-BE49-F238E27FC236}">
                  <a16:creationId xmlns:a16="http://schemas.microsoft.com/office/drawing/2014/main" id="{6B5AA617-3165-18AC-B041-018C7D00322F}"/>
                </a:ext>
              </a:extLst>
            </p:cNvPr>
            <p:cNvSpPr txBox="1"/>
            <p:nvPr/>
          </p:nvSpPr>
          <p:spPr>
            <a:xfrm>
              <a:off x="981844" y="764704"/>
              <a:ext cx="6048672" cy="304698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 Book;</a:t>
              </a:r>
            </a:p>
            <a:p>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 = {</a:t>
              </a:r>
            </a:p>
            <a:p>
              <a:r>
                <a:rPr lang="en-GB" dirty="0">
                  <a:latin typeface="Times New Roman" panose="02020603050405020304" pitchFamily="18" charset="0"/>
                  <a:cs typeface="Times New Roman" panose="02020603050405020304" pitchFamily="18" charset="0"/>
                </a:rPr>
                <a:t>       name: ‘</a:t>
              </a:r>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price: 499,</a:t>
              </a:r>
            </a:p>
            <a:p>
              <a:r>
                <a:rPr lang="en-GB" dirty="0">
                  <a:latin typeface="Times New Roman" panose="02020603050405020304" pitchFamily="18" charset="0"/>
                  <a:cs typeface="Times New Roman" panose="02020603050405020304" pitchFamily="18" charset="0"/>
                </a:rPr>
                <a:t>       genre( ) {</a:t>
              </a:r>
            </a:p>
            <a:p>
              <a:r>
                <a:rPr lang="en-GB" dirty="0">
                  <a:latin typeface="Times New Roman" panose="02020603050405020304" pitchFamily="18" charset="0"/>
                  <a:cs typeface="Times New Roman" panose="02020603050405020304" pitchFamily="18" charset="0"/>
                </a:rPr>
                <a:t>            console.log (‘History’);</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76E23EF-797E-4A3B-6EC8-307CABC0C0BA}"/>
                </a:ext>
              </a:extLst>
            </p:cNvPr>
            <p:cNvSpPr txBox="1"/>
            <p:nvPr/>
          </p:nvSpPr>
          <p:spPr>
            <a:xfrm>
              <a:off x="2998068" y="4293096"/>
              <a:ext cx="7056784" cy="1938992"/>
            </a:xfrm>
            <a:prstGeom prst="rect">
              <a:avLst/>
            </a:prstGeom>
            <a:noFill/>
          </p:spPr>
          <p:txBody>
            <a:bodyPr wrap="square" rtlCol="0">
              <a:sp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Interfaces are simply an alternative, you can use interface instead of type keyword, when you want to define object types. but they also have one extra feature which type keyword does not give you.</a:t>
              </a:r>
            </a:p>
            <a:p>
              <a:pPr marL="342900" indent="-342900" algn="just">
                <a:buFont typeface="Arial" panose="020B0604020202020204" pitchFamily="34" charset="0"/>
                <a:buChar char="•"/>
              </a:pPr>
              <a:endParaRPr lang="en-IN" dirty="0"/>
            </a:p>
          </p:txBody>
        </p:sp>
      </p:grpSp>
    </p:spTree>
    <p:extLst>
      <p:ext uri="{BB962C8B-B14F-4D97-AF65-F5344CB8AC3E}">
        <p14:creationId xmlns:p14="http://schemas.microsoft.com/office/powerpoint/2010/main" val="19720399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7964DA9D-B887-70C2-FFD7-0302D7E4311E}"/>
              </a:ext>
            </a:extLst>
          </p:cNvPr>
          <p:cNvSpPr txBox="1"/>
          <p:nvPr/>
        </p:nvSpPr>
        <p:spPr>
          <a:xfrm>
            <a:off x="837828" y="620688"/>
            <a:ext cx="7848872" cy="4704173"/>
          </a:xfrm>
          <a:prstGeom prst="rect">
            <a:avLst/>
          </a:prstGeom>
          <a:noFill/>
        </p:spPr>
        <p:txBody>
          <a:bodyPr wrap="square" rtlCol="0">
            <a:spAutoFit/>
          </a:bodyPr>
          <a:lstStyle/>
          <a:p>
            <a:pPr algn="just"/>
            <a:r>
              <a:rPr lang="en-IN" sz="2800" b="1" dirty="0">
                <a:solidFill>
                  <a:schemeClr val="accent1">
                    <a:lumMod val="75000"/>
                  </a:schemeClr>
                </a:solidFill>
                <a:latin typeface="Times New Roman" panose="02020603050405020304" pitchFamily="18" charset="0"/>
                <a:cs typeface="Times New Roman" panose="02020603050405020304" pitchFamily="18" charset="0"/>
              </a:rPr>
              <a:t>TypeScript</a:t>
            </a:r>
          </a:p>
          <a:p>
            <a:pPr algn="just"/>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is a "superset" to JavaScript.</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a programming language which builds up on JavaScript. [It extends JavaScript].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core programming language still, is JavaScript</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adds more features to the JS syntax.</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adds static typing to JS.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JavaScript on its own typed is actually dynamically typed.</a:t>
            </a:r>
          </a:p>
        </p:txBody>
      </p:sp>
    </p:spTree>
    <p:extLst>
      <p:ext uri="{BB962C8B-B14F-4D97-AF65-F5344CB8AC3E}">
        <p14:creationId xmlns:p14="http://schemas.microsoft.com/office/powerpoint/2010/main" val="5848744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DF61E-8CD2-7B3A-C47E-84C4B60A38C5}"/>
              </a:ext>
            </a:extLst>
          </p:cNvPr>
          <p:cNvSpPr txBox="1"/>
          <p:nvPr/>
        </p:nvSpPr>
        <p:spPr>
          <a:xfrm>
            <a:off x="810319" y="116632"/>
            <a:ext cx="9937104" cy="4801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Interfaces can be implemented by classes, and when they are, they force classes to have that structure defined by the interface.</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spcAft>
                <a:spcPts val="600"/>
              </a:spcAft>
            </a:pPr>
            <a:r>
              <a:rPr lang="en-GB" dirty="0">
                <a:latin typeface="Times New Roman" panose="02020603050405020304" pitchFamily="18" charset="0"/>
                <a:cs typeface="Times New Roman" panose="02020603050405020304" pitchFamily="18" charset="0"/>
              </a:rPr>
              <a:t>class </a:t>
            </a:r>
            <a:r>
              <a:rPr lang="en-GB" dirty="0" err="1">
                <a:latin typeface="Times New Roman" panose="02020603050405020304" pitchFamily="18" charset="0"/>
                <a:cs typeface="Times New Roman" panose="02020603050405020304" pitchFamily="18" charset="0"/>
              </a:rPr>
              <a:t>NewBook</a:t>
            </a:r>
            <a:r>
              <a:rPr lang="en-GB" dirty="0">
                <a:latin typeface="Times New Roman" panose="02020603050405020304" pitchFamily="18" charset="0"/>
                <a:cs typeface="Times New Roman" panose="02020603050405020304" pitchFamily="18" charset="0"/>
              </a:rPr>
              <a:t> Implements Book {</a:t>
            </a:r>
          </a:p>
          <a:p>
            <a:pPr algn="just">
              <a:spcAft>
                <a:spcPts val="600"/>
              </a:spcAft>
            </a:pPr>
            <a:r>
              <a:rPr lang="en-GB" dirty="0">
                <a:latin typeface="Times New Roman" panose="02020603050405020304" pitchFamily="18" charset="0"/>
                <a:cs typeface="Times New Roman" panose="02020603050405020304" pitchFamily="18" charset="0"/>
              </a:rPr>
              <a:t>	name: string = ‘Atomic Habits’;</a:t>
            </a:r>
          </a:p>
          <a:p>
            <a:pPr algn="just">
              <a:spcAft>
                <a:spcPts val="600"/>
              </a:spcAft>
            </a:pPr>
            <a:r>
              <a:rPr lang="en-GB" dirty="0">
                <a:latin typeface="Times New Roman" panose="02020603050405020304" pitchFamily="18" charset="0"/>
                <a:cs typeface="Times New Roman" panose="02020603050405020304" pitchFamily="18" charset="0"/>
              </a:rPr>
              <a:t>	price: 299;</a:t>
            </a:r>
          </a:p>
          <a:p>
            <a:pPr algn="just">
              <a:spcAft>
                <a:spcPts val="600"/>
              </a:spcAft>
            </a:pPr>
            <a:r>
              <a:rPr lang="en-GB" dirty="0">
                <a:latin typeface="Times New Roman" panose="02020603050405020304" pitchFamily="18" charset="0"/>
                <a:cs typeface="Times New Roman" panose="02020603050405020304" pitchFamily="18" charset="0"/>
              </a:rPr>
              <a:t>	genre( ) {</a:t>
            </a:r>
          </a:p>
          <a:p>
            <a:pPr algn="just">
              <a:spcAft>
                <a:spcPts val="600"/>
              </a:spcAft>
            </a:pPr>
            <a:r>
              <a:rPr lang="en-GB" dirty="0">
                <a:latin typeface="Times New Roman" panose="02020603050405020304" pitchFamily="18" charset="0"/>
                <a:cs typeface="Times New Roman" panose="02020603050405020304" pitchFamily="18" charset="0"/>
              </a:rPr>
              <a:t>	      console.log(‘Self-help’);</a:t>
            </a:r>
          </a:p>
          <a:p>
            <a:pPr algn="just">
              <a:spcAft>
                <a:spcPts val="600"/>
              </a:spcAft>
            </a:pPr>
            <a:r>
              <a:rPr lang="en-GB" dirty="0">
                <a:latin typeface="Times New Roman" panose="02020603050405020304" pitchFamily="18" charset="0"/>
                <a:cs typeface="Times New Roman" panose="02020603050405020304" pitchFamily="18" charset="0"/>
              </a:rPr>
              <a:t>	}</a:t>
            </a:r>
          </a:p>
          <a:p>
            <a:pPr algn="just">
              <a:spcAft>
                <a:spcPts val="600"/>
              </a:spcAft>
            </a:pP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27874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295">
            <a:extLst>
              <a:ext uri="{FF2B5EF4-FFF2-40B4-BE49-F238E27FC236}">
                <a16:creationId xmlns:a16="http://schemas.microsoft.com/office/drawing/2014/main" id="{8F1654D5-5B3C-00F0-2882-ADA5DFB2CC80}"/>
              </a:ext>
            </a:extLst>
          </p:cNvPr>
          <p:cNvGrpSpPr/>
          <p:nvPr/>
        </p:nvGrpSpPr>
        <p:grpSpPr>
          <a:xfrm>
            <a:off x="4188971" y="836712"/>
            <a:ext cx="3633633" cy="4782145"/>
            <a:chOff x="4188971" y="836712"/>
            <a:chExt cx="3633633" cy="4782145"/>
          </a:xfrm>
        </p:grpSpPr>
        <p:sp>
          <p:nvSpPr>
            <p:cNvPr id="77" name="TextBox 76">
              <a:extLst>
                <a:ext uri="{FF2B5EF4-FFF2-40B4-BE49-F238E27FC236}">
                  <a16:creationId xmlns:a16="http://schemas.microsoft.com/office/drawing/2014/main" id="{B782465C-7E55-39A5-0F3A-28C9E7562529}"/>
                </a:ext>
              </a:extLst>
            </p:cNvPr>
            <p:cNvSpPr txBox="1"/>
            <p:nvPr/>
          </p:nvSpPr>
          <p:spPr>
            <a:xfrm>
              <a:off x="4222204" y="1484784"/>
              <a:ext cx="3600400" cy="2677656"/>
            </a:xfrm>
            <a:prstGeom prst="rect">
              <a:avLst/>
            </a:prstGeom>
            <a:solidFill>
              <a:schemeClr val="tx1"/>
            </a:solid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function add (a, b) {</a:t>
              </a:r>
            </a:p>
            <a:p>
              <a:r>
                <a:rPr lang="en-IN" dirty="0">
                  <a:solidFill>
                    <a:schemeClr val="bg1"/>
                  </a:solidFill>
                  <a:latin typeface="Times New Roman" panose="02020603050405020304" pitchFamily="18" charset="0"/>
                  <a:cs typeface="Times New Roman" panose="02020603050405020304" pitchFamily="18" charset="0"/>
                </a:rPr>
                <a:t>       return a + b;</a:t>
              </a:r>
            </a:p>
            <a:p>
              <a:r>
                <a:rPr lang="en-IN" dirty="0">
                  <a:solidFill>
                    <a:schemeClr val="bg1"/>
                  </a:solidFill>
                  <a:latin typeface="Times New Roman" panose="02020603050405020304" pitchFamily="18" charset="0"/>
                  <a:cs typeface="Times New Roman" panose="02020603050405020304" pitchFamily="18" charset="0"/>
                </a:rPr>
                <a:t>}</a:t>
              </a:r>
            </a:p>
            <a:p>
              <a:r>
                <a:rPr lang="en-IN" dirty="0" err="1">
                  <a:solidFill>
                    <a:schemeClr val="bg1"/>
                  </a:solidFill>
                  <a:latin typeface="Times New Roman" panose="02020603050405020304" pitchFamily="18" charset="0"/>
                  <a:cs typeface="Times New Roman" panose="02020603050405020304" pitchFamily="18" charset="0"/>
                </a:rPr>
                <a:t>const</a:t>
              </a:r>
              <a:r>
                <a:rPr lang="en-IN" dirty="0">
                  <a:solidFill>
                    <a:schemeClr val="bg1"/>
                  </a:solidFill>
                  <a:latin typeface="Times New Roman" panose="02020603050405020304" pitchFamily="18" charset="0"/>
                  <a:cs typeface="Times New Roman" panose="02020603050405020304" pitchFamily="18" charset="0"/>
                </a:rPr>
                <a:t> result = add(2, 5);</a:t>
              </a:r>
            </a:p>
            <a:p>
              <a:r>
                <a:rPr lang="en-IN" dirty="0">
                  <a:solidFill>
                    <a:schemeClr val="bg1"/>
                  </a:solidFill>
                  <a:latin typeface="Times New Roman" panose="02020603050405020304" pitchFamily="18" charset="0"/>
                  <a:cs typeface="Times New Roman" panose="02020603050405020304" pitchFamily="18" charset="0"/>
                </a:rPr>
                <a:t>console.log(result);</a:t>
              </a:r>
            </a:p>
            <a:p>
              <a:endParaRPr lang="en-IN" dirty="0">
                <a:solidFill>
                  <a:schemeClr val="bg1"/>
                </a:solidFill>
              </a:endParaRPr>
            </a:p>
          </p:txBody>
        </p:sp>
        <p:sp>
          <p:nvSpPr>
            <p:cNvPr id="78" name="TextBox 77">
              <a:extLst>
                <a:ext uri="{FF2B5EF4-FFF2-40B4-BE49-F238E27FC236}">
                  <a16:creationId xmlns:a16="http://schemas.microsoft.com/office/drawing/2014/main" id="{5B16514D-528E-5576-6D7C-3DED0496EAD4}"/>
                </a:ext>
              </a:extLst>
            </p:cNvPr>
            <p:cNvSpPr txBox="1"/>
            <p:nvPr/>
          </p:nvSpPr>
          <p:spPr>
            <a:xfrm>
              <a:off x="4188971" y="4509120"/>
              <a:ext cx="2016224"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Out </a:t>
              </a:r>
              <a:endParaRPr lang="en-IN" dirty="0">
                <a:solidFill>
                  <a:schemeClr val="accent1">
                    <a:lumMod val="75000"/>
                  </a:schemeClr>
                </a:solidFill>
              </a:endParaRPr>
            </a:p>
          </p:txBody>
        </p:sp>
        <p:sp>
          <p:nvSpPr>
            <p:cNvPr id="79" name="TextBox 78">
              <a:extLst>
                <a:ext uri="{FF2B5EF4-FFF2-40B4-BE49-F238E27FC236}">
                  <a16:creationId xmlns:a16="http://schemas.microsoft.com/office/drawing/2014/main" id="{FF8694F7-790F-9EE0-635D-BC52807A1289}"/>
                </a:ext>
              </a:extLst>
            </p:cNvPr>
            <p:cNvSpPr txBox="1"/>
            <p:nvPr/>
          </p:nvSpPr>
          <p:spPr>
            <a:xfrm>
              <a:off x="4294212" y="5157192"/>
              <a:ext cx="1224136" cy="461665"/>
            </a:xfrm>
            <a:prstGeom prst="rect">
              <a:avLst/>
            </a:prstGeom>
            <a:solidFill>
              <a:schemeClr val="bg1"/>
            </a:solidFill>
            <a:ln>
              <a:solidFill>
                <a:schemeClr val="tx1"/>
              </a:solidFill>
            </a:ln>
          </p:spPr>
          <p:txBody>
            <a:bodyPr wrap="square" rtlCol="0">
              <a:spAutoFit/>
            </a:bodyPr>
            <a:lstStyle/>
            <a:p>
              <a:r>
                <a:rPr lang="en-IN" dirty="0"/>
                <a:t>7</a:t>
              </a:r>
            </a:p>
          </p:txBody>
        </p:sp>
        <p:sp>
          <p:nvSpPr>
            <p:cNvPr id="80" name="TextBox 79">
              <a:extLst>
                <a:ext uri="{FF2B5EF4-FFF2-40B4-BE49-F238E27FC236}">
                  <a16:creationId xmlns:a16="http://schemas.microsoft.com/office/drawing/2014/main" id="{6B0F2C1E-F71A-4679-891A-50A29C294815}"/>
                </a:ext>
              </a:extLst>
            </p:cNvPr>
            <p:cNvSpPr txBox="1"/>
            <p:nvPr/>
          </p:nvSpPr>
          <p:spPr>
            <a:xfrm>
              <a:off x="4222204" y="836712"/>
              <a:ext cx="2016224" cy="830997"/>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JavaScript</a:t>
              </a:r>
            </a:p>
            <a:p>
              <a:endParaRPr lang="en-IN" dirty="0">
                <a:solidFill>
                  <a:schemeClr val="accent1">
                    <a:lumMod val="75000"/>
                  </a:schemeClr>
                </a:solidFill>
              </a:endParaRPr>
            </a:p>
          </p:txBody>
        </p:sp>
      </p:grpSp>
      <p:sp>
        <p:nvSpPr>
          <p:cNvPr id="209" name="Title 134">
            <a:extLst>
              <a:ext uri="{FF2B5EF4-FFF2-40B4-BE49-F238E27FC236}">
                <a16:creationId xmlns:a16="http://schemas.microsoft.com/office/drawing/2014/main" id="{1FEDCE8B-8B84-3A4D-91A9-6E6E99645A48}"/>
              </a:ext>
            </a:extLst>
          </p:cNvPr>
          <p:cNvSpPr txBox="1">
            <a:spLocks/>
          </p:cNvSpPr>
          <p:nvPr/>
        </p:nvSpPr>
        <p:spPr>
          <a:xfrm>
            <a:off x="304720"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
        <p:nvSpPr>
          <p:cNvPr id="227" name="Title 134">
            <a:extLst>
              <a:ext uri="{FF2B5EF4-FFF2-40B4-BE49-F238E27FC236}">
                <a16:creationId xmlns:a16="http://schemas.microsoft.com/office/drawing/2014/main" id="{8E6DE203-B010-6E8F-6B0B-85FB0C9BE7FA}"/>
              </a:ext>
            </a:extLst>
          </p:cNvPr>
          <p:cNvSpPr txBox="1">
            <a:spLocks/>
          </p:cNvSpPr>
          <p:nvPr/>
        </p:nvSpPr>
        <p:spPr>
          <a:xfrm>
            <a:off x="342118"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Tree>
    <p:extLst>
      <p:ext uri="{BB962C8B-B14F-4D97-AF65-F5344CB8AC3E}">
        <p14:creationId xmlns:p14="http://schemas.microsoft.com/office/powerpoint/2010/main" val="25585143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D754AE5-2000-8AC0-9740-C054909FBD9E}"/>
              </a:ext>
            </a:extLst>
          </p:cNvPr>
          <p:cNvSpPr txBox="1"/>
          <p:nvPr/>
        </p:nvSpPr>
        <p:spPr>
          <a:xfrm>
            <a:off x="1341884" y="1340768"/>
            <a:ext cx="7200800" cy="3385542"/>
          </a:xfrm>
          <a:prstGeom prst="rect">
            <a:avLst/>
          </a:prstGeom>
          <a:noFill/>
        </p:spPr>
        <p:txBody>
          <a:bodyPr wrap="square" rtlCol="0">
            <a:spAutoFit/>
          </a:bodyPr>
          <a:lstStyle/>
          <a:p>
            <a:pPr marL="342900" indent="-342900" algn="just">
              <a:lnSpc>
                <a:spcPct val="150000"/>
              </a:lnSpc>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JavaScript has types.</a:t>
            </a:r>
          </a:p>
          <a:p>
            <a:pPr marL="342900" indent="-342900" algn="just">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Eg: the two values, passing here in the function are of type "number", and that’s something JavaScript knows on its own, without TypeScript. (JS is dynamically typed).</a:t>
            </a:r>
          </a:p>
          <a:p>
            <a:pPr marL="342900" indent="-342900" algn="just">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function here does not expect any particular types. It just knows that it will receive two Parameters.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8461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DDE0D67-D184-208A-883D-A044704C5174}"/>
              </a:ext>
            </a:extLst>
          </p:cNvPr>
          <p:cNvGrpSpPr/>
          <p:nvPr/>
        </p:nvGrpSpPr>
        <p:grpSpPr>
          <a:xfrm>
            <a:off x="1801944" y="1658004"/>
            <a:ext cx="7862973" cy="3152508"/>
            <a:chOff x="1801944" y="1658004"/>
            <a:chExt cx="7862973" cy="3152508"/>
          </a:xfrm>
        </p:grpSpPr>
        <p:sp>
          <p:nvSpPr>
            <p:cNvPr id="15" name="TextBox 14">
              <a:extLst>
                <a:ext uri="{FF2B5EF4-FFF2-40B4-BE49-F238E27FC236}">
                  <a16:creationId xmlns:a16="http://schemas.microsoft.com/office/drawing/2014/main" id="{76F05A77-EA52-0215-943F-752B85250AF6}"/>
                </a:ext>
              </a:extLst>
            </p:cNvPr>
            <p:cNvSpPr txBox="1"/>
            <p:nvPr/>
          </p:nvSpPr>
          <p:spPr>
            <a:xfrm>
              <a:off x="1801944" y="2132856"/>
              <a:ext cx="3600400" cy="2677656"/>
            </a:xfrm>
            <a:prstGeom prst="rect">
              <a:avLst/>
            </a:prstGeom>
            <a:solidFill>
              <a:schemeClr val="tx1"/>
            </a:solidFill>
          </p:spPr>
          <p:txBody>
            <a:bodyPr wrap="square" rtlCol="0">
              <a:spAutoFit/>
            </a:bodyPr>
            <a:lstStyle/>
            <a:p>
              <a:endParaRPr lang="en-GB"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function add (a, b){</a:t>
              </a:r>
            </a:p>
            <a:p>
              <a:r>
                <a:rPr lang="en-GB" dirty="0">
                  <a:solidFill>
                    <a:schemeClr val="bg1"/>
                  </a:solidFill>
                  <a:latin typeface="Times New Roman" panose="02020603050405020304" pitchFamily="18" charset="0"/>
                  <a:cs typeface="Times New Roman" panose="02020603050405020304" pitchFamily="18" charset="0"/>
                </a:rPr>
                <a:t>	return a + b;</a:t>
              </a:r>
            </a:p>
            <a:p>
              <a:r>
                <a:rPr lang="en-GB" dirty="0">
                  <a:solidFill>
                    <a:schemeClr val="bg1"/>
                  </a:solidFill>
                  <a:latin typeface="Times New Roman" panose="02020603050405020304" pitchFamily="18" charset="0"/>
                  <a:cs typeface="Times New Roman" panose="02020603050405020304" pitchFamily="18" charset="0"/>
                </a:rPr>
                <a:t> }</a:t>
              </a:r>
            </a:p>
            <a:p>
              <a:r>
                <a:rPr lang="en-GB" dirty="0" err="1">
                  <a:solidFill>
                    <a:schemeClr val="bg1"/>
                  </a:solidFill>
                  <a:latin typeface="Times New Roman" panose="02020603050405020304" pitchFamily="18" charset="0"/>
                  <a:cs typeface="Times New Roman" panose="02020603050405020304" pitchFamily="18" charset="0"/>
                </a:rPr>
                <a:t>const</a:t>
              </a:r>
              <a:r>
                <a:rPr lang="en-GB" dirty="0">
                  <a:solidFill>
                    <a:schemeClr val="bg1"/>
                  </a:solidFill>
                  <a:latin typeface="Times New Roman" panose="02020603050405020304" pitchFamily="18" charset="0"/>
                  <a:cs typeface="Times New Roman" panose="02020603050405020304" pitchFamily="18" charset="0"/>
                </a:rPr>
                <a:t> result = add ('2', '5’);</a:t>
              </a:r>
            </a:p>
            <a:p>
              <a:r>
                <a:rPr lang="en-GB" dirty="0">
                  <a:solidFill>
                    <a:schemeClr val="bg1"/>
                  </a:solidFill>
                  <a:latin typeface="Times New Roman" panose="02020603050405020304" pitchFamily="18" charset="0"/>
                  <a:cs typeface="Times New Roman" panose="02020603050405020304" pitchFamily="18" charset="0"/>
                </a:rPr>
                <a:t>console.log (result);</a:t>
              </a:r>
            </a:p>
            <a:p>
              <a:endParaRPr lang="en-GB" dirty="0">
                <a:solidFill>
                  <a:schemeClr val="bg1"/>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321570F7-2375-A531-0C2D-A49699279476}"/>
                </a:ext>
              </a:extLst>
            </p:cNvPr>
            <p:cNvGrpSpPr/>
            <p:nvPr/>
          </p:nvGrpSpPr>
          <p:grpSpPr>
            <a:xfrm>
              <a:off x="6238428" y="1658004"/>
              <a:ext cx="3426489" cy="1770996"/>
              <a:chOff x="6238428" y="1658004"/>
              <a:chExt cx="3426489" cy="1770996"/>
            </a:xfrm>
          </p:grpSpPr>
          <p:sp>
            <p:nvSpPr>
              <p:cNvPr id="16" name="TextBox 15">
                <a:extLst>
                  <a:ext uri="{FF2B5EF4-FFF2-40B4-BE49-F238E27FC236}">
                    <a16:creationId xmlns:a16="http://schemas.microsoft.com/office/drawing/2014/main" id="{9EF6B3C0-721B-6FBD-D23F-BC67BF14168F}"/>
                  </a:ext>
                </a:extLst>
              </p:cNvPr>
              <p:cNvSpPr txBox="1"/>
              <p:nvPr/>
            </p:nvSpPr>
            <p:spPr>
              <a:xfrm>
                <a:off x="6238428" y="2924944"/>
                <a:ext cx="3426489" cy="46166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Concatenates two strings</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C0B6FF0-D0BB-0A4B-34BC-E5BB67E895C1}"/>
                  </a:ext>
                </a:extLst>
              </p:cNvPr>
              <p:cNvSpPr txBox="1"/>
              <p:nvPr/>
            </p:nvSpPr>
            <p:spPr>
              <a:xfrm>
                <a:off x="6238428" y="1658004"/>
                <a:ext cx="1368152"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Out</a:t>
                </a:r>
              </a:p>
            </p:txBody>
          </p:sp>
          <p:sp>
            <p:nvSpPr>
              <p:cNvPr id="18" name="TextBox 17">
                <a:extLst>
                  <a:ext uri="{FF2B5EF4-FFF2-40B4-BE49-F238E27FC236}">
                    <a16:creationId xmlns:a16="http://schemas.microsoft.com/office/drawing/2014/main" id="{F1BFB29B-D9C4-9429-222A-5AE6B7771C00}"/>
                  </a:ext>
                </a:extLst>
              </p:cNvPr>
              <p:cNvSpPr txBox="1"/>
              <p:nvPr/>
            </p:nvSpPr>
            <p:spPr>
              <a:xfrm>
                <a:off x="6364908" y="2254897"/>
                <a:ext cx="936104" cy="523220"/>
              </a:xfrm>
              <a:prstGeom prst="rect">
                <a:avLst/>
              </a:prstGeom>
              <a:solidFill>
                <a:schemeClr val="bg1"/>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25</a:t>
                </a:r>
              </a:p>
            </p:txBody>
          </p:sp>
          <p:sp>
            <p:nvSpPr>
              <p:cNvPr id="21" name="TextBox 20">
                <a:extLst>
                  <a:ext uri="{FF2B5EF4-FFF2-40B4-BE49-F238E27FC236}">
                    <a16:creationId xmlns:a16="http://schemas.microsoft.com/office/drawing/2014/main" id="{60F6354F-C021-6231-E201-621DFCC1F4C2}"/>
                  </a:ext>
                </a:extLst>
              </p:cNvPr>
              <p:cNvSpPr txBox="1"/>
              <p:nvPr/>
            </p:nvSpPr>
            <p:spPr>
              <a:xfrm>
                <a:off x="7517311" y="3068960"/>
                <a:ext cx="430887" cy="360040"/>
              </a:xfrm>
              <a:prstGeom prst="rect">
                <a:avLst/>
              </a:prstGeom>
              <a:noFill/>
            </p:spPr>
            <p:txBody>
              <a:bodyPr vert="vert" wrap="square" rtlCol="0">
                <a:spAutoFit/>
              </a:bodyPr>
              <a:lstStyle/>
              <a:p>
                <a:endParaRPr lang="en-IN" sz="16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660963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44A0-D1FA-A2D5-6255-00AA158CD893}"/>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C021EE52-112E-C2E3-F375-B573470BE4EA}"/>
              </a:ext>
            </a:extLst>
          </p:cNvPr>
          <p:cNvSpPr txBox="1"/>
          <p:nvPr/>
        </p:nvSpPr>
        <p:spPr>
          <a:xfrm>
            <a:off x="3070076" y="1916832"/>
            <a:ext cx="5400600" cy="2677656"/>
          </a:xfrm>
          <a:prstGeom prst="rect">
            <a:avLst/>
          </a:prstGeom>
          <a:solidFill>
            <a:schemeClr val="tx1"/>
          </a:solid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function add (a: number, b: number){ </a:t>
            </a:r>
          </a:p>
          <a:p>
            <a:r>
              <a:rPr lang="en-GB" dirty="0">
                <a:solidFill>
                  <a:schemeClr val="bg1"/>
                </a:solidFill>
                <a:latin typeface="Times New Roman" panose="02020603050405020304" pitchFamily="18" charset="0"/>
                <a:cs typeface="Times New Roman" panose="02020603050405020304" pitchFamily="18" charset="0"/>
              </a:rPr>
              <a:t>	return a + b;</a:t>
            </a:r>
          </a:p>
          <a:p>
            <a:r>
              <a:rPr lang="en-GB" dirty="0">
                <a:solidFill>
                  <a:schemeClr val="bg1"/>
                </a:solidFill>
                <a:latin typeface="Times New Roman" panose="02020603050405020304" pitchFamily="18" charset="0"/>
                <a:cs typeface="Times New Roman" panose="02020603050405020304" pitchFamily="18" charset="0"/>
              </a:rPr>
              <a:t>}</a:t>
            </a:r>
          </a:p>
          <a:p>
            <a:r>
              <a:rPr lang="en-GB" dirty="0" err="1">
                <a:solidFill>
                  <a:schemeClr val="bg1"/>
                </a:solidFill>
                <a:latin typeface="Times New Roman" panose="02020603050405020304" pitchFamily="18" charset="0"/>
                <a:cs typeface="Times New Roman" panose="02020603050405020304" pitchFamily="18" charset="0"/>
              </a:rPr>
              <a:t>const</a:t>
            </a:r>
            <a:r>
              <a:rPr lang="en-GB" dirty="0">
                <a:solidFill>
                  <a:schemeClr val="bg1"/>
                </a:solidFill>
                <a:latin typeface="Times New Roman" panose="02020603050405020304" pitchFamily="18" charset="0"/>
                <a:cs typeface="Times New Roman" panose="02020603050405020304" pitchFamily="18" charset="0"/>
              </a:rPr>
              <a:t> result = add (2, 5);</a:t>
            </a:r>
          </a:p>
          <a:p>
            <a:r>
              <a:rPr lang="en-GB" dirty="0">
                <a:solidFill>
                  <a:schemeClr val="bg1"/>
                </a:solidFill>
                <a:latin typeface="Times New Roman" panose="02020603050405020304" pitchFamily="18" charset="0"/>
                <a:cs typeface="Times New Roman" panose="02020603050405020304" pitchFamily="18" charset="0"/>
              </a:rPr>
              <a:t>console.log(result);</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
        <p:nvSpPr>
          <p:cNvPr id="80" name="TextBox 79">
            <a:extLst>
              <a:ext uri="{FF2B5EF4-FFF2-40B4-BE49-F238E27FC236}">
                <a16:creationId xmlns:a16="http://schemas.microsoft.com/office/drawing/2014/main" id="{F006ABB8-D34E-FA4B-09F5-24C5D75AC813}"/>
              </a:ext>
            </a:extLst>
          </p:cNvPr>
          <p:cNvSpPr txBox="1"/>
          <p:nvPr/>
        </p:nvSpPr>
        <p:spPr>
          <a:xfrm>
            <a:off x="3055656" y="980728"/>
            <a:ext cx="2016224" cy="523220"/>
          </a:xfrm>
          <a:prstGeom prst="rect">
            <a:avLst/>
          </a:prstGeom>
          <a:noFill/>
        </p:spPr>
        <p:txBody>
          <a:bodyPr wrap="square" rtlCol="0">
            <a:spAutoFit/>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Typescript</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9" name="Title 134">
            <a:extLst>
              <a:ext uri="{FF2B5EF4-FFF2-40B4-BE49-F238E27FC236}">
                <a16:creationId xmlns:a16="http://schemas.microsoft.com/office/drawing/2014/main" id="{661EA16D-EB22-D3D5-6042-D309CFE0CBC3}"/>
              </a:ext>
            </a:extLst>
          </p:cNvPr>
          <p:cNvSpPr txBox="1">
            <a:spLocks/>
          </p:cNvSpPr>
          <p:nvPr/>
        </p:nvSpPr>
        <p:spPr>
          <a:xfrm>
            <a:off x="304720"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
        <p:nvSpPr>
          <p:cNvPr id="227" name="Title 134">
            <a:extLst>
              <a:ext uri="{FF2B5EF4-FFF2-40B4-BE49-F238E27FC236}">
                <a16:creationId xmlns:a16="http://schemas.microsoft.com/office/drawing/2014/main" id="{13813F75-5D1A-B483-1E37-74303C9EBC67}"/>
              </a:ext>
            </a:extLst>
          </p:cNvPr>
          <p:cNvSpPr txBox="1">
            <a:spLocks/>
          </p:cNvSpPr>
          <p:nvPr/>
        </p:nvSpPr>
        <p:spPr>
          <a:xfrm>
            <a:off x="342118"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Tree>
    <p:extLst>
      <p:ext uri="{BB962C8B-B14F-4D97-AF65-F5344CB8AC3E}">
        <p14:creationId xmlns:p14="http://schemas.microsoft.com/office/powerpoint/2010/main" val="28073837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0F13B1C-9691-09F6-BC96-7A8486B56E5C}"/>
              </a:ext>
            </a:extLst>
          </p:cNvPr>
          <p:cNvGrpSpPr/>
          <p:nvPr/>
        </p:nvGrpSpPr>
        <p:grpSpPr>
          <a:xfrm>
            <a:off x="1053852" y="63844"/>
            <a:ext cx="9015041" cy="6245476"/>
            <a:chOff x="1053852" y="63844"/>
            <a:chExt cx="9015041" cy="5483005"/>
          </a:xfrm>
        </p:grpSpPr>
        <p:sp>
          <p:nvSpPr>
            <p:cNvPr id="2" name="TextBox 1">
              <a:extLst>
                <a:ext uri="{FF2B5EF4-FFF2-40B4-BE49-F238E27FC236}">
                  <a16:creationId xmlns:a16="http://schemas.microsoft.com/office/drawing/2014/main" id="{B98E4403-D1CE-C1C4-E488-D496656B47D1}"/>
                </a:ext>
              </a:extLst>
            </p:cNvPr>
            <p:cNvSpPr txBox="1"/>
            <p:nvPr/>
          </p:nvSpPr>
          <p:spPr>
            <a:xfrm>
              <a:off x="1053852" y="63844"/>
              <a:ext cx="3024336" cy="523220"/>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Installation</a:t>
              </a:r>
            </a:p>
          </p:txBody>
        </p:sp>
        <p:sp>
          <p:nvSpPr>
            <p:cNvPr id="3" name="TextBox 2">
              <a:extLst>
                <a:ext uri="{FF2B5EF4-FFF2-40B4-BE49-F238E27FC236}">
                  <a16:creationId xmlns:a16="http://schemas.microsoft.com/office/drawing/2014/main" id="{1D722483-1F5C-F408-A136-AC84BA19DBC6}"/>
                </a:ext>
              </a:extLst>
            </p:cNvPr>
            <p:cNvSpPr txBox="1"/>
            <p:nvPr/>
          </p:nvSpPr>
          <p:spPr>
            <a:xfrm>
              <a:off x="1139901" y="2686516"/>
              <a:ext cx="8928992" cy="2350758"/>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code does not run in the browser, we need to compile TypeScript to JavaScript.</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During the compilation process, all our type annotations will be removed, because JS doesn't know those annotations.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invoke the compiler,</a:t>
              </a:r>
            </a:p>
          </p:txBody>
        </p:sp>
        <p:sp>
          <p:nvSpPr>
            <p:cNvPr id="5" name="TextBox 4">
              <a:extLst>
                <a:ext uri="{FF2B5EF4-FFF2-40B4-BE49-F238E27FC236}">
                  <a16:creationId xmlns:a16="http://schemas.microsoft.com/office/drawing/2014/main" id="{9F4D4716-C399-663E-8D53-7893BDF7F115}"/>
                </a:ext>
              </a:extLst>
            </p:cNvPr>
            <p:cNvSpPr txBox="1"/>
            <p:nvPr/>
          </p:nvSpPr>
          <p:spPr>
            <a:xfrm>
              <a:off x="1125860" y="844961"/>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install typescript</a:t>
              </a:r>
            </a:p>
          </p:txBody>
        </p:sp>
        <p:sp>
          <p:nvSpPr>
            <p:cNvPr id="6" name="TextBox 5">
              <a:extLst>
                <a:ext uri="{FF2B5EF4-FFF2-40B4-BE49-F238E27FC236}">
                  <a16:creationId xmlns:a16="http://schemas.microsoft.com/office/drawing/2014/main" id="{C549EA59-D78D-01ED-2328-9E95C2C43A33}"/>
                </a:ext>
              </a:extLst>
            </p:cNvPr>
            <p:cNvSpPr txBox="1"/>
            <p:nvPr/>
          </p:nvSpPr>
          <p:spPr>
            <a:xfrm>
              <a:off x="1125860" y="1709057"/>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 -y</a:t>
              </a:r>
            </a:p>
          </p:txBody>
        </p:sp>
        <p:sp>
          <p:nvSpPr>
            <p:cNvPr id="8" name="TextBox 7">
              <a:extLst>
                <a:ext uri="{FF2B5EF4-FFF2-40B4-BE49-F238E27FC236}">
                  <a16:creationId xmlns:a16="http://schemas.microsoft.com/office/drawing/2014/main" id="{14541E62-E4F8-28A3-2492-4A52721F242A}"/>
                </a:ext>
              </a:extLst>
            </p:cNvPr>
            <p:cNvSpPr txBox="1"/>
            <p:nvPr/>
          </p:nvSpPr>
          <p:spPr>
            <a:xfrm>
              <a:off x="4798268" y="1709057"/>
              <a:ext cx="4320480"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rPr>
                <a:t>create an '</a:t>
              </a:r>
              <a:r>
                <a:rPr lang="en-IN" dirty="0" err="1">
                  <a:latin typeface="Times New Roman" panose="02020603050405020304" pitchFamily="18" charset="0"/>
                  <a:cs typeface="Times New Roman" panose="02020603050405020304" pitchFamily="18" charset="0"/>
                </a:rPr>
                <a:t>package.json</a:t>
              </a:r>
              <a:r>
                <a:rPr lang="en-IN"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02BF7CD-BCBD-677F-E7B2-7D21006DAB15}"/>
                </a:ext>
              </a:extLst>
            </p:cNvPr>
            <p:cNvSpPr txBox="1"/>
            <p:nvPr/>
          </p:nvSpPr>
          <p:spPr>
            <a:xfrm>
              <a:off x="1139901" y="5085184"/>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tsc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filename.ts</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535968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A59A923-96F2-FAE7-ECBB-B58A9D82B603}"/>
              </a:ext>
            </a:extLst>
          </p:cNvPr>
          <p:cNvSpPr txBox="1"/>
          <p:nvPr/>
        </p:nvSpPr>
        <p:spPr>
          <a:xfrm>
            <a:off x="5158308" y="1052736"/>
            <a:ext cx="5184576" cy="2057294"/>
          </a:xfrm>
          <a:prstGeom prst="rect">
            <a:avLst/>
          </a:prstGeom>
          <a:noFill/>
        </p:spPr>
        <p:txBody>
          <a:bodyPr wrap="square" rtlCol="0">
            <a:spAutoFit/>
          </a:bodyPr>
          <a:lstStyle/>
          <a:p>
            <a:pPr algn="just"/>
            <a:r>
              <a:rPr lang="en-IN" dirty="0">
                <a:solidFill>
                  <a:schemeClr val="accent1">
                    <a:lumMod val="75000"/>
                  </a:schemeClr>
                </a:solidFill>
                <a:latin typeface="Times New Roman" panose="02020603050405020304" pitchFamily="18" charset="0"/>
                <a:cs typeface="Times New Roman" panose="02020603050405020304" pitchFamily="18" charset="0"/>
              </a:rPr>
              <a:t>Base Types &amp; Primitives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Primitives: number, string, Boolean</a:t>
            </a:r>
          </a:p>
          <a:p>
            <a:pPr>
              <a:lnSpc>
                <a:spcPct val="150000"/>
              </a:lnSpc>
            </a:pPr>
            <a:r>
              <a:rPr lang="en-GB" dirty="0">
                <a:latin typeface="Times New Roman" panose="02020603050405020304" pitchFamily="18" charset="0"/>
                <a:cs typeface="Times New Roman" panose="02020603050405020304" pitchFamily="18" charset="0"/>
              </a:rPr>
              <a:t>Complex types: arrays, objects</a:t>
            </a:r>
          </a:p>
          <a:p>
            <a:pPr>
              <a:lnSpc>
                <a:spcPct val="150000"/>
              </a:lnSpc>
            </a:pPr>
            <a:r>
              <a:rPr lang="en-GB" dirty="0">
                <a:latin typeface="Times New Roman" panose="02020603050405020304" pitchFamily="18" charset="0"/>
                <a:cs typeface="Times New Roman" panose="02020603050405020304" pitchFamily="18" charset="0"/>
              </a:rPr>
              <a:t>Function types: parameters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723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11BE0B8-9789-366A-B900-287591F6088D}"/>
              </a:ext>
            </a:extLst>
          </p:cNvPr>
          <p:cNvGrpSpPr/>
          <p:nvPr/>
        </p:nvGrpSpPr>
        <p:grpSpPr>
          <a:xfrm>
            <a:off x="765820" y="476672"/>
            <a:ext cx="9433048" cy="4950004"/>
            <a:chOff x="765820" y="476672"/>
            <a:chExt cx="9433048" cy="4950004"/>
          </a:xfrm>
        </p:grpSpPr>
        <p:sp>
          <p:nvSpPr>
            <p:cNvPr id="2" name="TextBox 1">
              <a:extLst>
                <a:ext uri="{FF2B5EF4-FFF2-40B4-BE49-F238E27FC236}">
                  <a16:creationId xmlns:a16="http://schemas.microsoft.com/office/drawing/2014/main" id="{B9F33806-91C4-D8B3-C95E-00B59CB18A9E}"/>
                </a:ext>
              </a:extLst>
            </p:cNvPr>
            <p:cNvSpPr txBox="1"/>
            <p:nvPr/>
          </p:nvSpPr>
          <p:spPr>
            <a:xfrm>
              <a:off x="765820" y="476672"/>
              <a:ext cx="8064896" cy="1200329"/>
            </a:xfrm>
            <a:prstGeom prst="rect">
              <a:avLst/>
            </a:prstGeom>
            <a:noFill/>
          </p:spPr>
          <p:txBody>
            <a:bodyPr wrap="square" rtlCol="0">
              <a:spAutoFit/>
            </a:bodyPr>
            <a:lstStyle/>
            <a:p>
              <a:pPr algn="just"/>
              <a:r>
                <a:rPr lang="en-GB" dirty="0">
                  <a:solidFill>
                    <a:schemeClr val="accent1">
                      <a:lumMod val="75000"/>
                    </a:schemeClr>
                  </a:solidFill>
                  <a:latin typeface="Times New Roman" panose="02020603050405020304" pitchFamily="18" charset="0"/>
                  <a:cs typeface="Times New Roman" panose="02020603050405020304" pitchFamily="18" charset="0"/>
                </a:rPr>
                <a:t>Primitives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Numbers, string, </a:t>
              </a:r>
              <a:r>
                <a:rPr lang="en-GB" dirty="0" err="1">
                  <a:latin typeface="Times New Roman" panose="02020603050405020304" pitchFamily="18" charset="0"/>
                  <a:cs typeface="Times New Roman" panose="02020603050405020304" pitchFamily="18" charset="0"/>
                </a:rPr>
                <a:t>boolean</a:t>
              </a:r>
              <a:r>
                <a:rPr lang="en-GB" dirty="0">
                  <a:latin typeface="Times New Roman" panose="02020603050405020304" pitchFamily="18" charset="0"/>
                  <a:cs typeface="Times New Roman" panose="02020603050405020304" pitchFamily="18" charset="0"/>
                </a:rPr>
                <a:t>, null, undefined and also symbols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A9D6E7-C2CD-3A71-66E5-73A88931BE7B}"/>
                </a:ext>
              </a:extLst>
            </p:cNvPr>
            <p:cNvSpPr txBox="1"/>
            <p:nvPr/>
          </p:nvSpPr>
          <p:spPr>
            <a:xfrm>
              <a:off x="909836" y="2091335"/>
              <a:ext cx="3456384" cy="830997"/>
            </a:xfrm>
            <a:prstGeom prst="rect">
              <a:avLst/>
            </a:prstGeom>
            <a:solidFill>
              <a:schemeClr val="accent2">
                <a:lumMod val="90000"/>
              </a:schemeClr>
            </a:solid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let age: </a:t>
              </a:r>
              <a:r>
                <a:rPr lang="en-IN" u="sng" dirty="0">
                  <a:latin typeface="Times New Roman" panose="02020603050405020304" pitchFamily="18" charset="0"/>
                  <a:cs typeface="Times New Roman" panose="02020603050405020304" pitchFamily="18" charset="0"/>
                </a:rPr>
                <a:t>number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age = 12;</a:t>
              </a:r>
            </a:p>
          </p:txBody>
        </p:sp>
        <p:sp>
          <p:nvSpPr>
            <p:cNvPr id="4" name="TextBox 3">
              <a:extLst>
                <a:ext uri="{FF2B5EF4-FFF2-40B4-BE49-F238E27FC236}">
                  <a16:creationId xmlns:a16="http://schemas.microsoft.com/office/drawing/2014/main" id="{79E89BD1-60C1-1DF5-CB59-1EFEE3CF980B}"/>
                </a:ext>
              </a:extLst>
            </p:cNvPr>
            <p:cNvSpPr txBox="1"/>
            <p:nvPr/>
          </p:nvSpPr>
          <p:spPr>
            <a:xfrm>
              <a:off x="909836" y="3212976"/>
              <a:ext cx="3456384" cy="830997"/>
            </a:xfrm>
            <a:prstGeom prst="rect">
              <a:avLst/>
            </a:prstGeom>
            <a:solidFill>
              <a:schemeClr val="accent2">
                <a:lumMod val="90000"/>
              </a:schemeClr>
            </a:solid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let </a:t>
              </a:r>
              <a:r>
                <a:rPr lang="en-IN" dirty="0" err="1">
                  <a:latin typeface="Times New Roman" panose="02020603050405020304" pitchFamily="18" charset="0"/>
                  <a:cs typeface="Times New Roman" panose="02020603050405020304" pitchFamily="18" charset="0"/>
                </a:rPr>
                <a:t>firstName</a:t>
              </a:r>
              <a:r>
                <a:rPr lang="en-IN" dirty="0">
                  <a:latin typeface="Times New Roman" panose="02020603050405020304" pitchFamily="18" charset="0"/>
                  <a:cs typeface="Times New Roman" panose="02020603050405020304" pitchFamily="18" charset="0"/>
                </a:rPr>
                <a:t> : </a:t>
              </a:r>
              <a:r>
                <a:rPr lang="en-IN" u="sng" dirty="0">
                  <a:latin typeface="Times New Roman" panose="02020603050405020304" pitchFamily="18" charset="0"/>
                  <a:cs typeface="Times New Roman" panose="02020603050405020304" pitchFamily="18" charset="0"/>
                </a:rPr>
                <a:t>string</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firstName</a:t>
              </a:r>
              <a:r>
                <a:rPr lang="en-IN" dirty="0">
                  <a:latin typeface="Times New Roman" panose="02020603050405020304" pitchFamily="18" charset="0"/>
                  <a:cs typeface="Times New Roman" panose="02020603050405020304" pitchFamily="18" charset="0"/>
                </a:rPr>
                <a:t> = ‘Tony’;</a:t>
              </a:r>
            </a:p>
          </p:txBody>
        </p:sp>
        <p:sp>
          <p:nvSpPr>
            <p:cNvPr id="5" name="TextBox 4">
              <a:extLst>
                <a:ext uri="{FF2B5EF4-FFF2-40B4-BE49-F238E27FC236}">
                  <a16:creationId xmlns:a16="http://schemas.microsoft.com/office/drawing/2014/main" id="{F5F114BF-7518-7312-AE8D-28A574EF5CF7}"/>
                </a:ext>
              </a:extLst>
            </p:cNvPr>
            <p:cNvSpPr txBox="1"/>
            <p:nvPr/>
          </p:nvSpPr>
          <p:spPr>
            <a:xfrm>
              <a:off x="6050244" y="2553000"/>
              <a:ext cx="4148624" cy="830997"/>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If  we use uppercase, it will points at the Object in JS ]</a:t>
              </a:r>
            </a:p>
          </p:txBody>
        </p:sp>
        <p:sp>
          <p:nvSpPr>
            <p:cNvPr id="6" name="TextBox 5">
              <a:extLst>
                <a:ext uri="{FF2B5EF4-FFF2-40B4-BE49-F238E27FC236}">
                  <a16:creationId xmlns:a16="http://schemas.microsoft.com/office/drawing/2014/main" id="{FC690BBE-24A6-4F52-E733-7B77BB1C4CC6}"/>
                </a:ext>
              </a:extLst>
            </p:cNvPr>
            <p:cNvSpPr txBox="1"/>
            <p:nvPr/>
          </p:nvSpPr>
          <p:spPr>
            <a:xfrm>
              <a:off x="5590356" y="2091335"/>
              <a:ext cx="2016224"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lower case</a:t>
              </a:r>
            </a:p>
          </p:txBody>
        </p:sp>
        <p:cxnSp>
          <p:nvCxnSpPr>
            <p:cNvPr id="8" name="Straight Arrow Connector 7">
              <a:extLst>
                <a:ext uri="{FF2B5EF4-FFF2-40B4-BE49-F238E27FC236}">
                  <a16:creationId xmlns:a16="http://schemas.microsoft.com/office/drawing/2014/main" id="{093282EE-4FFD-2FF4-731F-827B880670BF}"/>
                </a:ext>
              </a:extLst>
            </p:cNvPr>
            <p:cNvCxnSpPr/>
            <p:nvPr/>
          </p:nvCxnSpPr>
          <p:spPr>
            <a:xfrm>
              <a:off x="4654252" y="2322167"/>
              <a:ext cx="7920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4C34C5E-2367-038A-7C06-0A6D628A6FD1}"/>
                </a:ext>
              </a:extLst>
            </p:cNvPr>
            <p:cNvCxnSpPr>
              <a:cxnSpLocks/>
            </p:cNvCxnSpPr>
            <p:nvPr/>
          </p:nvCxnSpPr>
          <p:spPr>
            <a:xfrm flipV="1">
              <a:off x="4632168" y="2539754"/>
              <a:ext cx="1152128" cy="969496"/>
            </a:xfrm>
            <a:prstGeom prst="bentConnector3">
              <a:avLst>
                <a:gd name="adj1" fmla="val 100580"/>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EAF8A6E-A9DD-0639-97D0-6444B5CED43A}"/>
                </a:ext>
              </a:extLst>
            </p:cNvPr>
            <p:cNvSpPr txBox="1"/>
            <p:nvPr/>
          </p:nvSpPr>
          <p:spPr>
            <a:xfrm>
              <a:off x="909836" y="4293096"/>
              <a:ext cx="4032448" cy="1133580"/>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let </a:t>
              </a:r>
              <a:r>
                <a:rPr lang="en-IN" dirty="0" err="1">
                  <a:latin typeface="Times New Roman" panose="02020603050405020304" pitchFamily="18" charset="0"/>
                  <a:cs typeface="Times New Roman" panose="02020603050405020304" pitchFamily="18" charset="0"/>
                </a:rPr>
                <a:t>isAdult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 false; </a:t>
              </a:r>
            </a:p>
            <a:p>
              <a:pPr>
                <a:lnSpc>
                  <a:spcPct val="150000"/>
                </a:lnSpc>
                <a:spcAft>
                  <a:spcPts val="1200"/>
                </a:spcAft>
              </a:pPr>
              <a:r>
                <a:rPr lang="en-IN" dirty="0" err="1">
                  <a:latin typeface="Times New Roman" panose="02020603050405020304" pitchFamily="18" charset="0"/>
                  <a:cs typeface="Times New Roman" panose="02020603050405020304" pitchFamily="18" charset="0"/>
                </a:rPr>
                <a:t>isAdult</a:t>
              </a:r>
              <a:r>
                <a:rPr lang="en-IN" dirty="0">
                  <a:latin typeface="Times New Roman" panose="02020603050405020304" pitchFamily="18" charset="0"/>
                  <a:cs typeface="Times New Roman" panose="02020603050405020304" pitchFamily="18" charset="0"/>
                </a:rPr>
                <a:t> = 12;    	 </a:t>
              </a:r>
              <a:r>
                <a:rPr lang="en-IN"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 Error</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62720692"/>
      </p:ext>
    </p:extLst>
  </p:cSld>
  <p:clrMapOvr>
    <a:masterClrMapping/>
  </p:clrMapOvr>
  <p:transition spd="slow">
    <p:wipe/>
  </p:transition>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2.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Whitepaper proposal presentation</Template>
  <TotalTime>266</TotalTime>
  <Words>924</Words>
  <Application>Microsoft Office PowerPoint</Application>
  <PresentationFormat>Custom</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Bookman Old Style</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Jishnu Jayakumar</dc:creator>
  <cp:keywords/>
  <dc:description/>
  <cp:lastModifiedBy>HariKrishnan J S</cp:lastModifiedBy>
  <cp:revision>3</cp:revision>
  <dcterms:created xsi:type="dcterms:W3CDTF">2025-08-24T16:29:26Z</dcterms:created>
  <dcterms:modified xsi:type="dcterms:W3CDTF">2025-08-24T22:54:27Z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