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75" r:id="rId12"/>
    <p:sldId id="276" r:id="rId13"/>
    <p:sldId id="273" r:id="rId14"/>
    <p:sldId id="278" r:id="rId15"/>
    <p:sldId id="266" r:id="rId16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1BB5"/>
    <a:srgbClr val="98A4AE"/>
    <a:srgbClr val="768592"/>
    <a:srgbClr val="0038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15" autoAdjust="0"/>
    <p:restoredTop sz="94645" autoAdjust="0"/>
  </p:normalViewPr>
  <p:slideViewPr>
    <p:cSldViewPr snapToGrid="0" showGuides="1">
      <p:cViewPr varScale="1">
        <p:scale>
          <a:sx n="153" d="100"/>
          <a:sy n="153" d="100"/>
        </p:scale>
        <p:origin x="708" y="144"/>
      </p:cViewPr>
      <p:guideLst>
        <p:guide orient="horz" pos="1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-3768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04BC-B0E3-4208-A222-418A4F529526}" type="datetimeFigureOut">
              <a:rPr lang="de-DE" smtClean="0"/>
              <a:pPr/>
              <a:t>30.04.2021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8CCCE-5D86-4F2C-A810-6EA86A7CE74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334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D818D-C606-4ACC-B471-870C5A9C4C11}" type="datetimeFigureOut">
              <a:rPr lang="de-DE" smtClean="0"/>
              <a:pPr/>
              <a:t>30.04.2021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32A09-A8F9-4844-A50B-996B9FD8E09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36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master mit Sie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209600" y="1986682"/>
            <a:ext cx="8934400" cy="2950419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209600" y="986040"/>
            <a:ext cx="8934400" cy="976109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047751"/>
            <a:ext cx="8568000" cy="43575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000" y="1489898"/>
            <a:ext cx="8568000" cy="46039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master eigenes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209600" y="1986682"/>
            <a:ext cx="8934400" cy="2950419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209600" y="986040"/>
            <a:ext cx="8934400" cy="976109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047751"/>
            <a:ext cx="8568000" cy="43575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000" y="1489898"/>
            <a:ext cx="8568000" cy="46039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6" name="Textplatzhalter 10"/>
          <p:cNvSpPr txBox="1">
            <a:spLocks/>
          </p:cNvSpPr>
          <p:nvPr userDrawn="1"/>
        </p:nvSpPr>
        <p:spPr>
          <a:xfrm>
            <a:off x="7295606" y="4232956"/>
            <a:ext cx="1426482" cy="473075"/>
          </a:xfrm>
          <a:prstGeom prst="rect">
            <a:avLst/>
          </a:prstGeom>
          <a:solidFill>
            <a:srgbClr val="768592"/>
          </a:solidFill>
        </p:spPr>
        <p:txBody>
          <a:bodyPr/>
          <a:lstStyle>
            <a:lvl1pPr>
              <a:defRPr sz="1200"/>
            </a:lvl1pPr>
            <a:lvl2pPr marL="0" algn="ctr">
              <a:spcBef>
                <a:spcPts val="0"/>
              </a:spcBef>
              <a:buNone/>
              <a:defRPr baseline="0"/>
            </a:lvl2pPr>
          </a:lstStyle>
          <a:p>
            <a:pPr marL="0" marR="0" lvl="1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master mit Bild(er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0"/>
          </p:nvPr>
        </p:nvSpPr>
        <p:spPr>
          <a:xfrm>
            <a:off x="208800" y="1983581"/>
            <a:ext cx="8935200" cy="29520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209600" y="986040"/>
            <a:ext cx="8934400" cy="976109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1600" y="1047751"/>
            <a:ext cx="8568000" cy="396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5999" y="1489898"/>
            <a:ext cx="8568000" cy="46039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master mit größerem Raum für Titel + Sie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208800" y="2986088"/>
            <a:ext cx="8932069" cy="1951013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208800" y="986040"/>
            <a:ext cx="8935200" cy="1971473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 descr="FAU-Siegel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54739" y="3609975"/>
            <a:ext cx="1295978" cy="131692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1599" y="1047750"/>
            <a:ext cx="8576963" cy="934516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9832" y="2014237"/>
            <a:ext cx="8591519" cy="85685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maste rmit größerem Raum für Titel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208800" y="2986088"/>
            <a:ext cx="8932069" cy="1951013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208800" y="986040"/>
            <a:ext cx="8935200" cy="1971473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1599" y="1047750"/>
            <a:ext cx="8576963" cy="934516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9832" y="2014237"/>
            <a:ext cx="8591519" cy="85685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6" name="Textplatzhalter 10"/>
          <p:cNvSpPr txBox="1">
            <a:spLocks/>
          </p:cNvSpPr>
          <p:nvPr userDrawn="1"/>
        </p:nvSpPr>
        <p:spPr>
          <a:xfrm>
            <a:off x="7295606" y="4232956"/>
            <a:ext cx="1426482" cy="473075"/>
          </a:xfrm>
          <a:prstGeom prst="rect">
            <a:avLst/>
          </a:prstGeom>
          <a:solidFill>
            <a:srgbClr val="768592"/>
          </a:solidFill>
        </p:spPr>
        <p:txBody>
          <a:bodyPr/>
          <a:lstStyle>
            <a:lvl1pPr>
              <a:defRPr sz="1200"/>
            </a:lvl1pPr>
            <a:lvl2pPr marL="0" algn="ctr">
              <a:spcBef>
                <a:spcPts val="0"/>
              </a:spcBef>
              <a:buNone/>
              <a:defRPr baseline="0"/>
            </a:lvl2pPr>
          </a:lstStyle>
          <a:p>
            <a:pPr marL="0" marR="0" lvl="1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Logo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master mit größerem Raum für Titel und Bild(ern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208800" y="986040"/>
            <a:ext cx="8935200" cy="1971473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047750"/>
            <a:ext cx="8568000" cy="934516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000" y="2014237"/>
            <a:ext cx="8568000" cy="85685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208800" y="2988000"/>
            <a:ext cx="8931600" cy="19512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AU TeTitelmaster mit sehr großem Raum für Titel und Sie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09600" y="986039"/>
            <a:ext cx="8934400" cy="3952673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0" name="Grafik 9" descr="FAU-Siegel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54739" y="3609975"/>
            <a:ext cx="1295978" cy="1316922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81599" y="2864694"/>
            <a:ext cx="8589751" cy="19822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32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047751"/>
            <a:ext cx="8568000" cy="172742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396000" y="684000"/>
            <a:ext cx="8504559" cy="41307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40000" indent="-540000">
              <a:defRPr/>
            </a:lvl1pPr>
            <a:lvl2pPr marL="1080000" indent="-540000">
              <a:buFontTx/>
              <a:buNone/>
              <a:defRPr/>
            </a:lvl2pPr>
            <a:lvl3pPr marL="1620000" indent="-540000">
              <a:buFontTx/>
              <a:buNone/>
              <a:defRPr/>
            </a:lvl3pPr>
            <a:lvl4pPr>
              <a:buFontTx/>
              <a:buNone/>
              <a:defRPr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DC8307C-CD4C-44C9-B73C-A74E39DC2AF5}" type="datetime1">
              <a:rPr lang="de-DE" smtClean="0"/>
              <a:pPr/>
              <a:t>30.04.2021</a:t>
            </a:fld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396000" y="684000"/>
            <a:ext cx="8504559" cy="41307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40000" indent="-540000">
              <a:defRPr/>
            </a:lvl1pPr>
            <a:lvl2pPr marL="1080000" indent="-540000">
              <a:buFontTx/>
              <a:buNone/>
              <a:defRPr/>
            </a:lvl2pPr>
            <a:lvl3pPr marL="1620000" indent="-540000">
              <a:buFontTx/>
              <a:buNone/>
              <a:defRPr/>
            </a:lvl3pPr>
            <a:lvl4pPr>
              <a:buFontTx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4"/>
            <a:endParaRPr lang="de-DE" dirty="0"/>
          </a:p>
        </p:txBody>
      </p:sp>
      <p:sp>
        <p:nvSpPr>
          <p:cNvPr id="6" name="Textplatzhalter 10"/>
          <p:cNvSpPr txBox="1">
            <a:spLocks/>
          </p:cNvSpPr>
          <p:nvPr userDrawn="1"/>
        </p:nvSpPr>
        <p:spPr>
          <a:xfrm>
            <a:off x="7295606" y="4232956"/>
            <a:ext cx="1426482" cy="473075"/>
          </a:xfrm>
          <a:prstGeom prst="rect">
            <a:avLst/>
          </a:prstGeom>
          <a:solidFill>
            <a:srgbClr val="98A4AE"/>
          </a:solidFill>
        </p:spPr>
        <p:txBody>
          <a:bodyPr/>
          <a:lstStyle>
            <a:lvl1pPr>
              <a:defRPr sz="1200"/>
            </a:lvl1pPr>
            <a:lvl2pPr marL="0" algn="ctr">
              <a:spcBef>
                <a:spcPts val="0"/>
              </a:spcBef>
              <a:buNone/>
              <a:defRPr baseline="0"/>
            </a:lvl2pPr>
          </a:lstStyle>
          <a:p>
            <a:pPr marL="0" marR="0" lvl="1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Logo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DC8307C-CD4C-44C9-B73C-A74E39DC2AF5}" type="datetime1">
              <a:rPr lang="de-DE" smtClean="0"/>
              <a:pPr/>
              <a:t>30.04.2021</a:t>
            </a:fld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hteck 55"/>
          <p:cNvSpPr/>
          <p:nvPr userDrawn="1"/>
        </p:nvSpPr>
        <p:spPr>
          <a:xfrm>
            <a:off x="0" y="987573"/>
            <a:ext cx="190500" cy="972195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/>
          <p:cNvSpPr/>
          <p:nvPr userDrawn="1"/>
        </p:nvSpPr>
        <p:spPr>
          <a:xfrm>
            <a:off x="0" y="2009604"/>
            <a:ext cx="190800" cy="972000"/>
          </a:xfrm>
          <a:prstGeom prst="rect">
            <a:avLst/>
          </a:prstGeom>
          <a:solidFill>
            <a:srgbClr val="311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F061CD-AE86-4282-B2B0-6A765167B01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105" y="125478"/>
            <a:ext cx="978257" cy="5739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AF36AF-8C69-4A03-A205-EBE34FFF8C2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173" y="125478"/>
            <a:ext cx="573932" cy="5739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2" r:id="rId2"/>
    <p:sldLayoutId id="2147483659" r:id="rId3"/>
    <p:sldLayoutId id="2147483658" r:id="rId4"/>
    <p:sldLayoutId id="2147483663" r:id="rId5"/>
    <p:sldLayoutId id="2147483660" r:id="rId6"/>
    <p:sldLayoutId id="2147483661" r:id="rId7"/>
  </p:sldLayoutIdLst>
  <p:hf hdr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+mj-lt"/>
        <a:buAutoNum type="arabicPeriod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eck 59"/>
          <p:cNvSpPr/>
          <p:nvPr userDrawn="1"/>
        </p:nvSpPr>
        <p:spPr>
          <a:xfrm>
            <a:off x="1" y="1489250"/>
            <a:ext cx="178593" cy="482425"/>
          </a:xfrm>
          <a:prstGeom prst="rect">
            <a:avLst/>
          </a:prstGeom>
          <a:solidFill>
            <a:srgbClr val="311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/>
          <p:cNvSpPr/>
          <p:nvPr userDrawn="1"/>
        </p:nvSpPr>
        <p:spPr>
          <a:xfrm>
            <a:off x="0" y="982043"/>
            <a:ext cx="178593" cy="482425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Freihandform 108"/>
          <p:cNvSpPr/>
          <p:nvPr userDrawn="1"/>
        </p:nvSpPr>
        <p:spPr>
          <a:xfrm>
            <a:off x="204789" y="493041"/>
            <a:ext cx="8941448" cy="4443289"/>
          </a:xfrm>
          <a:custGeom>
            <a:avLst/>
            <a:gdLst>
              <a:gd name="connsiteX0" fmla="*/ 719137 w 723900"/>
              <a:gd name="connsiteY0" fmla="*/ 0 h 721519"/>
              <a:gd name="connsiteX1" fmla="*/ 0 w 723900"/>
              <a:gd name="connsiteY1" fmla="*/ 0 h 721519"/>
              <a:gd name="connsiteX2" fmla="*/ 0 w 723900"/>
              <a:gd name="connsiteY2" fmla="*/ 721519 h 721519"/>
              <a:gd name="connsiteX3" fmla="*/ 723900 w 723900"/>
              <a:gd name="connsiteY3" fmla="*/ 721519 h 721519"/>
              <a:gd name="connsiteX4" fmla="*/ 685800 w 723900"/>
              <a:gd name="connsiteY4" fmla="*/ 721519 h 721519"/>
              <a:gd name="connsiteX0" fmla="*/ 723719 w 723900"/>
              <a:gd name="connsiteY0" fmla="*/ 0 h 721519"/>
              <a:gd name="connsiteX1" fmla="*/ 0 w 723900"/>
              <a:gd name="connsiteY1" fmla="*/ 0 h 721519"/>
              <a:gd name="connsiteX2" fmla="*/ 0 w 723900"/>
              <a:gd name="connsiteY2" fmla="*/ 721519 h 721519"/>
              <a:gd name="connsiteX3" fmla="*/ 723900 w 723900"/>
              <a:gd name="connsiteY3" fmla="*/ 721519 h 721519"/>
              <a:gd name="connsiteX4" fmla="*/ 685800 w 723900"/>
              <a:gd name="connsiteY4" fmla="*/ 721519 h 72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721519">
                <a:moveTo>
                  <a:pt x="723719" y="0"/>
                </a:moveTo>
                <a:lnTo>
                  <a:pt x="0" y="0"/>
                </a:lnTo>
                <a:lnTo>
                  <a:pt x="0" y="721519"/>
                </a:lnTo>
                <a:lnTo>
                  <a:pt x="723900" y="721519"/>
                </a:lnTo>
                <a:lnTo>
                  <a:pt x="685800" y="721519"/>
                </a:lnTo>
              </a:path>
            </a:pathLst>
          </a:custGeom>
          <a:ln>
            <a:solidFill>
              <a:srgbClr val="311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Fußzeilenplatzhalter 116"/>
          <p:cNvSpPr>
            <a:spLocks noGrp="1"/>
          </p:cNvSpPr>
          <p:nvPr>
            <p:ph type="ftr" sz="quarter" idx="3"/>
          </p:nvPr>
        </p:nvSpPr>
        <p:spPr>
          <a:xfrm>
            <a:off x="205970" y="4950000"/>
            <a:ext cx="6120000" cy="1443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rgbClr val="00386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18" name="Datumsplatzhalter 117"/>
          <p:cNvSpPr>
            <a:spLocks noGrp="1"/>
          </p:cNvSpPr>
          <p:nvPr>
            <p:ph type="dt" sz="half" idx="2"/>
          </p:nvPr>
        </p:nvSpPr>
        <p:spPr>
          <a:xfrm>
            <a:off x="6809840" y="4950000"/>
            <a:ext cx="1080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rgbClr val="003865"/>
                </a:solidFill>
              </a:defRPr>
            </a:lvl1pPr>
          </a:lstStyle>
          <a:p>
            <a:fld id="{6DC8307C-CD4C-44C9-B73C-A74E39DC2AF5}" type="datetime1">
              <a:rPr lang="de-DE" smtClean="0"/>
              <a:pPr/>
              <a:t>30.04.2021</a:t>
            </a:fld>
            <a:endParaRPr lang="de-DE" dirty="0"/>
          </a:p>
        </p:txBody>
      </p:sp>
      <p:sp>
        <p:nvSpPr>
          <p:cNvPr id="119" name="Foliennummernplatzhalter 118"/>
          <p:cNvSpPr>
            <a:spLocks noGrp="1"/>
          </p:cNvSpPr>
          <p:nvPr>
            <p:ph type="sldNum" sz="quarter" idx="4"/>
          </p:nvPr>
        </p:nvSpPr>
        <p:spPr>
          <a:xfrm>
            <a:off x="8227255" y="4950000"/>
            <a:ext cx="720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003865"/>
                </a:solidFill>
              </a:defRPr>
            </a:lvl1pPr>
          </a:lstStyle>
          <a:p>
            <a:fld id="{0759437E-DD65-47AE-A718-65B9481C0A9E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5B409C-6959-4356-8F1D-7FAFD729B64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698" y="54322"/>
            <a:ext cx="665584" cy="3904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5698FF-565E-4D72-A3DF-617F1CC69D5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208" y="60373"/>
            <a:ext cx="390490" cy="3904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Font typeface="+mj-lt"/>
        <a:buAutoNum type="arabicPeriod"/>
        <a:defRPr lang="de-DE" sz="3200" b="1" kern="1200" dirty="0" smtClean="0">
          <a:solidFill>
            <a:srgbClr val="003865"/>
          </a:solidFill>
          <a:latin typeface="+mn-lt"/>
          <a:ea typeface="+mn-ea"/>
          <a:cs typeface="+mn-cs"/>
        </a:defRPr>
      </a:lvl1pPr>
      <a:lvl2pPr marL="971550" indent="-514350" algn="l" defTabSz="914400" rtl="0" eaLnBrk="1" latinLnBrk="0" hangingPunct="1">
        <a:spcBef>
          <a:spcPct val="20000"/>
        </a:spcBef>
        <a:buFont typeface="+mj-lt"/>
        <a:buAutoNum type="arabicPeriod"/>
        <a:defRPr sz="2800" kern="1200">
          <a:solidFill>
            <a:srgbClr val="003865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ct val="20000"/>
        </a:spcBef>
        <a:buFont typeface="+mj-lt"/>
        <a:buAutoNum type="arabicPeriod"/>
        <a:defRPr sz="2400" kern="1200">
          <a:solidFill>
            <a:srgbClr val="00386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386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386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Customer Segmentation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By Jishnu Jayaraj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>
          <a:xfrm>
            <a:off x="7232073" y="4961606"/>
            <a:ext cx="863244" cy="181441"/>
          </a:xfrm>
        </p:spPr>
        <p:txBody>
          <a:bodyPr/>
          <a:lstStyle/>
          <a:p>
            <a:fld id="{FD7AAADE-3A96-4A73-BED6-F70ECDAFF620}" type="datetime1">
              <a:rPr lang="de-DE" smtClean="0"/>
              <a:pPr/>
              <a:t>30.04.2021</a:t>
            </a:fld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5"/>
          </p:nvPr>
        </p:nvSpPr>
        <p:spPr>
          <a:xfrm>
            <a:off x="8165655" y="4961606"/>
            <a:ext cx="732159" cy="181441"/>
          </a:xfrm>
        </p:spPr>
        <p:txBody>
          <a:bodyPr/>
          <a:lstStyle/>
          <a:p>
            <a:fld id="{0759437E-DD65-47AE-A718-65B9481C0A9E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6"/>
          </p:nvPr>
        </p:nvSpPr>
        <p:spPr>
          <a:xfrm>
            <a:off x="201955" y="4962059"/>
            <a:ext cx="6761553" cy="175047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F88DFD-8793-42B9-8076-42D1E0B2861A}"/>
              </a:ext>
            </a:extLst>
          </p:cNvPr>
          <p:cNvSpPr txBox="1"/>
          <p:nvPr/>
        </p:nvSpPr>
        <p:spPr>
          <a:xfrm>
            <a:off x="363255" y="61377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11BB5"/>
                </a:solidFill>
              </a:rPr>
              <a:t>Clustering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0608D3-704E-4384-B633-5B8C1F8C28D1}"/>
              </a:ext>
            </a:extLst>
          </p:cNvPr>
          <p:cNvSpPr txBox="1"/>
          <p:nvPr/>
        </p:nvSpPr>
        <p:spPr>
          <a:xfrm>
            <a:off x="895609" y="983107"/>
            <a:ext cx="6933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K-means works best on numerical data, but our features is a combination of numerical and categorical dataset.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Hence use k-prototype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handle categorical and numerical simultaneously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based on the number of matching categories between data points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 for multiprocessing via the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joblib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library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57DC45-AD6F-4471-99C6-F1C884683D71}"/>
              </a:ext>
            </a:extLst>
          </p:cNvPr>
          <p:cNvSpPr txBox="1"/>
          <p:nvPr/>
        </p:nvSpPr>
        <p:spPr>
          <a:xfrm>
            <a:off x="801664" y="3809589"/>
            <a:ext cx="6933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Optimal cluster was found with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elbow method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cost variable.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Silhouette score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was used to validate cluster quality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692FFD-AE69-4832-9A6A-81F912C99A81}"/>
              </a:ext>
            </a:extLst>
          </p:cNvPr>
          <p:cNvSpPr txBox="1"/>
          <p:nvPr/>
        </p:nvSpPr>
        <p:spPr>
          <a:xfrm>
            <a:off x="363255" y="344025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11BB5"/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254871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>
          <a:xfrm>
            <a:off x="7232073" y="4961606"/>
            <a:ext cx="863244" cy="181441"/>
          </a:xfrm>
        </p:spPr>
        <p:txBody>
          <a:bodyPr/>
          <a:lstStyle/>
          <a:p>
            <a:fld id="{FD7AAADE-3A96-4A73-BED6-F70ECDAFF620}" type="datetime1">
              <a:rPr lang="de-DE" smtClean="0"/>
              <a:pPr/>
              <a:t>30.04.2021</a:t>
            </a:fld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5"/>
          </p:nvPr>
        </p:nvSpPr>
        <p:spPr>
          <a:xfrm>
            <a:off x="8165655" y="4961606"/>
            <a:ext cx="732159" cy="181441"/>
          </a:xfrm>
        </p:spPr>
        <p:txBody>
          <a:bodyPr/>
          <a:lstStyle/>
          <a:p>
            <a:fld id="{0759437E-DD65-47AE-A718-65B9481C0A9E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6"/>
          </p:nvPr>
        </p:nvSpPr>
        <p:spPr>
          <a:xfrm>
            <a:off x="201955" y="4962059"/>
            <a:ext cx="6761553" cy="175047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F88DFD-8793-42B9-8076-42D1E0B2861A}"/>
              </a:ext>
            </a:extLst>
          </p:cNvPr>
          <p:cNvSpPr txBox="1"/>
          <p:nvPr/>
        </p:nvSpPr>
        <p:spPr>
          <a:xfrm>
            <a:off x="363255" y="61377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11BB5"/>
                </a:solidFill>
              </a:rPr>
              <a:t>Results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96A52FA-2EC1-47E7-9B61-D587C0364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86" y="1087385"/>
            <a:ext cx="4494899" cy="310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7F9E82-1DEC-4471-AA41-8EF6076DED73}"/>
              </a:ext>
            </a:extLst>
          </p:cNvPr>
          <p:cNvSpPr txBox="1"/>
          <p:nvPr/>
        </p:nvSpPr>
        <p:spPr>
          <a:xfrm>
            <a:off x="5141933" y="1423381"/>
            <a:ext cx="38329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Age and Amount as the axis</a:t>
            </a: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Cluster label as color</a:t>
            </a: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Circle area as employment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C895FD-B020-4B43-B7E0-0EE97F75A241}"/>
              </a:ext>
            </a:extLst>
          </p:cNvPr>
          <p:cNvSpPr txBox="1"/>
          <p:nvPr/>
        </p:nvSpPr>
        <p:spPr>
          <a:xfrm>
            <a:off x="410170" y="4252390"/>
            <a:ext cx="81654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Well defined clusters showing 3 clusters and employment distinction is also visible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940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>
          <a:xfrm>
            <a:off x="7232073" y="4961606"/>
            <a:ext cx="863244" cy="181441"/>
          </a:xfrm>
        </p:spPr>
        <p:txBody>
          <a:bodyPr/>
          <a:lstStyle/>
          <a:p>
            <a:fld id="{FD7AAADE-3A96-4A73-BED6-F70ECDAFF620}" type="datetime1">
              <a:rPr lang="de-DE" smtClean="0"/>
              <a:pPr/>
              <a:t>30.04.2021</a:t>
            </a:fld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5"/>
          </p:nvPr>
        </p:nvSpPr>
        <p:spPr>
          <a:xfrm>
            <a:off x="8165655" y="4961606"/>
            <a:ext cx="732159" cy="181441"/>
          </a:xfrm>
        </p:spPr>
        <p:txBody>
          <a:bodyPr/>
          <a:lstStyle/>
          <a:p>
            <a:fld id="{0759437E-DD65-47AE-A718-65B9481C0A9E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6"/>
          </p:nvPr>
        </p:nvSpPr>
        <p:spPr>
          <a:xfrm>
            <a:off x="201955" y="4962059"/>
            <a:ext cx="6761553" cy="175047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F88DFD-8793-42B9-8076-42D1E0B2861A}"/>
              </a:ext>
            </a:extLst>
          </p:cNvPr>
          <p:cNvSpPr txBox="1"/>
          <p:nvPr/>
        </p:nvSpPr>
        <p:spPr>
          <a:xfrm>
            <a:off x="363255" y="613775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11BB5"/>
                </a:solidFill>
              </a:rPr>
              <a:t>Result: 3d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C7AC38-8B47-43F7-91F3-7BF38F703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101" y="1105113"/>
            <a:ext cx="3592295" cy="322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47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>
          <a:xfrm>
            <a:off x="7232073" y="4961606"/>
            <a:ext cx="863244" cy="181441"/>
          </a:xfrm>
        </p:spPr>
        <p:txBody>
          <a:bodyPr/>
          <a:lstStyle/>
          <a:p>
            <a:fld id="{FD7AAADE-3A96-4A73-BED6-F70ECDAFF620}" type="datetime1">
              <a:rPr lang="de-DE" smtClean="0"/>
              <a:pPr/>
              <a:t>30.04.2021</a:t>
            </a:fld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5"/>
          </p:nvPr>
        </p:nvSpPr>
        <p:spPr>
          <a:xfrm>
            <a:off x="8165655" y="4961606"/>
            <a:ext cx="732159" cy="181441"/>
          </a:xfrm>
        </p:spPr>
        <p:txBody>
          <a:bodyPr/>
          <a:lstStyle/>
          <a:p>
            <a:fld id="{0759437E-DD65-47AE-A718-65B9481C0A9E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6"/>
          </p:nvPr>
        </p:nvSpPr>
        <p:spPr>
          <a:xfrm>
            <a:off x="201955" y="4962059"/>
            <a:ext cx="6761553" cy="175047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F870F-E3C4-4941-9AC9-12BDF10A5A01}"/>
              </a:ext>
            </a:extLst>
          </p:cNvPr>
          <p:cNvSpPr txBox="1"/>
          <p:nvPr/>
        </p:nvSpPr>
        <p:spPr>
          <a:xfrm>
            <a:off x="363255" y="613775"/>
            <a:ext cx="199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11BB5"/>
                </a:solidFill>
              </a:rPr>
              <a:t>Troubleshooting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D119A5-987D-4AE6-9A2F-71D855A52A53}"/>
              </a:ext>
            </a:extLst>
          </p:cNvPr>
          <p:cNvSpPr txBox="1"/>
          <p:nvPr/>
        </p:nvSpPr>
        <p:spPr>
          <a:xfrm>
            <a:off x="1185276" y="1074199"/>
            <a:ext cx="457513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Employment column is a categorical value but is encoded as type int, which I didn’t notice 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Setting up self implemented silhouette score for both categorical and numerical value is an experiment, not sure how reliable it is.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dataset was 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toydataset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(most were abstract values, like age range from 1-4!). So followed my gut feeling in selecting and processing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37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 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Thank You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79A8A93-CF6E-4F21-80E8-EE33D7BDBA5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64" r="-9"/>
          <a:stretch/>
        </p:blipFill>
        <p:spPr>
          <a:xfrm>
            <a:off x="194055" y="1950296"/>
            <a:ext cx="8949945" cy="2818576"/>
          </a:xfrm>
        </p:spPr>
      </p:pic>
    </p:spTree>
    <p:extLst>
      <p:ext uri="{BB962C8B-B14F-4D97-AF65-F5344CB8AC3E}">
        <p14:creationId xmlns:p14="http://schemas.microsoft.com/office/powerpoint/2010/main" val="408578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>
          <a:xfrm>
            <a:off x="7232073" y="4961606"/>
            <a:ext cx="863244" cy="181441"/>
          </a:xfrm>
        </p:spPr>
        <p:txBody>
          <a:bodyPr/>
          <a:lstStyle/>
          <a:p>
            <a:fld id="{FD7AAADE-3A96-4A73-BED6-F70ECDAFF620}" type="datetime1">
              <a:rPr lang="de-DE" smtClean="0"/>
              <a:pPr/>
              <a:t>30.04.2021</a:t>
            </a:fld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5"/>
          </p:nvPr>
        </p:nvSpPr>
        <p:spPr>
          <a:xfrm>
            <a:off x="8165655" y="4961606"/>
            <a:ext cx="732159" cy="181441"/>
          </a:xfrm>
        </p:spPr>
        <p:txBody>
          <a:bodyPr/>
          <a:lstStyle/>
          <a:p>
            <a:fld id="{0759437E-DD65-47AE-A718-65B9481C0A9E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6"/>
          </p:nvPr>
        </p:nvSpPr>
        <p:spPr>
          <a:xfrm>
            <a:off x="201955" y="4962059"/>
            <a:ext cx="6761553" cy="175047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4721AF-9329-408C-AF67-C815B80D27CE}"/>
              </a:ext>
            </a:extLst>
          </p:cNvPr>
          <p:cNvSpPr txBox="1"/>
          <p:nvPr/>
        </p:nvSpPr>
        <p:spPr>
          <a:xfrm>
            <a:off x="363255" y="613775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11BB5"/>
                </a:solidFill>
              </a:rPr>
              <a:t>Input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B1E289-4605-41AA-A395-7377DBBBE521}"/>
              </a:ext>
            </a:extLst>
          </p:cNvPr>
          <p:cNvSpPr txBox="1"/>
          <p:nvPr/>
        </p:nvSpPr>
        <p:spPr>
          <a:xfrm>
            <a:off x="670142" y="1125923"/>
            <a:ext cx="35198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 Features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Gender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Status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Account_type_1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Account_type_2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Amount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Scale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Ziel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Risk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number of 1377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1751E9-8E8E-492B-8C77-279967D32314}"/>
              </a:ext>
            </a:extLst>
          </p:cNvPr>
          <p:cNvSpPr txBox="1"/>
          <p:nvPr/>
        </p:nvSpPr>
        <p:spPr>
          <a:xfrm>
            <a:off x="5793288" y="1125471"/>
            <a:ext cx="31045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 Features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Gender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Status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Account_type_1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Account_type_2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Amount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Scale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Ziel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Risk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accent3"/>
                </a:solidFill>
              </a:rPr>
              <a:t>Customer_id</a:t>
            </a:r>
            <a:endParaRPr lang="en-US" dirty="0">
              <a:solidFill>
                <a:schemeClr val="accent3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number of </a:t>
            </a:r>
            <a:r>
              <a:rPr lang="en-US" dirty="0">
                <a:solidFill>
                  <a:schemeClr val="accent3"/>
                </a:solidFill>
              </a:rPr>
              <a:t>1159</a:t>
            </a:r>
          </a:p>
          <a:p>
            <a:endParaRPr lang="en-US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3B663BCD-BDB7-44B9-99DF-6C0D6254B6D0}"/>
              </a:ext>
            </a:extLst>
          </p:cNvPr>
          <p:cNvSpPr/>
          <p:nvPr/>
        </p:nvSpPr>
        <p:spPr>
          <a:xfrm>
            <a:off x="3958224" y="2174049"/>
            <a:ext cx="688932" cy="795402"/>
          </a:xfrm>
          <a:prstGeom prst="chevron">
            <a:avLst/>
          </a:prstGeom>
          <a:solidFill>
            <a:srgbClr val="311BB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BC2BD-7676-4783-AB5D-A8595CD7B8F5}"/>
              </a:ext>
            </a:extLst>
          </p:cNvPr>
          <p:cNvSpPr txBox="1"/>
          <p:nvPr/>
        </p:nvSpPr>
        <p:spPr>
          <a:xfrm>
            <a:off x="3626283" y="1839520"/>
            <a:ext cx="121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cleaning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>
          <a:xfrm>
            <a:off x="7232073" y="4961606"/>
            <a:ext cx="863244" cy="181441"/>
          </a:xfrm>
        </p:spPr>
        <p:txBody>
          <a:bodyPr/>
          <a:lstStyle/>
          <a:p>
            <a:fld id="{FD7AAADE-3A96-4A73-BED6-F70ECDAFF620}" type="datetime1">
              <a:rPr lang="de-DE" smtClean="0"/>
              <a:pPr/>
              <a:t>30.04.2021</a:t>
            </a:fld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5"/>
          </p:nvPr>
        </p:nvSpPr>
        <p:spPr>
          <a:xfrm>
            <a:off x="8165655" y="4961606"/>
            <a:ext cx="732159" cy="181441"/>
          </a:xfrm>
        </p:spPr>
        <p:txBody>
          <a:bodyPr/>
          <a:lstStyle/>
          <a:p>
            <a:fld id="{0759437E-DD65-47AE-A718-65B9481C0A9E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6"/>
          </p:nvPr>
        </p:nvSpPr>
        <p:spPr>
          <a:xfrm>
            <a:off x="201955" y="4962059"/>
            <a:ext cx="6761553" cy="175047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BD2D31-03BB-4259-9B22-F6FF990A6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203" y="1669289"/>
            <a:ext cx="4971594" cy="23572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F88DFD-8793-42B9-8076-42D1E0B2861A}"/>
              </a:ext>
            </a:extLst>
          </p:cNvPr>
          <p:cNvSpPr txBox="1"/>
          <p:nvPr/>
        </p:nvSpPr>
        <p:spPr>
          <a:xfrm>
            <a:off x="363255" y="613775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11BB5"/>
                </a:solidFill>
              </a:rPr>
              <a:t>Dataset properties for Numerical data</a:t>
            </a:r>
          </a:p>
        </p:txBody>
      </p:sp>
    </p:spTree>
    <p:extLst>
      <p:ext uri="{BB962C8B-B14F-4D97-AF65-F5344CB8AC3E}">
        <p14:creationId xmlns:p14="http://schemas.microsoft.com/office/powerpoint/2010/main" val="155657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>
          <a:xfrm>
            <a:off x="7232073" y="4961606"/>
            <a:ext cx="863244" cy="181441"/>
          </a:xfrm>
        </p:spPr>
        <p:txBody>
          <a:bodyPr/>
          <a:lstStyle/>
          <a:p>
            <a:fld id="{FD7AAADE-3A96-4A73-BED6-F70ECDAFF620}" type="datetime1">
              <a:rPr lang="de-DE" smtClean="0"/>
              <a:pPr/>
              <a:t>30.04.2021</a:t>
            </a:fld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5"/>
          </p:nvPr>
        </p:nvSpPr>
        <p:spPr>
          <a:xfrm>
            <a:off x="8165655" y="4961606"/>
            <a:ext cx="732159" cy="181441"/>
          </a:xfrm>
        </p:spPr>
        <p:txBody>
          <a:bodyPr/>
          <a:lstStyle/>
          <a:p>
            <a:fld id="{0759437E-DD65-47AE-A718-65B9481C0A9E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6"/>
          </p:nvPr>
        </p:nvSpPr>
        <p:spPr>
          <a:xfrm>
            <a:off x="201955" y="4962059"/>
            <a:ext cx="6761553" cy="175047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F88DFD-8793-42B9-8076-42D1E0B2861A}"/>
              </a:ext>
            </a:extLst>
          </p:cNvPr>
          <p:cNvSpPr txBox="1"/>
          <p:nvPr/>
        </p:nvSpPr>
        <p:spPr>
          <a:xfrm>
            <a:off x="363255" y="613775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11BB5"/>
                </a:solidFill>
              </a:rPr>
              <a:t>Dataset properties for Categorical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1816DE-9C22-4DE7-92CD-42422D9D6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11" y="1760885"/>
            <a:ext cx="2282292" cy="21785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67BAE1-1037-4968-841F-E3F16FFB4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327" y="1760885"/>
            <a:ext cx="2085285" cy="254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2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>
          <a:xfrm>
            <a:off x="7232073" y="4961606"/>
            <a:ext cx="863244" cy="181441"/>
          </a:xfrm>
        </p:spPr>
        <p:txBody>
          <a:bodyPr/>
          <a:lstStyle/>
          <a:p>
            <a:fld id="{FD7AAADE-3A96-4A73-BED6-F70ECDAFF620}" type="datetime1">
              <a:rPr lang="de-DE" smtClean="0"/>
              <a:pPr/>
              <a:t>30.04.2021</a:t>
            </a:fld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5"/>
          </p:nvPr>
        </p:nvSpPr>
        <p:spPr>
          <a:xfrm>
            <a:off x="8165655" y="4961606"/>
            <a:ext cx="732159" cy="181441"/>
          </a:xfrm>
        </p:spPr>
        <p:txBody>
          <a:bodyPr/>
          <a:lstStyle/>
          <a:p>
            <a:fld id="{0759437E-DD65-47AE-A718-65B9481C0A9E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6"/>
          </p:nvPr>
        </p:nvSpPr>
        <p:spPr>
          <a:xfrm>
            <a:off x="201955" y="4962059"/>
            <a:ext cx="6761553" cy="175047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F88DFD-8793-42B9-8076-42D1E0B2861A}"/>
              </a:ext>
            </a:extLst>
          </p:cNvPr>
          <p:cNvSpPr txBox="1"/>
          <p:nvPr/>
        </p:nvSpPr>
        <p:spPr>
          <a:xfrm>
            <a:off x="363255" y="613775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11BB5"/>
                </a:solidFill>
              </a:rPr>
              <a:t>Dataset Cleaning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EDB106-E4B2-4D84-99DE-D9965AE08CCC}"/>
              </a:ext>
            </a:extLst>
          </p:cNvPr>
          <p:cNvSpPr txBox="1"/>
          <p:nvPr/>
        </p:nvSpPr>
        <p:spPr>
          <a:xfrm>
            <a:off x="979789" y="1302707"/>
            <a:ext cx="527696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Age and Status:</a:t>
            </a:r>
            <a:endParaRPr lang="en-US" sz="12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Since the number of "</a:t>
            </a:r>
            <a:r>
              <a:rPr lang="en-US" sz="12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NaN</a:t>
            </a:r>
            <a:r>
              <a:rPr lang="en-US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" values in this column is relatively low and having average age as substitute also makes no sense, we decide to discard these rows. Same with </a:t>
            </a:r>
            <a:r>
              <a:rPr lang="en-US" sz="1200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Status</a:t>
            </a:r>
            <a:r>
              <a:rPr lang="en-US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 column.</a:t>
            </a:r>
          </a:p>
          <a:p>
            <a:pPr algn="l"/>
            <a:r>
              <a:rPr lang="en-US" sz="1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Account type:</a:t>
            </a:r>
            <a:endParaRPr lang="en-US" sz="12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This values were substituted with 'No Account' phrase </a:t>
            </a:r>
            <a:r>
              <a:rPr lang="en-US" sz="12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inplace</a:t>
            </a:r>
            <a:r>
              <a:rPr lang="en-US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 for </a:t>
            </a:r>
            <a:r>
              <a:rPr lang="en-US" sz="12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NaN</a:t>
            </a:r>
            <a:r>
              <a:rPr lang="en-US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 values.</a:t>
            </a:r>
          </a:p>
          <a:p>
            <a:pPr algn="l"/>
            <a:r>
              <a:rPr lang="en-US" sz="1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Scale:</a:t>
            </a:r>
            <a:endParaRPr lang="en-US" sz="12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Since these are continuous values, the </a:t>
            </a:r>
            <a:r>
              <a:rPr lang="en-US" sz="12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NaN</a:t>
            </a:r>
            <a:r>
              <a:rPr lang="en-US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 values were substituted with column average. This would make the total average the same and is expected not to interfere with our analysis.</a:t>
            </a:r>
          </a:p>
          <a:p>
            <a:pPr algn="l"/>
            <a:r>
              <a:rPr lang="en-US" sz="1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Risk</a:t>
            </a:r>
            <a:endParaRPr lang="en-US" sz="12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Most of the values in this column are </a:t>
            </a:r>
            <a:r>
              <a:rPr lang="en-US" sz="12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NaN</a:t>
            </a:r>
            <a:r>
              <a:rPr lang="en-US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 and were </a:t>
            </a:r>
            <a:r>
              <a:rPr lang="en-US" sz="12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subtituted</a:t>
            </a:r>
            <a:r>
              <a:rPr lang="en-US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 with 'Unknown'</a:t>
            </a:r>
          </a:p>
        </p:txBody>
      </p:sp>
    </p:spTree>
    <p:extLst>
      <p:ext uri="{BB962C8B-B14F-4D97-AF65-F5344CB8AC3E}">
        <p14:creationId xmlns:p14="http://schemas.microsoft.com/office/powerpoint/2010/main" val="139067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>
          <a:xfrm>
            <a:off x="7232073" y="4961606"/>
            <a:ext cx="863244" cy="181441"/>
          </a:xfrm>
        </p:spPr>
        <p:txBody>
          <a:bodyPr/>
          <a:lstStyle/>
          <a:p>
            <a:fld id="{FD7AAADE-3A96-4A73-BED6-F70ECDAFF620}" type="datetime1">
              <a:rPr lang="de-DE" smtClean="0"/>
              <a:pPr/>
              <a:t>30.04.2021</a:t>
            </a:fld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5"/>
          </p:nvPr>
        </p:nvSpPr>
        <p:spPr>
          <a:xfrm>
            <a:off x="8165655" y="4961606"/>
            <a:ext cx="732159" cy="181441"/>
          </a:xfrm>
        </p:spPr>
        <p:txBody>
          <a:bodyPr/>
          <a:lstStyle/>
          <a:p>
            <a:fld id="{0759437E-DD65-47AE-A718-65B9481C0A9E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6"/>
          </p:nvPr>
        </p:nvSpPr>
        <p:spPr>
          <a:xfrm>
            <a:off x="201955" y="4962059"/>
            <a:ext cx="6761553" cy="175047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F88DFD-8793-42B9-8076-42D1E0B2861A}"/>
              </a:ext>
            </a:extLst>
          </p:cNvPr>
          <p:cNvSpPr txBox="1"/>
          <p:nvPr/>
        </p:nvSpPr>
        <p:spPr>
          <a:xfrm>
            <a:off x="363255" y="613775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11BB5"/>
                </a:solidFill>
              </a:rPr>
              <a:t>Dataset Exploration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3A7D10-782D-4439-8BBC-D2510A8B8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97" y="1621929"/>
            <a:ext cx="1813886" cy="240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7B20866-6C20-448C-9CC1-67A80A276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134" y="1634646"/>
            <a:ext cx="2590524" cy="232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2DF3125-2F7A-44A2-8BBF-22923DEF3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907" y="1670929"/>
            <a:ext cx="2180521" cy="228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91BC04-2909-446E-BB2A-9E98264A2E42}"/>
              </a:ext>
            </a:extLst>
          </p:cNvPr>
          <p:cNvSpPr txBox="1"/>
          <p:nvPr/>
        </p:nvSpPr>
        <p:spPr>
          <a:xfrm>
            <a:off x="1308968" y="4267221"/>
            <a:ext cx="693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data are positively skewed! Not ideal for 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18867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>
          <a:xfrm>
            <a:off x="7232073" y="4961606"/>
            <a:ext cx="863244" cy="181441"/>
          </a:xfrm>
        </p:spPr>
        <p:txBody>
          <a:bodyPr/>
          <a:lstStyle/>
          <a:p>
            <a:fld id="{FD7AAADE-3A96-4A73-BED6-F70ECDAFF620}" type="datetime1">
              <a:rPr lang="de-DE" smtClean="0"/>
              <a:pPr/>
              <a:t>30.04.2021</a:t>
            </a:fld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5"/>
          </p:nvPr>
        </p:nvSpPr>
        <p:spPr>
          <a:xfrm>
            <a:off x="8165655" y="4961606"/>
            <a:ext cx="732159" cy="181441"/>
          </a:xfrm>
        </p:spPr>
        <p:txBody>
          <a:bodyPr/>
          <a:lstStyle/>
          <a:p>
            <a:fld id="{0759437E-DD65-47AE-A718-65B9481C0A9E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6"/>
          </p:nvPr>
        </p:nvSpPr>
        <p:spPr>
          <a:xfrm>
            <a:off x="201955" y="4962059"/>
            <a:ext cx="6761553" cy="175047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F88DFD-8793-42B9-8076-42D1E0B2861A}"/>
              </a:ext>
            </a:extLst>
          </p:cNvPr>
          <p:cNvSpPr txBox="1"/>
          <p:nvPr/>
        </p:nvSpPr>
        <p:spPr>
          <a:xfrm>
            <a:off x="363255" y="613775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11BB5"/>
                </a:solidFill>
              </a:rPr>
              <a:t>Dataset Exploration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B98C16-53C7-436B-A41A-2130A561B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55" y="1433810"/>
            <a:ext cx="4365321" cy="227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75F3C48-564A-4B64-A46E-4121EF906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576" y="1433810"/>
            <a:ext cx="4365322" cy="227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526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>
          <a:xfrm>
            <a:off x="7232073" y="4961606"/>
            <a:ext cx="863244" cy="181441"/>
          </a:xfrm>
        </p:spPr>
        <p:txBody>
          <a:bodyPr/>
          <a:lstStyle/>
          <a:p>
            <a:fld id="{FD7AAADE-3A96-4A73-BED6-F70ECDAFF620}" type="datetime1">
              <a:rPr lang="de-DE" smtClean="0"/>
              <a:pPr/>
              <a:t>30.04.2021</a:t>
            </a:fld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5"/>
          </p:nvPr>
        </p:nvSpPr>
        <p:spPr>
          <a:xfrm>
            <a:off x="8165655" y="4961606"/>
            <a:ext cx="732159" cy="181441"/>
          </a:xfrm>
        </p:spPr>
        <p:txBody>
          <a:bodyPr/>
          <a:lstStyle/>
          <a:p>
            <a:fld id="{0759437E-DD65-47AE-A718-65B9481C0A9E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6"/>
          </p:nvPr>
        </p:nvSpPr>
        <p:spPr>
          <a:xfrm>
            <a:off x="201955" y="4962059"/>
            <a:ext cx="6761553" cy="175047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F88DFD-8793-42B9-8076-42D1E0B2861A}"/>
              </a:ext>
            </a:extLst>
          </p:cNvPr>
          <p:cNvSpPr txBox="1"/>
          <p:nvPr/>
        </p:nvSpPr>
        <p:spPr>
          <a:xfrm>
            <a:off x="363255" y="613775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11BB5"/>
                </a:solidFill>
              </a:rPr>
              <a:t>Dataset Exploration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535EDC0-0C0A-4A8B-B796-ABC443A5F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913" y="1002755"/>
            <a:ext cx="5918548" cy="304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297A78-0823-4F6A-BDB0-33AB40AD2D1C}"/>
              </a:ext>
            </a:extLst>
          </p:cNvPr>
          <p:cNvSpPr txBox="1"/>
          <p:nvPr/>
        </p:nvSpPr>
        <p:spPr>
          <a:xfrm>
            <a:off x="1308968" y="4267221"/>
            <a:ext cx="693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General upward trend in age 0 – 1.5 and then decreases</a:t>
            </a:r>
          </a:p>
        </p:txBody>
      </p:sp>
    </p:spTree>
    <p:extLst>
      <p:ext uri="{BB962C8B-B14F-4D97-AF65-F5344CB8AC3E}">
        <p14:creationId xmlns:p14="http://schemas.microsoft.com/office/powerpoint/2010/main" val="94932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>
          <a:xfrm>
            <a:off x="7232073" y="4961606"/>
            <a:ext cx="863244" cy="181441"/>
          </a:xfrm>
        </p:spPr>
        <p:txBody>
          <a:bodyPr/>
          <a:lstStyle/>
          <a:p>
            <a:fld id="{FD7AAADE-3A96-4A73-BED6-F70ECDAFF620}" type="datetime1">
              <a:rPr lang="de-DE" smtClean="0"/>
              <a:pPr/>
              <a:t>30.04.2021</a:t>
            </a:fld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5"/>
          </p:nvPr>
        </p:nvSpPr>
        <p:spPr>
          <a:xfrm>
            <a:off x="8165655" y="4961606"/>
            <a:ext cx="732159" cy="181441"/>
          </a:xfrm>
        </p:spPr>
        <p:txBody>
          <a:bodyPr/>
          <a:lstStyle/>
          <a:p>
            <a:fld id="{0759437E-DD65-47AE-A718-65B9481C0A9E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6"/>
          </p:nvPr>
        </p:nvSpPr>
        <p:spPr>
          <a:xfrm>
            <a:off x="201955" y="4962059"/>
            <a:ext cx="6761553" cy="175047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F88DFD-8793-42B9-8076-42D1E0B2861A}"/>
              </a:ext>
            </a:extLst>
          </p:cNvPr>
          <p:cNvSpPr txBox="1"/>
          <p:nvPr/>
        </p:nvSpPr>
        <p:spPr>
          <a:xfrm>
            <a:off x="363255" y="613775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11BB5"/>
                </a:solidFill>
              </a:rPr>
              <a:t>Dataset Preprocessing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36548D-2C9B-43B8-8B85-ADAC3D8927F2}"/>
              </a:ext>
            </a:extLst>
          </p:cNvPr>
          <p:cNvSpPr txBox="1"/>
          <p:nvPr/>
        </p:nvSpPr>
        <p:spPr>
          <a:xfrm>
            <a:off x="964502" y="1235923"/>
            <a:ext cx="6933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Remove unused columns for the clustering: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Gender (assumed no impact on result, depend on data)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 (no impact on result)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Risk (lack of useful data)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75EB14-143B-46D9-B68E-79F5808D3147}"/>
              </a:ext>
            </a:extLst>
          </p:cNvPr>
          <p:cNvSpPr txBox="1"/>
          <p:nvPr/>
        </p:nvSpPr>
        <p:spPr>
          <a:xfrm>
            <a:off x="730537" y="2787464"/>
            <a:ext cx="6933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Distribution is skewed, so logarithm was taken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Features were in different scale, hence was normalized using scaling</a:t>
            </a:r>
          </a:p>
        </p:txBody>
      </p:sp>
    </p:spTree>
    <p:extLst>
      <p:ext uri="{BB962C8B-B14F-4D97-AF65-F5344CB8AC3E}">
        <p14:creationId xmlns:p14="http://schemas.microsoft.com/office/powerpoint/2010/main" val="3634078304"/>
      </p:ext>
    </p:extLst>
  </p:cSld>
  <p:clrMapOvr>
    <a:masterClrMapping/>
  </p:clrMapOvr>
</p:sld>
</file>

<file path=ppt/theme/theme1.xml><?xml version="1.0" encoding="utf-8"?>
<a:theme xmlns:a="http://schemas.openxmlformats.org/drawingml/2006/main" name="Titelfolienmaster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ssei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452</Words>
  <Application>Microsoft Office PowerPoint</Application>
  <PresentationFormat>On-screen Show (16:9)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Roboto</vt:lpstr>
      <vt:lpstr>Titelfolienmaster</vt:lpstr>
      <vt:lpstr>Inhaltsseite</vt:lpstr>
      <vt:lpstr>Customer Segmentation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FAU</dc:creator>
  <cp:lastModifiedBy>Jishnu Jayaraj</cp:lastModifiedBy>
  <cp:revision>266</cp:revision>
  <dcterms:created xsi:type="dcterms:W3CDTF">2014-02-08T08:57:37Z</dcterms:created>
  <dcterms:modified xsi:type="dcterms:W3CDTF">2021-04-30T09:38:23Z</dcterms:modified>
</cp:coreProperties>
</file>