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Roboto Mono Regular" charset="1" panose="00000000000000000000"/>
      <p:regular r:id="rId16"/>
    </p:embeddedFont>
    <p:embeddedFont>
      <p:font typeface="Roboto Mono Regular Bold" charset="1" panose="00000000000000000000"/>
      <p:regular r:id="rId17"/>
    </p:embeddedFont>
    <p:embeddedFont>
      <p:font typeface="Roboto Mono Regular Italics" charset="1" panose="00000000000000000000"/>
      <p:regular r:id="rId18"/>
    </p:embeddedFont>
    <p:embeddedFont>
      <p:font typeface="Roboto Mono Regular Bold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27498">
            <a:off x="10643860" y="-2374991"/>
            <a:ext cx="12515987" cy="1247334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9246" y="4064381"/>
            <a:ext cx="11865798" cy="3740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726"/>
              </a:lnSpc>
            </a:pPr>
            <a:r>
              <a:rPr lang="en-US" sz="12272">
                <a:solidFill>
                  <a:srgbClr val="4701AD"/>
                </a:solidFill>
                <a:latin typeface="Roboto Mono Regular Bold"/>
              </a:rPr>
              <a:t>Customer Segmentation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619125" y="1153067"/>
            <a:ext cx="4634636" cy="9525"/>
          </a:xfrm>
          <a:prstGeom prst="rect">
            <a:avLst/>
          </a:prstGeom>
          <a:solidFill>
            <a:srgbClr val="C59C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43528" r="0" b="19300"/>
          <a:stretch>
            <a:fillRect/>
          </a:stretch>
        </p:blipFill>
        <p:spPr>
          <a:xfrm flipH="false" flipV="false" rot="0">
            <a:off x="-118242" y="8576542"/>
            <a:ext cx="18406242" cy="17104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12106" r="0" b="15687"/>
          <a:stretch>
            <a:fillRect/>
          </a:stretch>
        </p:blipFill>
        <p:spPr>
          <a:xfrm flipH="false" flipV="false" rot="0">
            <a:off x="0" y="8576542"/>
            <a:ext cx="2368864" cy="171045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56362" y="647158"/>
            <a:ext cx="6731377" cy="31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95">
                <a:solidFill>
                  <a:srgbClr val="4701AD"/>
                </a:solidFill>
                <a:latin typeface="Roboto Mono Regular"/>
              </a:rPr>
              <a:t>JISHNU JAYARAJ</a:t>
            </a:r>
            <a:r>
              <a:rPr lang="en-US" sz="1900" spc="95">
                <a:solidFill>
                  <a:srgbClr val="4701AD"/>
                </a:solidFill>
                <a:latin typeface="Roboto Mono Regular"/>
              </a:rPr>
              <a:t> | MAY 7TH 2021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5026" y="276037"/>
            <a:ext cx="1181583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Data processing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19912" y="2835270"/>
            <a:ext cx="3585297" cy="2001504"/>
            <a:chOff x="0" y="0"/>
            <a:chExt cx="4780396" cy="26686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u="sng">
                  <a:solidFill>
                    <a:srgbClr val="4701AD"/>
                  </a:solidFill>
                  <a:latin typeface="Roboto Mono Regular Bold"/>
                </a:rPr>
                <a:t>Remove features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41161"/>
              <a:ext cx="4780396" cy="1527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4980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200">
                  <a:solidFill>
                    <a:srgbClr val="4701AD"/>
                  </a:solidFill>
                  <a:latin typeface="Roboto Mono Regular Bold"/>
                </a:rPr>
                <a:t>Gender</a:t>
              </a:r>
            </a:p>
            <a:p>
              <a:pPr marL="474980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4701AD"/>
                  </a:solidFill>
                  <a:latin typeface="Roboto Mono Regular Bold"/>
                </a:rPr>
                <a:t>customer_id</a:t>
              </a:r>
            </a:p>
            <a:p>
              <a:pPr marL="474980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4701AD"/>
                  </a:solidFill>
                  <a:latin typeface="Roboto Mono Regular Bold"/>
                </a:rPr>
                <a:t>Risk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50037" y="2835270"/>
            <a:ext cx="3585297" cy="1219545"/>
            <a:chOff x="0" y="0"/>
            <a:chExt cx="4780396" cy="162606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u="sng">
                  <a:solidFill>
                    <a:srgbClr val="4701AD"/>
                  </a:solidFill>
                  <a:latin typeface="Roboto Mono Regular Bold"/>
                </a:rPr>
                <a:t>Skewness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41161"/>
              <a:ext cx="4780396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variance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80163" y="2835270"/>
            <a:ext cx="3585297" cy="1219545"/>
            <a:chOff x="0" y="0"/>
            <a:chExt cx="4780396" cy="16260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u="sng">
                  <a:solidFill>
                    <a:srgbClr val="4701AD"/>
                  </a:solidFill>
                  <a:latin typeface="Roboto Mono Regular Bold"/>
                </a:rPr>
                <a:t>Normalization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141161"/>
              <a:ext cx="4780396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Age and Amount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37629" y="5693793"/>
            <a:ext cx="3382940" cy="357460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097223" y="5693793"/>
            <a:ext cx="3382940" cy="35746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2488" y="1844158"/>
            <a:ext cx="6394745" cy="389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kmeans: Euclidian distance based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+ fast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+ scalable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- linear boundary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- outlier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- numerical only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-8716283">
            <a:off x="6667084" y="3918009"/>
            <a:ext cx="3320297" cy="245098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86515" y="85725"/>
            <a:ext cx="1181583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Clustering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43191" y="1844158"/>
            <a:ext cx="5212321" cy="232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kmode: modified kmeans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       matching category points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4701AD"/>
                </a:solidFill>
                <a:latin typeface="Roboto Mono Regular Bold"/>
              </a:rPr>
              <a:t>+ category features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606196" y="8114485"/>
            <a:ext cx="4359457" cy="36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k-prototype: combines both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994900" y="5736172"/>
            <a:ext cx="5360612" cy="3578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68748" y="5776812"/>
            <a:ext cx="5930480" cy="401495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174075" y="5776812"/>
            <a:ext cx="5930480" cy="401495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739814" y="337605"/>
            <a:ext cx="7893987" cy="54492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789082" y="2399528"/>
            <a:ext cx="8465141" cy="68587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98" t="0" r="298" b="0"/>
          <a:stretch>
            <a:fillRect/>
          </a:stretch>
        </p:blipFill>
        <p:spPr>
          <a:xfrm flipH="false" flipV="false" rot="0">
            <a:off x="0" y="0"/>
            <a:ext cx="18178651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81301">
            <a:off x="11050009" y="-4490190"/>
            <a:ext cx="10790806" cy="1103777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805275" y="4697096"/>
            <a:ext cx="776150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 spc="-175" u="sng">
                <a:solidFill>
                  <a:srgbClr val="FFFFFF"/>
                </a:solidFill>
                <a:latin typeface="Roboto Mono Regular"/>
              </a:rPr>
              <a:t>Thank You!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7010" y="2727455"/>
            <a:ext cx="4529724" cy="32938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411349" y="1609338"/>
            <a:ext cx="5258192" cy="382353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744508" y="2622170"/>
            <a:ext cx="4819303" cy="350439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17278" y="6494318"/>
            <a:ext cx="4378278" cy="318369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09217" y="1240969"/>
            <a:ext cx="5365589" cy="36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Roboto Mono Regular Bold"/>
              </a:rPr>
              <a:t>Number of unique customers:  667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551" y="660331"/>
            <a:ext cx="5700922" cy="36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Roboto Mono Regular Bold"/>
              </a:rPr>
              <a:t>Number of duplicate rows are:  322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74650"/>
            <a:ext cx="12537324" cy="152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4701AD"/>
                </a:solidFill>
                <a:latin typeface="Open Sans Extra Bold"/>
              </a:rPr>
              <a:t>Troubleshooting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29478" y="3206985"/>
            <a:ext cx="6024857" cy="178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4701AD"/>
                </a:solidFill>
                <a:latin typeface="Open Sans Light"/>
              </a:rPr>
              <a:t>Missed some features: account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701AD"/>
                </a:solidFill>
                <a:latin typeface="Open Sans Light"/>
              </a:rPr>
              <a:t>sillhouete score: check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7443" y="7142767"/>
            <a:ext cx="11635532" cy="58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4701AD"/>
                </a:solidFill>
                <a:latin typeface="Open Sans Light"/>
              </a:rPr>
              <a:t>heirarchical clustering : non linear boundary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8693" y="704867"/>
            <a:ext cx="1538293" cy="58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u="sng">
                <a:solidFill>
                  <a:srgbClr val="000000"/>
                </a:solidFill>
                <a:latin typeface="Open Sans Light"/>
              </a:rPr>
              <a:t>kmodes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7538" y="1424422"/>
            <a:ext cx="11673220" cy="58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eucledian distance to mathing category between data points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56430"/>
            <a:ext cx="5314237" cy="238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Modifications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- dissimilarity measure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- mean repalced with mode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- WSSE with freq method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538654">
            <a:off x="-5168798" y="-8873209"/>
            <a:ext cx="12394995" cy="126786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017936" y="731103"/>
            <a:ext cx="11241364" cy="247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What is segmentation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619" y="4515556"/>
            <a:ext cx="9722422" cy="37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"/>
              </a:rPr>
              <a:t>Dividing people into groups that reflects similarity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38618" y="6040132"/>
            <a:ext cx="4672386" cy="567915"/>
            <a:chOff x="0" y="0"/>
            <a:chExt cx="6229848" cy="75722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Targeted marketing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38618" y="7264421"/>
            <a:ext cx="4672386" cy="567915"/>
            <a:chOff x="0" y="0"/>
            <a:chExt cx="6229848" cy="7572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Product features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1676718" y="8409629"/>
            <a:ext cx="4672386" cy="726079"/>
            <a:chOff x="0" y="0"/>
            <a:chExt cx="6229848" cy="96810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4539870" cy="10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optimize market spend</a:t>
              </a:r>
            </a:p>
          </p:txBody>
        </p:sp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105443"/>
              <a:ext cx="755708" cy="757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96572" y="3875414"/>
            <a:ext cx="8420597" cy="347541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5400000">
            <a:off x="3419459" y="4974583"/>
            <a:ext cx="2022937" cy="135133"/>
            <a:chOff x="0" y="0"/>
            <a:chExt cx="6330950" cy="42291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30950" cy="375920"/>
            </a:xfrm>
            <a:custGeom>
              <a:avLst/>
              <a:gdLst/>
              <a:ahLst/>
              <a:cxnLst/>
              <a:rect r="r" b="b" t="t" l="l"/>
              <a:pathLst>
                <a:path h="375920" w="6330950">
                  <a:moveTo>
                    <a:pt x="6050280" y="144780"/>
                  </a:moveTo>
                  <a:lnTo>
                    <a:pt x="162560" y="144780"/>
                  </a:lnTo>
                  <a:lnTo>
                    <a:pt x="162560" y="0"/>
                  </a:lnTo>
                  <a:lnTo>
                    <a:pt x="2540" y="144780"/>
                  </a:lnTo>
                  <a:lnTo>
                    <a:pt x="0" y="144780"/>
                  </a:lnTo>
                  <a:lnTo>
                    <a:pt x="0" y="232410"/>
                  </a:lnTo>
                  <a:lnTo>
                    <a:pt x="6168390" y="232410"/>
                  </a:lnTo>
                  <a:lnTo>
                    <a:pt x="6168390" y="375920"/>
                  </a:lnTo>
                  <a:lnTo>
                    <a:pt x="6328410" y="232410"/>
                  </a:lnTo>
                  <a:lnTo>
                    <a:pt x="6330950" y="232410"/>
                  </a:lnTo>
                  <a:lnTo>
                    <a:pt x="6330950" y="144780"/>
                  </a:lnTo>
                  <a:close/>
                </a:path>
              </a:pathLst>
            </a:custGeom>
            <a:solidFill>
              <a:srgbClr val="4701AD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8356545" y="4534084"/>
            <a:ext cx="2022937" cy="135133"/>
            <a:chOff x="0" y="0"/>
            <a:chExt cx="6330950" cy="42291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30950" cy="375920"/>
            </a:xfrm>
            <a:custGeom>
              <a:avLst/>
              <a:gdLst/>
              <a:ahLst/>
              <a:cxnLst/>
              <a:rect r="r" b="b" t="t" l="l"/>
              <a:pathLst>
                <a:path h="375920" w="6330950">
                  <a:moveTo>
                    <a:pt x="6050280" y="144780"/>
                  </a:moveTo>
                  <a:lnTo>
                    <a:pt x="162560" y="144780"/>
                  </a:lnTo>
                  <a:lnTo>
                    <a:pt x="162560" y="0"/>
                  </a:lnTo>
                  <a:lnTo>
                    <a:pt x="2540" y="144780"/>
                  </a:lnTo>
                  <a:lnTo>
                    <a:pt x="0" y="144780"/>
                  </a:lnTo>
                  <a:lnTo>
                    <a:pt x="0" y="232410"/>
                  </a:lnTo>
                  <a:lnTo>
                    <a:pt x="6168390" y="232410"/>
                  </a:lnTo>
                  <a:lnTo>
                    <a:pt x="6168390" y="375920"/>
                  </a:lnTo>
                  <a:lnTo>
                    <a:pt x="6328410" y="232410"/>
                  </a:lnTo>
                  <a:lnTo>
                    <a:pt x="6330950" y="232410"/>
                  </a:lnTo>
                  <a:lnTo>
                    <a:pt x="6330950" y="144780"/>
                  </a:lnTo>
                  <a:close/>
                </a:path>
              </a:pathLst>
            </a:custGeom>
            <a:solidFill>
              <a:srgbClr val="4701AD"/>
            </a:solid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0839634" y="6087402"/>
            <a:ext cx="2022937" cy="135133"/>
            <a:chOff x="0" y="0"/>
            <a:chExt cx="6330950" cy="42291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30950" cy="375920"/>
            </a:xfrm>
            <a:custGeom>
              <a:avLst/>
              <a:gdLst/>
              <a:ahLst/>
              <a:cxnLst/>
              <a:rect r="r" b="b" t="t" l="l"/>
              <a:pathLst>
                <a:path h="375920" w="6330950">
                  <a:moveTo>
                    <a:pt x="6050280" y="144780"/>
                  </a:moveTo>
                  <a:lnTo>
                    <a:pt x="162560" y="144780"/>
                  </a:lnTo>
                  <a:lnTo>
                    <a:pt x="162560" y="0"/>
                  </a:lnTo>
                  <a:lnTo>
                    <a:pt x="2540" y="144780"/>
                  </a:lnTo>
                  <a:lnTo>
                    <a:pt x="0" y="144780"/>
                  </a:lnTo>
                  <a:lnTo>
                    <a:pt x="0" y="232410"/>
                  </a:lnTo>
                  <a:lnTo>
                    <a:pt x="6168390" y="232410"/>
                  </a:lnTo>
                  <a:lnTo>
                    <a:pt x="6168390" y="375920"/>
                  </a:lnTo>
                  <a:lnTo>
                    <a:pt x="6328410" y="232410"/>
                  </a:lnTo>
                  <a:lnTo>
                    <a:pt x="6330950" y="232410"/>
                  </a:lnTo>
                  <a:lnTo>
                    <a:pt x="6330950" y="144780"/>
                  </a:lnTo>
                  <a:close/>
                </a:path>
              </a:pathLst>
            </a:custGeom>
            <a:solidFill>
              <a:srgbClr val="4701AD"/>
            </a:solidFill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5991698" y="6424431"/>
            <a:ext cx="2022937" cy="135133"/>
            <a:chOff x="0" y="0"/>
            <a:chExt cx="6330950" cy="42291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30950" cy="375920"/>
            </a:xfrm>
            <a:custGeom>
              <a:avLst/>
              <a:gdLst/>
              <a:ahLst/>
              <a:cxnLst/>
              <a:rect r="r" b="b" t="t" l="l"/>
              <a:pathLst>
                <a:path h="375920" w="6330950">
                  <a:moveTo>
                    <a:pt x="6050280" y="144780"/>
                  </a:moveTo>
                  <a:lnTo>
                    <a:pt x="162560" y="144780"/>
                  </a:lnTo>
                  <a:lnTo>
                    <a:pt x="162560" y="0"/>
                  </a:lnTo>
                  <a:lnTo>
                    <a:pt x="2540" y="144780"/>
                  </a:lnTo>
                  <a:lnTo>
                    <a:pt x="0" y="144780"/>
                  </a:lnTo>
                  <a:lnTo>
                    <a:pt x="0" y="232410"/>
                  </a:lnTo>
                  <a:lnTo>
                    <a:pt x="6168390" y="232410"/>
                  </a:lnTo>
                  <a:lnTo>
                    <a:pt x="6168390" y="375920"/>
                  </a:lnTo>
                  <a:lnTo>
                    <a:pt x="6328410" y="232410"/>
                  </a:lnTo>
                  <a:lnTo>
                    <a:pt x="6330950" y="232410"/>
                  </a:lnTo>
                  <a:lnTo>
                    <a:pt x="6330950" y="144780"/>
                  </a:lnTo>
                  <a:close/>
                </a:path>
              </a:pathLst>
            </a:custGeom>
            <a:solidFill>
              <a:srgbClr val="4701AD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10868149" y="7046991"/>
            <a:ext cx="13420360" cy="442261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525798">
            <a:off x="-4125511" y="-2484512"/>
            <a:ext cx="13420360" cy="4422619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2876755" y="4398494"/>
            <a:ext cx="12000953" cy="2935041"/>
            <a:chOff x="0" y="0"/>
            <a:chExt cx="7576359" cy="185293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576359" cy="1854200"/>
            </a:xfrm>
            <a:custGeom>
              <a:avLst/>
              <a:gdLst/>
              <a:ahLst/>
              <a:cxnLst/>
              <a:rect r="r" b="b" t="t" l="l"/>
              <a:pathLst>
                <a:path h="1854200" w="7576359">
                  <a:moveTo>
                    <a:pt x="7476029" y="739140"/>
                  </a:moveTo>
                  <a:lnTo>
                    <a:pt x="6555279" y="49530"/>
                  </a:lnTo>
                  <a:cubicBezTo>
                    <a:pt x="6510829" y="16510"/>
                    <a:pt x="6462569" y="0"/>
                    <a:pt x="6413039" y="0"/>
                  </a:cubicBezTo>
                  <a:cubicBezTo>
                    <a:pt x="6307629" y="0"/>
                    <a:pt x="6230159" y="81280"/>
                    <a:pt x="6230159" y="194310"/>
                  </a:cubicBezTo>
                  <a:lnTo>
                    <a:pt x="6230159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6230159" y="1248410"/>
                  </a:lnTo>
                  <a:lnTo>
                    <a:pt x="6230159" y="1659890"/>
                  </a:lnTo>
                  <a:cubicBezTo>
                    <a:pt x="6230159" y="1772920"/>
                    <a:pt x="6307629" y="1854200"/>
                    <a:pt x="6413039" y="1854200"/>
                  </a:cubicBezTo>
                  <a:cubicBezTo>
                    <a:pt x="6462569" y="1854200"/>
                    <a:pt x="6510829" y="1836420"/>
                    <a:pt x="6555279" y="1803400"/>
                  </a:cubicBezTo>
                  <a:lnTo>
                    <a:pt x="7476029" y="1115060"/>
                  </a:lnTo>
                  <a:cubicBezTo>
                    <a:pt x="7539529" y="1066800"/>
                    <a:pt x="7576359" y="998220"/>
                    <a:pt x="7576359" y="927100"/>
                  </a:cubicBezTo>
                  <a:cubicBezTo>
                    <a:pt x="7576359" y="854710"/>
                    <a:pt x="7539529" y="787400"/>
                    <a:pt x="7476029" y="739140"/>
                  </a:cubicBezTo>
                  <a:close/>
                </a:path>
              </a:pathLst>
            </a:custGeom>
            <a:solidFill>
              <a:srgbClr val="C59CFF">
                <a:alpha val="5882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598990" y="731103"/>
            <a:ext cx="766031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Outline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69883" y="7312724"/>
            <a:ext cx="1901535" cy="37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Analyze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70660" y="3502215"/>
            <a:ext cx="1901535" cy="37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Cleaning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2399" y="7632916"/>
            <a:ext cx="2364847" cy="37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Preprocessing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17246" y="3056615"/>
            <a:ext cx="1901535" cy="37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4701AD"/>
                </a:solidFill>
                <a:latin typeface="Roboto Mono Regular Bold"/>
              </a:rPr>
              <a:t>Clustering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98990" y="731103"/>
            <a:ext cx="766031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Data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31329" y="3402577"/>
            <a:ext cx="4672386" cy="567915"/>
            <a:chOff x="0" y="0"/>
            <a:chExt cx="6229848" cy="75722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Age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631329" y="4579273"/>
            <a:ext cx="4672386" cy="567915"/>
            <a:chOff x="0" y="0"/>
            <a:chExt cx="6229848" cy="75722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Gender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4631329" y="5755969"/>
            <a:ext cx="4672386" cy="567915"/>
            <a:chOff x="0" y="0"/>
            <a:chExt cx="6229848" cy="7572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Status</a:t>
              </a:r>
            </a:p>
          </p:txBody>
        </p:sp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4631329" y="6932664"/>
            <a:ext cx="4672386" cy="567915"/>
            <a:chOff x="0" y="0"/>
            <a:chExt cx="6229848" cy="75722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Account_type_1</a:t>
              </a:r>
            </a:p>
          </p:txBody>
        </p:sp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4631329" y="8109360"/>
            <a:ext cx="4672386" cy="567915"/>
            <a:chOff x="0" y="0"/>
            <a:chExt cx="6229848" cy="75722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Account_tpe_2</a:t>
              </a:r>
            </a:p>
          </p:txBody>
        </p:sp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325066">
            <a:off x="-7341861" y="-6332496"/>
            <a:ext cx="10193116" cy="10193116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092952" y="3402577"/>
            <a:ext cx="4672386" cy="567915"/>
            <a:chOff x="0" y="0"/>
            <a:chExt cx="6229848" cy="757220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  <p:sp>
          <p:nvSpPr>
            <p:cNvPr name="TextBox 21" id="21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Amount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092952" y="4579273"/>
            <a:ext cx="4672386" cy="567915"/>
            <a:chOff x="0" y="0"/>
            <a:chExt cx="6229848" cy="75722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Scale</a:t>
              </a:r>
            </a:p>
          </p:txBody>
        </p:sp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25" id="25"/>
          <p:cNvGrpSpPr/>
          <p:nvPr/>
        </p:nvGrpSpPr>
        <p:grpSpPr>
          <a:xfrm rot="0">
            <a:off x="11092952" y="5755969"/>
            <a:ext cx="4672386" cy="567915"/>
            <a:chOff x="0" y="0"/>
            <a:chExt cx="6229848" cy="757220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Ziel</a:t>
              </a:r>
            </a:p>
          </p:txBody>
        </p:sp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28" id="28"/>
          <p:cNvGrpSpPr/>
          <p:nvPr/>
        </p:nvGrpSpPr>
        <p:grpSpPr>
          <a:xfrm rot="0">
            <a:off x="11092952" y="6932664"/>
            <a:ext cx="4672386" cy="567915"/>
            <a:chOff x="0" y="0"/>
            <a:chExt cx="6229848" cy="757220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Risk</a:t>
              </a:r>
            </a:p>
          </p:txBody>
        </p:sp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31" id="31"/>
          <p:cNvGrpSpPr/>
          <p:nvPr/>
        </p:nvGrpSpPr>
        <p:grpSpPr>
          <a:xfrm rot="0">
            <a:off x="11092952" y="8109360"/>
            <a:ext cx="4672386" cy="567915"/>
            <a:chOff x="0" y="0"/>
            <a:chExt cx="6229848" cy="75722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8037"/>
                  </a:solidFill>
                  <a:latin typeface="Roboto Mono Regular Bold"/>
                </a:rPr>
                <a:t>Customer_ID</a:t>
              </a:r>
            </a:p>
          </p:txBody>
        </p:sp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525798">
            <a:off x="-4125511" y="-2484512"/>
            <a:ext cx="13420360" cy="442261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61626" y="4775235"/>
            <a:ext cx="4661163" cy="435983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075387" y="446354"/>
            <a:ext cx="10137225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Data cleaning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66482" y="2481480"/>
            <a:ext cx="4672386" cy="567915"/>
            <a:chOff x="0" y="0"/>
            <a:chExt cx="6229848" cy="75722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NaN values removal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66482" y="3658176"/>
            <a:ext cx="4672386" cy="567915"/>
            <a:chOff x="0" y="0"/>
            <a:chExt cx="6229848" cy="7572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7110"/>
              <a:ext cx="453987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Duplicate removal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7414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5400000">
            <a:off x="5356635" y="5584323"/>
            <a:ext cx="7379028" cy="1173344"/>
            <a:chOff x="0" y="0"/>
            <a:chExt cx="3594100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4701A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150141" y="9495349"/>
            <a:ext cx="2455084" cy="36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482" u="sng">
                <a:solidFill>
                  <a:srgbClr val="4701AD"/>
                </a:solidFill>
                <a:latin typeface="Roboto Mono Regular Bold"/>
              </a:rPr>
              <a:t>NaN values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898326" y="4121404"/>
            <a:ext cx="4782488" cy="567915"/>
            <a:chOff x="0" y="0"/>
            <a:chExt cx="6376651" cy="75722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161111" y="117110"/>
              <a:ext cx="521554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Account → "No account"</a:t>
              </a:r>
            </a:p>
          </p:txBody>
        </p: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17" id="17"/>
          <p:cNvGrpSpPr/>
          <p:nvPr/>
        </p:nvGrpSpPr>
        <p:grpSpPr>
          <a:xfrm rot="0">
            <a:off x="10898326" y="5298100"/>
            <a:ext cx="6049370" cy="567915"/>
            <a:chOff x="0" y="0"/>
            <a:chExt cx="8065827" cy="75722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161111" y="117110"/>
              <a:ext cx="6904717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Scale   → column average</a:t>
              </a:r>
            </a:p>
          </p:txBody>
        </p:sp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55708" cy="757220"/>
            </a:xfrm>
            <a:prstGeom prst="rect">
              <a:avLst/>
            </a:prstGeom>
          </p:spPr>
        </p:pic>
      </p:grpSp>
      <p:grpSp>
        <p:nvGrpSpPr>
          <p:cNvPr name="Group 20" id="20"/>
          <p:cNvGrpSpPr/>
          <p:nvPr/>
        </p:nvGrpSpPr>
        <p:grpSpPr>
          <a:xfrm rot="0">
            <a:off x="10898326" y="6643713"/>
            <a:ext cx="4782488" cy="567915"/>
            <a:chOff x="0" y="0"/>
            <a:chExt cx="6376651" cy="75722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1161111" y="117110"/>
              <a:ext cx="5215540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79"/>
                </a:lnSpc>
              </a:pPr>
              <a:r>
                <a:rPr lang="en-US" sz="2200">
                  <a:solidFill>
                    <a:srgbClr val="4701AD"/>
                  </a:solidFill>
                  <a:latin typeface="Roboto Mono Regular"/>
                </a:rPr>
                <a:t>Risk    → "unknown"</a:t>
              </a:r>
            </a:p>
          </p:txBody>
        </p:sp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55708" cy="757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1212" y="4420231"/>
            <a:ext cx="8135281" cy="38650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4149608"/>
            <a:ext cx="4334317" cy="413566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669439" y="3908588"/>
            <a:ext cx="3589861" cy="437668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051719" y="731103"/>
            <a:ext cx="11207581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Feature Analysis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625051">
            <a:off x="-6318705" y="-1244928"/>
            <a:ext cx="15346502" cy="5573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5026" y="276037"/>
            <a:ext cx="1181583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Data Exploration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60402">
            <a:off x="11428905" y="-118395"/>
            <a:ext cx="10822909" cy="39307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7000" r="0" b="7000"/>
          <a:stretch>
            <a:fillRect/>
          </a:stretch>
        </p:blipFill>
        <p:spPr>
          <a:xfrm flipH="false" flipV="false" rot="0">
            <a:off x="1028700" y="2590241"/>
            <a:ext cx="3504484" cy="401314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211230" y="2855139"/>
            <a:ext cx="4289959" cy="384834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943196" y="2590241"/>
            <a:ext cx="4068941" cy="428216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6872402"/>
            <a:ext cx="3585297" cy="1219545"/>
            <a:chOff x="0" y="0"/>
            <a:chExt cx="4780396" cy="16260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701AD"/>
                  </a:solidFill>
                  <a:latin typeface="Roboto Mono Regular Bold"/>
                </a:rPr>
                <a:t>Age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41161"/>
              <a:ext cx="4780396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458825" y="6872402"/>
            <a:ext cx="3585297" cy="1219545"/>
            <a:chOff x="0" y="0"/>
            <a:chExt cx="4780396" cy="162606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701AD"/>
                  </a:solidFill>
                  <a:latin typeface="Roboto Mono Regular Bold"/>
                </a:rPr>
                <a:t>Amount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41161"/>
              <a:ext cx="4780396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88951" y="6872402"/>
            <a:ext cx="3585297" cy="1219545"/>
            <a:chOff x="0" y="0"/>
            <a:chExt cx="4780396" cy="162606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701AD"/>
                  </a:solidFill>
                  <a:latin typeface="Roboto Mono Regular Bold"/>
                </a:rPr>
                <a:t>Scale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141161"/>
              <a:ext cx="4780396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42416" y="2523753"/>
            <a:ext cx="11600080" cy="59774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75026" y="276037"/>
            <a:ext cx="1181583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Data Exploration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49808" y="8882522"/>
            <a:ext cx="3585297" cy="1219545"/>
            <a:chOff x="0" y="0"/>
            <a:chExt cx="4780396" cy="16260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4780396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701AD"/>
                  </a:solidFill>
                  <a:latin typeface="Roboto Mono Regular Bold"/>
                </a:rPr>
                <a:t>Amount - Age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41161"/>
              <a:ext cx="4780396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44694" y="2174054"/>
            <a:ext cx="8558095" cy="593889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149808" y="8882522"/>
            <a:ext cx="5426499" cy="1219545"/>
            <a:chOff x="0" y="0"/>
            <a:chExt cx="7235333" cy="16260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7235333" cy="603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701AD"/>
                  </a:solidFill>
                  <a:latin typeface="Roboto Mono Regular Bold"/>
                </a:rPr>
                <a:t>Employment-Amount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41161"/>
              <a:ext cx="7235333" cy="484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75026" y="276037"/>
            <a:ext cx="11815830" cy="125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175" u="sng">
                <a:solidFill>
                  <a:srgbClr val="4701AD"/>
                </a:solidFill>
                <a:latin typeface="Roboto Mono Regular"/>
              </a:rPr>
              <a:t>Data Exploration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DAEdoxBSTFM</dc:identifier>
  <dcterms:modified xsi:type="dcterms:W3CDTF">2011-08-01T06:04:30Z</dcterms:modified>
  <cp:revision>1</cp:revision>
  <dc:title>Vencortex_customer_segmentation</dc:title>
</cp:coreProperties>
</file>