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592b3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592b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592b3c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592b3c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592b3c6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592b3c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592b3c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592b3c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592b3c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592b3c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592b3c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592b3c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Optimization of Submarines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Objective function (J) = f(D) with design variables </a:t>
            </a:r>
            <a:r>
              <a:rPr b="1" i="1" lang="en"/>
              <a:t>X</a:t>
            </a: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18750" y="1939125"/>
            <a:ext cx="3236400" cy="1866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665599" y="2507028"/>
            <a:ext cx="1223350" cy="744725"/>
          </a:xfrm>
          <a:custGeom>
            <a:rect b="b" l="l" r="r" t="t"/>
            <a:pathLst>
              <a:path extrusionOk="0" h="29789" w="48934">
                <a:moveTo>
                  <a:pt x="26" y="15750"/>
                </a:moveTo>
                <a:cubicBezTo>
                  <a:pt x="474" y="20674"/>
                  <a:pt x="7502" y="28903"/>
                  <a:pt x="15067" y="29717"/>
                </a:cubicBezTo>
                <a:cubicBezTo>
                  <a:pt x="22632" y="30532"/>
                  <a:pt x="40490" y="24218"/>
                  <a:pt x="45414" y="20637"/>
                </a:cubicBezTo>
                <a:cubicBezTo>
                  <a:pt x="50338" y="17056"/>
                  <a:pt x="50118" y="11640"/>
                  <a:pt x="44612" y="8229"/>
                </a:cubicBezTo>
                <a:cubicBezTo>
                  <a:pt x="39107" y="4818"/>
                  <a:pt x="19812" y="-1081"/>
                  <a:pt x="12381" y="172"/>
                </a:cubicBezTo>
                <a:cubicBezTo>
                  <a:pt x="4950" y="1426"/>
                  <a:pt x="-422" y="10826"/>
                  <a:pt x="26" y="15750"/>
                </a:cubicBezTo>
                <a:close/>
              </a:path>
            </a:pathLst>
          </a:cu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4" name="Google Shape;64;p14"/>
          <p:cNvCxnSpPr/>
          <p:nvPr/>
        </p:nvCxnSpPr>
        <p:spPr>
          <a:xfrm>
            <a:off x="1960550" y="215340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1960550" y="24960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1960550" y="283870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1960550" y="31813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960550" y="352400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1960550" y="380570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2247350" y="3120750"/>
            <a:ext cx="523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𝜞</a:t>
            </a:r>
            <a:r>
              <a:rPr b="1" baseline="-25000" lang="en"/>
              <a:t>U</a:t>
            </a:r>
            <a:endParaRPr b="1" baseline="-25000" u="sng"/>
          </a:p>
        </p:txBody>
      </p:sp>
      <p:sp>
        <p:nvSpPr>
          <p:cNvPr id="71" name="Google Shape;71;p14"/>
          <p:cNvSpPr txBox="1"/>
          <p:nvPr/>
        </p:nvSpPr>
        <p:spPr>
          <a:xfrm>
            <a:off x="3972988" y="3763675"/>
            <a:ext cx="523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𝜞</a:t>
            </a:r>
            <a:r>
              <a:rPr b="1" baseline="-25000" lang="en"/>
              <a:t>S</a:t>
            </a:r>
            <a:endParaRPr b="1" baseline="-25000" u="sng"/>
          </a:p>
        </p:txBody>
      </p:sp>
      <p:sp>
        <p:nvSpPr>
          <p:cNvPr id="72" name="Google Shape;72;p14"/>
          <p:cNvSpPr txBox="1"/>
          <p:nvPr/>
        </p:nvSpPr>
        <p:spPr>
          <a:xfrm>
            <a:off x="3972988" y="1533475"/>
            <a:ext cx="523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𝜞</a:t>
            </a:r>
            <a:r>
              <a:rPr b="1" baseline="-25000" lang="en"/>
              <a:t>S</a:t>
            </a:r>
            <a:endParaRPr b="1" baseline="-25000" u="sng"/>
          </a:p>
        </p:txBody>
      </p:sp>
      <p:sp>
        <p:nvSpPr>
          <p:cNvPr id="73" name="Google Shape;73;p14"/>
          <p:cNvSpPr txBox="1"/>
          <p:nvPr/>
        </p:nvSpPr>
        <p:spPr>
          <a:xfrm>
            <a:off x="5859600" y="2670975"/>
            <a:ext cx="523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𝜞</a:t>
            </a:r>
            <a:r>
              <a:rPr b="1" baseline="-25000" lang="en"/>
              <a:t>D</a:t>
            </a:r>
            <a:endParaRPr b="1" baseline="-25000" u="sng"/>
          </a:p>
        </p:txBody>
      </p:sp>
      <p:sp>
        <p:nvSpPr>
          <p:cNvPr id="74" name="Google Shape;74;p14"/>
          <p:cNvSpPr txBox="1"/>
          <p:nvPr/>
        </p:nvSpPr>
        <p:spPr>
          <a:xfrm>
            <a:off x="4875275" y="2554775"/>
            <a:ext cx="523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𝜞</a:t>
            </a:r>
            <a:r>
              <a:rPr b="1" baseline="-25000" lang="en"/>
              <a:t>B</a:t>
            </a:r>
            <a:endParaRPr b="1" baseline="-25000" u="sng"/>
          </a:p>
        </p:txBody>
      </p:sp>
      <p:sp>
        <p:nvSpPr>
          <p:cNvPr id="75" name="Google Shape;75;p14"/>
          <p:cNvSpPr txBox="1"/>
          <p:nvPr/>
        </p:nvSpPr>
        <p:spPr>
          <a:xfrm>
            <a:off x="3070700" y="2659225"/>
            <a:ext cx="523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Ω</a:t>
            </a:r>
            <a:endParaRPr b="1" baseline="-25000" i="1" u="sng"/>
          </a:p>
        </p:txBody>
      </p:sp>
      <p:sp>
        <p:nvSpPr>
          <p:cNvPr id="76" name="Google Shape;76;p14"/>
          <p:cNvSpPr txBox="1"/>
          <p:nvPr/>
        </p:nvSpPr>
        <p:spPr>
          <a:xfrm>
            <a:off x="6374700" y="2328125"/>
            <a:ext cx="2457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Drag Force on the body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X</a:t>
            </a:r>
            <a:r>
              <a:rPr lang="en"/>
              <a:t> - </a:t>
            </a:r>
            <a:r>
              <a:rPr lang="en"/>
              <a:t>Coordinates of the boundary of the body (</a:t>
            </a:r>
            <a:r>
              <a:rPr lang="en">
                <a:solidFill>
                  <a:schemeClr val="dk1"/>
                </a:solidFill>
              </a:rPr>
              <a:t>𝜞</a:t>
            </a:r>
            <a:r>
              <a:rPr b="1" baseline="-25000" lang="en">
                <a:solidFill>
                  <a:schemeClr val="dk1"/>
                </a:solidFill>
              </a:rPr>
              <a:t>B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Algorithm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16150" y="13966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with Coordinates </a:t>
            </a:r>
            <a:r>
              <a:rPr b="1" i="1" lang="en"/>
              <a:t>X</a:t>
            </a:r>
            <a:r>
              <a:rPr b="1" baseline="30000" i="1" lang="en"/>
              <a:t>(0)</a:t>
            </a:r>
            <a:endParaRPr b="1" baseline="30000" i="1"/>
          </a:p>
        </p:txBody>
      </p:sp>
      <p:sp>
        <p:nvSpPr>
          <p:cNvPr id="84" name="Google Shape;84;p15"/>
          <p:cNvSpPr/>
          <p:nvPr/>
        </p:nvSpPr>
        <p:spPr>
          <a:xfrm>
            <a:off x="2799300" y="13966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NSE with BCs</a:t>
            </a:r>
            <a:endParaRPr b="1" baseline="30000" i="1"/>
          </a:p>
        </p:txBody>
      </p:sp>
      <p:sp>
        <p:nvSpPr>
          <p:cNvPr id="85" name="Google Shape;85;p15"/>
          <p:cNvSpPr/>
          <p:nvPr/>
        </p:nvSpPr>
        <p:spPr>
          <a:xfrm>
            <a:off x="5932950" y="13966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Optimality Criterion Eqn with BCs</a:t>
            </a:r>
            <a:endParaRPr b="1" baseline="30000" i="1"/>
          </a:p>
        </p:txBody>
      </p:sp>
      <p:sp>
        <p:nvSpPr>
          <p:cNvPr id="86" name="Google Shape;86;p15"/>
          <p:cNvSpPr/>
          <p:nvPr/>
        </p:nvSpPr>
        <p:spPr>
          <a:xfrm>
            <a:off x="792350" y="28879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grad(J) = f(</a:t>
            </a:r>
            <a:r>
              <a:rPr b="1" i="1" lang="en"/>
              <a:t>u</a:t>
            </a:r>
            <a:r>
              <a:rPr lang="en"/>
              <a:t>,</a:t>
            </a:r>
            <a:r>
              <a:rPr b="1" i="1" lang="en"/>
              <a:t>p</a:t>
            </a:r>
            <a:r>
              <a:rPr lang="en"/>
              <a:t>,</a:t>
            </a:r>
            <a:r>
              <a:rPr b="1" i="1" lang="en"/>
              <a:t>u</a:t>
            </a:r>
            <a:r>
              <a:rPr b="1" baseline="30000" i="1" lang="en"/>
              <a:t>*</a:t>
            </a:r>
            <a:r>
              <a:rPr lang="en"/>
              <a:t>,</a:t>
            </a:r>
            <a:r>
              <a:rPr b="1" i="1" lang="en">
                <a:solidFill>
                  <a:schemeClr val="dk1"/>
                </a:solidFill>
              </a:rPr>
              <a:t>p</a:t>
            </a:r>
            <a:r>
              <a:rPr b="1" baseline="30000" i="1" lang="en">
                <a:solidFill>
                  <a:schemeClr val="dk1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)</a:t>
            </a:r>
            <a:endParaRPr b="1" i="1"/>
          </a:p>
        </p:txBody>
      </p:sp>
      <p:sp>
        <p:nvSpPr>
          <p:cNvPr id="87" name="Google Shape;87;p15"/>
          <p:cNvSpPr/>
          <p:nvPr/>
        </p:nvSpPr>
        <p:spPr>
          <a:xfrm>
            <a:off x="2799300" y="2795075"/>
            <a:ext cx="19158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Coordinates </a:t>
            </a:r>
            <a:r>
              <a:rPr b="1" i="1" lang="en">
                <a:solidFill>
                  <a:schemeClr val="dk1"/>
                </a:solidFill>
              </a:rPr>
              <a:t>X</a:t>
            </a:r>
            <a:r>
              <a:rPr b="1" baseline="30000" i="1" lang="en">
                <a:solidFill>
                  <a:schemeClr val="dk1"/>
                </a:solidFill>
              </a:rPr>
              <a:t>(i+1) </a:t>
            </a:r>
            <a:r>
              <a:rPr lang="en"/>
              <a:t>using Weighted Gradient Method</a:t>
            </a:r>
            <a:r>
              <a:rPr lang="en"/>
              <a:t> </a:t>
            </a:r>
            <a:endParaRPr b="1" baseline="30000" i="1"/>
          </a:p>
        </p:txBody>
      </p:sp>
      <p:sp>
        <p:nvSpPr>
          <p:cNvPr id="88" name="Google Shape;88;p15"/>
          <p:cNvSpPr/>
          <p:nvPr/>
        </p:nvSpPr>
        <p:spPr>
          <a:xfrm>
            <a:off x="5201850" y="2800975"/>
            <a:ext cx="17727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</a:t>
            </a:r>
            <a:r>
              <a:rPr b="1" i="1" lang="en">
                <a:solidFill>
                  <a:schemeClr val="dk1"/>
                </a:solidFill>
              </a:rPr>
              <a:t>X</a:t>
            </a:r>
            <a:r>
              <a:rPr b="1" baseline="30000" i="1" lang="en">
                <a:solidFill>
                  <a:schemeClr val="dk1"/>
                </a:solidFill>
              </a:rPr>
              <a:t>(i+1) </a:t>
            </a:r>
            <a:r>
              <a:rPr b="1" i="1" lang="en">
                <a:solidFill>
                  <a:schemeClr val="dk1"/>
                </a:solidFill>
              </a:rPr>
              <a:t>- X</a:t>
            </a:r>
            <a:r>
              <a:rPr b="1" baseline="30000" i="1" lang="en">
                <a:solidFill>
                  <a:schemeClr val="dk1"/>
                </a:solidFill>
              </a:rPr>
              <a:t>(i)</a:t>
            </a:r>
            <a:r>
              <a:rPr lang="en">
                <a:solidFill>
                  <a:schemeClr val="dk1"/>
                </a:solidFill>
              </a:rPr>
              <a:t>| &lt; 𝜺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i="1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195400" y="40069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Model with </a:t>
            </a:r>
            <a:r>
              <a:rPr b="1" i="1" lang="en">
                <a:solidFill>
                  <a:schemeClr val="dk1"/>
                </a:solidFill>
              </a:rPr>
              <a:t>X</a:t>
            </a:r>
            <a:r>
              <a:rPr b="1" baseline="30000" i="1" lang="en">
                <a:solidFill>
                  <a:schemeClr val="dk1"/>
                </a:solidFill>
              </a:rPr>
              <a:t>(f)</a:t>
            </a:r>
            <a:endParaRPr b="1" baseline="30000" i="1"/>
          </a:p>
        </p:txBody>
      </p:sp>
      <p:cxnSp>
        <p:nvCxnSpPr>
          <p:cNvPr id="90" name="Google Shape;90;p15"/>
          <p:cNvCxnSpPr>
            <a:stCxn id="83" idx="3"/>
            <a:endCxn id="84" idx="1"/>
          </p:cNvCxnSpPr>
          <p:nvPr/>
        </p:nvCxnSpPr>
        <p:spPr>
          <a:xfrm>
            <a:off x="2488850" y="1725625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4" idx="3"/>
            <a:endCxn id="85" idx="1"/>
          </p:cNvCxnSpPr>
          <p:nvPr/>
        </p:nvCxnSpPr>
        <p:spPr>
          <a:xfrm>
            <a:off x="4572000" y="1725625"/>
            <a:ext cx="13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6" idx="3"/>
            <a:endCxn id="87" idx="1"/>
          </p:cNvCxnSpPr>
          <p:nvPr/>
        </p:nvCxnSpPr>
        <p:spPr>
          <a:xfrm flipH="1" rot="10800000">
            <a:off x="2565050" y="3210925"/>
            <a:ext cx="234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7" idx="3"/>
            <a:endCxn id="88" idx="1"/>
          </p:cNvCxnSpPr>
          <p:nvPr/>
        </p:nvCxnSpPr>
        <p:spPr>
          <a:xfrm>
            <a:off x="4715100" y="3211025"/>
            <a:ext cx="486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8" idx="2"/>
            <a:endCxn id="89" idx="0"/>
          </p:cNvCxnSpPr>
          <p:nvPr/>
        </p:nvCxnSpPr>
        <p:spPr>
          <a:xfrm flipH="1">
            <a:off x="6081900" y="3632875"/>
            <a:ext cx="63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5" idx="3"/>
          </p:cNvCxnSpPr>
          <p:nvPr/>
        </p:nvCxnSpPr>
        <p:spPr>
          <a:xfrm flipH="1">
            <a:off x="3232350" y="1725625"/>
            <a:ext cx="4473300" cy="881400"/>
          </a:xfrm>
          <a:prstGeom prst="bentConnector3">
            <a:avLst>
              <a:gd fmla="val -195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 flipH="1">
            <a:off x="604200" y="2605325"/>
            <a:ext cx="3223200" cy="577500"/>
          </a:xfrm>
          <a:prstGeom prst="bentConnector3">
            <a:avLst>
              <a:gd fmla="val 1004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endCxn id="86" idx="1"/>
          </p:cNvCxnSpPr>
          <p:nvPr/>
        </p:nvCxnSpPr>
        <p:spPr>
          <a:xfrm>
            <a:off x="604250" y="3182725"/>
            <a:ext cx="1881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4739175" y="1129025"/>
            <a:ext cx="945300" cy="4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b="1" i="1"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i="1" lang="en">
                <a:solidFill>
                  <a:schemeClr val="dk1"/>
                </a:solidFill>
              </a:rPr>
              <a:t>p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817750" y="1123125"/>
            <a:ext cx="945300" cy="4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b="1" i="1" lang="en">
                <a:solidFill>
                  <a:schemeClr val="dk1"/>
                </a:solidFill>
              </a:rPr>
              <a:t>u</a:t>
            </a:r>
            <a:r>
              <a:rPr b="1" baseline="30000" i="1" lang="en">
                <a:solidFill>
                  <a:schemeClr val="dk1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i="1" lang="en">
                <a:solidFill>
                  <a:schemeClr val="dk1"/>
                </a:solidFill>
              </a:rPr>
              <a:t>p</a:t>
            </a:r>
            <a:r>
              <a:rPr b="1" baseline="30000" i="1" lang="en">
                <a:solidFill>
                  <a:schemeClr val="dk1"/>
                </a:solidFill>
              </a:rPr>
              <a:t>*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932950" y="2071175"/>
            <a:ext cx="1772712" cy="3558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OpenFoam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799300" y="2082425"/>
            <a:ext cx="1772712" cy="3558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OpenFoam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92350" y="3815025"/>
            <a:ext cx="1544400" cy="497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Language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913450" y="3733575"/>
            <a:ext cx="1544400" cy="497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Language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336800" y="11231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05" name="Google Shape;105;p15"/>
          <p:cNvSpPr/>
          <p:nvPr/>
        </p:nvSpPr>
        <p:spPr>
          <a:xfrm>
            <a:off x="3530400" y="11231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06" name="Google Shape;106;p15"/>
          <p:cNvSpPr/>
          <p:nvPr/>
        </p:nvSpPr>
        <p:spPr>
          <a:xfrm>
            <a:off x="6664050" y="11231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07" name="Google Shape;107;p15"/>
          <p:cNvSpPr/>
          <p:nvPr/>
        </p:nvSpPr>
        <p:spPr>
          <a:xfrm>
            <a:off x="1447250" y="26070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108" name="Google Shape;108;p15"/>
          <p:cNvSpPr/>
          <p:nvPr/>
        </p:nvSpPr>
        <p:spPr>
          <a:xfrm>
            <a:off x="4715100" y="33149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109" name="Google Shape;109;p15"/>
          <p:cNvSpPr/>
          <p:nvPr/>
        </p:nvSpPr>
        <p:spPr>
          <a:xfrm>
            <a:off x="6968100" y="3373588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110" name="Google Shape;110;p15"/>
          <p:cNvSpPr/>
          <p:nvPr/>
        </p:nvSpPr>
        <p:spPr>
          <a:xfrm>
            <a:off x="6968100" y="4312150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6118000" y="3635491"/>
            <a:ext cx="945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(Satisfied)</a:t>
            </a:r>
            <a:endParaRPr sz="1100"/>
          </a:p>
        </p:txBody>
      </p:sp>
      <p:sp>
        <p:nvSpPr>
          <p:cNvPr id="112" name="Google Shape;112;p15"/>
          <p:cNvSpPr/>
          <p:nvPr/>
        </p:nvSpPr>
        <p:spPr>
          <a:xfrm>
            <a:off x="7705650" y="2891050"/>
            <a:ext cx="11703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from Step 2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i="1">
              <a:solidFill>
                <a:schemeClr val="dk1"/>
              </a:solidFill>
            </a:endParaRPr>
          </a:p>
        </p:txBody>
      </p:sp>
      <p:cxnSp>
        <p:nvCxnSpPr>
          <p:cNvPr id="113" name="Google Shape;113;p15"/>
          <p:cNvCxnSpPr>
            <a:stCxn id="88" idx="3"/>
            <a:endCxn id="112" idx="1"/>
          </p:cNvCxnSpPr>
          <p:nvPr/>
        </p:nvCxnSpPr>
        <p:spPr>
          <a:xfrm>
            <a:off x="6974550" y="3216925"/>
            <a:ext cx="731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6968850" y="2706375"/>
            <a:ext cx="1255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(Not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Satisfied)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Navier Stokes Equations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75" y="1152476"/>
            <a:ext cx="4737801" cy="21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850" y="2813525"/>
            <a:ext cx="4582624" cy="18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Criterion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1225026"/>
            <a:ext cx="6083573" cy="17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175" y="3336750"/>
            <a:ext cx="3473575" cy="12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Criterion Equations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0073"/>
            <a:ext cx="6094801" cy="1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675" y="2488400"/>
            <a:ext cx="4359773" cy="256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of Coordinates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50" y="1259925"/>
            <a:ext cx="5344951" cy="30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