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5" roundtripDataSignature="AMtx7mhz2Nb8o2SH3wx4Vy3+llVkqz2B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" orient="horz"/>
        <p:guide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08344214857515"/>
          <c:y val="5.8099173553719005E-2"/>
          <c:w val="0.8083844306884993"/>
          <c:h val="0.79534912474783637"/>
        </c:manualLayout>
      </c:layout>
      <c:scatterChart>
        <c:scatterStyle val="smoothMarker"/>
        <c:varyColors val="0"/>
        <c:ser>
          <c:idx val="0"/>
          <c:order val="0"/>
          <c:tx>
            <c:v>Drag force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Sheet1!$A$1:$A$50</c:f>
              <c:numCache>
                <c:formatCode>0.00E+00</c:formatCode>
                <c:ptCount val="50"/>
                <c:pt idx="0">
                  <c:v>2.5000000000000001E-2</c:v>
                </c:pt>
                <c:pt idx="1">
                  <c:v>0.05</c:v>
                </c:pt>
                <c:pt idx="2">
                  <c:v>7.4999999999999997E-2</c:v>
                </c:pt>
                <c:pt idx="3">
                  <c:v>0.1</c:v>
                </c:pt>
                <c:pt idx="4">
                  <c:v>0.125</c:v>
                </c:pt>
                <c:pt idx="5">
                  <c:v>0.15</c:v>
                </c:pt>
                <c:pt idx="6">
                  <c:v>0.17499999999999999</c:v>
                </c:pt>
                <c:pt idx="7">
                  <c:v>0.2</c:v>
                </c:pt>
                <c:pt idx="8">
                  <c:v>0.22500000000000001</c:v>
                </c:pt>
                <c:pt idx="9">
                  <c:v>0.25</c:v>
                </c:pt>
                <c:pt idx="10">
                  <c:v>0.27500000000000002</c:v>
                </c:pt>
                <c:pt idx="11">
                  <c:v>0.3</c:v>
                </c:pt>
                <c:pt idx="12">
                  <c:v>0.32500000000000001</c:v>
                </c:pt>
                <c:pt idx="13">
                  <c:v>0.35</c:v>
                </c:pt>
                <c:pt idx="14">
                  <c:v>0.375</c:v>
                </c:pt>
                <c:pt idx="15">
                  <c:v>0.4</c:v>
                </c:pt>
                <c:pt idx="16">
                  <c:v>0.42499999999999999</c:v>
                </c:pt>
                <c:pt idx="17">
                  <c:v>0.45</c:v>
                </c:pt>
                <c:pt idx="18">
                  <c:v>0.47499999999999998</c:v>
                </c:pt>
                <c:pt idx="19">
                  <c:v>0.5</c:v>
                </c:pt>
                <c:pt idx="20">
                  <c:v>0.52500000000000002</c:v>
                </c:pt>
                <c:pt idx="21">
                  <c:v>0.55000000000000004</c:v>
                </c:pt>
                <c:pt idx="22">
                  <c:v>0.57499999999999996</c:v>
                </c:pt>
                <c:pt idx="23">
                  <c:v>0.6</c:v>
                </c:pt>
                <c:pt idx="24">
                  <c:v>0.625</c:v>
                </c:pt>
                <c:pt idx="25">
                  <c:v>0.65</c:v>
                </c:pt>
                <c:pt idx="26">
                  <c:v>0.67500000000000004</c:v>
                </c:pt>
                <c:pt idx="27">
                  <c:v>0.7</c:v>
                </c:pt>
                <c:pt idx="28">
                  <c:v>0.72499999999999998</c:v>
                </c:pt>
                <c:pt idx="29">
                  <c:v>0.75</c:v>
                </c:pt>
                <c:pt idx="30">
                  <c:v>0.77500000000000002</c:v>
                </c:pt>
                <c:pt idx="31">
                  <c:v>0.8</c:v>
                </c:pt>
                <c:pt idx="32">
                  <c:v>0.82499999999999996</c:v>
                </c:pt>
                <c:pt idx="33">
                  <c:v>0.85</c:v>
                </c:pt>
                <c:pt idx="34">
                  <c:v>0.875</c:v>
                </c:pt>
                <c:pt idx="35">
                  <c:v>0.9</c:v>
                </c:pt>
                <c:pt idx="36">
                  <c:v>0.92500000000000004</c:v>
                </c:pt>
                <c:pt idx="37">
                  <c:v>0.95</c:v>
                </c:pt>
                <c:pt idx="38">
                  <c:v>0.97499999999999998</c:v>
                </c:pt>
                <c:pt idx="39">
                  <c:v>1</c:v>
                </c:pt>
              </c:numCache>
            </c:numRef>
          </c:xVal>
          <c:yVal>
            <c:numRef>
              <c:f>Sheet1!$D$1:$D$50</c:f>
              <c:numCache>
                <c:formatCode>0.00E+00</c:formatCode>
                <c:ptCount val="50"/>
                <c:pt idx="0">
                  <c:v>8.6262589999999998E-4</c:v>
                </c:pt>
                <c:pt idx="1">
                  <c:v>9.5210260000000001E-4</c:v>
                </c:pt>
                <c:pt idx="2">
                  <c:v>1.1240334000000001E-3</c:v>
                </c:pt>
                <c:pt idx="3">
                  <c:v>1.2459238E-3</c:v>
                </c:pt>
                <c:pt idx="4">
                  <c:v>1.2721849999999999E-3</c:v>
                </c:pt>
                <c:pt idx="5">
                  <c:v>1.2602753999999999E-3</c:v>
                </c:pt>
                <c:pt idx="6">
                  <c:v>1.2570157E-3</c:v>
                </c:pt>
                <c:pt idx="7">
                  <c:v>1.2538348E-3</c:v>
                </c:pt>
                <c:pt idx="8">
                  <c:v>1.2515674E-3</c:v>
                </c:pt>
                <c:pt idx="9">
                  <c:v>1.2509859999999999E-3</c:v>
                </c:pt>
                <c:pt idx="10">
                  <c:v>1.2511103E-3</c:v>
                </c:pt>
                <c:pt idx="11">
                  <c:v>1.251144E-3</c:v>
                </c:pt>
                <c:pt idx="12">
                  <c:v>1.2513845999999999E-3</c:v>
                </c:pt>
                <c:pt idx="13">
                  <c:v>1.2513524E-3</c:v>
                </c:pt>
                <c:pt idx="14">
                  <c:v>1.2513173000000002E-3</c:v>
                </c:pt>
                <c:pt idx="15">
                  <c:v>1.2513092E-3</c:v>
                </c:pt>
                <c:pt idx="16">
                  <c:v>1.2513150999999998E-3</c:v>
                </c:pt>
                <c:pt idx="17">
                  <c:v>1.2513222000000001E-3</c:v>
                </c:pt>
                <c:pt idx="18">
                  <c:v>1.2513265999999999E-3</c:v>
                </c:pt>
                <c:pt idx="19">
                  <c:v>1.2513285000000001E-3</c:v>
                </c:pt>
                <c:pt idx="20">
                  <c:v>1.2513303E-3</c:v>
                </c:pt>
                <c:pt idx="21">
                  <c:v>1.2513311999999999E-3</c:v>
                </c:pt>
                <c:pt idx="22">
                  <c:v>1.2513324000000001E-3</c:v>
                </c:pt>
                <c:pt idx="23">
                  <c:v>1.2513331999999999E-3</c:v>
                </c:pt>
                <c:pt idx="24">
                  <c:v>1.2513345E-3</c:v>
                </c:pt>
                <c:pt idx="25">
                  <c:v>1.2513334999999998E-3</c:v>
                </c:pt>
                <c:pt idx="26">
                  <c:v>1.2513354E-3</c:v>
                </c:pt>
                <c:pt idx="27">
                  <c:v>1.2513349999999999E-3</c:v>
                </c:pt>
                <c:pt idx="28">
                  <c:v>1.2513354999999999E-3</c:v>
                </c:pt>
                <c:pt idx="29">
                  <c:v>1.2513358E-3</c:v>
                </c:pt>
                <c:pt idx="30">
                  <c:v>1.2513360999999998E-3</c:v>
                </c:pt>
                <c:pt idx="31">
                  <c:v>1.2513362999999999E-3</c:v>
                </c:pt>
                <c:pt idx="32">
                  <c:v>1.2513365E-3</c:v>
                </c:pt>
                <c:pt idx="33">
                  <c:v>1.2513365999999998E-3</c:v>
                </c:pt>
                <c:pt idx="34">
                  <c:v>1.2513366999999998E-3</c:v>
                </c:pt>
                <c:pt idx="35">
                  <c:v>1.2513358E-3</c:v>
                </c:pt>
                <c:pt idx="36">
                  <c:v>1.2513359E-3</c:v>
                </c:pt>
                <c:pt idx="37">
                  <c:v>1.2513359E-3</c:v>
                </c:pt>
                <c:pt idx="38">
                  <c:v>1.251336E-3</c:v>
                </c:pt>
                <c:pt idx="39">
                  <c:v>1.251336E-3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90E-466D-98DE-704BD8F86547}"/>
            </c:ext>
          </c:extLst>
        </c:ser>
        <c:ser>
          <c:idx val="1"/>
          <c:order val="1"/>
          <c:tx>
            <c:v>Drag coefficient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Sheet1!$A$1:$A$50</c:f>
              <c:numCache>
                <c:formatCode>0.00E+00</c:formatCode>
                <c:ptCount val="50"/>
                <c:pt idx="0">
                  <c:v>2.5000000000000001E-2</c:v>
                </c:pt>
                <c:pt idx="1">
                  <c:v>0.05</c:v>
                </c:pt>
                <c:pt idx="2">
                  <c:v>7.4999999999999997E-2</c:v>
                </c:pt>
                <c:pt idx="3">
                  <c:v>0.1</c:v>
                </c:pt>
                <c:pt idx="4">
                  <c:v>0.125</c:v>
                </c:pt>
                <c:pt idx="5">
                  <c:v>0.15</c:v>
                </c:pt>
                <c:pt idx="6">
                  <c:v>0.17499999999999999</c:v>
                </c:pt>
                <c:pt idx="7">
                  <c:v>0.2</c:v>
                </c:pt>
                <c:pt idx="8">
                  <c:v>0.22500000000000001</c:v>
                </c:pt>
                <c:pt idx="9">
                  <c:v>0.25</c:v>
                </c:pt>
                <c:pt idx="10">
                  <c:v>0.27500000000000002</c:v>
                </c:pt>
                <c:pt idx="11">
                  <c:v>0.3</c:v>
                </c:pt>
                <c:pt idx="12">
                  <c:v>0.32500000000000001</c:v>
                </c:pt>
                <c:pt idx="13">
                  <c:v>0.35</c:v>
                </c:pt>
                <c:pt idx="14">
                  <c:v>0.375</c:v>
                </c:pt>
                <c:pt idx="15">
                  <c:v>0.4</c:v>
                </c:pt>
                <c:pt idx="16">
                  <c:v>0.42499999999999999</c:v>
                </c:pt>
                <c:pt idx="17">
                  <c:v>0.45</c:v>
                </c:pt>
                <c:pt idx="18">
                  <c:v>0.47499999999999998</c:v>
                </c:pt>
                <c:pt idx="19">
                  <c:v>0.5</c:v>
                </c:pt>
                <c:pt idx="20">
                  <c:v>0.52500000000000002</c:v>
                </c:pt>
                <c:pt idx="21">
                  <c:v>0.55000000000000004</c:v>
                </c:pt>
                <c:pt idx="22">
                  <c:v>0.57499999999999996</c:v>
                </c:pt>
                <c:pt idx="23">
                  <c:v>0.6</c:v>
                </c:pt>
                <c:pt idx="24">
                  <c:v>0.625</c:v>
                </c:pt>
                <c:pt idx="25">
                  <c:v>0.65</c:v>
                </c:pt>
                <c:pt idx="26">
                  <c:v>0.67500000000000004</c:v>
                </c:pt>
                <c:pt idx="27">
                  <c:v>0.7</c:v>
                </c:pt>
                <c:pt idx="28">
                  <c:v>0.72499999999999998</c:v>
                </c:pt>
                <c:pt idx="29">
                  <c:v>0.75</c:v>
                </c:pt>
                <c:pt idx="30">
                  <c:v>0.77500000000000002</c:v>
                </c:pt>
                <c:pt idx="31">
                  <c:v>0.8</c:v>
                </c:pt>
                <c:pt idx="32">
                  <c:v>0.82499999999999996</c:v>
                </c:pt>
                <c:pt idx="33">
                  <c:v>0.85</c:v>
                </c:pt>
                <c:pt idx="34">
                  <c:v>0.875</c:v>
                </c:pt>
                <c:pt idx="35">
                  <c:v>0.9</c:v>
                </c:pt>
                <c:pt idx="36">
                  <c:v>0.92500000000000004</c:v>
                </c:pt>
                <c:pt idx="37">
                  <c:v>0.95</c:v>
                </c:pt>
                <c:pt idx="38">
                  <c:v>0.97499999999999998</c:v>
                </c:pt>
                <c:pt idx="39">
                  <c:v>1</c:v>
                </c:pt>
              </c:numCache>
            </c:numRef>
          </c:xVal>
          <c:yVal>
            <c:numRef>
              <c:f>Sheet1!$G$1:$G$50</c:f>
              <c:numCache>
                <c:formatCode>0.00E+00</c:formatCode>
                <c:ptCount val="50"/>
                <c:pt idx="0">
                  <c:v>1.725252E-3</c:v>
                </c:pt>
                <c:pt idx="1">
                  <c:v>1.904205E-3</c:v>
                </c:pt>
                <c:pt idx="2">
                  <c:v>2.2480669999999999E-3</c:v>
                </c:pt>
                <c:pt idx="3">
                  <c:v>2.4918470000000002E-3</c:v>
                </c:pt>
                <c:pt idx="4">
                  <c:v>2.5443710000000001E-3</c:v>
                </c:pt>
                <c:pt idx="5">
                  <c:v>2.5205499999999999E-3</c:v>
                </c:pt>
                <c:pt idx="6">
                  <c:v>2.5140309999999999E-3</c:v>
                </c:pt>
                <c:pt idx="7">
                  <c:v>2.5076690000000001E-3</c:v>
                </c:pt>
                <c:pt idx="8">
                  <c:v>2.5031350000000001E-3</c:v>
                </c:pt>
                <c:pt idx="9">
                  <c:v>2.501971E-3</c:v>
                </c:pt>
                <c:pt idx="10">
                  <c:v>2.5022199999999999E-3</c:v>
                </c:pt>
                <c:pt idx="11">
                  <c:v>2.5022880000000001E-3</c:v>
                </c:pt>
                <c:pt idx="12">
                  <c:v>2.5027700000000001E-3</c:v>
                </c:pt>
                <c:pt idx="13">
                  <c:v>2.5027059999999999E-3</c:v>
                </c:pt>
                <c:pt idx="14">
                  <c:v>2.502635E-3</c:v>
                </c:pt>
                <c:pt idx="15">
                  <c:v>2.5026179999999999E-3</c:v>
                </c:pt>
                <c:pt idx="16">
                  <c:v>2.50263E-3</c:v>
                </c:pt>
                <c:pt idx="17">
                  <c:v>2.502645E-3</c:v>
                </c:pt>
                <c:pt idx="18">
                  <c:v>2.502654E-3</c:v>
                </c:pt>
                <c:pt idx="19">
                  <c:v>2.5026580000000001E-3</c:v>
                </c:pt>
                <c:pt idx="20">
                  <c:v>2.5026610000000002E-3</c:v>
                </c:pt>
                <c:pt idx="21">
                  <c:v>2.502663E-3</c:v>
                </c:pt>
                <c:pt idx="22">
                  <c:v>2.5026649999999998E-3</c:v>
                </c:pt>
                <c:pt idx="23">
                  <c:v>2.5026670000000001E-3</c:v>
                </c:pt>
                <c:pt idx="24">
                  <c:v>2.5026689999999999E-3</c:v>
                </c:pt>
                <c:pt idx="25">
                  <c:v>2.502668E-3</c:v>
                </c:pt>
                <c:pt idx="26">
                  <c:v>2.5026710000000001E-3</c:v>
                </c:pt>
                <c:pt idx="27">
                  <c:v>2.5026699999999998E-3</c:v>
                </c:pt>
                <c:pt idx="28">
                  <c:v>2.5026710000000001E-3</c:v>
                </c:pt>
                <c:pt idx="29">
                  <c:v>2.5026720000000001E-3</c:v>
                </c:pt>
                <c:pt idx="30">
                  <c:v>2.5026720000000001E-3</c:v>
                </c:pt>
                <c:pt idx="31">
                  <c:v>2.5026720000000001E-3</c:v>
                </c:pt>
                <c:pt idx="32">
                  <c:v>2.5026720000000001E-3</c:v>
                </c:pt>
                <c:pt idx="33">
                  <c:v>2.5026720000000001E-3</c:v>
                </c:pt>
                <c:pt idx="34">
                  <c:v>2.502673E-3</c:v>
                </c:pt>
                <c:pt idx="35">
                  <c:v>2.502673E-3</c:v>
                </c:pt>
                <c:pt idx="36">
                  <c:v>2.502673E-3</c:v>
                </c:pt>
                <c:pt idx="37">
                  <c:v>2.502673E-3</c:v>
                </c:pt>
                <c:pt idx="38">
                  <c:v>2.502673E-3</c:v>
                </c:pt>
                <c:pt idx="39">
                  <c:v>2.502673E-3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90E-466D-98DE-704BD8F86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371592"/>
        <c:axId val="394376840"/>
      </c:scatterChart>
      <c:valAx>
        <c:axId val="394371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</a:t>
                </a:r>
              </a:p>
            </c:rich>
          </c:tx>
          <c:layout>
            <c:manualLayout>
              <c:xMode val="edge"/>
              <c:yMode val="edge"/>
              <c:x val="0.50576595339093311"/>
              <c:y val="0.920110192837465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376840"/>
        <c:crosses val="autoZero"/>
        <c:crossBetween val="midCat"/>
      </c:valAx>
      <c:valAx>
        <c:axId val="394376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371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628042730260971"/>
          <c:y val="0.27474055614191722"/>
          <c:w val="0.27145321466347216"/>
          <c:h val="0.153936877367211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master mit Siegel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/>
          <p:nvPr/>
        </p:nvSpPr>
        <p:spPr>
          <a:xfrm>
            <a:off x="209600" y="1986682"/>
            <a:ext cx="8934400" cy="295041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0"/>
          <p:cNvSpPr/>
          <p:nvPr/>
        </p:nvSpPr>
        <p:spPr>
          <a:xfrm>
            <a:off x="209600" y="986040"/>
            <a:ext cx="8934400" cy="97610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U-Siegel" id="16" name="Google Shape;1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93202" y="2543265"/>
            <a:ext cx="2352753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0"/>
          <p:cNvSpPr txBox="1"/>
          <p:nvPr>
            <p:ph type="ctrTitle"/>
          </p:nvPr>
        </p:nvSpPr>
        <p:spPr>
          <a:xfrm>
            <a:off x="396000" y="1047751"/>
            <a:ext cx="8568000" cy="435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396000" y="1489898"/>
            <a:ext cx="8568000" cy="460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9pPr>
          </a:lstStyle>
          <a:p/>
        </p:txBody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1800"/>
              <a:buFont typeface="Arial"/>
              <a:buChar char="●"/>
              <a:defRPr b="1" i="0" sz="32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003865"/>
              </a:buClr>
              <a:buSzPts val="1400"/>
              <a:buFont typeface="Arial"/>
              <a:buChar char="○"/>
              <a:defRPr b="0" i="0" sz="28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003865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003865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003865"/>
              </a:buClr>
              <a:buSzPts val="1400"/>
              <a:buFont typeface="Arial"/>
              <a:buChar char="○"/>
              <a:defRPr b="0" i="0" sz="20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900"/>
              <a:buFont typeface="Arial"/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900"/>
              <a:buFont typeface="Arial"/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900"/>
              <a:buFont typeface="Arial"/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900"/>
              <a:buFont typeface="Arial"/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900"/>
              <a:buFont typeface="Arial"/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900"/>
              <a:buFont typeface="Arial"/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900"/>
              <a:buFont typeface="Arial"/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900"/>
              <a:buFont typeface="Arial"/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900"/>
              <a:buFont typeface="Arial"/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master mit Bild(ern)">
  <p:cSld name="Titelmaster mit Bild(ern)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/>
          <p:nvPr>
            <p:ph idx="2" type="pic"/>
          </p:nvPr>
        </p:nvSpPr>
        <p:spPr>
          <a:xfrm>
            <a:off x="208800" y="1983581"/>
            <a:ext cx="8935200" cy="29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5"/>
          <p:cNvSpPr/>
          <p:nvPr/>
        </p:nvSpPr>
        <p:spPr>
          <a:xfrm>
            <a:off x="209600" y="986040"/>
            <a:ext cx="8934400" cy="97610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5"/>
          <p:cNvSpPr txBox="1"/>
          <p:nvPr>
            <p:ph type="ctrTitle"/>
          </p:nvPr>
        </p:nvSpPr>
        <p:spPr>
          <a:xfrm>
            <a:off x="381600" y="1047751"/>
            <a:ext cx="8568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25"/>
          <p:cNvSpPr txBox="1"/>
          <p:nvPr>
            <p:ph idx="1" type="subTitle"/>
          </p:nvPr>
        </p:nvSpPr>
        <p:spPr>
          <a:xfrm>
            <a:off x="395999" y="1489898"/>
            <a:ext cx="8568000" cy="460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master eigenes Logo">
  <p:cSld name="Titelmaster eigenes Log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/>
          <p:nvPr/>
        </p:nvSpPr>
        <p:spPr>
          <a:xfrm>
            <a:off x="209600" y="1986682"/>
            <a:ext cx="8934400" cy="295041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6"/>
          <p:cNvSpPr/>
          <p:nvPr/>
        </p:nvSpPr>
        <p:spPr>
          <a:xfrm>
            <a:off x="209600" y="986040"/>
            <a:ext cx="8934400" cy="97610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6"/>
          <p:cNvSpPr txBox="1"/>
          <p:nvPr>
            <p:ph type="ctrTitle"/>
          </p:nvPr>
        </p:nvSpPr>
        <p:spPr>
          <a:xfrm>
            <a:off x="396000" y="1047751"/>
            <a:ext cx="8568000" cy="435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26"/>
          <p:cNvSpPr txBox="1"/>
          <p:nvPr>
            <p:ph idx="1" type="subTitle"/>
          </p:nvPr>
        </p:nvSpPr>
        <p:spPr>
          <a:xfrm>
            <a:off x="396000" y="1489898"/>
            <a:ext cx="8568000" cy="460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6"/>
          <p:cNvSpPr txBox="1"/>
          <p:nvPr/>
        </p:nvSpPr>
        <p:spPr>
          <a:xfrm>
            <a:off x="7295606" y="4232956"/>
            <a:ext cx="1426482" cy="473075"/>
          </a:xfrm>
          <a:prstGeom prst="rect">
            <a:avLst/>
          </a:prstGeom>
          <a:solidFill>
            <a:srgbClr val="7685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master mit größerem Raum für Titel + Siegel">
  <p:cSld name="Titelmaster mit größerem Raum für Titel + Siegel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/>
          <p:nvPr/>
        </p:nvSpPr>
        <p:spPr>
          <a:xfrm>
            <a:off x="208800" y="2986088"/>
            <a:ext cx="8932069" cy="195101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7"/>
          <p:cNvSpPr/>
          <p:nvPr/>
        </p:nvSpPr>
        <p:spPr>
          <a:xfrm>
            <a:off x="208800" y="986040"/>
            <a:ext cx="8935200" cy="19714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U-Siegel" id="33" name="Google Shape;3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4739" y="3609975"/>
            <a:ext cx="1295978" cy="131692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7"/>
          <p:cNvSpPr txBox="1"/>
          <p:nvPr>
            <p:ph type="ctrTitle"/>
          </p:nvPr>
        </p:nvSpPr>
        <p:spPr>
          <a:xfrm>
            <a:off x="381599" y="1047750"/>
            <a:ext cx="8576963" cy="934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27"/>
          <p:cNvSpPr txBox="1"/>
          <p:nvPr>
            <p:ph idx="1" type="subTitle"/>
          </p:nvPr>
        </p:nvSpPr>
        <p:spPr>
          <a:xfrm>
            <a:off x="379832" y="2014237"/>
            <a:ext cx="8591519" cy="856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33333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maste rmit größerem Raum für Titel + Logo">
  <p:cSld name="Titelmaste rmit größerem Raum für Titel + Log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/>
          <p:nvPr/>
        </p:nvSpPr>
        <p:spPr>
          <a:xfrm>
            <a:off x="208800" y="2986088"/>
            <a:ext cx="8932069" cy="195101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8"/>
          <p:cNvSpPr/>
          <p:nvPr/>
        </p:nvSpPr>
        <p:spPr>
          <a:xfrm>
            <a:off x="208800" y="986040"/>
            <a:ext cx="8935200" cy="19714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8"/>
          <p:cNvSpPr txBox="1"/>
          <p:nvPr>
            <p:ph type="ctrTitle"/>
          </p:nvPr>
        </p:nvSpPr>
        <p:spPr>
          <a:xfrm>
            <a:off x="381599" y="1047750"/>
            <a:ext cx="8576963" cy="934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8"/>
          <p:cNvSpPr txBox="1"/>
          <p:nvPr>
            <p:ph idx="1" type="subTitle"/>
          </p:nvPr>
        </p:nvSpPr>
        <p:spPr>
          <a:xfrm>
            <a:off x="379832" y="2014237"/>
            <a:ext cx="8591519" cy="856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33333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8"/>
          <p:cNvSpPr txBox="1"/>
          <p:nvPr/>
        </p:nvSpPr>
        <p:spPr>
          <a:xfrm>
            <a:off x="7295606" y="4232956"/>
            <a:ext cx="1426482" cy="473075"/>
          </a:xfrm>
          <a:prstGeom prst="rect">
            <a:avLst/>
          </a:prstGeom>
          <a:solidFill>
            <a:srgbClr val="7685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master mit größerem Raum für Titel und Bild(ern) ">
  <p:cSld name="Titelmaster mit größerem Raum für Titel und Bild(ern) 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/>
          <p:nvPr/>
        </p:nvSpPr>
        <p:spPr>
          <a:xfrm>
            <a:off x="208800" y="986040"/>
            <a:ext cx="8935200" cy="19714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9"/>
          <p:cNvSpPr txBox="1"/>
          <p:nvPr>
            <p:ph type="ctrTitle"/>
          </p:nvPr>
        </p:nvSpPr>
        <p:spPr>
          <a:xfrm>
            <a:off x="396000" y="1047750"/>
            <a:ext cx="8568000" cy="934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29"/>
          <p:cNvSpPr txBox="1"/>
          <p:nvPr>
            <p:ph idx="1" type="subTitle"/>
          </p:nvPr>
        </p:nvSpPr>
        <p:spPr>
          <a:xfrm>
            <a:off x="396000" y="2014237"/>
            <a:ext cx="8568000" cy="856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33333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9"/>
          <p:cNvSpPr/>
          <p:nvPr>
            <p:ph idx="2" type="pic"/>
          </p:nvPr>
        </p:nvSpPr>
        <p:spPr>
          <a:xfrm>
            <a:off x="208800" y="2988000"/>
            <a:ext cx="89316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AU TeTitelmaster mit sehr großem Raum für Titel und Siegel">
  <p:cSld name="FAU TeTitelmaster mit sehr großem Raum für Titel und Siegel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/>
          <p:nvPr/>
        </p:nvSpPr>
        <p:spPr>
          <a:xfrm>
            <a:off x="209600" y="986039"/>
            <a:ext cx="8934400" cy="395267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U-Siegel" id="49" name="Google Shape;4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4739" y="3609975"/>
            <a:ext cx="1295978" cy="131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0"/>
          <p:cNvSpPr txBox="1"/>
          <p:nvPr>
            <p:ph idx="1" type="subTitle"/>
          </p:nvPr>
        </p:nvSpPr>
        <p:spPr>
          <a:xfrm>
            <a:off x="381599" y="2864694"/>
            <a:ext cx="8589751" cy="1982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0"/>
          <p:cNvSpPr txBox="1"/>
          <p:nvPr>
            <p:ph type="ctrTitle"/>
          </p:nvPr>
        </p:nvSpPr>
        <p:spPr>
          <a:xfrm>
            <a:off x="396000" y="1047751"/>
            <a:ext cx="8568000" cy="17274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sseite">
  <p:cSld name="Inhaltssei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396000" y="684000"/>
            <a:ext cx="8504559" cy="4130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3865"/>
              </a:buClr>
              <a:buSzPts val="3200"/>
              <a:buFont typeface="Arial"/>
              <a:buAutoNum type="arabicPeriod"/>
              <a:defRPr b="1" i="0" sz="32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386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386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3865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6809840" y="4950000"/>
            <a:ext cx="108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8227255" y="49500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22"/>
          <p:cNvSpPr txBox="1"/>
          <p:nvPr>
            <p:ph idx="11" type="ftr"/>
          </p:nvPr>
        </p:nvSpPr>
        <p:spPr>
          <a:xfrm>
            <a:off x="205970" y="4950000"/>
            <a:ext cx="6120000" cy="144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sseite mit Logo">
  <p:cSld name="Inhaltsseite mit Log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idx="1" type="body"/>
          </p:nvPr>
        </p:nvSpPr>
        <p:spPr>
          <a:xfrm>
            <a:off x="396000" y="684000"/>
            <a:ext cx="8504559" cy="4130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3865"/>
              </a:buClr>
              <a:buSzPts val="3200"/>
              <a:buFont typeface="Arial"/>
              <a:buAutoNum type="arabicPeriod"/>
              <a:defRPr b="1" i="0" sz="32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3865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386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3865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3"/>
          <p:cNvSpPr txBox="1"/>
          <p:nvPr/>
        </p:nvSpPr>
        <p:spPr>
          <a:xfrm>
            <a:off x="7295606" y="4232956"/>
            <a:ext cx="1426482" cy="47307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/>
          </a:p>
        </p:txBody>
      </p:sp>
      <p:sp>
        <p:nvSpPr>
          <p:cNvPr id="68" name="Google Shape;68;p23"/>
          <p:cNvSpPr txBox="1"/>
          <p:nvPr>
            <p:ph idx="10" type="dt"/>
          </p:nvPr>
        </p:nvSpPr>
        <p:spPr>
          <a:xfrm>
            <a:off x="6809840" y="4950000"/>
            <a:ext cx="108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8227255" y="49500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205970" y="4950000"/>
            <a:ext cx="6120000" cy="144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U_Logo_Tech_englisch_DinA4_RGB.emf" id="10" name="Google Shape;1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031249" y="192299"/>
            <a:ext cx="1707742" cy="44672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/>
          <p:nvPr/>
        </p:nvSpPr>
        <p:spPr>
          <a:xfrm>
            <a:off x="0" y="987573"/>
            <a:ext cx="190500" cy="97219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9"/>
          <p:cNvSpPr/>
          <p:nvPr/>
        </p:nvSpPr>
        <p:spPr>
          <a:xfrm>
            <a:off x="-1" y="1984722"/>
            <a:ext cx="190800" cy="97200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U_Logo_Tech_englisch_DinA4_RGB.emf" id="53" name="Google Shape;53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11096" y="94679"/>
            <a:ext cx="1070967" cy="2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1"/>
          <p:cNvSpPr/>
          <p:nvPr/>
        </p:nvSpPr>
        <p:spPr>
          <a:xfrm>
            <a:off x="1" y="1489250"/>
            <a:ext cx="178593" cy="482425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1"/>
          <p:cNvSpPr/>
          <p:nvPr/>
        </p:nvSpPr>
        <p:spPr>
          <a:xfrm>
            <a:off x="0" y="982043"/>
            <a:ext cx="178593" cy="48242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1"/>
          <p:cNvSpPr/>
          <p:nvPr/>
        </p:nvSpPr>
        <p:spPr>
          <a:xfrm>
            <a:off x="204789" y="493041"/>
            <a:ext cx="8941448" cy="4443289"/>
          </a:xfrm>
          <a:custGeom>
            <a:rect b="b" l="l" r="r" t="t"/>
            <a:pathLst>
              <a:path extrusionOk="0" h="721519" w="723900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noFill/>
          <a:ln cap="flat" cmpd="sng" w="9525">
            <a:solidFill>
              <a:srgbClr val="0038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205970" y="4950000"/>
            <a:ext cx="6120000" cy="144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6809840" y="4950000"/>
            <a:ext cx="108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8227255" y="49500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396000" y="991106"/>
            <a:ext cx="8568000" cy="435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69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None/>
            </a:pPr>
            <a:r>
              <a:rPr lang="en" sz="2520"/>
              <a:t>Modelling, Simulation, and Optimization</a:t>
            </a:r>
            <a:br>
              <a:rPr lang="en" sz="1800"/>
            </a:br>
            <a:r>
              <a:rPr b="0" lang="en" sz="1800"/>
              <a:t>Summer term 2019 </a:t>
            </a:r>
            <a:br>
              <a:rPr b="0" lang="en" sz="1800"/>
            </a:br>
            <a:br>
              <a:rPr b="0" lang="en" sz="1800"/>
            </a:br>
            <a:r>
              <a:rPr lang="en" sz="2520"/>
              <a:t>Shape Optimization of Submarines</a:t>
            </a:r>
            <a:br>
              <a:rPr lang="en" sz="2520"/>
            </a:br>
            <a:endParaRPr sz="2520"/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396000" y="2571750"/>
            <a:ext cx="8568000" cy="5314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"/>
              <a:t>28.05.2019</a:t>
            </a:r>
            <a:endParaRPr/>
          </a:p>
        </p:txBody>
      </p:sp>
      <p:sp>
        <p:nvSpPr>
          <p:cNvPr id="81" name="Google Shape;81;p1"/>
          <p:cNvSpPr/>
          <p:nvPr/>
        </p:nvSpPr>
        <p:spPr>
          <a:xfrm>
            <a:off x="396000" y="38589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>
          <a:xfrm>
            <a:off x="128962" y="635449"/>
            <a:ext cx="5017573" cy="50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Solution of NSE - Streamline</a:t>
            </a:r>
            <a:endParaRPr/>
          </a:p>
        </p:txBody>
      </p:sp>
      <p:pic>
        <p:nvPicPr>
          <p:cNvPr descr="A picture containing colorful&#10;&#10;Description automatically generated" id="194" name="Google Shape;194;p10"/>
          <p:cNvPicPr preferRelativeResize="0"/>
          <p:nvPr/>
        </p:nvPicPr>
        <p:blipFill rotWithShape="1">
          <a:blip r:embed="rId3">
            <a:alphaModFix/>
          </a:blip>
          <a:srcRect b="21179" l="25943" r="12072" t="20767"/>
          <a:stretch/>
        </p:blipFill>
        <p:spPr>
          <a:xfrm>
            <a:off x="1938043" y="1367555"/>
            <a:ext cx="5316467" cy="2985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electronics&#10;&#10;Description automatically generated" id="195" name="Google Shape;195;p10"/>
          <p:cNvPicPr preferRelativeResize="0"/>
          <p:nvPr/>
        </p:nvPicPr>
        <p:blipFill rotWithShape="1">
          <a:blip r:embed="rId4">
            <a:alphaModFix/>
          </a:blip>
          <a:srcRect b="10853" l="6889" r="86981" t="79292"/>
          <a:stretch/>
        </p:blipFill>
        <p:spPr>
          <a:xfrm>
            <a:off x="865849" y="3438330"/>
            <a:ext cx="891332" cy="91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electronics&#10;&#10;Description automatically generated" id="200" name="Google Shape;200;p11"/>
          <p:cNvPicPr preferRelativeResize="0"/>
          <p:nvPr/>
        </p:nvPicPr>
        <p:blipFill rotWithShape="1">
          <a:blip r:embed="rId3">
            <a:alphaModFix/>
          </a:blip>
          <a:srcRect b="9380" l="24172" r="12918" t="9753"/>
          <a:stretch/>
        </p:blipFill>
        <p:spPr>
          <a:xfrm>
            <a:off x="2767476" y="1263145"/>
            <a:ext cx="3957005" cy="324904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1"/>
          <p:cNvSpPr txBox="1"/>
          <p:nvPr/>
        </p:nvSpPr>
        <p:spPr>
          <a:xfrm>
            <a:off x="128962" y="635449"/>
            <a:ext cx="5308885" cy="50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Solution of NSE - Pressure</a:t>
            </a:r>
            <a:endParaRPr/>
          </a:p>
        </p:txBody>
      </p:sp>
      <p:pic>
        <p:nvPicPr>
          <p:cNvPr descr="A picture containing electronics&#10;&#10;Description automatically generated" id="202" name="Google Shape;202;p11"/>
          <p:cNvPicPr preferRelativeResize="0"/>
          <p:nvPr/>
        </p:nvPicPr>
        <p:blipFill rotWithShape="1">
          <a:blip r:embed="rId3">
            <a:alphaModFix/>
          </a:blip>
          <a:srcRect b="10853" l="6889" r="86981" t="79292"/>
          <a:stretch/>
        </p:blipFill>
        <p:spPr>
          <a:xfrm>
            <a:off x="930585" y="3592863"/>
            <a:ext cx="891332" cy="91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/>
        </p:nvSpPr>
        <p:spPr>
          <a:xfrm>
            <a:off x="128962" y="635449"/>
            <a:ext cx="5308885" cy="50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Solution of NSE – Drag Force</a:t>
            </a:r>
            <a:endParaRPr/>
          </a:p>
        </p:txBody>
      </p:sp>
      <p:graphicFrame>
        <p:nvGraphicFramePr>
          <p:cNvPr id="208" name="Google Shape;208;p12"/>
          <p:cNvGraphicFramePr/>
          <p:nvPr/>
        </p:nvGraphicFramePr>
        <p:xfrm>
          <a:off x="1762200" y="1142275"/>
          <a:ext cx="5619600" cy="354150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209" name="Google Shape;209;p12"/>
          <p:cNvSpPr txBox="1"/>
          <p:nvPr/>
        </p:nvSpPr>
        <p:spPr>
          <a:xfrm>
            <a:off x="3248584" y="3073917"/>
            <a:ext cx="32270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Drag force = Pressure force + Viscous force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/>
        </p:nvSpPr>
        <p:spPr>
          <a:xfrm>
            <a:off x="128963" y="635449"/>
            <a:ext cx="7979256" cy="50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Objective function</a:t>
            </a:r>
            <a:endParaRPr/>
          </a:p>
        </p:txBody>
      </p:sp>
      <p:sp>
        <p:nvSpPr>
          <p:cNvPr id="215" name="Google Shape;215;p13"/>
          <p:cNvSpPr txBox="1"/>
          <p:nvPr/>
        </p:nvSpPr>
        <p:spPr>
          <a:xfrm>
            <a:off x="202301" y="1290680"/>
            <a:ext cx="8415717" cy="23357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131" l="-253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/>
        </p:nvSpPr>
        <p:spPr>
          <a:xfrm>
            <a:off x="128963" y="635449"/>
            <a:ext cx="3075483" cy="50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Adjoint Equation</a:t>
            </a:r>
            <a:endParaRPr/>
          </a:p>
        </p:txBody>
      </p:sp>
      <p:sp>
        <p:nvSpPr>
          <p:cNvPr id="221" name="Google Shape;221;p14"/>
          <p:cNvSpPr/>
          <p:nvPr/>
        </p:nvSpPr>
        <p:spPr>
          <a:xfrm>
            <a:off x="343910" y="1142275"/>
            <a:ext cx="8160819" cy="10593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62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22" name="Google Shape;222;p14"/>
          <p:cNvSpPr txBox="1"/>
          <p:nvPr/>
        </p:nvSpPr>
        <p:spPr>
          <a:xfrm>
            <a:off x="128963" y="2099853"/>
            <a:ext cx="5592106" cy="50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Adjoint Boundary Conditions</a:t>
            </a:r>
            <a:endParaRPr/>
          </a:p>
        </p:txBody>
      </p:sp>
      <p:sp>
        <p:nvSpPr>
          <p:cNvPr id="223" name="Google Shape;223;p14"/>
          <p:cNvSpPr/>
          <p:nvPr/>
        </p:nvSpPr>
        <p:spPr>
          <a:xfrm>
            <a:off x="748510" y="2708494"/>
            <a:ext cx="6631426" cy="14773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348" l="-826" r="0" t="-205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/>
        </p:nvSpPr>
        <p:spPr>
          <a:xfrm>
            <a:off x="137055" y="635449"/>
            <a:ext cx="4823363" cy="50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Weighted Gradient Method </a:t>
            </a:r>
            <a:endParaRPr/>
          </a:p>
        </p:txBody>
      </p:sp>
      <p:sp>
        <p:nvSpPr>
          <p:cNvPr id="229" name="Google Shape;229;p15"/>
          <p:cNvSpPr txBox="1"/>
          <p:nvPr/>
        </p:nvSpPr>
        <p:spPr>
          <a:xfrm>
            <a:off x="2306230" y="1371600"/>
            <a:ext cx="4677884" cy="28031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99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/>
        </p:nvSpPr>
        <p:spPr>
          <a:xfrm>
            <a:off x="137055" y="635449"/>
            <a:ext cx="4823363" cy="50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343911" y="1290919"/>
            <a:ext cx="85735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Solver creation for Optimization objective function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Mesh improvements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>
            <p:ph idx="10" type="dt"/>
          </p:nvPr>
        </p:nvSpPr>
        <p:spPr>
          <a:xfrm>
            <a:off x="7232073" y="4961606"/>
            <a:ext cx="863244" cy="181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26.05.2019</a:t>
            </a:r>
            <a:endParaRPr/>
          </a:p>
        </p:txBody>
      </p:sp>
      <p:sp>
        <p:nvSpPr>
          <p:cNvPr id="241" name="Google Shape;241;p17"/>
          <p:cNvSpPr txBox="1"/>
          <p:nvPr>
            <p:ph idx="12" type="sldNum"/>
          </p:nvPr>
        </p:nvSpPr>
        <p:spPr>
          <a:xfrm>
            <a:off x="8165655" y="4961606"/>
            <a:ext cx="732159" cy="181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17"/>
          <p:cNvSpPr txBox="1"/>
          <p:nvPr>
            <p:ph idx="11" type="ftr"/>
          </p:nvPr>
        </p:nvSpPr>
        <p:spPr>
          <a:xfrm>
            <a:off x="201955" y="4962059"/>
            <a:ext cx="6761553" cy="1750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 txBox="1"/>
          <p:nvPr/>
        </p:nvSpPr>
        <p:spPr>
          <a:xfrm>
            <a:off x="393255" y="1424453"/>
            <a:ext cx="8504559" cy="1147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38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137055" y="635449"/>
            <a:ext cx="8578067" cy="50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t/>
            </a:r>
            <a:endParaRPr b="0" sz="2800">
              <a:solidFill>
                <a:srgbClr val="0038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rPr b="0" lang="en" sz="2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lang="en" sz="14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1. Shape optimization of body located in incompressible Navier-Stokes flow based on optimal control theory – H. Okumura, M.Kawahara</a:t>
            </a:r>
            <a:endParaRPr b="0" sz="1400">
              <a:solidFill>
                <a:srgbClr val="0038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3865"/>
              </a:buClr>
              <a:buSzPts val="1400"/>
              <a:buFont typeface="Arial"/>
              <a:buNone/>
            </a:pPr>
            <a:r>
              <a:rPr b="0" lang="en" sz="14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        2. Shape optimization of an oscillating body in fluid flow by adjoint equation and ALE Finite Element Methods – Hiroki Yoshida and Mutsuto Kawahara.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type="ctrTitle"/>
          </p:nvPr>
        </p:nvSpPr>
        <p:spPr>
          <a:xfrm>
            <a:off x="381600" y="1047751"/>
            <a:ext cx="8568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69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None/>
            </a:pPr>
            <a:r>
              <a:rPr lang="en" sz="2520"/>
              <a:t> </a:t>
            </a:r>
            <a:endParaRPr/>
          </a:p>
        </p:txBody>
      </p:sp>
      <p:sp>
        <p:nvSpPr>
          <p:cNvPr id="250" name="Google Shape;250;p18"/>
          <p:cNvSpPr txBox="1"/>
          <p:nvPr>
            <p:ph idx="1" type="subTitle"/>
          </p:nvPr>
        </p:nvSpPr>
        <p:spPr>
          <a:xfrm>
            <a:off x="381600" y="1350525"/>
            <a:ext cx="8568000" cy="460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" sz="4000"/>
              <a:t>THANK YOU</a:t>
            </a:r>
            <a:endParaRPr/>
          </a:p>
        </p:txBody>
      </p:sp>
      <p:pic>
        <p:nvPicPr>
          <p:cNvPr descr="S:\FBTECHFAK\Bilderarchiv\Campus\2012\TechFakAbschluss301112-4271.jpg" id="251" name="Google Shape;251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597" l="3663" r="4386" t="23288"/>
          <a:stretch/>
        </p:blipFill>
        <p:spPr>
          <a:xfrm>
            <a:off x="215659" y="1983580"/>
            <a:ext cx="8928341" cy="29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idx="1" type="body"/>
          </p:nvPr>
        </p:nvSpPr>
        <p:spPr>
          <a:xfrm>
            <a:off x="396000" y="684000"/>
            <a:ext cx="8504559" cy="4130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3200"/>
              <a:buNone/>
            </a:pPr>
            <a:r>
              <a:rPr lang="en"/>
              <a:t>Outline…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3865"/>
              </a:buClr>
              <a:buSzPts val="1600"/>
              <a:buNone/>
            </a:pPr>
            <a:r>
              <a:t/>
            </a:r>
            <a:endParaRPr sz="1600"/>
          </a:p>
          <a:p>
            <a:pPr indent="-540000" lvl="0" marL="540000" rtl="0" algn="l">
              <a:spcBef>
                <a:spcPts val="360"/>
              </a:spcBef>
              <a:spcAft>
                <a:spcPts val="0"/>
              </a:spcAft>
              <a:buClr>
                <a:srgbClr val="003865"/>
              </a:buClr>
              <a:buSzPts val="1800"/>
              <a:buAutoNum type="arabicPeriod"/>
            </a:pPr>
            <a:r>
              <a:rPr lang="en" sz="1800"/>
              <a:t>Objective</a:t>
            </a:r>
            <a:endParaRPr/>
          </a:p>
          <a:p>
            <a:pPr indent="-540000" lvl="0" marL="540000" rtl="0" algn="l">
              <a:spcBef>
                <a:spcPts val="360"/>
              </a:spcBef>
              <a:spcAft>
                <a:spcPts val="0"/>
              </a:spcAft>
              <a:buClr>
                <a:srgbClr val="003865"/>
              </a:buClr>
              <a:buSzPts val="1800"/>
              <a:buAutoNum type="arabicPeriod"/>
            </a:pPr>
            <a:r>
              <a:rPr lang="en" sz="1800"/>
              <a:t>Model</a:t>
            </a:r>
            <a:endParaRPr/>
          </a:p>
          <a:p>
            <a:pPr indent="-540000" lvl="0" marL="540000" rtl="0" algn="l">
              <a:spcBef>
                <a:spcPts val="360"/>
              </a:spcBef>
              <a:spcAft>
                <a:spcPts val="0"/>
              </a:spcAft>
              <a:buClr>
                <a:srgbClr val="003865"/>
              </a:buClr>
              <a:buSzPts val="1800"/>
              <a:buAutoNum type="arabicPeriod"/>
            </a:pPr>
            <a:r>
              <a:rPr lang="en" sz="1800"/>
              <a:t>Optimization Algorithm</a:t>
            </a:r>
            <a:endParaRPr/>
          </a:p>
          <a:p>
            <a:pPr indent="-540000" lvl="0" marL="540000" rtl="0" algn="l">
              <a:spcBef>
                <a:spcPts val="360"/>
              </a:spcBef>
              <a:spcAft>
                <a:spcPts val="0"/>
              </a:spcAft>
              <a:buClr>
                <a:srgbClr val="003865"/>
              </a:buClr>
              <a:buSzPts val="1800"/>
              <a:buAutoNum type="arabicPeriod"/>
            </a:pPr>
            <a:r>
              <a:rPr lang="en" sz="1800"/>
              <a:t>NSE and Boundary conditions</a:t>
            </a:r>
            <a:endParaRPr/>
          </a:p>
          <a:p>
            <a:pPr indent="-540000" lvl="0" marL="540000" rtl="0" algn="l">
              <a:spcBef>
                <a:spcPts val="360"/>
              </a:spcBef>
              <a:spcAft>
                <a:spcPts val="0"/>
              </a:spcAft>
              <a:buClr>
                <a:srgbClr val="003865"/>
              </a:buClr>
              <a:buSzPts val="1800"/>
              <a:buAutoNum type="arabicPeriod"/>
            </a:pPr>
            <a:r>
              <a:rPr lang="en" sz="1800"/>
              <a:t>Solution of NSE and Solver details</a:t>
            </a:r>
            <a:endParaRPr/>
          </a:p>
          <a:p>
            <a:pPr indent="-540000" lvl="0" marL="540000" rtl="0" algn="l">
              <a:spcBef>
                <a:spcPts val="360"/>
              </a:spcBef>
              <a:spcAft>
                <a:spcPts val="0"/>
              </a:spcAft>
              <a:buClr>
                <a:srgbClr val="003865"/>
              </a:buClr>
              <a:buSzPts val="1800"/>
              <a:buAutoNum type="arabicPeriod"/>
            </a:pPr>
            <a:r>
              <a:rPr lang="en" sz="1800"/>
              <a:t>Objective function</a:t>
            </a:r>
            <a:endParaRPr/>
          </a:p>
          <a:p>
            <a:pPr indent="-540000" lvl="0" marL="540000" rtl="0" algn="l">
              <a:spcBef>
                <a:spcPts val="360"/>
              </a:spcBef>
              <a:spcAft>
                <a:spcPts val="0"/>
              </a:spcAft>
              <a:buClr>
                <a:srgbClr val="003865"/>
              </a:buClr>
              <a:buSzPts val="1800"/>
              <a:buAutoNum type="arabicPeriod"/>
            </a:pPr>
            <a:r>
              <a:rPr lang="en" sz="1800"/>
              <a:t>Adjoint Equation and Boundary conditions</a:t>
            </a:r>
            <a:endParaRPr/>
          </a:p>
          <a:p>
            <a:pPr indent="-540000" lvl="0" marL="540000" rtl="0" algn="l">
              <a:spcBef>
                <a:spcPts val="360"/>
              </a:spcBef>
              <a:spcAft>
                <a:spcPts val="0"/>
              </a:spcAft>
              <a:buClr>
                <a:srgbClr val="003865"/>
              </a:buClr>
              <a:buSzPts val="1800"/>
              <a:buAutoNum type="arabicPeriod"/>
            </a:pPr>
            <a:r>
              <a:rPr lang="en" sz="1800"/>
              <a:t>Coordinate update by weighted gradient method</a:t>
            </a:r>
            <a:endParaRPr/>
          </a:p>
          <a:p>
            <a:pPr indent="-540000" lvl="0" marL="540000" rtl="0" algn="l">
              <a:spcBef>
                <a:spcPts val="360"/>
              </a:spcBef>
              <a:spcAft>
                <a:spcPts val="0"/>
              </a:spcAft>
              <a:buClr>
                <a:srgbClr val="003865"/>
              </a:buClr>
              <a:buSzPts val="1800"/>
              <a:buAutoNum type="arabicPeriod"/>
            </a:pPr>
            <a:r>
              <a:rPr lang="en" sz="1800"/>
              <a:t>References</a:t>
            </a:r>
            <a:endParaRPr/>
          </a:p>
          <a:p>
            <a:pPr indent="-336800" lvl="0" marL="540000" rtl="0" algn="l">
              <a:spcBef>
                <a:spcPts val="640"/>
              </a:spcBef>
              <a:spcAft>
                <a:spcPts val="0"/>
              </a:spcAft>
              <a:buClr>
                <a:srgbClr val="003865"/>
              </a:buClr>
              <a:buSzPts val="3200"/>
              <a:buNone/>
            </a:pPr>
            <a:r>
              <a:t/>
            </a:r>
            <a:endParaRPr/>
          </a:p>
          <a:p>
            <a:pPr indent="-336800" lvl="0" marL="540000" rtl="0" algn="l">
              <a:spcBef>
                <a:spcPts val="640"/>
              </a:spcBef>
              <a:spcAft>
                <a:spcPts val="0"/>
              </a:spcAft>
              <a:buClr>
                <a:srgbClr val="003865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87" name="Google Shape;87;p2"/>
          <p:cNvSpPr txBox="1"/>
          <p:nvPr>
            <p:ph idx="10" type="dt"/>
          </p:nvPr>
        </p:nvSpPr>
        <p:spPr>
          <a:xfrm>
            <a:off x="7232073" y="4961606"/>
            <a:ext cx="863244" cy="181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26.05.2019</a:t>
            </a:r>
            <a:endParaRPr/>
          </a:p>
        </p:txBody>
      </p:sp>
      <p:sp>
        <p:nvSpPr>
          <p:cNvPr id="88" name="Google Shape;88;p2"/>
          <p:cNvSpPr txBox="1"/>
          <p:nvPr>
            <p:ph idx="12" type="sldNum"/>
          </p:nvPr>
        </p:nvSpPr>
        <p:spPr>
          <a:xfrm>
            <a:off x="8165655" y="4961606"/>
            <a:ext cx="732159" cy="181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2"/>
          <p:cNvSpPr txBox="1"/>
          <p:nvPr>
            <p:ph idx="11" type="ftr"/>
          </p:nvPr>
        </p:nvSpPr>
        <p:spPr>
          <a:xfrm>
            <a:off x="201955" y="4962059"/>
            <a:ext cx="6761553" cy="1750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idx="1" type="body"/>
          </p:nvPr>
        </p:nvSpPr>
        <p:spPr>
          <a:xfrm>
            <a:off x="217975" y="684000"/>
            <a:ext cx="4467314" cy="4130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2800"/>
              <a:buNone/>
            </a:pPr>
            <a:r>
              <a:rPr lang="en" sz="2800"/>
              <a:t>Objective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3865"/>
              </a:buClr>
              <a:buSzPts val="1800"/>
              <a:buFont typeface="Arial"/>
              <a:buChar char="•"/>
            </a:pPr>
            <a:r>
              <a:rPr b="0" lang="en" sz="1800"/>
              <a:t>Obtain optimized Submarine body shape, as streamlined as possible, for better fuel efficiency.</a:t>
            </a:r>
            <a:endParaRPr/>
          </a:p>
          <a:p>
            <a:pPr indent="0" lvl="0" marL="0" rtl="0" algn="l">
              <a:spcBef>
                <a:spcPts val="160"/>
              </a:spcBef>
              <a:spcAft>
                <a:spcPts val="0"/>
              </a:spcAft>
              <a:buClr>
                <a:srgbClr val="003865"/>
              </a:buClr>
              <a:buSzPts val="800"/>
              <a:buNone/>
            </a:pPr>
            <a:r>
              <a:t/>
            </a:r>
            <a:endParaRPr b="0" sz="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3865"/>
              </a:buClr>
              <a:buSzPts val="1800"/>
              <a:buFont typeface="Arial"/>
              <a:buChar char="•"/>
            </a:pPr>
            <a:r>
              <a:rPr b="0" lang="en" sz="1800"/>
              <a:t>Generate a PDE model with physically meaningful boundary conditions, describing laminar flow around Submarine body with volume, radial symmetry constraints</a:t>
            </a:r>
            <a:endParaRPr/>
          </a:p>
          <a:p>
            <a:pPr indent="0" lvl="0" marL="0" rtl="0" algn="l">
              <a:spcBef>
                <a:spcPts val="160"/>
              </a:spcBef>
              <a:spcAft>
                <a:spcPts val="0"/>
              </a:spcAft>
              <a:buClr>
                <a:srgbClr val="003865"/>
              </a:buClr>
              <a:buSzPts val="800"/>
              <a:buNone/>
            </a:pPr>
            <a:r>
              <a:t/>
            </a:r>
            <a:endParaRPr b="0" sz="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3865"/>
              </a:buClr>
              <a:buSzPts val="1800"/>
              <a:buFont typeface="Arial"/>
              <a:buChar char="•"/>
            </a:pPr>
            <a:r>
              <a:rPr b="0" lang="en" sz="1800"/>
              <a:t>Some family of body shapes that are superior in terms of fuel efficiency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3865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 txBox="1"/>
          <p:nvPr>
            <p:ph idx="10" type="dt"/>
          </p:nvPr>
        </p:nvSpPr>
        <p:spPr>
          <a:xfrm>
            <a:off x="7232073" y="4961606"/>
            <a:ext cx="863244" cy="181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26-05-2019</a:t>
            </a:r>
            <a:endParaRPr/>
          </a:p>
        </p:txBody>
      </p:sp>
      <p:sp>
        <p:nvSpPr>
          <p:cNvPr id="96" name="Google Shape;96;p3"/>
          <p:cNvSpPr txBox="1"/>
          <p:nvPr>
            <p:ph idx="12" type="sldNum"/>
          </p:nvPr>
        </p:nvSpPr>
        <p:spPr>
          <a:xfrm>
            <a:off x="8165655" y="4961606"/>
            <a:ext cx="732159" cy="181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3"/>
          <p:cNvSpPr txBox="1"/>
          <p:nvPr>
            <p:ph idx="11" type="ftr"/>
          </p:nvPr>
        </p:nvSpPr>
        <p:spPr>
          <a:xfrm>
            <a:off x="201955" y="4962059"/>
            <a:ext cx="6761553" cy="1750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8210" l="7593" r="-17" t="12308"/>
          <a:stretch/>
        </p:blipFill>
        <p:spPr>
          <a:xfrm>
            <a:off x="4944544" y="1634591"/>
            <a:ext cx="4037927" cy="16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311700" y="1126274"/>
            <a:ext cx="5169397" cy="15611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1800"/>
              <a:buNone/>
            </a:pPr>
            <a:r>
              <a:rPr b="0" lang="en" sz="1800"/>
              <a:t>Objective function, J = f(D) with design variable </a:t>
            </a:r>
            <a:r>
              <a:rPr i="1" lang="en" sz="1800"/>
              <a:t>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3865"/>
              </a:buClr>
              <a:buSzPts val="1800"/>
              <a:buNone/>
            </a:pPr>
            <a:r>
              <a:rPr b="0" lang="en" sz="1800"/>
              <a:t>D - Drag Force on the body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3865"/>
              </a:buClr>
              <a:buSzPts val="1800"/>
              <a:buNone/>
            </a:pPr>
            <a:r>
              <a:rPr lang="en" sz="1800"/>
              <a:t>X </a:t>
            </a:r>
            <a:r>
              <a:rPr b="0" lang="en" sz="1800"/>
              <a:t>- Coordinates of the boundary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1800"/>
              <a:buNone/>
            </a:pPr>
            <a:r>
              <a:rPr b="0" lang="en" sz="1800"/>
              <a:t>of the body (𝜞</a:t>
            </a:r>
            <a:r>
              <a:rPr b="0" baseline="-25000" lang="en" sz="1800"/>
              <a:t>B</a:t>
            </a:r>
            <a:r>
              <a:rPr b="0" lang="en" sz="1800"/>
              <a:t>)</a:t>
            </a:r>
            <a:endParaRPr b="0" sz="1800"/>
          </a:p>
        </p:txBody>
      </p:sp>
      <p:grpSp>
        <p:nvGrpSpPr>
          <p:cNvPr id="104" name="Google Shape;104;p4"/>
          <p:cNvGrpSpPr/>
          <p:nvPr/>
        </p:nvGrpSpPr>
        <p:grpSpPr>
          <a:xfrm>
            <a:off x="4039318" y="1826399"/>
            <a:ext cx="4422850" cy="2633100"/>
            <a:chOff x="4670497" y="2140304"/>
            <a:chExt cx="4422850" cy="2633100"/>
          </a:xfrm>
        </p:grpSpPr>
        <p:sp>
          <p:nvSpPr>
            <p:cNvPr id="105" name="Google Shape;105;p4"/>
            <p:cNvSpPr/>
            <p:nvPr/>
          </p:nvSpPr>
          <p:spPr>
            <a:xfrm>
              <a:off x="5328697" y="2545954"/>
              <a:ext cx="3236400" cy="18666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375546" y="3113857"/>
              <a:ext cx="1223350" cy="744725"/>
            </a:xfrm>
            <a:custGeom>
              <a:rect b="b" l="l" r="r" t="t"/>
              <a:pathLst>
                <a:path extrusionOk="0" h="29789" w="48934">
                  <a:moveTo>
                    <a:pt x="26" y="15750"/>
                  </a:moveTo>
                  <a:cubicBezTo>
                    <a:pt x="474" y="20674"/>
                    <a:pt x="7502" y="28903"/>
                    <a:pt x="15067" y="29717"/>
                  </a:cubicBezTo>
                  <a:cubicBezTo>
                    <a:pt x="22632" y="30532"/>
                    <a:pt x="40490" y="24218"/>
                    <a:pt x="45414" y="20637"/>
                  </a:cubicBezTo>
                  <a:cubicBezTo>
                    <a:pt x="50338" y="17056"/>
                    <a:pt x="50118" y="11640"/>
                    <a:pt x="44612" y="8229"/>
                  </a:cubicBezTo>
                  <a:cubicBezTo>
                    <a:pt x="39107" y="4818"/>
                    <a:pt x="19812" y="-1081"/>
                    <a:pt x="12381" y="172"/>
                  </a:cubicBezTo>
                  <a:cubicBezTo>
                    <a:pt x="4950" y="1426"/>
                    <a:pt x="-422" y="10826"/>
                    <a:pt x="26" y="15750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" name="Google Shape;107;p4"/>
            <p:cNvCxnSpPr/>
            <p:nvPr/>
          </p:nvCxnSpPr>
          <p:spPr>
            <a:xfrm>
              <a:off x="4670497" y="2760229"/>
              <a:ext cx="65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8" name="Google Shape;108;p4"/>
            <p:cNvCxnSpPr/>
            <p:nvPr/>
          </p:nvCxnSpPr>
          <p:spPr>
            <a:xfrm>
              <a:off x="4670497" y="3102879"/>
              <a:ext cx="65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9" name="Google Shape;109;p4"/>
            <p:cNvCxnSpPr/>
            <p:nvPr/>
          </p:nvCxnSpPr>
          <p:spPr>
            <a:xfrm>
              <a:off x="4670497" y="3445529"/>
              <a:ext cx="65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0" name="Google Shape;110;p4"/>
            <p:cNvCxnSpPr/>
            <p:nvPr/>
          </p:nvCxnSpPr>
          <p:spPr>
            <a:xfrm>
              <a:off x="4670497" y="3788179"/>
              <a:ext cx="65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1" name="Google Shape;111;p4"/>
            <p:cNvCxnSpPr/>
            <p:nvPr/>
          </p:nvCxnSpPr>
          <p:spPr>
            <a:xfrm>
              <a:off x="4670497" y="4130829"/>
              <a:ext cx="65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4670497" y="4412529"/>
              <a:ext cx="65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3" name="Google Shape;113;p4"/>
            <p:cNvSpPr txBox="1"/>
            <p:nvPr/>
          </p:nvSpPr>
          <p:spPr>
            <a:xfrm>
              <a:off x="4957297" y="3727579"/>
              <a:ext cx="523800" cy="4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𝜞</a:t>
              </a:r>
              <a:r>
                <a:rPr b="1" baseline="-25000"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 b="1" baseline="-25000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6682935" y="4370504"/>
              <a:ext cx="523800" cy="4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𝜞</a:t>
              </a:r>
              <a:r>
                <a:rPr b="1" baseline="-25000"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1" baseline="-25000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6682935" y="2140304"/>
              <a:ext cx="523800" cy="4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𝜞</a:t>
              </a:r>
              <a:r>
                <a:rPr b="1" baseline="-25000"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1" baseline="-25000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8569547" y="3277804"/>
              <a:ext cx="523800" cy="4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𝜞</a:t>
              </a:r>
              <a:r>
                <a:rPr b="1" baseline="-25000"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1" baseline="-25000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7585222" y="3161604"/>
              <a:ext cx="523800" cy="4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𝜞</a:t>
              </a:r>
              <a:r>
                <a:rPr b="1" baseline="-25000"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1" baseline="-25000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5780647" y="3266054"/>
              <a:ext cx="523800" cy="4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1"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Ω</a:t>
              </a:r>
              <a:endParaRPr b="1" baseline="-25000" i="1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4"/>
          <p:cNvSpPr txBox="1"/>
          <p:nvPr/>
        </p:nvSpPr>
        <p:spPr>
          <a:xfrm>
            <a:off x="128963" y="635449"/>
            <a:ext cx="4467314" cy="50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1800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3865"/>
              </a:buClr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125" name="Google Shape;125;p5"/>
          <p:cNvSpPr/>
          <p:nvPr/>
        </p:nvSpPr>
        <p:spPr>
          <a:xfrm>
            <a:off x="716150" y="1396675"/>
            <a:ext cx="1772700" cy="657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Model with Coordinates </a:t>
            </a:r>
            <a:r>
              <a:rPr b="1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30000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(0)</a:t>
            </a:r>
            <a:endParaRPr b="1" baseline="30000"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2799300" y="1396675"/>
            <a:ext cx="1772700" cy="657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Solving NSE with BCs</a:t>
            </a:r>
            <a:endParaRPr b="1" baseline="30000"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5932950" y="1396675"/>
            <a:ext cx="1772700" cy="657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Solving Optimality Criterion Eqn with BCs</a:t>
            </a:r>
            <a:endParaRPr b="1" baseline="30000"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7233610" y="3358589"/>
            <a:ext cx="1772700" cy="657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grad(J) = f(</a:t>
            </a:r>
            <a:r>
              <a:rPr b="1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30000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30000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5"/>
          <p:cNvCxnSpPr>
            <a:stCxn id="125" idx="3"/>
            <a:endCxn id="126" idx="1"/>
          </p:cNvCxnSpPr>
          <p:nvPr/>
        </p:nvCxnSpPr>
        <p:spPr>
          <a:xfrm>
            <a:off x="2488850" y="1725625"/>
            <a:ext cx="31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5"/>
          <p:cNvCxnSpPr>
            <a:stCxn id="126" idx="3"/>
            <a:endCxn id="127" idx="1"/>
          </p:cNvCxnSpPr>
          <p:nvPr/>
        </p:nvCxnSpPr>
        <p:spPr>
          <a:xfrm>
            <a:off x="4572000" y="1725625"/>
            <a:ext cx="13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p5"/>
          <p:cNvSpPr/>
          <p:nvPr/>
        </p:nvSpPr>
        <p:spPr>
          <a:xfrm>
            <a:off x="4739175" y="1129025"/>
            <a:ext cx="945300" cy="4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 </a:t>
            </a:r>
            <a:r>
              <a:rPr b="1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7817750" y="1123125"/>
            <a:ext cx="945300" cy="4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 </a:t>
            </a:r>
            <a:r>
              <a:rPr b="1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30000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30000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5932950" y="2071175"/>
            <a:ext cx="1772712" cy="35586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OpenFoam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2799300" y="2082425"/>
            <a:ext cx="1772712" cy="35586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OpenFoam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7461910" y="4135559"/>
            <a:ext cx="1544400" cy="4971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Prog. Language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1336800" y="1123125"/>
            <a:ext cx="3105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3530400" y="1123125"/>
            <a:ext cx="3105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6664050" y="1123125"/>
            <a:ext cx="3105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8388409" y="3037154"/>
            <a:ext cx="3105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128963" y="635449"/>
            <a:ext cx="4467314" cy="50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Optimization Algorithm</a:t>
            </a:r>
            <a:endParaRPr/>
          </a:p>
        </p:txBody>
      </p:sp>
      <p:cxnSp>
        <p:nvCxnSpPr>
          <p:cNvPr id="141" name="Google Shape;141;p5"/>
          <p:cNvCxnSpPr>
            <a:stCxn id="127" idx="3"/>
          </p:cNvCxnSpPr>
          <p:nvPr/>
        </p:nvCxnSpPr>
        <p:spPr>
          <a:xfrm>
            <a:off x="7705650" y="1725625"/>
            <a:ext cx="528600" cy="16014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p5"/>
          <p:cNvSpPr/>
          <p:nvPr/>
        </p:nvSpPr>
        <p:spPr>
          <a:xfrm>
            <a:off x="4991962" y="3315545"/>
            <a:ext cx="1915800" cy="831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Coordinates </a:t>
            </a:r>
            <a:r>
              <a:rPr b="1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30000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(i+1)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Weighted Gradient Method </a:t>
            </a:r>
            <a:endParaRPr b="1" baseline="30000"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5106112" y="4254045"/>
            <a:ext cx="1544400" cy="4971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Prog. Language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5"/>
          <p:cNvCxnSpPr>
            <a:stCxn id="128" idx="1"/>
          </p:cNvCxnSpPr>
          <p:nvPr/>
        </p:nvCxnSpPr>
        <p:spPr>
          <a:xfrm rot="10800000">
            <a:off x="6907810" y="3687539"/>
            <a:ext cx="32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p5"/>
          <p:cNvSpPr/>
          <p:nvPr/>
        </p:nvSpPr>
        <p:spPr>
          <a:xfrm>
            <a:off x="5252550" y="3037154"/>
            <a:ext cx="3105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2813563" y="3315545"/>
            <a:ext cx="1772700" cy="831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Convergence Criteria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| </a:t>
            </a:r>
            <a:r>
              <a:rPr b="1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30000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(i+1) </a:t>
            </a:r>
            <a:r>
              <a:rPr b="1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X</a:t>
            </a:r>
            <a:r>
              <a:rPr b="1" baseline="30000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(i)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&lt; 𝜺</a:t>
            </a:r>
            <a:endParaRPr b="1"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baseline="30000"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5"/>
          <p:cNvCxnSpPr/>
          <p:nvPr/>
        </p:nvCxnSpPr>
        <p:spPr>
          <a:xfrm rot="10800000">
            <a:off x="4596277" y="3716368"/>
            <a:ext cx="377472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5"/>
          <p:cNvSpPr/>
          <p:nvPr/>
        </p:nvSpPr>
        <p:spPr>
          <a:xfrm>
            <a:off x="345347" y="3311227"/>
            <a:ext cx="1772700" cy="824332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Optimal Model with </a:t>
            </a:r>
            <a:r>
              <a:rPr b="1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30000"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(f)</a:t>
            </a:r>
            <a:endParaRPr b="1" baseline="30000"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1089825" y="3031035"/>
            <a:ext cx="3105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2097488" y="3425639"/>
            <a:ext cx="945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(Satisfied)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5"/>
          <p:cNvCxnSpPr>
            <a:stCxn id="146" idx="1"/>
            <a:endCxn id="148" idx="3"/>
          </p:cNvCxnSpPr>
          <p:nvPr/>
        </p:nvCxnSpPr>
        <p:spPr>
          <a:xfrm rot="10800000">
            <a:off x="2118163" y="3723395"/>
            <a:ext cx="6954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5"/>
          <p:cNvSpPr/>
          <p:nvPr/>
        </p:nvSpPr>
        <p:spPr>
          <a:xfrm>
            <a:off x="3839956" y="3031703"/>
            <a:ext cx="310500" cy="26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2813563" y="2640643"/>
            <a:ext cx="12558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(Not 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Satisfied)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5"/>
          <p:cNvCxnSpPr>
            <a:stCxn id="146" idx="0"/>
            <a:endCxn id="134" idx="1"/>
          </p:cNvCxnSpPr>
          <p:nvPr/>
        </p:nvCxnSpPr>
        <p:spPr>
          <a:xfrm rot="10800000">
            <a:off x="3685513" y="2438045"/>
            <a:ext cx="14400" cy="8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/>
        </p:nvSpPr>
        <p:spPr>
          <a:xfrm>
            <a:off x="128963" y="635449"/>
            <a:ext cx="4467314" cy="50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Navier Stokes Equation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477429" y="1266403"/>
            <a:ext cx="8439993" cy="7609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598" l="-720" r="0" t="-15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128963" y="2099853"/>
            <a:ext cx="4467314" cy="50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Boundary Conditions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477429" y="2679215"/>
            <a:ext cx="5397389" cy="18466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595" r="0" t="-43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128963" y="635449"/>
            <a:ext cx="4467314" cy="50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Initial Model</a:t>
            </a:r>
            <a:endParaRPr/>
          </a:p>
        </p:txBody>
      </p:sp>
      <p:pic>
        <p:nvPicPr>
          <p:cNvPr descr="A close up of a logo&#10;&#10;Description automatically generated" id="168" name="Google Shape;168;p7"/>
          <p:cNvPicPr preferRelativeResize="0"/>
          <p:nvPr/>
        </p:nvPicPr>
        <p:blipFill rotWithShape="1">
          <a:blip r:embed="rId3">
            <a:alphaModFix/>
          </a:blip>
          <a:srcRect b="7335" l="22666" r="22666" t="7393"/>
          <a:stretch/>
        </p:blipFill>
        <p:spPr>
          <a:xfrm>
            <a:off x="2767476" y="1263145"/>
            <a:ext cx="3256881" cy="3244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electronics&#10;&#10;Description automatically generated" id="169" name="Google Shape;169;p7"/>
          <p:cNvPicPr preferRelativeResize="0"/>
          <p:nvPr/>
        </p:nvPicPr>
        <p:blipFill rotWithShape="1">
          <a:blip r:embed="rId4">
            <a:alphaModFix/>
          </a:blip>
          <a:srcRect b="10853" l="6889" r="86981" t="79292"/>
          <a:stretch/>
        </p:blipFill>
        <p:spPr>
          <a:xfrm>
            <a:off x="930585" y="3592863"/>
            <a:ext cx="891332" cy="9151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/>
          <p:nvPr/>
        </p:nvSpPr>
        <p:spPr>
          <a:xfrm>
            <a:off x="1273653" y="2136736"/>
            <a:ext cx="13947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= (1,0,0)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– Zero gradient</a:t>
            </a:r>
            <a:endParaRPr/>
          </a:p>
        </p:txBody>
      </p:sp>
      <p:sp>
        <p:nvSpPr>
          <p:cNvPr id="171" name="Google Shape;171;p7"/>
          <p:cNvSpPr txBox="1"/>
          <p:nvPr/>
        </p:nvSpPr>
        <p:spPr>
          <a:xfrm>
            <a:off x="6123448" y="2136735"/>
            <a:ext cx="13947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– Zero gradient p – Zero gradient</a:t>
            </a:r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3798655" y="2654765"/>
            <a:ext cx="13947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= (0,0,0)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– Zero gradient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3641928" y="801461"/>
            <a:ext cx="139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" sz="1200">
                <a:solidFill>
                  <a:schemeClr val="dk1"/>
                </a:solidFill>
              </a:rPr>
              <a:t>-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chemeClr val="dk1"/>
                </a:solidFill>
              </a:rPr>
              <a:t>symmetry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" sz="1200">
                <a:solidFill>
                  <a:schemeClr val="dk1"/>
                </a:solidFill>
              </a:rPr>
              <a:t>-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chemeClr val="dk1"/>
                </a:solidFill>
              </a:rPr>
              <a:t>symmetry</a:t>
            </a:r>
            <a:endParaRPr/>
          </a:p>
        </p:txBody>
      </p:sp>
      <p:sp>
        <p:nvSpPr>
          <p:cNvPr id="174" name="Google Shape;174;p7"/>
          <p:cNvSpPr txBox="1"/>
          <p:nvPr/>
        </p:nvSpPr>
        <p:spPr>
          <a:xfrm>
            <a:off x="3566028" y="4508061"/>
            <a:ext cx="139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" sz="1200">
                <a:solidFill>
                  <a:schemeClr val="dk1"/>
                </a:solidFill>
              </a:rPr>
              <a:t>-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chemeClr val="dk1"/>
                </a:solidFill>
              </a:rPr>
              <a:t>symmetry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" sz="1200">
                <a:solidFill>
                  <a:schemeClr val="dk1"/>
                </a:solidFill>
              </a:rPr>
              <a:t>-</a:t>
            </a:r>
            <a:r>
              <a:rPr lang="en" sz="1200">
                <a:solidFill>
                  <a:schemeClr val="dk1"/>
                </a:solidFill>
              </a:rPr>
              <a:t>symmetry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128962" y="635449"/>
            <a:ext cx="7113409" cy="50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Solver – Predictor Corrector Approach</a:t>
            </a:r>
            <a:endParaRPr/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4388" y="2120277"/>
            <a:ext cx="2559612" cy="157958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>
            <a:off x="343911" y="1201907"/>
            <a:ext cx="610544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Staggered grid - pressure is stored in the centre of the CV and the velocity components are shifted by Δx/2 upward or sideward onto the cell faces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Step 1: Prediction - Solve the momentum equation by neglecting the pressure gradient. The predicted velocities, don’t fulfil mass conservation equation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Step 2: Poisson Equation – Solve to estimate pressure for new time level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Step 3: Correction – use pressure correction variables to correct pressure and velocity fields.  Mass conservation improves.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Repeat step 1 to 3 with the new estimated values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 b="9537" l="25659" r="11978" t="9597"/>
          <a:stretch/>
        </p:blipFill>
        <p:spPr>
          <a:xfrm>
            <a:off x="2767476" y="1263146"/>
            <a:ext cx="4172924" cy="324490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128962" y="635449"/>
            <a:ext cx="4952835" cy="50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Solution of NSE - Velocity</a:t>
            </a:r>
            <a:endParaRPr/>
          </a:p>
        </p:txBody>
      </p:sp>
      <p:pic>
        <p:nvPicPr>
          <p:cNvPr descr="A picture containing electronics&#10;&#10;Description automatically generated" id="188" name="Google Shape;188;p9"/>
          <p:cNvPicPr preferRelativeResize="0"/>
          <p:nvPr/>
        </p:nvPicPr>
        <p:blipFill rotWithShape="1">
          <a:blip r:embed="rId4">
            <a:alphaModFix/>
          </a:blip>
          <a:srcRect b="10853" l="6889" r="86981" t="79292"/>
          <a:stretch/>
        </p:blipFill>
        <p:spPr>
          <a:xfrm>
            <a:off x="930585" y="3592863"/>
            <a:ext cx="891332" cy="91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haltsseite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elfolienmaster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2014-02-08T08:57:37Z</dcterms:created>
  <dc:creator>FAU</dc:creator>
</cp:coreProperties>
</file>