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1"/>
  </p:notesMasterIdLst>
  <p:sldIdLst>
    <p:sldId id="256" r:id="rId30"/>
    <p:sldId id="257" r:id="rId31"/>
    <p:sldId id="258" r:id="rId32"/>
    <p:sldId id="259" r:id="rId33"/>
    <p:sldId id="260" r:id="rId34"/>
    <p:sldId id="261" r:id="rId35"/>
    <p:sldId id="262" r:id="rId36"/>
    <p:sldId id="263" r:id="rId37"/>
    <p:sldId id="264" r:id="rId38"/>
    <p:sldId id="265" r:id="rId39"/>
    <p:sldId id="266" r:id="rId40"/>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Montserrat" charset="1" panose="00000500000000000000"/>
      <p:regular r:id="rId12"/>
    </p:embeddedFont>
    <p:embeddedFont>
      <p:font typeface="Montserrat Bold" charset="1" panose="00000800000000000000"/>
      <p:regular r:id="rId13"/>
    </p:embeddedFont>
    <p:embeddedFont>
      <p:font typeface="Montserrat Italics" charset="1" panose="00000500000000000000"/>
      <p:regular r:id="rId14"/>
    </p:embeddedFont>
    <p:embeddedFont>
      <p:font typeface="Montserrat Bold Italics" charset="1" panose="00000800000000000000"/>
      <p:regular r:id="rId15"/>
    </p:embeddedFont>
    <p:embeddedFont>
      <p:font typeface="Montserrat Thin" charset="1" panose="00000300000000000000"/>
      <p:regular r:id="rId16"/>
    </p:embeddedFont>
    <p:embeddedFont>
      <p:font typeface="Montserrat Thin Italics" charset="1" panose="00000300000000000000"/>
      <p:regular r:id="rId17"/>
    </p:embeddedFont>
    <p:embeddedFont>
      <p:font typeface="Montserrat Extra-Light" charset="1" panose="00000300000000000000"/>
      <p:regular r:id="rId18"/>
    </p:embeddedFont>
    <p:embeddedFont>
      <p:font typeface="Montserrat Extra-Light Italics" charset="1" panose="00000300000000000000"/>
      <p:regular r:id="rId19"/>
    </p:embeddedFont>
    <p:embeddedFont>
      <p:font typeface="Montserrat Light" charset="1" panose="00000400000000000000"/>
      <p:regular r:id="rId20"/>
    </p:embeddedFont>
    <p:embeddedFont>
      <p:font typeface="Montserrat Light Italics" charset="1" panose="00000400000000000000"/>
      <p:regular r:id="rId21"/>
    </p:embeddedFont>
    <p:embeddedFont>
      <p:font typeface="Montserrat Medium" charset="1" panose="00000600000000000000"/>
      <p:regular r:id="rId22"/>
    </p:embeddedFont>
    <p:embeddedFont>
      <p:font typeface="Montserrat Medium Italics" charset="1" panose="00000600000000000000"/>
      <p:regular r:id="rId23"/>
    </p:embeddedFont>
    <p:embeddedFont>
      <p:font typeface="Montserrat Semi-Bold" charset="1" panose="00000700000000000000"/>
      <p:regular r:id="rId24"/>
    </p:embeddedFont>
    <p:embeddedFont>
      <p:font typeface="Montserrat Semi-Bold Italics" charset="1" panose="00000700000000000000"/>
      <p:regular r:id="rId25"/>
    </p:embeddedFont>
    <p:embeddedFont>
      <p:font typeface="Montserrat Ultra-Bold" charset="1" panose="00000900000000000000"/>
      <p:regular r:id="rId26"/>
    </p:embeddedFont>
    <p:embeddedFont>
      <p:font typeface="Montserrat Ultra-Bold Italics" charset="1" panose="00000900000000000000"/>
      <p:regular r:id="rId27"/>
    </p:embeddedFont>
    <p:embeddedFont>
      <p:font typeface="Montserrat Heavy" charset="1" panose="00000A00000000000000"/>
      <p:regular r:id="rId28"/>
    </p:embeddedFont>
    <p:embeddedFont>
      <p:font typeface="Montserrat Heavy Italics" charset="1" panose="00000A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36" Target="slides/slide7.xml" Type="http://schemas.openxmlformats.org/officeDocument/2006/relationships/slide"/><Relationship Id="rId37" Target="slides/slide8.xml" Type="http://schemas.openxmlformats.org/officeDocument/2006/relationships/slide"/><Relationship Id="rId38" Target="slides/slide9.xml" Type="http://schemas.openxmlformats.org/officeDocument/2006/relationships/slide"/><Relationship Id="rId39" Target="slides/slide10.xml" Type="http://schemas.openxmlformats.org/officeDocument/2006/relationships/slide"/><Relationship Id="rId4" Target="theme/theme1.xml" Type="http://schemas.openxmlformats.org/officeDocument/2006/relationships/theme"/><Relationship Id="rId40" Target="slides/slide11.xml" Type="http://schemas.openxmlformats.org/officeDocument/2006/relationships/slide"/><Relationship Id="rId41" Target="notesMasters/notesMaster1.xml" Type="http://schemas.openxmlformats.org/officeDocument/2006/relationships/notesMaster"/><Relationship Id="rId42" Target="theme/theme2.xml" Type="http://schemas.openxmlformats.org/officeDocument/2006/relationships/theme"/><Relationship Id="rId43" Target="notesSlides/notesSlide1.xml" Type="http://schemas.openxmlformats.org/officeDocument/2006/relationships/notesSlide"/><Relationship Id="rId44" Target="notesSlides/notesSlide2.xml" Type="http://schemas.openxmlformats.org/officeDocument/2006/relationships/notesSlide"/><Relationship Id="rId45" Target="notesSlides/notesSlide3.xml" Type="http://schemas.openxmlformats.org/officeDocument/2006/relationships/notesSlide"/><Relationship Id="rId46" Target="notesSlides/notesSlide4.xml" Type="http://schemas.openxmlformats.org/officeDocument/2006/relationships/notesSlide"/><Relationship Id="rId47" Target="notesSlides/notesSlide5.xml" Type="http://schemas.openxmlformats.org/officeDocument/2006/relationships/notesSlide"/><Relationship Id="rId48" Target="notesSlides/notesSlide6.xml" Type="http://schemas.openxmlformats.org/officeDocument/2006/relationships/note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introduce our client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More reasons behind will be revealed by further analysis shown later.</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how we use sql and tableau to our data to generate business insights </a:t>
            </a:r>
          </a:p>
          <a:p>
            <a:r>
              <a:rPr lang="en-US"/>
              <a:t/>
            </a:r>
          </a:p>
          <a:p>
            <a:r>
              <a:rPr lang="en-US"/>
              <a:t>-&gt; recommendations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QR code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Two slides - follow the structure on the notebook</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One of the challenges we faced was the nature of our dataset. It is a fictitious dataset that is procedurally generated by Google. This has obvious advantages such as the assured cleanliness of the data. However, it presents challenges that we did not foresee. Due to the nature of the programmed sales, there are patterns that just do not make sense. For example, 63% of the items in inventory have not been sold. This is incredibly high for a normal eCommerce store. However, it is possible that the team behind theLook keeps a very high inventory level so that there are no bugs in the code. An inventory analysis would have been much more interesting if the team behind theLook had thought about this issue for analysts ahead of time.</a:t>
            </a:r>
          </a:p>
          <a:p>
            <a:r>
              <a:rPr lang="en-US"/>
              <a:t/>
            </a:r>
          </a:p>
          <a:p>
            <a:r>
              <a:rPr lang="en-US"/>
              <a:t>Another challenge that we faced was the daily updates of the dataset. We were working with live data up until the submission of the first assignment. Before submitting that, we saved tables for information up to 24th November. So, we were able to solve that problem, but this means we are missing some available data from the last two weeks.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https://console.cloud.google.com/marketplace/product/bigquery-public-data/thelook-ecommerce?project=ba-775-b04" TargetMode="External" Type="http://schemas.openxmlformats.org/officeDocument/2006/relationships/hyperlink"/></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10.png" Type="http://schemas.openxmlformats.org/officeDocument/2006/relationships/image"/><Relationship Id="rId5" Target="https://public.tableau.com/app/profile/jishnu.moorthy/viz/BA775_B04_Dashboard_12/Overview?publish=yes" TargetMode="External" Type="http://schemas.openxmlformats.org/officeDocument/2006/relationships/hyperlink"/><Relationship Id="rId6" Target="https://public.tableau.com/app/profile/jishnu.moorthy/viz/BA775_B04_Dashboard_12/OverviewFloatingOption?publish=yes" TargetMode="External" Type="http://schemas.openxmlformats.org/officeDocument/2006/relationships/hyperlink"/><Relationship Id="rId7" Target="https://public.tableau.com/app/profile/jishnu.moorthy/viz/BA775_B04_Dashboard_12/Country?publish=yes" TargetMode="External" Type="http://schemas.openxmlformats.org/officeDocument/2006/relationships/hyperlink"/></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807392" y="1904348"/>
            <a:ext cx="14673216" cy="3751400"/>
          </a:xfrm>
          <a:prstGeom prst="rect">
            <a:avLst/>
          </a:prstGeom>
        </p:spPr>
        <p:txBody>
          <a:bodyPr anchor="t" rtlCol="false" tIns="0" lIns="0" bIns="0" rIns="0">
            <a:spAutoFit/>
          </a:bodyPr>
          <a:lstStyle/>
          <a:p>
            <a:pPr algn="ctr">
              <a:lnSpc>
                <a:spcPts val="9692"/>
              </a:lnSpc>
            </a:pPr>
            <a:r>
              <a:rPr lang="en-US" sz="9692" spc="96">
                <a:solidFill>
                  <a:srgbClr val="4D7FF7"/>
                </a:solidFill>
                <a:latin typeface="Montserrat Classic Bold"/>
              </a:rPr>
              <a:t>A DEEP-DIVE INTO THE ECOMMERCE-WORLD</a:t>
            </a:r>
          </a:p>
          <a:p>
            <a:pPr algn="ctr">
              <a:lnSpc>
                <a:spcPts val="9692"/>
              </a:lnSpc>
            </a:pPr>
          </a:p>
        </p:txBody>
      </p:sp>
      <p:sp>
        <p:nvSpPr>
          <p:cNvPr name="AutoShape 3" id="3"/>
          <p:cNvSpPr/>
          <p:nvPr/>
        </p:nvSpPr>
        <p:spPr>
          <a:xfrm flipV="true">
            <a:off x="1807788" y="5219700"/>
            <a:ext cx="14672832" cy="38100"/>
          </a:xfrm>
          <a:prstGeom prst="line">
            <a:avLst/>
          </a:prstGeom>
          <a:ln cap="flat" w="152400">
            <a:solidFill>
              <a:srgbClr val="2AAA4D"/>
            </a:solidFill>
            <a:prstDash val="solid"/>
            <a:headEnd type="none" len="sm" w="sm"/>
            <a:tailEnd type="none" len="sm" w="sm"/>
          </a:ln>
        </p:spPr>
      </p:sp>
      <p:sp>
        <p:nvSpPr>
          <p:cNvPr name="Freeform 4" id="4"/>
          <p:cNvSpPr/>
          <p:nvPr/>
        </p:nvSpPr>
        <p:spPr>
          <a:xfrm flipH="false" flipV="false" rot="0">
            <a:off x="16385642" y="155042"/>
            <a:ext cx="1747315" cy="1747315"/>
          </a:xfrm>
          <a:custGeom>
            <a:avLst/>
            <a:gdLst/>
            <a:ahLst/>
            <a:cxnLst/>
            <a:rect r="r" b="b" t="t" l="l"/>
            <a:pathLst>
              <a:path h="1747315" w="1747315">
                <a:moveTo>
                  <a:pt x="0" y="0"/>
                </a:moveTo>
                <a:lnTo>
                  <a:pt x="1747316" y="0"/>
                </a:lnTo>
                <a:lnTo>
                  <a:pt x="1747316" y="1747316"/>
                </a:lnTo>
                <a:lnTo>
                  <a:pt x="0" y="1747316"/>
                </a:lnTo>
                <a:lnTo>
                  <a:pt x="0" y="0"/>
                </a:lnTo>
                <a:close/>
              </a:path>
            </a:pathLst>
          </a:custGeom>
          <a:blipFill>
            <a:blip r:embed="rId2"/>
            <a:stretch>
              <a:fillRect l="0" t="0" r="0" b="0"/>
            </a:stretch>
          </a:blipFill>
        </p:spPr>
      </p:sp>
      <p:sp>
        <p:nvSpPr>
          <p:cNvPr name="TextBox 5" id="5"/>
          <p:cNvSpPr txBox="true"/>
          <p:nvPr/>
        </p:nvSpPr>
        <p:spPr>
          <a:xfrm rot="0">
            <a:off x="1807590" y="6021987"/>
            <a:ext cx="14673216" cy="1824200"/>
          </a:xfrm>
          <a:prstGeom prst="rect">
            <a:avLst/>
          </a:prstGeom>
        </p:spPr>
        <p:txBody>
          <a:bodyPr anchor="t" rtlCol="false" tIns="0" lIns="0" bIns="0" rIns="0">
            <a:spAutoFit/>
          </a:bodyPr>
          <a:lstStyle/>
          <a:p>
            <a:pPr algn="ctr">
              <a:lnSpc>
                <a:spcPts val="3568"/>
              </a:lnSpc>
            </a:pPr>
            <a:r>
              <a:rPr lang="en-US" sz="3568" spc="35">
                <a:solidFill>
                  <a:srgbClr val="EA4533"/>
                </a:solidFill>
                <a:latin typeface="Montserrat Classic Bold"/>
              </a:rPr>
              <a:t>BA775 B04</a:t>
            </a:r>
          </a:p>
          <a:p>
            <a:pPr algn="ctr">
              <a:lnSpc>
                <a:spcPts val="3568"/>
              </a:lnSpc>
            </a:pPr>
          </a:p>
          <a:p>
            <a:pPr algn="ctr">
              <a:lnSpc>
                <a:spcPts val="3568"/>
              </a:lnSpc>
            </a:pPr>
            <a:r>
              <a:rPr lang="en-US" sz="3568" spc="35">
                <a:solidFill>
                  <a:srgbClr val="F9BF00"/>
                </a:solidFill>
                <a:latin typeface="Montserrat Classic Bold"/>
              </a:rPr>
              <a:t>Ahmed Farid Khan, Jishnu Moorthy, Lyushen Song,</a:t>
            </a:r>
          </a:p>
          <a:p>
            <a:pPr algn="ctr">
              <a:lnSpc>
                <a:spcPts val="3568"/>
              </a:lnSpc>
            </a:pPr>
            <a:r>
              <a:rPr lang="en-US" sz="3568" spc="35">
                <a:solidFill>
                  <a:srgbClr val="F9BF00"/>
                </a:solidFill>
                <a:latin typeface="Montserrat Classic Bold"/>
              </a:rPr>
              <a:t>Jiayi Huang, Qianyi Mo, Xinyuan Hu</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0">
            <a:off x="1534796" y="1881070"/>
            <a:ext cx="1173491" cy="0"/>
          </a:xfrm>
          <a:prstGeom prst="line">
            <a:avLst/>
          </a:prstGeom>
          <a:ln cap="flat" w="104775">
            <a:solidFill>
              <a:srgbClr val="2AAA4D"/>
            </a:solidFill>
            <a:prstDash val="solid"/>
            <a:headEnd type="none" len="sm" w="sm"/>
            <a:tailEnd type="none" len="sm" w="sm"/>
          </a:ln>
        </p:spPr>
      </p:sp>
      <p:sp>
        <p:nvSpPr>
          <p:cNvPr name="Freeform 3" id="3"/>
          <p:cNvSpPr/>
          <p:nvPr/>
        </p:nvSpPr>
        <p:spPr>
          <a:xfrm flipH="false" flipV="false" rot="0">
            <a:off x="16385642" y="155042"/>
            <a:ext cx="1747315" cy="1747315"/>
          </a:xfrm>
          <a:custGeom>
            <a:avLst/>
            <a:gdLst/>
            <a:ahLst/>
            <a:cxnLst/>
            <a:rect r="r" b="b" t="t" l="l"/>
            <a:pathLst>
              <a:path h="1747315" w="1747315">
                <a:moveTo>
                  <a:pt x="0" y="0"/>
                </a:moveTo>
                <a:lnTo>
                  <a:pt x="1747316" y="0"/>
                </a:lnTo>
                <a:lnTo>
                  <a:pt x="1747316" y="1747316"/>
                </a:lnTo>
                <a:lnTo>
                  <a:pt x="0" y="1747316"/>
                </a:lnTo>
                <a:lnTo>
                  <a:pt x="0" y="0"/>
                </a:lnTo>
                <a:close/>
              </a:path>
            </a:pathLst>
          </a:custGeom>
          <a:blipFill>
            <a:blip r:embed="rId3"/>
            <a:stretch>
              <a:fillRect l="0" t="0" r="0" b="0"/>
            </a:stretch>
          </a:blipFill>
        </p:spPr>
      </p:sp>
      <p:sp>
        <p:nvSpPr>
          <p:cNvPr name="TextBox 4" id="4"/>
          <p:cNvSpPr txBox="true"/>
          <p:nvPr/>
        </p:nvSpPr>
        <p:spPr>
          <a:xfrm rot="0">
            <a:off x="1445686" y="2894058"/>
            <a:ext cx="15396628" cy="5186045"/>
          </a:xfrm>
          <a:prstGeom prst="rect">
            <a:avLst/>
          </a:prstGeom>
        </p:spPr>
        <p:txBody>
          <a:bodyPr anchor="t" rtlCol="false" tIns="0" lIns="0" bIns="0" rIns="0">
            <a:spAutoFit/>
          </a:bodyPr>
          <a:lstStyle/>
          <a:p>
            <a:pPr marL="604519" indent="-302260" lvl="1">
              <a:lnSpc>
                <a:spcPts val="6999"/>
              </a:lnSpc>
              <a:buFont typeface="Arial"/>
              <a:buChar char="•"/>
            </a:pPr>
            <a:r>
              <a:rPr lang="en-US" sz="2799" spc="27">
                <a:solidFill>
                  <a:srgbClr val="2B2E31"/>
                </a:solidFill>
                <a:latin typeface="Montserrat Bold"/>
              </a:rPr>
              <a:t>Nature of Fictitious Dataset</a:t>
            </a:r>
          </a:p>
          <a:p>
            <a:pPr marL="1209039" indent="-403013" lvl="2">
              <a:lnSpc>
                <a:spcPts val="6999"/>
              </a:lnSpc>
              <a:buFont typeface="Arial"/>
              <a:buChar char="⚬"/>
            </a:pPr>
            <a:r>
              <a:rPr lang="en-US" sz="2799" spc="27">
                <a:solidFill>
                  <a:srgbClr val="2B2E31"/>
                </a:solidFill>
                <a:latin typeface="Montserrat"/>
              </a:rPr>
              <a:t>Procedurally Generated Dataset</a:t>
            </a:r>
          </a:p>
          <a:p>
            <a:pPr marL="1209039" indent="-403013" lvl="2">
              <a:lnSpc>
                <a:spcPts val="6999"/>
              </a:lnSpc>
              <a:buFont typeface="Arial"/>
              <a:buChar char="⚬"/>
            </a:pPr>
            <a:r>
              <a:rPr lang="en-US" sz="2799" spc="27">
                <a:solidFill>
                  <a:srgbClr val="2B2E31"/>
                </a:solidFill>
                <a:latin typeface="Montserrat"/>
              </a:rPr>
              <a:t>Unusual Inventory Patterns</a:t>
            </a:r>
          </a:p>
          <a:p>
            <a:pPr marL="604519" indent="-302260" lvl="1">
              <a:lnSpc>
                <a:spcPts val="6999"/>
              </a:lnSpc>
              <a:buFont typeface="Arial"/>
              <a:buChar char="•"/>
            </a:pPr>
            <a:r>
              <a:rPr lang="en-US" sz="2799" spc="27">
                <a:solidFill>
                  <a:srgbClr val="2B2E31"/>
                </a:solidFill>
                <a:latin typeface="Montserrat Bold"/>
              </a:rPr>
              <a:t>Daily Updates of Dataset</a:t>
            </a:r>
          </a:p>
          <a:p>
            <a:pPr marL="1209039" indent="-403013" lvl="2">
              <a:lnSpc>
                <a:spcPts val="6999"/>
              </a:lnSpc>
              <a:buFont typeface="Arial"/>
              <a:buChar char="⚬"/>
            </a:pPr>
            <a:r>
              <a:rPr lang="en-US" sz="2799" spc="27">
                <a:solidFill>
                  <a:srgbClr val="2B2E31"/>
                </a:solidFill>
                <a:latin typeface="Montserrat"/>
              </a:rPr>
              <a:t>Missing some available data during the project</a:t>
            </a:r>
          </a:p>
          <a:p>
            <a:pPr>
              <a:lnSpc>
                <a:spcPts val="6999"/>
              </a:lnSpc>
            </a:pPr>
          </a:p>
        </p:txBody>
      </p:sp>
      <p:sp>
        <p:nvSpPr>
          <p:cNvPr name="Freeform 5" id="5"/>
          <p:cNvSpPr/>
          <p:nvPr/>
        </p:nvSpPr>
        <p:spPr>
          <a:xfrm flipH="false" flipV="false" rot="0">
            <a:off x="11804198" y="3615236"/>
            <a:ext cx="2904605" cy="2247438"/>
          </a:xfrm>
          <a:custGeom>
            <a:avLst/>
            <a:gdLst/>
            <a:ahLst/>
            <a:cxnLst/>
            <a:rect r="r" b="b" t="t" l="l"/>
            <a:pathLst>
              <a:path h="2247438" w="2904605">
                <a:moveTo>
                  <a:pt x="0" y="0"/>
                </a:moveTo>
                <a:lnTo>
                  <a:pt x="2904605" y="0"/>
                </a:lnTo>
                <a:lnTo>
                  <a:pt x="2904605" y="2247438"/>
                </a:lnTo>
                <a:lnTo>
                  <a:pt x="0" y="22474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520533" y="932259"/>
            <a:ext cx="11191335" cy="803660"/>
          </a:xfrm>
          <a:prstGeom prst="rect">
            <a:avLst/>
          </a:prstGeom>
        </p:spPr>
        <p:txBody>
          <a:bodyPr anchor="t" rtlCol="false" tIns="0" lIns="0" bIns="0" rIns="0">
            <a:spAutoFit/>
          </a:bodyPr>
          <a:lstStyle/>
          <a:p>
            <a:pPr>
              <a:lnSpc>
                <a:spcPts val="5962"/>
              </a:lnSpc>
            </a:pPr>
            <a:r>
              <a:rPr lang="en-US" sz="5962" spc="59">
                <a:solidFill>
                  <a:srgbClr val="4D7FF7"/>
                </a:solidFill>
                <a:latin typeface="Montserrat Classic Bold"/>
              </a:rPr>
              <a:t>CHALLENGES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807788" y="3223271"/>
            <a:ext cx="14673216" cy="1291579"/>
          </a:xfrm>
          <a:prstGeom prst="rect">
            <a:avLst/>
          </a:prstGeom>
        </p:spPr>
        <p:txBody>
          <a:bodyPr anchor="t" rtlCol="false" tIns="0" lIns="0" bIns="0" rIns="0">
            <a:spAutoFit/>
          </a:bodyPr>
          <a:lstStyle/>
          <a:p>
            <a:pPr algn="ctr">
              <a:lnSpc>
                <a:spcPts val="9692"/>
              </a:lnSpc>
            </a:pPr>
            <a:r>
              <a:rPr lang="en-US" sz="9692" spc="96">
                <a:solidFill>
                  <a:srgbClr val="4D7FF7"/>
                </a:solidFill>
                <a:latin typeface="Montserrat Classic Bold"/>
              </a:rPr>
              <a:t>THANK YOU</a:t>
            </a:r>
          </a:p>
        </p:txBody>
      </p:sp>
      <p:sp>
        <p:nvSpPr>
          <p:cNvPr name="TextBox 3" id="3"/>
          <p:cNvSpPr txBox="true"/>
          <p:nvPr/>
        </p:nvSpPr>
        <p:spPr>
          <a:xfrm rot="0">
            <a:off x="1807590" y="6021987"/>
            <a:ext cx="14673216" cy="481175"/>
          </a:xfrm>
          <a:prstGeom prst="rect">
            <a:avLst/>
          </a:prstGeom>
        </p:spPr>
        <p:txBody>
          <a:bodyPr anchor="t" rtlCol="false" tIns="0" lIns="0" bIns="0" rIns="0">
            <a:spAutoFit/>
          </a:bodyPr>
          <a:lstStyle/>
          <a:p>
            <a:pPr algn="ctr">
              <a:lnSpc>
                <a:spcPts val="3568"/>
              </a:lnSpc>
            </a:pPr>
            <a:r>
              <a:rPr lang="en-US" sz="3568" spc="35">
                <a:solidFill>
                  <a:srgbClr val="F9BF00"/>
                </a:solidFill>
                <a:latin typeface="Montserrat Classic Bold"/>
              </a:rPr>
              <a:t>Questions</a:t>
            </a:r>
            <a:r>
              <a:rPr lang="en-US" sz="3568" spc="35">
                <a:solidFill>
                  <a:srgbClr val="EA4533"/>
                </a:solidFill>
                <a:latin typeface="Montserrat Classic Bold"/>
              </a:rPr>
              <a:t>?</a:t>
            </a:r>
          </a:p>
        </p:txBody>
      </p:sp>
      <p:sp>
        <p:nvSpPr>
          <p:cNvPr name="AutoShape 4" id="4"/>
          <p:cNvSpPr/>
          <p:nvPr/>
        </p:nvSpPr>
        <p:spPr>
          <a:xfrm flipV="true">
            <a:off x="1807788" y="5219700"/>
            <a:ext cx="14672832" cy="38100"/>
          </a:xfrm>
          <a:prstGeom prst="line">
            <a:avLst/>
          </a:prstGeom>
          <a:ln cap="flat" w="152400">
            <a:solidFill>
              <a:srgbClr val="2AAA4D"/>
            </a:solidFill>
            <a:prstDash val="solid"/>
            <a:headEnd type="none" len="sm" w="sm"/>
            <a:tailEnd type="none" len="sm" w="sm"/>
          </a:ln>
        </p:spPr>
      </p:sp>
      <p:sp>
        <p:nvSpPr>
          <p:cNvPr name="Freeform 5" id="5"/>
          <p:cNvSpPr/>
          <p:nvPr/>
        </p:nvSpPr>
        <p:spPr>
          <a:xfrm flipH="false" flipV="false" rot="0">
            <a:off x="16385642" y="155042"/>
            <a:ext cx="1747315" cy="1747315"/>
          </a:xfrm>
          <a:custGeom>
            <a:avLst/>
            <a:gdLst/>
            <a:ahLst/>
            <a:cxnLst/>
            <a:rect r="r" b="b" t="t" l="l"/>
            <a:pathLst>
              <a:path h="1747315" w="1747315">
                <a:moveTo>
                  <a:pt x="0" y="0"/>
                </a:moveTo>
                <a:lnTo>
                  <a:pt x="1747316" y="0"/>
                </a:lnTo>
                <a:lnTo>
                  <a:pt x="1747316" y="1747316"/>
                </a:lnTo>
                <a:lnTo>
                  <a:pt x="0" y="1747316"/>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0">
            <a:off x="1534796" y="1881070"/>
            <a:ext cx="1173491" cy="0"/>
          </a:xfrm>
          <a:prstGeom prst="line">
            <a:avLst/>
          </a:prstGeom>
          <a:ln cap="flat" w="104775">
            <a:solidFill>
              <a:srgbClr val="2AAA4D"/>
            </a:solidFill>
            <a:prstDash val="solid"/>
            <a:headEnd type="none" len="sm" w="sm"/>
            <a:tailEnd type="none" len="sm" w="sm"/>
          </a:ln>
        </p:spPr>
      </p:sp>
      <p:sp>
        <p:nvSpPr>
          <p:cNvPr name="Freeform 3" id="3"/>
          <p:cNvSpPr/>
          <p:nvPr/>
        </p:nvSpPr>
        <p:spPr>
          <a:xfrm flipH="false" flipV="false" rot="0">
            <a:off x="2781453" y="6727279"/>
            <a:ext cx="8792469" cy="2669859"/>
          </a:xfrm>
          <a:custGeom>
            <a:avLst/>
            <a:gdLst/>
            <a:ahLst/>
            <a:cxnLst/>
            <a:rect r="r" b="b" t="t" l="l"/>
            <a:pathLst>
              <a:path h="2669859" w="8792469">
                <a:moveTo>
                  <a:pt x="0" y="0"/>
                </a:moveTo>
                <a:lnTo>
                  <a:pt x="8792469" y="0"/>
                </a:lnTo>
                <a:lnTo>
                  <a:pt x="8792469" y="2669860"/>
                </a:lnTo>
                <a:lnTo>
                  <a:pt x="0" y="2669860"/>
                </a:lnTo>
                <a:lnTo>
                  <a:pt x="0" y="0"/>
                </a:lnTo>
                <a:close/>
              </a:path>
            </a:pathLst>
          </a:custGeom>
          <a:blipFill>
            <a:blip r:embed="rId3"/>
            <a:stretch>
              <a:fillRect l="0" t="0" r="0" b="0"/>
            </a:stretch>
          </a:blipFill>
        </p:spPr>
      </p:sp>
      <p:sp>
        <p:nvSpPr>
          <p:cNvPr name="Freeform 4" id="4"/>
          <p:cNvSpPr/>
          <p:nvPr/>
        </p:nvSpPr>
        <p:spPr>
          <a:xfrm flipH="false" flipV="false" rot="0">
            <a:off x="12218569" y="6727279"/>
            <a:ext cx="3508357" cy="2638577"/>
          </a:xfrm>
          <a:custGeom>
            <a:avLst/>
            <a:gdLst/>
            <a:ahLst/>
            <a:cxnLst/>
            <a:rect r="r" b="b" t="t" l="l"/>
            <a:pathLst>
              <a:path h="2638577" w="3508357">
                <a:moveTo>
                  <a:pt x="0" y="0"/>
                </a:moveTo>
                <a:lnTo>
                  <a:pt x="3508357" y="0"/>
                </a:lnTo>
                <a:lnTo>
                  <a:pt x="3508357" y="2638577"/>
                </a:lnTo>
                <a:lnTo>
                  <a:pt x="0" y="26385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520533" y="932259"/>
            <a:ext cx="5773791" cy="799157"/>
          </a:xfrm>
          <a:prstGeom prst="rect">
            <a:avLst/>
          </a:prstGeom>
        </p:spPr>
        <p:txBody>
          <a:bodyPr anchor="t" rtlCol="false" tIns="0" lIns="0" bIns="0" rIns="0">
            <a:spAutoFit/>
          </a:bodyPr>
          <a:lstStyle/>
          <a:p>
            <a:pPr>
              <a:lnSpc>
                <a:spcPts val="5962"/>
              </a:lnSpc>
            </a:pPr>
            <a:r>
              <a:rPr lang="en-US" sz="5962" spc="59">
                <a:solidFill>
                  <a:srgbClr val="4D7FF7"/>
                </a:solidFill>
                <a:latin typeface="Montserrat Classic Bold"/>
              </a:rPr>
              <a:t>theLook</a:t>
            </a:r>
          </a:p>
        </p:txBody>
      </p:sp>
      <p:sp>
        <p:nvSpPr>
          <p:cNvPr name="TextBox 6" id="6"/>
          <p:cNvSpPr txBox="true"/>
          <p:nvPr/>
        </p:nvSpPr>
        <p:spPr>
          <a:xfrm rot="0">
            <a:off x="1534796" y="2619408"/>
            <a:ext cx="15724504" cy="3161666"/>
          </a:xfrm>
          <a:prstGeom prst="rect">
            <a:avLst/>
          </a:prstGeom>
        </p:spPr>
        <p:txBody>
          <a:bodyPr anchor="t" rtlCol="false" tIns="0" lIns="0" bIns="0" rIns="0">
            <a:spAutoFit/>
          </a:bodyPr>
          <a:lstStyle/>
          <a:p>
            <a:pPr marL="561339" indent="-280669" lvl="1">
              <a:lnSpc>
                <a:spcPts val="6499"/>
              </a:lnSpc>
              <a:buFont typeface="Arial"/>
              <a:buChar char="•"/>
            </a:pPr>
            <a:r>
              <a:rPr lang="en-US" sz="2599" spc="25">
                <a:solidFill>
                  <a:srgbClr val="2B2E31"/>
                </a:solidFill>
                <a:latin typeface="Montserrat Semi-Bold"/>
              </a:rPr>
              <a:t>theLook is a fictitious eCommerce clothing website facing key operational challenges.</a:t>
            </a:r>
          </a:p>
          <a:p>
            <a:pPr marL="561339" indent="-280669" lvl="1">
              <a:lnSpc>
                <a:spcPts val="6499"/>
              </a:lnSpc>
              <a:buFont typeface="Arial"/>
              <a:buChar char="•"/>
            </a:pPr>
            <a:r>
              <a:rPr lang="en-US" sz="2599" spc="25">
                <a:solidFill>
                  <a:srgbClr val="2B2E31"/>
                </a:solidFill>
                <a:latin typeface="Montserrat Semi-Bold"/>
              </a:rPr>
              <a:t>Seeking detailed insights into organizational challenges that theLook is facing.</a:t>
            </a:r>
          </a:p>
          <a:p>
            <a:pPr>
              <a:lnSpc>
                <a:spcPts val="6499"/>
              </a:lnSpc>
            </a:pPr>
          </a:p>
          <a:p>
            <a:pPr>
              <a:lnSpc>
                <a:spcPts val="6499"/>
              </a:lnSpc>
            </a:pPr>
            <a:r>
              <a:rPr lang="en-US" sz="2599" spc="25">
                <a:solidFill>
                  <a:srgbClr val="2B2E31"/>
                </a:solidFill>
                <a:latin typeface="Montserrat Semi-Bold"/>
              </a:rPr>
              <a:t>Data source from BigQuery Public Data. Access </a:t>
            </a:r>
            <a:r>
              <a:rPr lang="en-US" sz="2599" spc="25" u="sng">
                <a:solidFill>
                  <a:srgbClr val="2B2E31"/>
                </a:solidFill>
                <a:latin typeface="Montserrat Semi-Bold"/>
                <a:hlinkClick r:id="rId6" tooltip="https://console.cloud.google.com/marketplace/product/bigquery-public-data/thelook-ecommerce?project=ba-775-b04"/>
              </a:rPr>
              <a:t>here</a:t>
            </a:r>
            <a:r>
              <a:rPr lang="en-US" sz="2599" spc="25">
                <a:solidFill>
                  <a:srgbClr val="2B2E31"/>
                </a:solidFill>
                <a:latin typeface="Montserrat Semi-Bold"/>
              </a:rPr>
              <a: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0">
            <a:off x="1534796" y="1881070"/>
            <a:ext cx="1173491" cy="0"/>
          </a:xfrm>
          <a:prstGeom prst="line">
            <a:avLst/>
          </a:prstGeom>
          <a:ln cap="flat" w="104775">
            <a:solidFill>
              <a:srgbClr val="2AAA4D"/>
            </a:solidFill>
            <a:prstDash val="solid"/>
            <a:headEnd type="none" len="sm" w="sm"/>
            <a:tailEnd type="none" len="sm" w="sm"/>
          </a:ln>
        </p:spPr>
      </p:sp>
      <p:sp>
        <p:nvSpPr>
          <p:cNvPr name="Freeform 3" id="3"/>
          <p:cNvSpPr/>
          <p:nvPr/>
        </p:nvSpPr>
        <p:spPr>
          <a:xfrm flipH="false" flipV="false" rot="0">
            <a:off x="16385642" y="155042"/>
            <a:ext cx="1747315" cy="1747315"/>
          </a:xfrm>
          <a:custGeom>
            <a:avLst/>
            <a:gdLst/>
            <a:ahLst/>
            <a:cxnLst/>
            <a:rect r="r" b="b" t="t" l="l"/>
            <a:pathLst>
              <a:path h="1747315" w="1747315">
                <a:moveTo>
                  <a:pt x="0" y="0"/>
                </a:moveTo>
                <a:lnTo>
                  <a:pt x="1747316" y="0"/>
                </a:lnTo>
                <a:lnTo>
                  <a:pt x="1747316" y="1747316"/>
                </a:lnTo>
                <a:lnTo>
                  <a:pt x="0" y="1747316"/>
                </a:lnTo>
                <a:lnTo>
                  <a:pt x="0" y="0"/>
                </a:lnTo>
                <a:close/>
              </a:path>
            </a:pathLst>
          </a:custGeom>
          <a:blipFill>
            <a:blip r:embed="rId3"/>
            <a:stretch>
              <a:fillRect l="0" t="0" r="0" b="0"/>
            </a:stretch>
          </a:blipFill>
        </p:spPr>
      </p:sp>
      <p:sp>
        <p:nvSpPr>
          <p:cNvPr name="TextBox 4" id="4"/>
          <p:cNvSpPr txBox="true"/>
          <p:nvPr/>
        </p:nvSpPr>
        <p:spPr>
          <a:xfrm rot="0">
            <a:off x="1452818" y="2305685"/>
            <a:ext cx="15396628" cy="5706110"/>
          </a:xfrm>
          <a:prstGeom prst="rect">
            <a:avLst/>
          </a:prstGeom>
        </p:spPr>
        <p:txBody>
          <a:bodyPr anchor="t" rtlCol="false" tIns="0" lIns="0" bIns="0" rIns="0">
            <a:spAutoFit/>
          </a:bodyPr>
          <a:lstStyle/>
          <a:p>
            <a:pPr marL="582930" indent="-291465" lvl="1">
              <a:lnSpc>
                <a:spcPts val="6750"/>
              </a:lnSpc>
              <a:buFont typeface="Arial"/>
              <a:buChar char="•"/>
            </a:pPr>
            <a:r>
              <a:rPr lang="en-US" sz="2700" spc="27">
                <a:solidFill>
                  <a:srgbClr val="2B2E31"/>
                </a:solidFill>
                <a:latin typeface="Montserrat Bold"/>
              </a:rPr>
              <a:t>Low Inventory Turnover Rate</a:t>
            </a:r>
          </a:p>
          <a:p>
            <a:pPr marL="1122681" indent="-374227" lvl="2">
              <a:lnSpc>
                <a:spcPts val="6500"/>
              </a:lnSpc>
              <a:buFont typeface="Arial"/>
              <a:buChar char="⚬"/>
            </a:pPr>
            <a:r>
              <a:rPr lang="en-US" sz="2600" spc="26">
                <a:solidFill>
                  <a:srgbClr val="2B2E31"/>
                </a:solidFill>
                <a:latin typeface="Montserrat"/>
              </a:rPr>
              <a:t>Inefficiencies</a:t>
            </a:r>
            <a:r>
              <a:rPr lang="en-US" sz="2600" spc="26">
                <a:solidFill>
                  <a:srgbClr val="2B2E31"/>
                </a:solidFill>
                <a:latin typeface="Montserrat"/>
              </a:rPr>
              <a:t> in their supply chain</a:t>
            </a:r>
          </a:p>
          <a:p>
            <a:pPr>
              <a:lnSpc>
                <a:spcPts val="6500"/>
              </a:lnSpc>
            </a:pPr>
            <a:r>
              <a:rPr lang="en-US" sz="2600" spc="26">
                <a:solidFill>
                  <a:srgbClr val="2B2E31"/>
                </a:solidFill>
                <a:latin typeface="Montserrat"/>
              </a:rPr>
              <a:t>       Indicating theLook is taking a longer time to sell inventory and replace with new stock.</a:t>
            </a:r>
          </a:p>
          <a:p>
            <a:pPr>
              <a:lnSpc>
                <a:spcPts val="6500"/>
              </a:lnSpc>
            </a:pPr>
          </a:p>
          <a:p>
            <a:pPr marL="582930" indent="-291465" lvl="1">
              <a:lnSpc>
                <a:spcPts val="6750"/>
              </a:lnSpc>
              <a:buFont typeface="Arial"/>
              <a:buChar char="•"/>
            </a:pPr>
            <a:r>
              <a:rPr lang="en-US" sz="2700" spc="27">
                <a:solidFill>
                  <a:srgbClr val="2B2E31"/>
                </a:solidFill>
                <a:latin typeface="Montserrat Bold"/>
              </a:rPr>
              <a:t>Low</a:t>
            </a:r>
            <a:r>
              <a:rPr lang="en-US" sz="2700" spc="27">
                <a:solidFill>
                  <a:srgbClr val="2B2E31"/>
                </a:solidFill>
                <a:latin typeface="Montserrat Semi-Bold"/>
              </a:rPr>
              <a:t> </a:t>
            </a:r>
            <a:r>
              <a:rPr lang="en-US" sz="2700" spc="27">
                <a:solidFill>
                  <a:srgbClr val="2B2E31"/>
                </a:solidFill>
                <a:latin typeface="Montserrat Bold"/>
              </a:rPr>
              <a:t>Customer Retention Rate</a:t>
            </a:r>
          </a:p>
          <a:p>
            <a:pPr marL="1122681" indent="-374227" lvl="2">
              <a:lnSpc>
                <a:spcPts val="6500"/>
              </a:lnSpc>
              <a:buFont typeface="Arial"/>
              <a:buChar char="⚬"/>
            </a:pPr>
            <a:r>
              <a:rPr lang="en-US" sz="2600" spc="26">
                <a:solidFill>
                  <a:srgbClr val="2B2E31"/>
                </a:solidFill>
                <a:latin typeface="Montserrat"/>
              </a:rPr>
              <a:t>But high growth rate</a:t>
            </a:r>
          </a:p>
          <a:p>
            <a:pPr>
              <a:lnSpc>
                <a:spcPts val="6500"/>
              </a:lnSpc>
            </a:pPr>
            <a:r>
              <a:rPr lang="en-US" sz="2600" spc="26">
                <a:solidFill>
                  <a:srgbClr val="2B2E31"/>
                </a:solidFill>
                <a:latin typeface="Montserrat"/>
              </a:rPr>
              <a:t>      theLook is doing well in attracting new customers, but not so good at retaining them.</a:t>
            </a:r>
          </a:p>
        </p:txBody>
      </p:sp>
      <p:sp>
        <p:nvSpPr>
          <p:cNvPr name="Freeform 5" id="5"/>
          <p:cNvSpPr/>
          <p:nvPr/>
        </p:nvSpPr>
        <p:spPr>
          <a:xfrm flipH="true" flipV="false" rot="0">
            <a:off x="10474130" y="600876"/>
            <a:ext cx="1177736" cy="1135043"/>
          </a:xfrm>
          <a:custGeom>
            <a:avLst/>
            <a:gdLst/>
            <a:ahLst/>
            <a:cxnLst/>
            <a:rect r="r" b="b" t="t" l="l"/>
            <a:pathLst>
              <a:path h="1135043" w="1177736">
                <a:moveTo>
                  <a:pt x="1177736" y="0"/>
                </a:moveTo>
                <a:lnTo>
                  <a:pt x="0" y="0"/>
                </a:lnTo>
                <a:lnTo>
                  <a:pt x="0" y="1135043"/>
                </a:lnTo>
                <a:lnTo>
                  <a:pt x="1177736" y="1135043"/>
                </a:lnTo>
                <a:lnTo>
                  <a:pt x="1177736"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6" id="6"/>
          <p:cNvSpPr txBox="true"/>
          <p:nvPr/>
        </p:nvSpPr>
        <p:spPr>
          <a:xfrm rot="0">
            <a:off x="1520533" y="932259"/>
            <a:ext cx="8953597" cy="803660"/>
          </a:xfrm>
          <a:prstGeom prst="rect">
            <a:avLst/>
          </a:prstGeom>
        </p:spPr>
        <p:txBody>
          <a:bodyPr anchor="t" rtlCol="false" tIns="0" lIns="0" bIns="0" rIns="0">
            <a:spAutoFit/>
          </a:bodyPr>
          <a:lstStyle/>
          <a:p>
            <a:pPr>
              <a:lnSpc>
                <a:spcPts val="5962"/>
              </a:lnSpc>
            </a:pPr>
            <a:r>
              <a:rPr lang="en-US" sz="5962" spc="59">
                <a:solidFill>
                  <a:srgbClr val="4D7FF7"/>
                </a:solidFill>
                <a:latin typeface="Montserrat Classic Bold"/>
              </a:rPr>
              <a:t>PROBLEM DEFINITION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0">
            <a:off x="1534796" y="1881070"/>
            <a:ext cx="1173491" cy="0"/>
          </a:xfrm>
          <a:prstGeom prst="line">
            <a:avLst/>
          </a:prstGeom>
          <a:ln cap="flat" w="104775">
            <a:solidFill>
              <a:srgbClr val="2AAA4D"/>
            </a:solidFill>
            <a:prstDash val="solid"/>
            <a:headEnd type="none" len="sm" w="sm"/>
            <a:tailEnd type="none" len="sm" w="sm"/>
          </a:ln>
        </p:spPr>
      </p:sp>
      <p:sp>
        <p:nvSpPr>
          <p:cNvPr name="Freeform 3" id="3"/>
          <p:cNvSpPr/>
          <p:nvPr/>
        </p:nvSpPr>
        <p:spPr>
          <a:xfrm flipH="false" flipV="false" rot="0">
            <a:off x="1589340" y="2130402"/>
            <a:ext cx="15109320" cy="7781300"/>
          </a:xfrm>
          <a:custGeom>
            <a:avLst/>
            <a:gdLst/>
            <a:ahLst/>
            <a:cxnLst/>
            <a:rect r="r" b="b" t="t" l="l"/>
            <a:pathLst>
              <a:path h="7781300" w="15109320">
                <a:moveTo>
                  <a:pt x="0" y="0"/>
                </a:moveTo>
                <a:lnTo>
                  <a:pt x="15109320" y="0"/>
                </a:lnTo>
                <a:lnTo>
                  <a:pt x="15109320" y="7781300"/>
                </a:lnTo>
                <a:lnTo>
                  <a:pt x="0" y="7781300"/>
                </a:lnTo>
                <a:lnTo>
                  <a:pt x="0" y="0"/>
                </a:lnTo>
                <a:close/>
              </a:path>
            </a:pathLst>
          </a:custGeom>
          <a:blipFill>
            <a:blip r:embed="rId2"/>
            <a:stretch>
              <a:fillRect l="0" t="0" r="0" b="0"/>
            </a:stretch>
          </a:blipFill>
          <a:ln w="57150" cap="sq">
            <a:solidFill>
              <a:srgbClr val="2AAA4D"/>
            </a:solidFill>
            <a:prstDash val="solid"/>
            <a:miter/>
          </a:ln>
        </p:spPr>
      </p:sp>
      <p:sp>
        <p:nvSpPr>
          <p:cNvPr name="TextBox 4" id="4"/>
          <p:cNvSpPr txBox="true"/>
          <p:nvPr/>
        </p:nvSpPr>
        <p:spPr>
          <a:xfrm rot="0">
            <a:off x="1520533" y="932259"/>
            <a:ext cx="5773791" cy="803660"/>
          </a:xfrm>
          <a:prstGeom prst="rect">
            <a:avLst/>
          </a:prstGeom>
        </p:spPr>
        <p:txBody>
          <a:bodyPr anchor="t" rtlCol="false" tIns="0" lIns="0" bIns="0" rIns="0">
            <a:spAutoFit/>
          </a:bodyPr>
          <a:lstStyle/>
          <a:p>
            <a:pPr>
              <a:lnSpc>
                <a:spcPts val="5962"/>
              </a:lnSpc>
            </a:pPr>
            <a:r>
              <a:rPr lang="en-US" sz="5962" spc="59">
                <a:solidFill>
                  <a:srgbClr val="4D7FF7"/>
                </a:solidFill>
                <a:latin typeface="Montserrat Classic Bold"/>
              </a:rPr>
              <a:t>ERD</a:t>
            </a:r>
          </a:p>
        </p:txBody>
      </p:sp>
      <p:sp>
        <p:nvSpPr>
          <p:cNvPr name="Freeform 5" id="5"/>
          <p:cNvSpPr/>
          <p:nvPr/>
        </p:nvSpPr>
        <p:spPr>
          <a:xfrm flipH="false" flipV="false" rot="0">
            <a:off x="16385642" y="155042"/>
            <a:ext cx="1747315" cy="1747315"/>
          </a:xfrm>
          <a:custGeom>
            <a:avLst/>
            <a:gdLst/>
            <a:ahLst/>
            <a:cxnLst/>
            <a:rect r="r" b="b" t="t" l="l"/>
            <a:pathLst>
              <a:path h="1747315" w="1747315">
                <a:moveTo>
                  <a:pt x="0" y="0"/>
                </a:moveTo>
                <a:lnTo>
                  <a:pt x="1747316" y="0"/>
                </a:lnTo>
                <a:lnTo>
                  <a:pt x="1747316" y="1747316"/>
                </a:lnTo>
                <a:lnTo>
                  <a:pt x="0" y="1747316"/>
                </a:lnTo>
                <a:lnTo>
                  <a:pt x="0" y="0"/>
                </a:lnTo>
                <a:close/>
              </a:path>
            </a:pathLst>
          </a:custGeom>
          <a:blipFill>
            <a:blip r:embed="rId3"/>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0">
            <a:off x="1534796" y="1881070"/>
            <a:ext cx="1173491" cy="0"/>
          </a:xfrm>
          <a:prstGeom prst="line">
            <a:avLst/>
          </a:prstGeom>
          <a:ln cap="flat" w="104775">
            <a:solidFill>
              <a:srgbClr val="2AAA4D"/>
            </a:solidFill>
            <a:prstDash val="solid"/>
            <a:headEnd type="none" len="sm" w="sm"/>
            <a:tailEnd type="none" len="sm" w="sm"/>
          </a:ln>
        </p:spPr>
      </p:sp>
      <p:sp>
        <p:nvSpPr>
          <p:cNvPr name="Freeform 3" id="3"/>
          <p:cNvSpPr/>
          <p:nvPr/>
        </p:nvSpPr>
        <p:spPr>
          <a:xfrm flipH="false" flipV="false" rot="0">
            <a:off x="16385642" y="155042"/>
            <a:ext cx="1747315" cy="1747315"/>
          </a:xfrm>
          <a:custGeom>
            <a:avLst/>
            <a:gdLst/>
            <a:ahLst/>
            <a:cxnLst/>
            <a:rect r="r" b="b" t="t" l="l"/>
            <a:pathLst>
              <a:path h="1747315" w="1747315">
                <a:moveTo>
                  <a:pt x="0" y="0"/>
                </a:moveTo>
                <a:lnTo>
                  <a:pt x="1747316" y="0"/>
                </a:lnTo>
                <a:lnTo>
                  <a:pt x="1747316" y="1747316"/>
                </a:lnTo>
                <a:lnTo>
                  <a:pt x="0" y="1747316"/>
                </a:lnTo>
                <a:lnTo>
                  <a:pt x="0" y="0"/>
                </a:lnTo>
                <a:close/>
              </a:path>
            </a:pathLst>
          </a:custGeom>
          <a:blipFill>
            <a:blip r:embed="rId3"/>
            <a:stretch>
              <a:fillRect l="0" t="0" r="0" b="0"/>
            </a:stretch>
          </a:blipFill>
        </p:spPr>
      </p:sp>
      <p:sp>
        <p:nvSpPr>
          <p:cNvPr name="TextBox 4" id="4"/>
          <p:cNvSpPr txBox="true"/>
          <p:nvPr/>
        </p:nvSpPr>
        <p:spPr>
          <a:xfrm rot="0">
            <a:off x="1891247" y="2407920"/>
            <a:ext cx="15396628" cy="6850380"/>
          </a:xfrm>
          <a:prstGeom prst="rect">
            <a:avLst/>
          </a:prstGeom>
        </p:spPr>
        <p:txBody>
          <a:bodyPr anchor="t" rtlCol="false" tIns="0" lIns="0" bIns="0" rIns="0">
            <a:spAutoFit/>
          </a:bodyPr>
          <a:lstStyle/>
          <a:p>
            <a:pPr>
              <a:lnSpc>
                <a:spcPts val="6075"/>
              </a:lnSpc>
            </a:pPr>
            <a:r>
              <a:rPr lang="en-US" sz="2700" spc="27">
                <a:solidFill>
                  <a:srgbClr val="2B2E31"/>
                </a:solidFill>
                <a:latin typeface="Montserrat Bold"/>
              </a:rPr>
              <a:t>SQL</a:t>
            </a:r>
          </a:p>
          <a:p>
            <a:pPr marL="582930" indent="-291465" lvl="1">
              <a:lnSpc>
                <a:spcPts val="6075"/>
              </a:lnSpc>
              <a:buFont typeface="Arial"/>
              <a:buChar char="•"/>
            </a:pPr>
            <a:r>
              <a:rPr lang="en-US" sz="2700" spc="27">
                <a:solidFill>
                  <a:srgbClr val="2B2E31"/>
                </a:solidFill>
                <a:latin typeface="Montserrat"/>
              </a:rPr>
              <a:t>Data retrieval and management</a:t>
            </a:r>
          </a:p>
          <a:p>
            <a:pPr marL="582930" indent="-291465" lvl="1">
              <a:lnSpc>
                <a:spcPts val="6075"/>
              </a:lnSpc>
              <a:buFont typeface="Arial"/>
              <a:buChar char="•"/>
            </a:pPr>
            <a:r>
              <a:rPr lang="en-US" sz="2700" spc="27">
                <a:solidFill>
                  <a:srgbClr val="2B2E31"/>
                </a:solidFill>
                <a:latin typeface="Montserrat"/>
              </a:rPr>
              <a:t>Data analysis</a:t>
            </a:r>
          </a:p>
          <a:p>
            <a:pPr>
              <a:lnSpc>
                <a:spcPts val="6075"/>
              </a:lnSpc>
            </a:pPr>
          </a:p>
          <a:p>
            <a:pPr>
              <a:lnSpc>
                <a:spcPts val="6075"/>
              </a:lnSpc>
            </a:pPr>
            <a:r>
              <a:rPr lang="en-US" sz="2700" spc="27">
                <a:solidFill>
                  <a:srgbClr val="2B2E31"/>
                </a:solidFill>
                <a:latin typeface="Montserrat Bold"/>
              </a:rPr>
              <a:t>Tableau</a:t>
            </a:r>
          </a:p>
          <a:p>
            <a:pPr marL="582930" indent="-291465" lvl="1">
              <a:lnSpc>
                <a:spcPts val="6075"/>
              </a:lnSpc>
              <a:buFont typeface="Arial"/>
              <a:buChar char="•"/>
            </a:pPr>
            <a:r>
              <a:rPr lang="en-US" sz="2700" spc="27">
                <a:solidFill>
                  <a:srgbClr val="2B2E31"/>
                </a:solidFill>
                <a:latin typeface="Montserrat Bold"/>
              </a:rPr>
              <a:t> </a:t>
            </a:r>
            <a:r>
              <a:rPr lang="en-US" sz="2700" spc="27">
                <a:solidFill>
                  <a:srgbClr val="2B2E31"/>
                </a:solidFill>
                <a:latin typeface="Montserrat"/>
              </a:rPr>
              <a:t>Visualize the data</a:t>
            </a:r>
          </a:p>
          <a:p>
            <a:pPr>
              <a:lnSpc>
                <a:spcPts val="6075"/>
              </a:lnSpc>
            </a:pPr>
          </a:p>
          <a:p>
            <a:pPr>
              <a:lnSpc>
                <a:spcPts val="6075"/>
              </a:lnSpc>
            </a:pPr>
            <a:r>
              <a:rPr lang="en-US" sz="2700" spc="27">
                <a:solidFill>
                  <a:srgbClr val="2B2E31"/>
                </a:solidFill>
                <a:latin typeface="Montserrat Bold"/>
              </a:rPr>
              <a:t>Data-Driven Business Recommendations</a:t>
            </a:r>
          </a:p>
          <a:p>
            <a:pPr>
              <a:lnSpc>
                <a:spcPts val="6075"/>
              </a:lnSpc>
            </a:pPr>
          </a:p>
        </p:txBody>
      </p:sp>
      <p:sp>
        <p:nvSpPr>
          <p:cNvPr name="Freeform 5" id="5"/>
          <p:cNvSpPr/>
          <p:nvPr/>
        </p:nvSpPr>
        <p:spPr>
          <a:xfrm flipH="false" flipV="false" rot="0">
            <a:off x="12470387" y="3790205"/>
            <a:ext cx="2239703" cy="2706590"/>
          </a:xfrm>
          <a:custGeom>
            <a:avLst/>
            <a:gdLst/>
            <a:ahLst/>
            <a:cxnLst/>
            <a:rect r="r" b="b" t="t" l="l"/>
            <a:pathLst>
              <a:path h="2706590" w="2239703">
                <a:moveTo>
                  <a:pt x="0" y="0"/>
                </a:moveTo>
                <a:lnTo>
                  <a:pt x="2239703" y="0"/>
                </a:lnTo>
                <a:lnTo>
                  <a:pt x="2239703" y="2706590"/>
                </a:lnTo>
                <a:lnTo>
                  <a:pt x="0" y="27065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520533" y="932259"/>
            <a:ext cx="11191335" cy="803660"/>
          </a:xfrm>
          <a:prstGeom prst="rect">
            <a:avLst/>
          </a:prstGeom>
        </p:spPr>
        <p:txBody>
          <a:bodyPr anchor="t" rtlCol="false" tIns="0" lIns="0" bIns="0" rIns="0">
            <a:spAutoFit/>
          </a:bodyPr>
          <a:lstStyle/>
          <a:p>
            <a:pPr>
              <a:lnSpc>
                <a:spcPts val="5962"/>
              </a:lnSpc>
            </a:pPr>
            <a:r>
              <a:rPr lang="en-US" sz="5962" spc="59">
                <a:solidFill>
                  <a:srgbClr val="4D7FF7"/>
                </a:solidFill>
                <a:latin typeface="Montserrat Classic Bold"/>
              </a:rPr>
              <a:t>HOW WE HELPED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0">
            <a:off x="1534796" y="1881070"/>
            <a:ext cx="1173491" cy="0"/>
          </a:xfrm>
          <a:prstGeom prst="line">
            <a:avLst/>
          </a:prstGeom>
          <a:ln cap="flat" w="104775">
            <a:solidFill>
              <a:srgbClr val="2AAA4D"/>
            </a:solidFill>
            <a:prstDash val="solid"/>
            <a:headEnd type="none" len="sm" w="sm"/>
            <a:tailEnd type="none" len="sm" w="sm"/>
          </a:ln>
        </p:spPr>
      </p:sp>
      <p:sp>
        <p:nvSpPr>
          <p:cNvPr name="Freeform 3" id="3"/>
          <p:cNvSpPr/>
          <p:nvPr/>
        </p:nvSpPr>
        <p:spPr>
          <a:xfrm flipH="false" flipV="false" rot="0">
            <a:off x="16385642" y="155042"/>
            <a:ext cx="1747315" cy="1747315"/>
          </a:xfrm>
          <a:custGeom>
            <a:avLst/>
            <a:gdLst/>
            <a:ahLst/>
            <a:cxnLst/>
            <a:rect r="r" b="b" t="t" l="l"/>
            <a:pathLst>
              <a:path h="1747315" w="1747315">
                <a:moveTo>
                  <a:pt x="0" y="0"/>
                </a:moveTo>
                <a:lnTo>
                  <a:pt x="1747316" y="0"/>
                </a:lnTo>
                <a:lnTo>
                  <a:pt x="1747316" y="1747316"/>
                </a:lnTo>
                <a:lnTo>
                  <a:pt x="0" y="1747316"/>
                </a:lnTo>
                <a:lnTo>
                  <a:pt x="0" y="0"/>
                </a:lnTo>
                <a:close/>
              </a:path>
            </a:pathLst>
          </a:custGeom>
          <a:blipFill>
            <a:blip r:embed="rId3"/>
            <a:stretch>
              <a:fillRect l="0" t="0" r="0" b="0"/>
            </a:stretch>
          </a:blipFill>
        </p:spPr>
      </p:sp>
      <p:sp>
        <p:nvSpPr>
          <p:cNvPr name="Freeform 4" id="4"/>
          <p:cNvSpPr/>
          <p:nvPr/>
        </p:nvSpPr>
        <p:spPr>
          <a:xfrm flipH="false" flipV="false" rot="0">
            <a:off x="10951775" y="2751898"/>
            <a:ext cx="3689046" cy="4783204"/>
          </a:xfrm>
          <a:custGeom>
            <a:avLst/>
            <a:gdLst/>
            <a:ahLst/>
            <a:cxnLst/>
            <a:rect r="r" b="b" t="t" l="l"/>
            <a:pathLst>
              <a:path h="4783204" w="3689046">
                <a:moveTo>
                  <a:pt x="0" y="0"/>
                </a:moveTo>
                <a:lnTo>
                  <a:pt x="3689045" y="0"/>
                </a:lnTo>
                <a:lnTo>
                  <a:pt x="3689045" y="4783204"/>
                </a:lnTo>
                <a:lnTo>
                  <a:pt x="0" y="4783204"/>
                </a:lnTo>
                <a:lnTo>
                  <a:pt x="0" y="0"/>
                </a:lnTo>
                <a:close/>
              </a:path>
            </a:pathLst>
          </a:custGeom>
          <a:blipFill>
            <a:blip r:embed="rId4"/>
            <a:stretch>
              <a:fillRect l="0" t="0" r="0" b="0"/>
            </a:stretch>
          </a:blipFill>
        </p:spPr>
      </p:sp>
      <p:sp>
        <p:nvSpPr>
          <p:cNvPr name="TextBox 5" id="5"/>
          <p:cNvSpPr txBox="true"/>
          <p:nvPr/>
        </p:nvSpPr>
        <p:spPr>
          <a:xfrm rot="0">
            <a:off x="1520533" y="932259"/>
            <a:ext cx="7945491" cy="799157"/>
          </a:xfrm>
          <a:prstGeom prst="rect">
            <a:avLst/>
          </a:prstGeom>
        </p:spPr>
        <p:txBody>
          <a:bodyPr anchor="t" rtlCol="false" tIns="0" lIns="0" bIns="0" rIns="0">
            <a:spAutoFit/>
          </a:bodyPr>
          <a:lstStyle/>
          <a:p>
            <a:pPr>
              <a:lnSpc>
                <a:spcPts val="5962"/>
              </a:lnSpc>
            </a:pPr>
            <a:r>
              <a:rPr lang="en-US" sz="5962" spc="59">
                <a:solidFill>
                  <a:srgbClr val="4D7FF7"/>
                </a:solidFill>
                <a:latin typeface="Montserrat Classic Bold"/>
                <a:hlinkClick r:id="rId5" tooltip="https://public.tableau.com/app/profile/jishnu.moorthy/viz/BA775_B04_Dashboard_12/Overview?publish=yes"/>
              </a:rPr>
              <a:t>DASHBOARD</a:t>
            </a:r>
          </a:p>
        </p:txBody>
      </p:sp>
      <p:grpSp>
        <p:nvGrpSpPr>
          <p:cNvPr name="Group 6" id="6"/>
          <p:cNvGrpSpPr/>
          <p:nvPr/>
        </p:nvGrpSpPr>
        <p:grpSpPr>
          <a:xfrm rot="0">
            <a:off x="1762013" y="4336588"/>
            <a:ext cx="9893061" cy="1613825"/>
            <a:chOff x="0" y="0"/>
            <a:chExt cx="13190748" cy="2151766"/>
          </a:xfrm>
        </p:grpSpPr>
        <p:sp>
          <p:nvSpPr>
            <p:cNvPr name="TextBox 7" id="7"/>
            <p:cNvSpPr txBox="true"/>
            <p:nvPr/>
          </p:nvSpPr>
          <p:spPr>
            <a:xfrm rot="0">
              <a:off x="0" y="-381000"/>
              <a:ext cx="13190748" cy="1044133"/>
            </a:xfrm>
            <a:prstGeom prst="rect">
              <a:avLst/>
            </a:prstGeom>
          </p:spPr>
          <p:txBody>
            <a:bodyPr anchor="t" rtlCol="false" tIns="0" lIns="0" bIns="0" rIns="0">
              <a:spAutoFit/>
            </a:bodyPr>
            <a:lstStyle/>
            <a:p>
              <a:pPr>
                <a:lnSpc>
                  <a:spcPts val="8001"/>
                </a:lnSpc>
              </a:pPr>
              <a:r>
                <a:rPr lang="en-US" sz="3306" spc="33" u="sng">
                  <a:solidFill>
                    <a:srgbClr val="2B2E31"/>
                  </a:solidFill>
                  <a:latin typeface="Montserrat Bold"/>
                </a:rPr>
                <a:t>1.</a:t>
              </a:r>
              <a:r>
                <a:rPr lang="en-US" sz="3306" spc="33" u="sng">
                  <a:solidFill>
                    <a:srgbClr val="2B2E31"/>
                  </a:solidFill>
                  <a:latin typeface="Montserrat Bold"/>
                  <a:hlinkClick r:id="rId6" tooltip="https://public.tableau.com/app/profile/jishnu.moorthy/viz/BA775_B04_Dashboard_12/OverviewFloatingOption?publish=yes"/>
                </a:rPr>
                <a:t>Overview Dashboard</a:t>
              </a:r>
            </a:p>
          </p:txBody>
        </p:sp>
        <p:sp>
          <p:nvSpPr>
            <p:cNvPr name="TextBox 8" id="8"/>
            <p:cNvSpPr txBox="true"/>
            <p:nvPr/>
          </p:nvSpPr>
          <p:spPr>
            <a:xfrm rot="0">
              <a:off x="0" y="1107633"/>
              <a:ext cx="13190748" cy="1044133"/>
            </a:xfrm>
            <a:prstGeom prst="rect">
              <a:avLst/>
            </a:prstGeom>
          </p:spPr>
          <p:txBody>
            <a:bodyPr anchor="t" rtlCol="false" tIns="0" lIns="0" bIns="0" rIns="0">
              <a:spAutoFit/>
            </a:bodyPr>
            <a:lstStyle/>
            <a:p>
              <a:pPr>
                <a:lnSpc>
                  <a:spcPts val="8001"/>
                </a:lnSpc>
              </a:pPr>
              <a:r>
                <a:rPr lang="en-US" sz="3306" spc="33" u="sng">
                  <a:solidFill>
                    <a:srgbClr val="2B2E31"/>
                  </a:solidFill>
                  <a:latin typeface="Montserrat Bold"/>
                </a:rPr>
                <a:t>2.</a:t>
              </a:r>
              <a:r>
                <a:rPr lang="en-US" sz="3306" spc="33" u="sng">
                  <a:solidFill>
                    <a:srgbClr val="2B2E31"/>
                  </a:solidFill>
                  <a:latin typeface="Montserrat Bold"/>
                  <a:hlinkClick r:id="rId7" tooltip="https://public.tableau.com/app/profile/jishnu.moorthy/viz/BA775_B04_Dashboard_12/Country?publish=yes"/>
                </a:rPr>
                <a:t>Country Specific Dashboard</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0">
            <a:off x="1534796" y="1881070"/>
            <a:ext cx="1173491" cy="0"/>
          </a:xfrm>
          <a:prstGeom prst="line">
            <a:avLst/>
          </a:prstGeom>
          <a:ln cap="flat" w="104775">
            <a:solidFill>
              <a:srgbClr val="2AAA4D"/>
            </a:solidFill>
            <a:prstDash val="solid"/>
            <a:headEnd type="none" len="sm" w="sm"/>
            <a:tailEnd type="none" len="sm" w="sm"/>
          </a:ln>
        </p:spPr>
      </p:sp>
      <p:sp>
        <p:nvSpPr>
          <p:cNvPr name="TextBox 3" id="3"/>
          <p:cNvSpPr txBox="true"/>
          <p:nvPr/>
        </p:nvSpPr>
        <p:spPr>
          <a:xfrm rot="0">
            <a:off x="1534796" y="2362169"/>
            <a:ext cx="15396628" cy="6447790"/>
          </a:xfrm>
          <a:prstGeom prst="rect">
            <a:avLst/>
          </a:prstGeom>
        </p:spPr>
        <p:txBody>
          <a:bodyPr anchor="t" rtlCol="false" tIns="0" lIns="0" bIns="0" rIns="0">
            <a:spAutoFit/>
          </a:bodyPr>
          <a:lstStyle/>
          <a:p>
            <a:pPr marL="561341" indent="-280670" lvl="1">
              <a:lnSpc>
                <a:spcPts val="6500"/>
              </a:lnSpc>
              <a:buFont typeface="Arial"/>
              <a:buChar char="•"/>
            </a:pPr>
            <a:r>
              <a:rPr lang="en-US" sz="2600" spc="26">
                <a:solidFill>
                  <a:srgbClr val="2B2E31"/>
                </a:solidFill>
                <a:latin typeface="Montserrat Bold"/>
              </a:rPr>
              <a:t>Extremely Low Inventory Turnover Rate</a:t>
            </a:r>
          </a:p>
          <a:p>
            <a:pPr marL="1122681" indent="-374227" lvl="2">
              <a:lnSpc>
                <a:spcPts val="6500"/>
              </a:lnSpc>
              <a:buFont typeface="Arial"/>
              <a:buChar char="⚬"/>
            </a:pPr>
            <a:r>
              <a:rPr lang="en-US" sz="2600" spc="26">
                <a:solidFill>
                  <a:srgbClr val="2B2E31"/>
                </a:solidFill>
                <a:latin typeface="Montserrat"/>
              </a:rPr>
              <a:t>Significant decline in inventory turnover after first year</a:t>
            </a:r>
          </a:p>
          <a:p>
            <a:pPr marL="1122681" indent="-374227" lvl="2">
              <a:lnSpc>
                <a:spcPts val="6500"/>
              </a:lnSpc>
              <a:buFont typeface="Arial"/>
              <a:buChar char="⚬"/>
            </a:pPr>
            <a:r>
              <a:rPr lang="en-US" sz="2600" spc="26">
                <a:solidFill>
                  <a:srgbClr val="2B2E31"/>
                </a:solidFill>
                <a:latin typeface="Montserrat"/>
              </a:rPr>
              <a:t>O</a:t>
            </a:r>
            <a:r>
              <a:rPr lang="en-US" sz="2600" spc="26">
                <a:solidFill>
                  <a:srgbClr val="2B2E31"/>
                </a:solidFill>
                <a:latin typeface="Montserrat"/>
              </a:rPr>
              <a:t>verstocking and supply chain inefficiencies</a:t>
            </a:r>
          </a:p>
          <a:p>
            <a:pPr marL="561341" indent="-280670" lvl="1">
              <a:lnSpc>
                <a:spcPts val="6500"/>
              </a:lnSpc>
              <a:buFont typeface="Arial"/>
              <a:buChar char="•"/>
            </a:pPr>
            <a:r>
              <a:rPr lang="en-US" sz="2600" spc="26">
                <a:solidFill>
                  <a:srgbClr val="2B2E31"/>
                </a:solidFill>
                <a:latin typeface="Montserrat Bold"/>
              </a:rPr>
              <a:t>Struggles in Retention rate</a:t>
            </a:r>
          </a:p>
          <a:p>
            <a:pPr marL="1122681" indent="-374227" lvl="2">
              <a:lnSpc>
                <a:spcPts val="6500"/>
              </a:lnSpc>
              <a:buFont typeface="Arial"/>
              <a:buChar char="⚬"/>
            </a:pPr>
            <a:r>
              <a:rPr lang="en-US" sz="2600" spc="26">
                <a:solidFill>
                  <a:srgbClr val="2B2E31"/>
                </a:solidFill>
                <a:latin typeface="Montserrat"/>
              </a:rPr>
              <a:t>High growth but low customer retention</a:t>
            </a:r>
          </a:p>
          <a:p>
            <a:pPr marL="1122681" indent="-374227" lvl="2">
              <a:lnSpc>
                <a:spcPts val="6500"/>
              </a:lnSpc>
              <a:buFont typeface="Arial"/>
              <a:buChar char="⚬"/>
            </a:pPr>
            <a:r>
              <a:rPr lang="en-US" sz="2600" spc="26">
                <a:solidFill>
                  <a:srgbClr val="2B2E31"/>
                </a:solidFill>
                <a:latin typeface="Montserrat"/>
              </a:rPr>
              <a:t>C</a:t>
            </a:r>
            <a:r>
              <a:rPr lang="en-US" sz="2600" spc="26">
                <a:solidFill>
                  <a:srgbClr val="2B2E31"/>
                </a:solidFill>
                <a:latin typeface="Montserrat"/>
              </a:rPr>
              <a:t>hallenges in maintaining customer loyalty</a:t>
            </a:r>
          </a:p>
          <a:p>
            <a:pPr marL="561341" indent="-280670" lvl="1">
              <a:lnSpc>
                <a:spcPts val="6500"/>
              </a:lnSpc>
              <a:buFont typeface="Arial"/>
              <a:buChar char="•"/>
            </a:pPr>
            <a:r>
              <a:rPr lang="en-US" sz="2600" spc="26">
                <a:solidFill>
                  <a:srgbClr val="2B2E31"/>
                </a:solidFill>
                <a:latin typeface="Montserrat Bold"/>
              </a:rPr>
              <a:t>Loss making business</a:t>
            </a:r>
          </a:p>
          <a:p>
            <a:pPr marL="1122681" indent="-374227" lvl="2">
              <a:lnSpc>
                <a:spcPts val="6500"/>
              </a:lnSpc>
              <a:buFont typeface="Arial"/>
              <a:buChar char="⚬"/>
            </a:pPr>
            <a:r>
              <a:rPr lang="en-US" sz="2600" spc="26">
                <a:solidFill>
                  <a:srgbClr val="2B2E31"/>
                </a:solidFill>
                <a:latin typeface="Montserrat"/>
              </a:rPr>
              <a:t>Significant losses in few years due to low inventory turnover</a:t>
            </a:r>
          </a:p>
        </p:txBody>
      </p:sp>
      <p:sp>
        <p:nvSpPr>
          <p:cNvPr name="Freeform 4" id="4"/>
          <p:cNvSpPr/>
          <p:nvPr/>
        </p:nvSpPr>
        <p:spPr>
          <a:xfrm flipH="false" flipV="false" rot="0">
            <a:off x="16385642" y="155042"/>
            <a:ext cx="1747315" cy="1747315"/>
          </a:xfrm>
          <a:custGeom>
            <a:avLst/>
            <a:gdLst/>
            <a:ahLst/>
            <a:cxnLst/>
            <a:rect r="r" b="b" t="t" l="l"/>
            <a:pathLst>
              <a:path h="1747315" w="1747315">
                <a:moveTo>
                  <a:pt x="0" y="0"/>
                </a:moveTo>
                <a:lnTo>
                  <a:pt x="1747316" y="0"/>
                </a:lnTo>
                <a:lnTo>
                  <a:pt x="1747316" y="1747316"/>
                </a:lnTo>
                <a:lnTo>
                  <a:pt x="0" y="1747316"/>
                </a:lnTo>
                <a:lnTo>
                  <a:pt x="0" y="0"/>
                </a:lnTo>
                <a:close/>
              </a:path>
            </a:pathLst>
          </a:custGeom>
          <a:blipFill>
            <a:blip r:embed="rId3"/>
            <a:stretch>
              <a:fillRect l="0" t="0" r="0" b="0"/>
            </a:stretch>
          </a:blipFill>
        </p:spPr>
      </p:sp>
      <p:sp>
        <p:nvSpPr>
          <p:cNvPr name="Freeform 5" id="5"/>
          <p:cNvSpPr/>
          <p:nvPr/>
        </p:nvSpPr>
        <p:spPr>
          <a:xfrm flipH="false" flipV="false" rot="0">
            <a:off x="13248433" y="4764221"/>
            <a:ext cx="2546972" cy="1967536"/>
          </a:xfrm>
          <a:custGeom>
            <a:avLst/>
            <a:gdLst/>
            <a:ahLst/>
            <a:cxnLst/>
            <a:rect r="r" b="b" t="t" l="l"/>
            <a:pathLst>
              <a:path h="1967536" w="2546972">
                <a:moveTo>
                  <a:pt x="0" y="0"/>
                </a:moveTo>
                <a:lnTo>
                  <a:pt x="2546971" y="0"/>
                </a:lnTo>
                <a:lnTo>
                  <a:pt x="2546971" y="1967536"/>
                </a:lnTo>
                <a:lnTo>
                  <a:pt x="0" y="19675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520533" y="932259"/>
            <a:ext cx="5773791" cy="803660"/>
          </a:xfrm>
          <a:prstGeom prst="rect">
            <a:avLst/>
          </a:prstGeom>
        </p:spPr>
        <p:txBody>
          <a:bodyPr anchor="t" rtlCol="false" tIns="0" lIns="0" bIns="0" rIns="0">
            <a:spAutoFit/>
          </a:bodyPr>
          <a:lstStyle/>
          <a:p>
            <a:pPr>
              <a:lnSpc>
                <a:spcPts val="5962"/>
              </a:lnSpc>
            </a:pPr>
            <a:r>
              <a:rPr lang="en-US" sz="5962" spc="59">
                <a:solidFill>
                  <a:srgbClr val="4D7FF7"/>
                </a:solidFill>
                <a:latin typeface="Montserrat Classic Bold"/>
              </a:rPr>
              <a:t>CONCLUSIONS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6385642" y="155042"/>
            <a:ext cx="1747315" cy="1747315"/>
          </a:xfrm>
          <a:custGeom>
            <a:avLst/>
            <a:gdLst/>
            <a:ahLst/>
            <a:cxnLst/>
            <a:rect r="r" b="b" t="t" l="l"/>
            <a:pathLst>
              <a:path h="1747315" w="1747315">
                <a:moveTo>
                  <a:pt x="0" y="0"/>
                </a:moveTo>
                <a:lnTo>
                  <a:pt x="1747316" y="0"/>
                </a:lnTo>
                <a:lnTo>
                  <a:pt x="1747316" y="1747316"/>
                </a:lnTo>
                <a:lnTo>
                  <a:pt x="0" y="1747316"/>
                </a:lnTo>
                <a:lnTo>
                  <a:pt x="0" y="0"/>
                </a:lnTo>
                <a:close/>
              </a:path>
            </a:pathLst>
          </a:custGeom>
          <a:blipFill>
            <a:blip r:embed="rId2"/>
            <a:stretch>
              <a:fillRect l="0" t="0" r="0" b="0"/>
            </a:stretch>
          </a:blipFill>
        </p:spPr>
      </p:sp>
      <p:sp>
        <p:nvSpPr>
          <p:cNvPr name="AutoShape 3" id="3"/>
          <p:cNvSpPr/>
          <p:nvPr/>
        </p:nvSpPr>
        <p:spPr>
          <a:xfrm rot="0">
            <a:off x="1534796" y="1881070"/>
            <a:ext cx="1173491" cy="0"/>
          </a:xfrm>
          <a:prstGeom prst="line">
            <a:avLst/>
          </a:prstGeom>
          <a:ln cap="flat" w="104775">
            <a:solidFill>
              <a:srgbClr val="2AAA4D"/>
            </a:solidFill>
            <a:prstDash val="solid"/>
            <a:headEnd type="none" len="sm" w="sm"/>
            <a:tailEnd type="none" len="sm" w="sm"/>
          </a:ln>
        </p:spPr>
      </p:sp>
      <p:sp>
        <p:nvSpPr>
          <p:cNvPr name="TextBox 4" id="4"/>
          <p:cNvSpPr txBox="true"/>
          <p:nvPr/>
        </p:nvSpPr>
        <p:spPr>
          <a:xfrm rot="0">
            <a:off x="1534796" y="2229600"/>
            <a:ext cx="15396628" cy="7428230"/>
          </a:xfrm>
          <a:prstGeom prst="rect">
            <a:avLst/>
          </a:prstGeom>
        </p:spPr>
        <p:txBody>
          <a:bodyPr anchor="t" rtlCol="false" tIns="0" lIns="0" bIns="0" rIns="0">
            <a:spAutoFit/>
          </a:bodyPr>
          <a:lstStyle/>
          <a:p>
            <a:pPr marL="561341" indent="-280670" lvl="1">
              <a:lnSpc>
                <a:spcPts val="5980"/>
              </a:lnSpc>
              <a:buFont typeface="Arial"/>
              <a:buChar char="•"/>
            </a:pPr>
            <a:r>
              <a:rPr lang="en-US" sz="2600" spc="26">
                <a:solidFill>
                  <a:srgbClr val="2B2E31"/>
                </a:solidFill>
                <a:latin typeface="Montserrat Bold"/>
              </a:rPr>
              <a:t>Consistently Increasing Sales</a:t>
            </a:r>
          </a:p>
          <a:p>
            <a:pPr marL="1122681" indent="-374227" lvl="2">
              <a:lnSpc>
                <a:spcPts val="5980"/>
              </a:lnSpc>
              <a:buFont typeface="Arial"/>
              <a:buChar char="⚬"/>
            </a:pPr>
            <a:r>
              <a:rPr lang="en-US" sz="2600" spc="26">
                <a:solidFill>
                  <a:srgbClr val="2B2E31"/>
                </a:solidFill>
                <a:latin typeface="Montserrat"/>
              </a:rPr>
              <a:t>2019 (168,000) till now (3,800,000)</a:t>
            </a:r>
          </a:p>
          <a:p>
            <a:pPr marL="561341" indent="-280670" lvl="1">
              <a:lnSpc>
                <a:spcPts val="5980"/>
              </a:lnSpc>
              <a:buFont typeface="Arial"/>
              <a:buChar char="•"/>
            </a:pPr>
            <a:r>
              <a:rPr lang="en-US" sz="2600" spc="26">
                <a:solidFill>
                  <a:srgbClr val="2B2E31"/>
                </a:solidFill>
                <a:latin typeface="Montserrat Bold"/>
              </a:rPr>
              <a:t>Customer Lifetime Value</a:t>
            </a:r>
          </a:p>
          <a:p>
            <a:pPr marL="1122681" indent="-374227" lvl="2">
              <a:lnSpc>
                <a:spcPts val="5980"/>
              </a:lnSpc>
              <a:buFont typeface="Arial"/>
              <a:buChar char="⚬"/>
            </a:pPr>
            <a:r>
              <a:rPr lang="en-US" sz="2600" spc="26">
                <a:solidFill>
                  <a:srgbClr val="2B2E31"/>
                </a:solidFill>
                <a:latin typeface="Montserrat"/>
              </a:rPr>
              <a:t>High CLV ($1037) for theLook</a:t>
            </a:r>
          </a:p>
          <a:p>
            <a:pPr marL="1122681" indent="-374227" lvl="2">
              <a:lnSpc>
                <a:spcPts val="5980"/>
              </a:lnSpc>
              <a:buFont typeface="Arial"/>
              <a:buChar char="⚬"/>
            </a:pPr>
            <a:r>
              <a:rPr lang="en-US" sz="2600" spc="26">
                <a:solidFill>
                  <a:srgbClr val="2B2E31"/>
                </a:solidFill>
                <a:latin typeface="Montserrat"/>
              </a:rPr>
              <a:t>Enhance it through improved retention strategies</a:t>
            </a:r>
          </a:p>
          <a:p>
            <a:pPr marL="561341" indent="-280670" lvl="1">
              <a:lnSpc>
                <a:spcPts val="5980"/>
              </a:lnSpc>
              <a:buFont typeface="Arial"/>
              <a:buChar char="•"/>
            </a:pPr>
            <a:r>
              <a:rPr lang="en-US" sz="2600" spc="26">
                <a:solidFill>
                  <a:srgbClr val="2B2E31"/>
                </a:solidFill>
                <a:latin typeface="Montserrat Bold"/>
              </a:rPr>
              <a:t>Geographic Concentrations</a:t>
            </a:r>
          </a:p>
          <a:p>
            <a:pPr marL="1122681" indent="-374227" lvl="2">
              <a:lnSpc>
                <a:spcPts val="5980"/>
              </a:lnSpc>
              <a:buFont typeface="Arial"/>
              <a:buChar char="⚬"/>
            </a:pPr>
            <a:r>
              <a:rPr lang="en-US" sz="2600" spc="26">
                <a:solidFill>
                  <a:srgbClr val="2B2E31"/>
                </a:solidFill>
                <a:latin typeface="Montserrat"/>
              </a:rPr>
              <a:t>USA, China, and Brasil</a:t>
            </a:r>
          </a:p>
          <a:p>
            <a:pPr marL="1122681" indent="-374227" lvl="2">
              <a:lnSpc>
                <a:spcPts val="5980"/>
              </a:lnSpc>
              <a:buFont typeface="Arial"/>
              <a:buChar char="⚬"/>
            </a:pPr>
            <a:r>
              <a:rPr lang="en-US" sz="2600" spc="26">
                <a:solidFill>
                  <a:srgbClr val="2B2E31"/>
                </a:solidFill>
                <a:latin typeface="Montserrat"/>
              </a:rPr>
              <a:t>Potential for expansion into South Korea</a:t>
            </a:r>
          </a:p>
          <a:p>
            <a:pPr marL="561341" indent="-280670" lvl="1">
              <a:lnSpc>
                <a:spcPts val="5980"/>
              </a:lnSpc>
              <a:buFont typeface="Arial"/>
              <a:buChar char="•"/>
            </a:pPr>
            <a:r>
              <a:rPr lang="en-US" sz="2600" spc="26">
                <a:solidFill>
                  <a:srgbClr val="2B2E31"/>
                </a:solidFill>
                <a:latin typeface="Montserrat Bold"/>
              </a:rPr>
              <a:t>Traffic Channels</a:t>
            </a:r>
          </a:p>
          <a:p>
            <a:pPr marL="1122681" indent="-374227" lvl="2">
              <a:lnSpc>
                <a:spcPts val="5980"/>
              </a:lnSpc>
              <a:buFont typeface="Arial"/>
              <a:buChar char="⚬"/>
            </a:pPr>
            <a:r>
              <a:rPr lang="en-US" sz="2600" spc="26">
                <a:solidFill>
                  <a:srgbClr val="2B2E31"/>
                </a:solidFill>
                <a:latin typeface="Montserrat"/>
              </a:rPr>
              <a:t>Email</a:t>
            </a:r>
          </a:p>
        </p:txBody>
      </p:sp>
      <p:sp>
        <p:nvSpPr>
          <p:cNvPr name="Freeform 5" id="5"/>
          <p:cNvSpPr/>
          <p:nvPr/>
        </p:nvSpPr>
        <p:spPr>
          <a:xfrm flipH="false" flipV="false" rot="0">
            <a:off x="13401620" y="6077065"/>
            <a:ext cx="3529803" cy="3181235"/>
          </a:xfrm>
          <a:custGeom>
            <a:avLst/>
            <a:gdLst/>
            <a:ahLst/>
            <a:cxnLst/>
            <a:rect r="r" b="b" t="t" l="l"/>
            <a:pathLst>
              <a:path h="3181235" w="3529803">
                <a:moveTo>
                  <a:pt x="0" y="0"/>
                </a:moveTo>
                <a:lnTo>
                  <a:pt x="3529804" y="0"/>
                </a:lnTo>
                <a:lnTo>
                  <a:pt x="3529804" y="3181235"/>
                </a:lnTo>
                <a:lnTo>
                  <a:pt x="0" y="31812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520533" y="932259"/>
            <a:ext cx="5773791" cy="803660"/>
          </a:xfrm>
          <a:prstGeom prst="rect">
            <a:avLst/>
          </a:prstGeom>
        </p:spPr>
        <p:txBody>
          <a:bodyPr anchor="t" rtlCol="false" tIns="0" lIns="0" bIns="0" rIns="0">
            <a:spAutoFit/>
          </a:bodyPr>
          <a:lstStyle/>
          <a:p>
            <a:pPr>
              <a:lnSpc>
                <a:spcPts val="5962"/>
              </a:lnSpc>
            </a:pPr>
            <a:r>
              <a:rPr lang="en-US" sz="5962" spc="59">
                <a:solidFill>
                  <a:srgbClr val="4D7FF7"/>
                </a:solidFill>
                <a:latin typeface="Montserrat Classic Bold"/>
              </a:rPr>
              <a:t>CONCLUSIONS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6385642" y="155042"/>
            <a:ext cx="1747315" cy="1747315"/>
          </a:xfrm>
          <a:custGeom>
            <a:avLst/>
            <a:gdLst/>
            <a:ahLst/>
            <a:cxnLst/>
            <a:rect r="r" b="b" t="t" l="l"/>
            <a:pathLst>
              <a:path h="1747315" w="1747315">
                <a:moveTo>
                  <a:pt x="0" y="0"/>
                </a:moveTo>
                <a:lnTo>
                  <a:pt x="1747316" y="0"/>
                </a:lnTo>
                <a:lnTo>
                  <a:pt x="1747316" y="1747316"/>
                </a:lnTo>
                <a:lnTo>
                  <a:pt x="0" y="1747316"/>
                </a:lnTo>
                <a:lnTo>
                  <a:pt x="0" y="0"/>
                </a:lnTo>
                <a:close/>
              </a:path>
            </a:pathLst>
          </a:custGeom>
          <a:blipFill>
            <a:blip r:embed="rId2"/>
            <a:stretch>
              <a:fillRect l="0" t="0" r="0" b="0"/>
            </a:stretch>
          </a:blipFill>
        </p:spPr>
      </p:sp>
      <p:sp>
        <p:nvSpPr>
          <p:cNvPr name="AutoShape 3" id="3"/>
          <p:cNvSpPr/>
          <p:nvPr/>
        </p:nvSpPr>
        <p:spPr>
          <a:xfrm rot="0">
            <a:off x="1534796" y="1881070"/>
            <a:ext cx="1173491" cy="0"/>
          </a:xfrm>
          <a:prstGeom prst="line">
            <a:avLst/>
          </a:prstGeom>
          <a:ln cap="flat" w="104775">
            <a:solidFill>
              <a:srgbClr val="2AAA4D"/>
            </a:solidFill>
            <a:prstDash val="solid"/>
            <a:headEnd type="none" len="sm" w="sm"/>
            <a:tailEnd type="none" len="sm" w="sm"/>
          </a:ln>
        </p:spPr>
      </p:sp>
      <p:sp>
        <p:nvSpPr>
          <p:cNvPr name="TextBox 4" id="4"/>
          <p:cNvSpPr txBox="true"/>
          <p:nvPr/>
        </p:nvSpPr>
        <p:spPr>
          <a:xfrm rot="0">
            <a:off x="1534796" y="2661180"/>
            <a:ext cx="15396628" cy="5920107"/>
          </a:xfrm>
          <a:prstGeom prst="rect">
            <a:avLst/>
          </a:prstGeom>
        </p:spPr>
        <p:txBody>
          <a:bodyPr anchor="t" rtlCol="false" tIns="0" lIns="0" bIns="0" rIns="0">
            <a:spAutoFit/>
          </a:bodyPr>
          <a:lstStyle/>
          <a:p>
            <a:pPr marL="690877" indent="-345439" lvl="1">
              <a:lnSpc>
                <a:spcPts val="7999"/>
              </a:lnSpc>
              <a:buFont typeface="Arial"/>
              <a:buChar char="•"/>
            </a:pPr>
            <a:r>
              <a:rPr lang="en-US" sz="3199" spc="31">
                <a:solidFill>
                  <a:srgbClr val="2B2E31"/>
                </a:solidFill>
                <a:latin typeface="Montserrat"/>
              </a:rPr>
              <a:t>Liquidating excess inventory in the short run</a:t>
            </a:r>
          </a:p>
          <a:p>
            <a:pPr marL="690877" indent="-345439" lvl="1">
              <a:lnSpc>
                <a:spcPts val="7999"/>
              </a:lnSpc>
              <a:buFont typeface="Arial"/>
              <a:buChar char="•"/>
            </a:pPr>
            <a:r>
              <a:rPr lang="en-US" sz="3199" spc="31">
                <a:solidFill>
                  <a:srgbClr val="2B2E31"/>
                </a:solidFill>
                <a:latin typeface="Montserrat"/>
              </a:rPr>
              <a:t>I</a:t>
            </a:r>
            <a:r>
              <a:rPr lang="en-US" sz="3199" spc="31">
                <a:solidFill>
                  <a:srgbClr val="2B2E31"/>
                </a:solidFill>
                <a:latin typeface="Montserrat"/>
              </a:rPr>
              <a:t>mproving inventory management in the medium long run</a:t>
            </a:r>
          </a:p>
          <a:p>
            <a:pPr marL="690877" indent="-345439" lvl="1">
              <a:lnSpc>
                <a:spcPts val="7999"/>
              </a:lnSpc>
              <a:buFont typeface="Arial"/>
              <a:buChar char="•"/>
            </a:pPr>
            <a:r>
              <a:rPr lang="en-US" sz="3199" spc="31">
                <a:solidFill>
                  <a:srgbClr val="2B2E31"/>
                </a:solidFill>
                <a:latin typeface="Montserrat"/>
              </a:rPr>
              <a:t>F</a:t>
            </a:r>
            <a:r>
              <a:rPr lang="en-US" sz="3199" spc="31">
                <a:solidFill>
                  <a:srgbClr val="2B2E31"/>
                </a:solidFill>
                <a:latin typeface="Montserrat"/>
              </a:rPr>
              <a:t>iguring out why customers are not being retained</a:t>
            </a:r>
          </a:p>
          <a:p>
            <a:pPr marL="690877" indent="-345439" lvl="1">
              <a:lnSpc>
                <a:spcPts val="7999"/>
              </a:lnSpc>
              <a:buFont typeface="Arial"/>
              <a:buChar char="•"/>
            </a:pPr>
            <a:r>
              <a:rPr lang="en-US" sz="3199" spc="31">
                <a:solidFill>
                  <a:srgbClr val="2B2E31"/>
                </a:solidFill>
                <a:latin typeface="Montserrat"/>
              </a:rPr>
              <a:t>S</a:t>
            </a:r>
            <a:r>
              <a:rPr lang="en-US" sz="3199" spc="31">
                <a:solidFill>
                  <a:srgbClr val="2B2E31"/>
                </a:solidFill>
                <a:latin typeface="Montserrat"/>
              </a:rPr>
              <a:t>trategizing retention based on findings</a:t>
            </a:r>
          </a:p>
          <a:p>
            <a:pPr marL="690877" indent="-345439" lvl="1">
              <a:lnSpc>
                <a:spcPts val="7999"/>
              </a:lnSpc>
              <a:buFont typeface="Arial"/>
              <a:buChar char="•"/>
            </a:pPr>
            <a:r>
              <a:rPr lang="en-US" sz="3199" spc="31">
                <a:solidFill>
                  <a:srgbClr val="2B2E31"/>
                </a:solidFill>
                <a:latin typeface="Montserrat"/>
              </a:rPr>
              <a:t>L</a:t>
            </a:r>
            <a:r>
              <a:rPr lang="en-US" sz="3199" spc="31">
                <a:solidFill>
                  <a:srgbClr val="2B2E31"/>
                </a:solidFill>
                <a:latin typeface="Montserrat"/>
              </a:rPr>
              <a:t>ocalizing marketing and product offerings</a:t>
            </a:r>
          </a:p>
          <a:p>
            <a:pPr marL="690877" indent="-345439" lvl="1">
              <a:lnSpc>
                <a:spcPts val="7999"/>
              </a:lnSpc>
              <a:buFont typeface="Arial"/>
              <a:buChar char="•"/>
            </a:pPr>
            <a:r>
              <a:rPr lang="en-US" sz="3199" spc="31">
                <a:solidFill>
                  <a:srgbClr val="2B2E31"/>
                </a:solidFill>
                <a:latin typeface="Montserrat"/>
              </a:rPr>
              <a:t>E</a:t>
            </a:r>
            <a:r>
              <a:rPr lang="en-US" sz="3199" spc="31">
                <a:solidFill>
                  <a:srgbClr val="2B2E31"/>
                </a:solidFill>
                <a:latin typeface="Montserrat"/>
              </a:rPr>
              <a:t>xpanding marketing strategies</a:t>
            </a:r>
          </a:p>
        </p:txBody>
      </p:sp>
      <p:sp>
        <p:nvSpPr>
          <p:cNvPr name="TextBox 5" id="5"/>
          <p:cNvSpPr txBox="true"/>
          <p:nvPr/>
        </p:nvSpPr>
        <p:spPr>
          <a:xfrm rot="0">
            <a:off x="1520533" y="932259"/>
            <a:ext cx="8574965" cy="803660"/>
          </a:xfrm>
          <a:prstGeom prst="rect">
            <a:avLst/>
          </a:prstGeom>
        </p:spPr>
        <p:txBody>
          <a:bodyPr anchor="t" rtlCol="false" tIns="0" lIns="0" bIns="0" rIns="0">
            <a:spAutoFit/>
          </a:bodyPr>
          <a:lstStyle/>
          <a:p>
            <a:pPr>
              <a:lnSpc>
                <a:spcPts val="5962"/>
              </a:lnSpc>
            </a:pPr>
            <a:r>
              <a:rPr lang="en-US" sz="5962" spc="59">
                <a:solidFill>
                  <a:srgbClr val="4D7FF7"/>
                </a:solidFill>
                <a:latin typeface="Montserrat Classic Bold"/>
              </a:rPr>
              <a:t>RECOMMENDATIONS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DAF2hl9nTnI</dc:identifier>
  <dcterms:modified xsi:type="dcterms:W3CDTF">2011-08-01T06:04:30Z</dcterms:modified>
  <cp:revision>1</cp:revision>
  <dc:title>BA775 B04 Project Presentation</dc:title>
</cp:coreProperties>
</file>