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668020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4700" y="495300"/>
            <a:ext cx="759460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82700" y="3822700"/>
            <a:ext cx="6578600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668020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8915400" cy="914400"/>
          </a:xfrm>
          <a:custGeom>
            <a:avLst/>
            <a:gdLst/>
            <a:ahLst/>
            <a:cxnLst/>
            <a:rect l="l" t="t" r="r" b="b"/>
            <a:pathLst>
              <a:path w="8915400" h="914400">
                <a:moveTo>
                  <a:pt x="0" y="914400"/>
                </a:moveTo>
                <a:lnTo>
                  <a:pt x="8915400" y="914400"/>
                </a:lnTo>
                <a:lnTo>
                  <a:pt x="8915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080" y="157479"/>
            <a:ext cx="811783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240" y="1329563"/>
            <a:ext cx="7693659" cy="452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495300"/>
            <a:ext cx="7429500" cy="24384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76530" rIns="0" bIns="0" rtlCol="0">
            <a:spAutoFit/>
          </a:bodyPr>
          <a:lstStyle/>
          <a:p>
            <a:pPr marL="1173480" marR="1172210" indent="838200">
              <a:lnSpc>
                <a:spcPct val="150000"/>
              </a:lnSpc>
              <a:spcBef>
                <a:spcPts val="1390"/>
              </a:spcBef>
            </a:pPr>
            <a:r>
              <a:rPr sz="4000" b="1" spc="-315" dirty="0">
                <a:solidFill>
                  <a:srgbClr val="FFFF00"/>
                </a:solidFill>
                <a:latin typeface="Verdana"/>
                <a:cs typeface="Verdana"/>
              </a:rPr>
              <a:t>Data </a:t>
            </a:r>
            <a:r>
              <a:rPr sz="4000" b="1" spc="-335" dirty="0">
                <a:solidFill>
                  <a:srgbClr val="FFFF00"/>
                </a:solidFill>
                <a:latin typeface="Verdana"/>
                <a:cs typeface="Verdana"/>
              </a:rPr>
              <a:t>Mining </a:t>
            </a:r>
            <a:r>
              <a:rPr sz="4000" b="1" spc="-605" dirty="0">
                <a:solidFill>
                  <a:srgbClr val="FFFF00"/>
                </a:solidFill>
                <a:latin typeface="Verdana"/>
                <a:cs typeface="Verdana"/>
              </a:rPr>
              <a:t>2  </a:t>
            </a:r>
            <a:r>
              <a:rPr sz="4000" b="1" spc="-405" dirty="0">
                <a:solidFill>
                  <a:srgbClr val="FFFF00"/>
                </a:solidFill>
                <a:latin typeface="Verdana"/>
                <a:cs typeface="Verdana"/>
              </a:rPr>
              <a:t>Homework</a:t>
            </a:r>
            <a:r>
              <a:rPr sz="4000" b="1" spc="-43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4000" b="1" spc="-409" dirty="0">
                <a:solidFill>
                  <a:srgbClr val="FFFF00"/>
                </a:solidFill>
                <a:latin typeface="Verdana"/>
                <a:cs typeface="Verdana"/>
              </a:rPr>
              <a:t>Problems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3822700"/>
            <a:ext cx="6400800" cy="1359988"/>
          </a:xfrm>
          <a:prstGeom prst="rect">
            <a:avLst/>
          </a:prstGeom>
          <a:solidFill>
            <a:srgbClr val="E4E6D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600" dirty="0">
              <a:latin typeface="Times New Roman"/>
              <a:cs typeface="Times New Roman"/>
            </a:endParaRPr>
          </a:p>
          <a:p>
            <a:pPr marL="1936114">
              <a:lnSpc>
                <a:spcPct val="100000"/>
              </a:lnSpc>
            </a:pPr>
            <a:r>
              <a:rPr sz="3200" spc="20" dirty="0">
                <a:solidFill>
                  <a:srgbClr val="595959"/>
                </a:solidFill>
                <a:latin typeface="Verdana"/>
                <a:cs typeface="Verdana"/>
              </a:rPr>
              <a:t>CBA/Batch</a:t>
            </a:r>
            <a:r>
              <a:rPr sz="32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en-US" sz="3200" spc="-265" dirty="0">
                <a:solidFill>
                  <a:srgbClr val="595959"/>
                </a:solidFill>
                <a:latin typeface="Verdana"/>
                <a:cs typeface="Verdana"/>
              </a:rPr>
              <a:t>9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57479"/>
            <a:ext cx="1955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Datasets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889" y="1313133"/>
            <a:ext cx="6156325" cy="519437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ISIR dataset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4 numeric features,</a:t>
            </a:r>
            <a:endParaRPr sz="18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3 classes,</a:t>
            </a:r>
            <a:endParaRPr sz="18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50 examples per class..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b="1" dirty="0">
                <a:solidFill>
                  <a:srgbClr val="595959"/>
                </a:solidFill>
                <a:latin typeface="Verdana"/>
                <a:cs typeface="Verdana"/>
              </a:rPr>
              <a:t>MUSHROOM dataset</a:t>
            </a:r>
            <a:endParaRPr sz="20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7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20+ categorical features,</a:t>
            </a:r>
            <a:endParaRPr sz="18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2 classes</a:t>
            </a:r>
            <a:endParaRPr sz="1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1640B"/>
              </a:buClr>
              <a:buFont typeface="Arial"/>
              <a:buChar char="¤"/>
            </a:pPr>
            <a:endParaRPr sz="1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b="1" dirty="0">
                <a:solidFill>
                  <a:srgbClr val="595959"/>
                </a:solidFill>
                <a:latin typeface="Verdana"/>
                <a:cs typeface="Verdana"/>
              </a:rPr>
              <a:t>MNIST dataset</a:t>
            </a:r>
            <a:endParaRPr sz="20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10 classes, 28 x 28 features,</a:t>
            </a:r>
            <a:endParaRPr sz="18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Already comes with training and test splits as well</a:t>
            </a:r>
            <a:endParaRPr sz="18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1640B"/>
              </a:buClr>
              <a:buFont typeface="Arial"/>
              <a:buChar char="¤"/>
            </a:pPr>
            <a:endParaRPr sz="1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b="1" dirty="0">
                <a:solidFill>
                  <a:srgbClr val="595959"/>
                </a:solidFill>
                <a:latin typeface="Verdana"/>
                <a:cs typeface="Verdana"/>
              </a:rPr>
              <a:t>NEWSGROUP20 dataset</a:t>
            </a:r>
            <a:endParaRPr sz="200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20 classes, Bag-of-Words datasets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57479"/>
            <a:ext cx="530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Dataset </a:t>
            </a:r>
            <a:r>
              <a:rPr spc="155" dirty="0"/>
              <a:t>and</a:t>
            </a:r>
            <a:r>
              <a:rPr spc="-630" dirty="0"/>
              <a:t> </a:t>
            </a:r>
            <a:r>
              <a:rPr spc="-204"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185" y="1438744"/>
            <a:ext cx="7802880" cy="445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5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55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student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will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get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his/her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“</a:t>
            </a:r>
            <a:r>
              <a:rPr sz="2000" b="1" u="sng" spc="-1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own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”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train/test</a:t>
            </a:r>
            <a:r>
              <a:rPr sz="20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split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three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dataset.</a:t>
            </a:r>
            <a:r>
              <a:rPr sz="2000" spc="-2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595959"/>
                </a:solidFill>
                <a:latin typeface="Verdana"/>
                <a:cs typeface="Verdana"/>
              </a:rPr>
              <a:t>So</a:t>
            </a:r>
            <a:r>
              <a:rPr sz="2000" spc="-3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your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analysis</a:t>
            </a:r>
            <a:r>
              <a:rPr sz="2000" spc="-2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595959"/>
                </a:solidFill>
                <a:latin typeface="Verdana"/>
                <a:cs typeface="Verdana"/>
              </a:rPr>
              <a:t>results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will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595959"/>
                </a:solidFill>
                <a:latin typeface="Verdana"/>
                <a:cs typeface="Verdana"/>
              </a:rPr>
              <a:t>be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“</a:t>
            </a:r>
            <a:r>
              <a:rPr sz="2000" b="1" u="sng" spc="-114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  <a:cs typeface="Verdana"/>
              </a:rPr>
              <a:t>unique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”!</a:t>
            </a:r>
            <a:endParaRPr sz="2000">
              <a:latin typeface="Verdana"/>
              <a:cs typeface="Verdana"/>
            </a:endParaRPr>
          </a:p>
          <a:p>
            <a:pPr marL="355600" marR="130429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There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are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submissions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595959"/>
                </a:solidFill>
                <a:latin typeface="Verdana"/>
                <a:cs typeface="Verdana"/>
              </a:rPr>
              <a:t>this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entire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homework 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assignment:</a:t>
            </a:r>
            <a:endParaRPr sz="2000">
              <a:latin typeface="Verdana"/>
              <a:cs typeface="Verdana"/>
            </a:endParaRPr>
          </a:p>
          <a:p>
            <a:pPr marL="698500" marR="5080" lvl="1" indent="-330200" algn="just">
              <a:lnSpc>
                <a:spcPct val="99500"/>
              </a:lnSpc>
              <a:spcBef>
                <a:spcPts val="61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100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Verdana"/>
                <a:cs typeface="Verdana"/>
              </a:rPr>
              <a:t>Google</a:t>
            </a:r>
            <a:r>
              <a:rPr sz="18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595959"/>
                </a:solidFill>
                <a:latin typeface="Verdana"/>
                <a:cs typeface="Verdana"/>
              </a:rPr>
              <a:t>Form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Verdana"/>
                <a:cs typeface="Verdana"/>
              </a:rPr>
              <a:t>where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Verdana"/>
                <a:cs typeface="Verdana"/>
              </a:rPr>
              <a:t>you</a:t>
            </a:r>
            <a:r>
              <a:rPr sz="18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95959"/>
                </a:solidFill>
                <a:latin typeface="Verdana"/>
                <a:cs typeface="Verdana"/>
              </a:rPr>
              <a:t>will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595959"/>
                </a:solidFill>
                <a:latin typeface="Verdana"/>
                <a:cs typeface="Verdana"/>
              </a:rPr>
              <a:t>fill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Verdana"/>
                <a:cs typeface="Verdana"/>
              </a:rPr>
              <a:t>final</a:t>
            </a:r>
            <a:r>
              <a:rPr sz="18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95959"/>
                </a:solidFill>
                <a:latin typeface="Verdana"/>
                <a:cs typeface="Verdana"/>
              </a:rPr>
              <a:t>answers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Verdana"/>
                <a:cs typeface="Verdana"/>
              </a:rPr>
              <a:t>places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  </a:t>
            </a:r>
            <a:r>
              <a:rPr sz="1800" spc="40" dirty="0">
                <a:solidFill>
                  <a:srgbClr val="595959"/>
                </a:solidFill>
                <a:latin typeface="Verdana"/>
                <a:cs typeface="Verdana"/>
              </a:rPr>
              <a:t>decimal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18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problem.</a:t>
            </a:r>
            <a:r>
              <a:rPr sz="18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form</a:t>
            </a:r>
            <a:r>
              <a:rPr sz="18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95959"/>
                </a:solidFill>
                <a:latin typeface="Verdana"/>
                <a:cs typeface="Verdana"/>
              </a:rPr>
              <a:t>will</a:t>
            </a:r>
            <a:r>
              <a:rPr sz="1800" spc="-1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Verdana"/>
                <a:cs typeface="Verdana"/>
              </a:rPr>
              <a:t>be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self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explanatory</a:t>
            </a:r>
            <a:r>
              <a:rPr sz="18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Verdana"/>
                <a:cs typeface="Verdana"/>
              </a:rPr>
              <a:t>and  </a:t>
            </a:r>
            <a:r>
              <a:rPr sz="1800" spc="-5" dirty="0">
                <a:solidFill>
                  <a:srgbClr val="595959"/>
                </a:solidFill>
                <a:latin typeface="Verdana"/>
                <a:cs typeface="Verdana"/>
              </a:rPr>
              <a:t>you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595959"/>
                </a:solidFill>
                <a:latin typeface="Verdana"/>
                <a:cs typeface="Verdana"/>
              </a:rPr>
              <a:t>will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Verdana"/>
                <a:cs typeface="Verdana"/>
              </a:rPr>
              <a:t>get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link</a:t>
            </a:r>
            <a:r>
              <a:rPr sz="1800" spc="-2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that</a:t>
            </a:r>
            <a:r>
              <a:rPr sz="1800" spc="-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e-mail.</a:t>
            </a:r>
            <a:endParaRPr sz="1800">
              <a:latin typeface="Verdana"/>
              <a:cs typeface="Verdana"/>
            </a:endParaRPr>
          </a:p>
          <a:p>
            <a:pPr marL="698500" marR="113030" lvl="1" indent="-330200">
              <a:lnSpc>
                <a:spcPct val="99500"/>
              </a:lnSpc>
              <a:spcBef>
                <a:spcPts val="65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Apart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from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 </a:t>
            </a:r>
            <a:r>
              <a:rPr sz="1800" spc="-40" dirty="0">
                <a:solidFill>
                  <a:srgbClr val="595959"/>
                </a:solidFill>
                <a:latin typeface="Verdana"/>
                <a:cs typeface="Verdana"/>
              </a:rPr>
              <a:t>final </a:t>
            </a:r>
            <a:r>
              <a:rPr sz="1800" spc="-85" dirty="0">
                <a:solidFill>
                  <a:srgbClr val="595959"/>
                </a:solidFill>
                <a:latin typeface="Verdana"/>
                <a:cs typeface="Verdana"/>
              </a:rPr>
              <a:t>answers, </a:t>
            </a:r>
            <a:r>
              <a:rPr sz="1800" spc="-5" dirty="0">
                <a:solidFill>
                  <a:srgbClr val="595959"/>
                </a:solidFill>
                <a:latin typeface="Verdana"/>
                <a:cs typeface="Verdana"/>
              </a:rPr>
              <a:t>you </a:t>
            </a:r>
            <a:r>
              <a:rPr sz="1800" spc="-80" dirty="0">
                <a:solidFill>
                  <a:srgbClr val="595959"/>
                </a:solidFill>
                <a:latin typeface="Verdana"/>
                <a:cs typeface="Verdana"/>
              </a:rPr>
              <a:t>will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also </a:t>
            </a:r>
            <a:r>
              <a:rPr sz="1800" spc="85" dirty="0">
                <a:solidFill>
                  <a:srgbClr val="595959"/>
                </a:solidFill>
                <a:latin typeface="Verdana"/>
                <a:cs typeface="Verdana"/>
              </a:rPr>
              <a:t>be 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submitting </a:t>
            </a:r>
            <a:r>
              <a:rPr sz="1800" spc="145" dirty="0">
                <a:solidFill>
                  <a:srgbClr val="595959"/>
                </a:solidFill>
                <a:latin typeface="Verdana"/>
                <a:cs typeface="Verdana"/>
              </a:rPr>
              <a:t>a  </a:t>
            </a:r>
            <a:r>
              <a:rPr sz="1800" spc="-5" dirty="0">
                <a:solidFill>
                  <a:srgbClr val="595959"/>
                </a:solidFill>
                <a:latin typeface="Verdana"/>
                <a:cs typeface="Verdana"/>
              </a:rPr>
              <a:t>word/pdf</a:t>
            </a:r>
            <a:r>
              <a:rPr sz="18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Verdana"/>
                <a:cs typeface="Verdana"/>
              </a:rPr>
              <a:t>document</a:t>
            </a:r>
            <a:r>
              <a:rPr sz="18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Verdana"/>
                <a:cs typeface="Verdana"/>
              </a:rPr>
              <a:t>containing</a:t>
            </a:r>
            <a:r>
              <a:rPr sz="1800" spc="-2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Verdana"/>
                <a:cs typeface="Verdana"/>
              </a:rPr>
              <a:t>code,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Verdana"/>
                <a:cs typeface="Verdana"/>
              </a:rPr>
              <a:t>figures,</a:t>
            </a:r>
            <a:r>
              <a:rPr sz="1800" spc="-229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analysis 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for </a:t>
            </a:r>
            <a:r>
              <a:rPr sz="1800" spc="-40" dirty="0">
                <a:solidFill>
                  <a:srgbClr val="595959"/>
                </a:solidFill>
                <a:latin typeface="Verdana"/>
                <a:cs typeface="Verdana"/>
              </a:rPr>
              <a:t>all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3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Verdana"/>
                <a:cs typeface="Verdana"/>
              </a:rPr>
              <a:t>problems.</a:t>
            </a:r>
            <a:endParaRPr sz="1800">
              <a:latin typeface="Verdana"/>
              <a:cs typeface="Verdana"/>
            </a:endParaRPr>
          </a:p>
          <a:p>
            <a:pPr marL="355600" marR="142240" indent="-34290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You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are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free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use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any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programming</a:t>
            </a:r>
            <a:r>
              <a:rPr sz="2000" spc="-1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595959"/>
                </a:solidFill>
                <a:latin typeface="Verdana"/>
                <a:cs typeface="Verdana"/>
              </a:rPr>
              <a:t>language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(python,</a:t>
            </a:r>
            <a:r>
              <a:rPr sz="20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R, 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MATLAB,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FreeMAT,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perl,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etc.)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that you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are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familiar with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for 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these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assignments.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68020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77800"/>
            <a:ext cx="8915400" cy="9144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74625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375"/>
              </a:spcBef>
            </a:pPr>
            <a:r>
              <a:rPr spc="-185" dirty="0"/>
              <a:t>P1 </a:t>
            </a:r>
            <a:r>
              <a:rPr spc="-640" dirty="0"/>
              <a:t>: </a:t>
            </a:r>
            <a:r>
              <a:rPr spc="-605" dirty="0"/>
              <a:t>IRIS </a:t>
            </a:r>
            <a:r>
              <a:rPr spc="-490" dirty="0"/>
              <a:t>– </a:t>
            </a:r>
            <a:r>
              <a:rPr spc="-165" dirty="0"/>
              <a:t>HIERARCHICAL</a:t>
            </a:r>
            <a:r>
              <a:rPr spc="-765" dirty="0"/>
              <a:t> </a:t>
            </a:r>
            <a:r>
              <a:rPr spc="-445" dirty="0"/>
              <a:t>FISHER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594" y="1483474"/>
            <a:ext cx="7938770" cy="43992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33400" indent="-342900">
              <a:lnSpc>
                <a:spcPct val="78400"/>
              </a:lnSpc>
              <a:spcBef>
                <a:spcPts val="540"/>
              </a:spcBef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-9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17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classes</a:t>
            </a:r>
            <a:r>
              <a:rPr sz="17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85" dirty="0">
                <a:solidFill>
                  <a:srgbClr val="595959"/>
                </a:solidFill>
                <a:latin typeface="Verdana"/>
                <a:cs typeface="Verdana"/>
              </a:rPr>
              <a:t>IRIS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Verdana"/>
                <a:cs typeface="Verdana"/>
              </a:rPr>
              <a:t>are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595959"/>
                </a:solidFill>
                <a:latin typeface="Verdana"/>
                <a:cs typeface="Verdana"/>
              </a:rPr>
              <a:t>more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595959"/>
                </a:solidFill>
                <a:latin typeface="Verdana"/>
                <a:cs typeface="Verdana"/>
              </a:rPr>
              <a:t>“similar”</a:t>
            </a:r>
            <a:r>
              <a:rPr sz="17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7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105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other. </a:t>
            </a:r>
            <a:r>
              <a:rPr sz="1700" spc="-80" dirty="0">
                <a:solidFill>
                  <a:srgbClr val="595959"/>
                </a:solidFill>
                <a:latin typeface="Verdana"/>
                <a:cs typeface="Verdana"/>
              </a:rPr>
              <a:t>Find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Verdana"/>
                <a:cs typeface="Verdana"/>
              </a:rPr>
              <a:t>which</a:t>
            </a:r>
            <a:r>
              <a:rPr sz="17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ones  </a:t>
            </a:r>
            <a:r>
              <a:rPr sz="1700" spc="-90" dirty="0">
                <a:solidFill>
                  <a:srgbClr val="595959"/>
                </a:solidFill>
                <a:latin typeface="Verdana"/>
                <a:cs typeface="Verdana"/>
              </a:rPr>
              <a:t>using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Verdana"/>
                <a:cs typeface="Verdana"/>
              </a:rPr>
              <a:t>scatter</a:t>
            </a:r>
            <a:r>
              <a:rPr sz="17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plots.</a:t>
            </a:r>
            <a:r>
              <a:rPr sz="17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595959"/>
                </a:solidFill>
                <a:latin typeface="Verdana"/>
                <a:cs typeface="Verdana"/>
              </a:rPr>
              <a:t>Lets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595959"/>
                </a:solidFill>
                <a:latin typeface="Verdana"/>
                <a:cs typeface="Verdana"/>
              </a:rPr>
              <a:t>say</a:t>
            </a:r>
            <a:r>
              <a:rPr sz="17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1 </a:t>
            </a:r>
            <a:r>
              <a:rPr sz="1700" spc="6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7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595959"/>
                </a:solidFill>
                <a:latin typeface="Verdana"/>
                <a:cs typeface="Verdana"/>
              </a:rPr>
              <a:t>2.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2C816"/>
              </a:buClr>
              <a:buFont typeface="Arial"/>
              <a:buChar char="¤"/>
            </a:pPr>
            <a:endParaRPr sz="1650">
              <a:latin typeface="Times New Roman"/>
              <a:cs typeface="Times New Roman"/>
            </a:endParaRPr>
          </a:p>
          <a:p>
            <a:pPr marL="355600" marR="169545" indent="-342900">
              <a:lnSpc>
                <a:spcPts val="1700"/>
              </a:lnSpc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-95" dirty="0">
                <a:solidFill>
                  <a:srgbClr val="595959"/>
                </a:solidFill>
                <a:latin typeface="Verdana"/>
                <a:cs typeface="Verdana"/>
              </a:rPr>
              <a:t>Lets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595959"/>
                </a:solidFill>
                <a:latin typeface="Verdana"/>
                <a:cs typeface="Verdana"/>
              </a:rPr>
              <a:t>create</a:t>
            </a:r>
            <a:r>
              <a:rPr sz="17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140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7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Verdana"/>
                <a:cs typeface="Verdana"/>
              </a:rPr>
              <a:t>“meta-class”</a:t>
            </a:r>
            <a:r>
              <a:rPr sz="1700" spc="-3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Verdana"/>
                <a:cs typeface="Verdana"/>
              </a:rPr>
              <a:t>combining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class</a:t>
            </a:r>
            <a:r>
              <a:rPr sz="17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1</a:t>
            </a:r>
            <a:r>
              <a:rPr sz="17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2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595959"/>
                </a:solidFill>
                <a:latin typeface="Verdana"/>
                <a:cs typeface="Verdana"/>
              </a:rPr>
              <a:t>(or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595959"/>
                </a:solidFill>
                <a:latin typeface="Verdana"/>
                <a:cs typeface="Verdana"/>
              </a:rPr>
              <a:t>whichever  </a:t>
            </a:r>
            <a:r>
              <a:rPr sz="1700" spc="10" dirty="0">
                <a:solidFill>
                  <a:srgbClr val="595959"/>
                </a:solidFill>
                <a:latin typeface="Verdana"/>
                <a:cs typeface="Verdana"/>
              </a:rPr>
              <a:t>are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17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595959"/>
                </a:solidFill>
                <a:latin typeface="Verdana"/>
                <a:cs typeface="Verdana"/>
              </a:rPr>
              <a:t>most</a:t>
            </a:r>
            <a:r>
              <a:rPr sz="17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595959"/>
                </a:solidFill>
                <a:latin typeface="Verdana"/>
                <a:cs typeface="Verdana"/>
              </a:rPr>
              <a:t>similar</a:t>
            </a:r>
            <a:r>
              <a:rPr sz="17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classes).</a:t>
            </a:r>
            <a:r>
              <a:rPr sz="1700" spc="-2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595959"/>
                </a:solidFill>
                <a:latin typeface="Verdana"/>
                <a:cs typeface="Verdana"/>
              </a:rPr>
              <a:t>Lets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Verdana"/>
                <a:cs typeface="Verdana"/>
              </a:rPr>
              <a:t>call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595959"/>
                </a:solidFill>
                <a:latin typeface="Verdana"/>
                <a:cs typeface="Verdana"/>
              </a:rPr>
              <a:t>it</a:t>
            </a:r>
            <a:r>
              <a:rPr sz="17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70" dirty="0">
                <a:solidFill>
                  <a:srgbClr val="595959"/>
                </a:solidFill>
                <a:latin typeface="Verdana"/>
                <a:cs typeface="Verdana"/>
              </a:rPr>
              <a:t>4.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2C816"/>
              </a:buClr>
              <a:buFont typeface="Arial"/>
              <a:buChar char="¤"/>
            </a:pPr>
            <a:endParaRPr sz="1700">
              <a:latin typeface="Times New Roman"/>
              <a:cs typeface="Times New Roman"/>
            </a:endParaRPr>
          </a:p>
          <a:p>
            <a:pPr marL="355600" marR="499745" indent="-342900">
              <a:lnSpc>
                <a:spcPct val="78400"/>
              </a:lnSpc>
              <a:spcBef>
                <a:spcPts val="5"/>
              </a:spcBef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40" dirty="0">
                <a:solidFill>
                  <a:srgbClr val="595959"/>
                </a:solidFill>
                <a:latin typeface="Verdana"/>
                <a:cs typeface="Verdana"/>
              </a:rPr>
              <a:t>Create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first</a:t>
            </a:r>
            <a:r>
              <a:rPr sz="17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595959"/>
                </a:solidFill>
                <a:latin typeface="Verdana"/>
                <a:cs typeface="Verdana"/>
              </a:rPr>
              <a:t>Fisher</a:t>
            </a:r>
            <a:r>
              <a:rPr sz="1700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projection</a:t>
            </a:r>
            <a:r>
              <a:rPr sz="17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Verdana"/>
                <a:cs typeface="Verdana"/>
              </a:rPr>
              <a:t>by</a:t>
            </a:r>
            <a:r>
              <a:rPr sz="17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trying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7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discriminate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3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595959"/>
                </a:solidFill>
                <a:latin typeface="Verdana"/>
                <a:cs typeface="Verdana"/>
              </a:rPr>
              <a:t>(the  </a:t>
            </a:r>
            <a:r>
              <a:rPr sz="1700" spc="-55" dirty="0">
                <a:solidFill>
                  <a:srgbClr val="595959"/>
                </a:solidFill>
                <a:latin typeface="Verdana"/>
                <a:cs typeface="Verdana"/>
              </a:rPr>
              <a:t>different </a:t>
            </a:r>
            <a:r>
              <a:rPr sz="1700" spc="-50" dirty="0">
                <a:solidFill>
                  <a:srgbClr val="595959"/>
                </a:solidFill>
                <a:latin typeface="Verdana"/>
                <a:cs typeface="Verdana"/>
              </a:rPr>
              <a:t>class) </a:t>
            </a:r>
            <a:r>
              <a:rPr sz="1700" spc="-85" dirty="0">
                <a:solidFill>
                  <a:srgbClr val="595959"/>
                </a:solidFill>
                <a:latin typeface="Verdana"/>
                <a:cs typeface="Verdana"/>
              </a:rPr>
              <a:t>from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4 </a:t>
            </a:r>
            <a:r>
              <a:rPr sz="1700" spc="-60" dirty="0">
                <a:solidFill>
                  <a:srgbClr val="595959"/>
                </a:solidFill>
                <a:latin typeface="Verdana"/>
                <a:cs typeface="Verdana"/>
              </a:rPr>
              <a:t>(the</a:t>
            </a:r>
            <a:r>
              <a:rPr sz="17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meta-class).</a:t>
            </a:r>
            <a:endParaRPr sz="17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259"/>
              </a:spcBef>
              <a:buClr>
                <a:srgbClr val="51640B"/>
              </a:buClr>
              <a:buFont typeface="Arial"/>
              <a:buChar char="¤"/>
              <a:tabLst>
                <a:tab pos="697865" algn="l"/>
                <a:tab pos="698500" algn="l"/>
              </a:tabLst>
            </a:pPr>
            <a:r>
              <a:rPr sz="1500" spc="5" dirty="0">
                <a:solidFill>
                  <a:srgbClr val="595959"/>
                </a:solidFill>
                <a:latin typeface="Verdana"/>
                <a:cs typeface="Verdana"/>
              </a:rPr>
              <a:t>Do </a:t>
            </a:r>
            <a:r>
              <a:rPr sz="1500" spc="-114" dirty="0">
                <a:solidFill>
                  <a:srgbClr val="595959"/>
                </a:solidFill>
                <a:latin typeface="Verdana"/>
                <a:cs typeface="Verdana"/>
              </a:rPr>
              <a:t>this </a:t>
            </a:r>
            <a:r>
              <a:rPr sz="1500" spc="25" dirty="0">
                <a:solidFill>
                  <a:srgbClr val="595959"/>
                </a:solidFill>
                <a:latin typeface="Verdana"/>
                <a:cs typeface="Verdana"/>
              </a:rPr>
              <a:t>on </a:t>
            </a:r>
            <a:r>
              <a:rPr sz="1500" b="1" spc="-150" dirty="0">
                <a:solidFill>
                  <a:srgbClr val="595959"/>
                </a:solidFill>
                <a:latin typeface="Verdana"/>
                <a:cs typeface="Verdana"/>
              </a:rPr>
              <a:t>training </a:t>
            </a:r>
            <a:r>
              <a:rPr sz="1500" spc="45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500" spc="-2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95959"/>
                </a:solidFill>
                <a:latin typeface="Verdana"/>
                <a:cs typeface="Verdana"/>
              </a:rPr>
              <a:t>only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1640B"/>
              </a:buClr>
              <a:buFont typeface="Arial"/>
              <a:buChar char="¤"/>
            </a:pPr>
            <a:endParaRPr sz="1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78400"/>
              </a:lnSpc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40" dirty="0">
                <a:solidFill>
                  <a:srgbClr val="595959"/>
                </a:solidFill>
                <a:latin typeface="Verdana"/>
                <a:cs typeface="Verdana"/>
              </a:rPr>
              <a:t>Create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595959"/>
                </a:solidFill>
                <a:latin typeface="Verdana"/>
                <a:cs typeface="Verdana"/>
              </a:rPr>
              <a:t>second</a:t>
            </a:r>
            <a:r>
              <a:rPr sz="1700" spc="-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595959"/>
                </a:solidFill>
                <a:latin typeface="Verdana"/>
                <a:cs typeface="Verdana"/>
              </a:rPr>
              <a:t>Fisher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projection</a:t>
            </a:r>
            <a:r>
              <a:rPr sz="17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595959"/>
                </a:solidFill>
                <a:latin typeface="Verdana"/>
                <a:cs typeface="Verdana"/>
              </a:rPr>
              <a:t>by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trying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discriminate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1</a:t>
            </a:r>
            <a:r>
              <a:rPr sz="17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595959"/>
                </a:solidFill>
                <a:latin typeface="Verdana"/>
                <a:cs typeface="Verdana"/>
              </a:rPr>
              <a:t>from 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 </a:t>
            </a:r>
            <a:r>
              <a:rPr sz="1700" spc="-140" dirty="0">
                <a:solidFill>
                  <a:srgbClr val="595959"/>
                </a:solidFill>
                <a:latin typeface="Verdana"/>
                <a:cs typeface="Verdana"/>
              </a:rPr>
              <a:t>2 </a:t>
            </a:r>
            <a:r>
              <a:rPr sz="1700" spc="-60" dirty="0">
                <a:solidFill>
                  <a:srgbClr val="595959"/>
                </a:solidFill>
                <a:latin typeface="Verdana"/>
                <a:cs typeface="Verdana"/>
              </a:rPr>
              <a:t>(the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original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two </a:t>
            </a:r>
            <a:r>
              <a:rPr sz="1700" spc="-114" dirty="0">
                <a:solidFill>
                  <a:srgbClr val="595959"/>
                </a:solidFill>
                <a:latin typeface="Verdana"/>
                <a:cs typeface="Verdana"/>
              </a:rPr>
              <a:t>similar</a:t>
            </a:r>
            <a:r>
              <a:rPr sz="1700" spc="-2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classes).</a:t>
            </a:r>
            <a:endParaRPr sz="17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260"/>
              </a:spcBef>
              <a:buClr>
                <a:srgbClr val="51640B"/>
              </a:buClr>
              <a:buFont typeface="Arial"/>
              <a:buChar char="¤"/>
              <a:tabLst>
                <a:tab pos="697865" algn="l"/>
                <a:tab pos="698500" algn="l"/>
              </a:tabLst>
            </a:pPr>
            <a:r>
              <a:rPr sz="1500" spc="5" dirty="0">
                <a:solidFill>
                  <a:srgbClr val="595959"/>
                </a:solidFill>
                <a:latin typeface="Verdana"/>
                <a:cs typeface="Verdana"/>
              </a:rPr>
              <a:t>Do </a:t>
            </a:r>
            <a:r>
              <a:rPr sz="1500" spc="-114" dirty="0">
                <a:solidFill>
                  <a:srgbClr val="595959"/>
                </a:solidFill>
                <a:latin typeface="Verdana"/>
                <a:cs typeface="Verdana"/>
              </a:rPr>
              <a:t>this </a:t>
            </a:r>
            <a:r>
              <a:rPr sz="1500" spc="25" dirty="0">
                <a:solidFill>
                  <a:srgbClr val="595959"/>
                </a:solidFill>
                <a:latin typeface="Verdana"/>
                <a:cs typeface="Verdana"/>
              </a:rPr>
              <a:t>on </a:t>
            </a:r>
            <a:r>
              <a:rPr sz="1500" b="1" spc="-150" dirty="0">
                <a:solidFill>
                  <a:srgbClr val="595959"/>
                </a:solidFill>
                <a:latin typeface="Verdana"/>
                <a:cs typeface="Verdana"/>
              </a:rPr>
              <a:t>training </a:t>
            </a:r>
            <a:r>
              <a:rPr sz="1500" spc="45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500" spc="-2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95959"/>
                </a:solidFill>
                <a:latin typeface="Verdana"/>
                <a:cs typeface="Verdana"/>
              </a:rPr>
              <a:t>only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1640B"/>
              </a:buClr>
              <a:buFont typeface="Arial"/>
              <a:buChar char="¤"/>
            </a:pPr>
            <a:endParaRPr sz="1750">
              <a:latin typeface="Times New Roman"/>
              <a:cs typeface="Times New Roman"/>
            </a:endParaRPr>
          </a:p>
          <a:p>
            <a:pPr marL="355600" marR="8890" indent="-342900">
              <a:lnSpc>
                <a:spcPct val="78400"/>
              </a:lnSpc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35" dirty="0">
                <a:solidFill>
                  <a:srgbClr val="595959"/>
                </a:solidFill>
                <a:latin typeface="Verdana"/>
                <a:cs typeface="Verdana"/>
              </a:rPr>
              <a:t>Now</a:t>
            </a:r>
            <a:r>
              <a:rPr sz="17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Verdana"/>
                <a:cs typeface="Verdana"/>
              </a:rPr>
              <a:t>project</a:t>
            </a:r>
            <a:r>
              <a:rPr sz="17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7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entire</a:t>
            </a:r>
            <a:r>
              <a:rPr sz="1700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95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700" spc="-25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5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700" spc="-35" dirty="0">
                <a:solidFill>
                  <a:srgbClr val="595959"/>
                </a:solidFill>
                <a:latin typeface="Verdana"/>
                <a:cs typeface="Verdana"/>
              </a:rPr>
              <a:t> these</a:t>
            </a:r>
            <a:r>
              <a:rPr sz="17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17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595959"/>
                </a:solidFill>
                <a:latin typeface="Verdana"/>
                <a:cs typeface="Verdana"/>
              </a:rPr>
              <a:t>projections</a:t>
            </a:r>
            <a:r>
              <a:rPr sz="17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Verdana"/>
                <a:cs typeface="Verdana"/>
              </a:rPr>
              <a:t>color</a:t>
            </a:r>
            <a:r>
              <a:rPr sz="17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125" dirty="0">
                <a:solidFill>
                  <a:srgbClr val="595959"/>
                </a:solidFill>
                <a:latin typeface="Verdana"/>
                <a:cs typeface="Verdana"/>
              </a:rPr>
              <a:t>code</a:t>
            </a:r>
            <a:r>
              <a:rPr sz="17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1700" spc="-40" dirty="0">
                <a:solidFill>
                  <a:srgbClr val="595959"/>
                </a:solidFill>
                <a:latin typeface="Verdana"/>
                <a:cs typeface="Verdana"/>
              </a:rPr>
              <a:t>class</a:t>
            </a:r>
            <a:r>
              <a:rPr sz="17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points.</a:t>
            </a:r>
            <a:endParaRPr sz="17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260"/>
              </a:spcBef>
              <a:buClr>
                <a:srgbClr val="51640B"/>
              </a:buClr>
              <a:buFont typeface="Arial"/>
              <a:buChar char="¤"/>
              <a:tabLst>
                <a:tab pos="697865" algn="l"/>
                <a:tab pos="698500" algn="l"/>
              </a:tabLst>
            </a:pPr>
            <a:r>
              <a:rPr sz="1500" spc="5" dirty="0">
                <a:solidFill>
                  <a:srgbClr val="595959"/>
                </a:solidFill>
                <a:latin typeface="Verdana"/>
                <a:cs typeface="Verdana"/>
              </a:rPr>
              <a:t>Do </a:t>
            </a:r>
            <a:r>
              <a:rPr sz="1500" spc="-114" dirty="0">
                <a:solidFill>
                  <a:srgbClr val="595959"/>
                </a:solidFill>
                <a:latin typeface="Verdana"/>
                <a:cs typeface="Verdana"/>
              </a:rPr>
              <a:t>this </a:t>
            </a:r>
            <a:r>
              <a:rPr sz="1500" spc="25" dirty="0">
                <a:solidFill>
                  <a:srgbClr val="595959"/>
                </a:solidFill>
                <a:latin typeface="Verdana"/>
                <a:cs typeface="Verdana"/>
              </a:rPr>
              <a:t>on </a:t>
            </a:r>
            <a:r>
              <a:rPr sz="1500" b="1" spc="-180" dirty="0">
                <a:solidFill>
                  <a:srgbClr val="595959"/>
                </a:solidFill>
                <a:latin typeface="Verdana"/>
                <a:cs typeface="Verdana"/>
              </a:rPr>
              <a:t>test </a:t>
            </a:r>
            <a:r>
              <a:rPr sz="1500" spc="45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15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95959"/>
                </a:solidFill>
                <a:latin typeface="Verdana"/>
                <a:cs typeface="Verdana"/>
              </a:rPr>
              <a:t>only.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A2C816"/>
              </a:buClr>
              <a:buFont typeface="Arial"/>
              <a:buChar char="¤"/>
              <a:tabLst>
                <a:tab pos="354965" algn="l"/>
                <a:tab pos="355600" algn="l"/>
              </a:tabLst>
            </a:pPr>
            <a:r>
              <a:rPr sz="1700" spc="10" dirty="0">
                <a:solidFill>
                  <a:srgbClr val="595959"/>
                </a:solidFill>
                <a:latin typeface="Verdana"/>
                <a:cs typeface="Verdana"/>
              </a:rPr>
              <a:t>Comment</a:t>
            </a:r>
            <a:r>
              <a:rPr sz="1700" spc="-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7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595959"/>
                </a:solidFill>
                <a:latin typeface="Verdana"/>
                <a:cs typeface="Verdana"/>
              </a:rPr>
              <a:t>what</a:t>
            </a:r>
            <a:r>
              <a:rPr sz="17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595959"/>
                </a:solidFill>
                <a:latin typeface="Verdana"/>
                <a:cs typeface="Verdana"/>
              </a:rPr>
              <a:t>you</a:t>
            </a:r>
            <a:r>
              <a:rPr sz="17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Verdana"/>
                <a:cs typeface="Verdana"/>
              </a:rPr>
              <a:t>observed</a:t>
            </a:r>
            <a:r>
              <a:rPr sz="17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7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595959"/>
                </a:solidFill>
                <a:latin typeface="Verdana"/>
                <a:cs typeface="Verdana"/>
              </a:rPr>
              <a:t>did.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9015" y="6006960"/>
            <a:ext cx="1766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sz="3200" b="1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P2 </a:t>
            </a:r>
            <a:r>
              <a:rPr spc="-640" dirty="0"/>
              <a:t>: </a:t>
            </a:r>
            <a:r>
              <a:rPr spc="-45" dirty="0"/>
              <a:t>MUSHROOM </a:t>
            </a:r>
            <a:r>
              <a:rPr spc="-85" dirty="0"/>
              <a:t>information</a:t>
            </a:r>
            <a:r>
              <a:rPr spc="-855" dirty="0"/>
              <a:t> </a:t>
            </a:r>
            <a:r>
              <a:rPr spc="25" dirty="0"/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889" y="1288618"/>
            <a:ext cx="793750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862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55" dirty="0">
                <a:solidFill>
                  <a:srgbClr val="595959"/>
                </a:solidFill>
                <a:latin typeface="Verdana"/>
                <a:cs typeface="Verdana"/>
              </a:rPr>
              <a:t>Take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MUSHROOM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2000" b="1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Verdana"/>
                <a:cs typeface="Verdana"/>
              </a:rPr>
              <a:t>data.</a:t>
            </a:r>
            <a:r>
              <a:rPr sz="2000" spc="-25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There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are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60" dirty="0">
                <a:solidFill>
                  <a:srgbClr val="595959"/>
                </a:solidFill>
                <a:latin typeface="Verdana"/>
                <a:cs typeface="Verdana"/>
              </a:rPr>
              <a:t>20+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features 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 </a:t>
            </a:r>
            <a:r>
              <a:rPr sz="2000" spc="-165" dirty="0">
                <a:solidFill>
                  <a:srgbClr val="595959"/>
                </a:solidFill>
                <a:latin typeface="Verdana"/>
                <a:cs typeface="Verdana"/>
              </a:rPr>
              <a:t>2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classes.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We want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to </a:t>
            </a:r>
            <a:r>
              <a:rPr sz="2000" spc="-55" dirty="0">
                <a:solidFill>
                  <a:srgbClr val="595959"/>
                </a:solidFill>
                <a:latin typeface="Verdana"/>
                <a:cs typeface="Verdana"/>
              </a:rPr>
              <a:t>find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 </a:t>
            </a:r>
            <a:r>
              <a:rPr sz="2000" spc="-300" dirty="0">
                <a:solidFill>
                  <a:srgbClr val="595959"/>
                </a:solidFill>
                <a:latin typeface="Verdana"/>
                <a:cs typeface="Verdana"/>
              </a:rPr>
              <a:t>BEST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feature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using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three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purity</a:t>
            </a:r>
            <a:r>
              <a:rPr sz="2000" spc="-2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measures:</a:t>
            </a:r>
            <a:r>
              <a:rPr sz="2000" spc="-2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595959"/>
                </a:solidFill>
                <a:latin typeface="Verdana"/>
                <a:cs typeface="Verdana"/>
              </a:rPr>
              <a:t>Accuracy,</a:t>
            </a:r>
            <a:r>
              <a:rPr sz="20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Gini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Index,</a:t>
            </a:r>
            <a:r>
              <a:rPr sz="2000" spc="-2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Entropy.</a:t>
            </a:r>
            <a:endParaRPr sz="2000">
              <a:latin typeface="Verdana"/>
              <a:cs typeface="Verdana"/>
            </a:endParaRPr>
          </a:p>
          <a:p>
            <a:pPr marL="355600" marR="262255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feature,</a:t>
            </a:r>
            <a:r>
              <a:rPr sz="20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partition</a:t>
            </a:r>
            <a:r>
              <a:rPr sz="2000" spc="-3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595959"/>
                </a:solidFill>
                <a:latin typeface="Verdana"/>
                <a:cs typeface="Verdana"/>
              </a:rPr>
              <a:t>data</a:t>
            </a:r>
            <a:r>
              <a:rPr sz="2000" spc="-2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595959"/>
                </a:solidFill>
                <a:latin typeface="Verdana"/>
                <a:cs typeface="Verdana"/>
              </a:rPr>
              <a:t>into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regions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where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is 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number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values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feature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35" dirty="0">
                <a:solidFill>
                  <a:srgbClr val="595959"/>
                </a:solidFill>
                <a:latin typeface="Verdana"/>
                <a:cs typeface="Verdana"/>
              </a:rPr>
              <a:t>can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take.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Measure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Information</a:t>
            </a:r>
            <a:r>
              <a:rPr sz="20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gain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Verdana"/>
                <a:cs typeface="Verdana"/>
              </a:rPr>
              <a:t>due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2000" spc="-2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feature.</a:t>
            </a:r>
            <a:r>
              <a:rPr sz="20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595959"/>
                </a:solidFill>
                <a:latin typeface="Verdana"/>
                <a:cs typeface="Verdana"/>
              </a:rPr>
              <a:t>Generate  </a:t>
            </a:r>
            <a:r>
              <a:rPr sz="2000" spc="16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595959"/>
                </a:solidFill>
                <a:latin typeface="Verdana"/>
                <a:cs typeface="Verdana"/>
              </a:rPr>
              <a:t>table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Verdana"/>
                <a:cs typeface="Verdana"/>
              </a:rPr>
              <a:t>following</a:t>
            </a:r>
            <a:r>
              <a:rPr sz="20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columns:</a:t>
            </a:r>
            <a:endParaRPr sz="20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30" dirty="0">
                <a:solidFill>
                  <a:srgbClr val="595959"/>
                </a:solidFill>
                <a:latin typeface="Verdana"/>
                <a:cs typeface="Verdana"/>
              </a:rPr>
              <a:t>Feature_name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65" dirty="0">
                <a:solidFill>
                  <a:srgbClr val="595959"/>
                </a:solidFill>
                <a:latin typeface="Verdana"/>
                <a:cs typeface="Verdana"/>
              </a:rPr>
              <a:t>Accuracy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40" dirty="0">
                <a:solidFill>
                  <a:srgbClr val="595959"/>
                </a:solidFill>
                <a:latin typeface="Verdana"/>
                <a:cs typeface="Verdana"/>
              </a:rPr>
              <a:t>GINI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index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85" dirty="0">
                <a:solidFill>
                  <a:srgbClr val="595959"/>
                </a:solidFill>
                <a:latin typeface="Verdana"/>
                <a:cs typeface="Verdana"/>
              </a:rPr>
              <a:t>1-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Entropy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(NOTE: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Verdana"/>
                <a:cs typeface="Verdana"/>
              </a:rPr>
              <a:t>Use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log_k</a:t>
            </a:r>
            <a:r>
              <a:rPr sz="18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1800" spc="-2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feature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values)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2000" spc="-1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595959"/>
                </a:solidFill>
                <a:latin typeface="Verdana"/>
                <a:cs typeface="Verdana"/>
              </a:rPr>
              <a:t>accuracy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vs.</a:t>
            </a:r>
            <a:r>
              <a:rPr sz="2000" spc="-1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595959"/>
                </a:solidFill>
                <a:latin typeface="Verdana"/>
                <a:cs typeface="Verdana"/>
              </a:rPr>
              <a:t>1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75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Entropy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scatter</a:t>
            </a:r>
            <a:r>
              <a:rPr sz="2000" spc="-3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where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20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point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789" y="5886014"/>
            <a:ext cx="1238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6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feature.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9015" y="6006960"/>
            <a:ext cx="1766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10</a:t>
            </a:r>
            <a:r>
              <a:rPr sz="3200" b="1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57479"/>
            <a:ext cx="516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P3 </a:t>
            </a:r>
            <a:r>
              <a:rPr spc="-640" dirty="0"/>
              <a:t>: </a:t>
            </a:r>
            <a:r>
              <a:rPr spc="-45" dirty="0"/>
              <a:t>MUSHROOM</a:t>
            </a:r>
            <a:r>
              <a:rPr spc="-660" dirty="0"/>
              <a:t> </a:t>
            </a:r>
            <a:r>
              <a:rPr spc="-235" dirty="0"/>
              <a:t>NB/DT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367" y="1384147"/>
            <a:ext cx="7996555" cy="513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6840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Build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Naïve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Bayes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Decision</a:t>
            </a:r>
            <a:r>
              <a:rPr sz="20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Tree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classifiers</a:t>
            </a:r>
            <a:r>
              <a:rPr sz="2000" spc="-2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MUSHROOM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2000" spc="-1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dataset.</a:t>
            </a:r>
            <a:endParaRPr sz="2000">
              <a:latin typeface="Verdana"/>
              <a:cs typeface="Verdana"/>
            </a:endParaRPr>
          </a:p>
          <a:p>
            <a:pPr marL="355600" marR="221615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1" spc="-135" dirty="0">
                <a:solidFill>
                  <a:srgbClr val="595959"/>
                </a:solidFill>
                <a:latin typeface="Verdana"/>
                <a:cs typeface="Verdana"/>
              </a:rPr>
              <a:t>Naïve</a:t>
            </a:r>
            <a:r>
              <a:rPr sz="2000" b="1" spc="-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1" spc="-165" dirty="0">
                <a:solidFill>
                  <a:srgbClr val="595959"/>
                </a:solidFill>
                <a:latin typeface="Verdana"/>
                <a:cs typeface="Verdana"/>
              </a:rPr>
              <a:t>Bayes</a:t>
            </a:r>
            <a:r>
              <a:rPr sz="2000" b="1" spc="-2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classifier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value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Verdana"/>
                <a:cs typeface="Verdana"/>
              </a:rPr>
              <a:t>lambda</a:t>
            </a:r>
            <a:r>
              <a:rPr sz="2000" spc="-2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595959"/>
                </a:solidFill>
                <a:latin typeface="Verdana"/>
                <a:cs typeface="Verdana"/>
              </a:rPr>
              <a:t>(x-axis)</a:t>
            </a:r>
            <a:r>
              <a:rPr sz="2000" spc="-3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for  </a:t>
            </a:r>
            <a:r>
              <a:rPr sz="2000" spc="45" dirty="0">
                <a:solidFill>
                  <a:srgbClr val="595959"/>
                </a:solidFill>
                <a:latin typeface="Verdana"/>
                <a:cs typeface="Verdana"/>
              </a:rPr>
              <a:t>Laplacian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smoothing</a:t>
            </a:r>
            <a:r>
              <a:rPr sz="20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against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20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2000" spc="-2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set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Verdana"/>
                <a:cs typeface="Verdana"/>
              </a:rPr>
              <a:t>accuracy.</a:t>
            </a:r>
            <a:endParaRPr sz="2000">
              <a:latin typeface="Verdana"/>
              <a:cs typeface="Verdana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800" spc="600" dirty="0">
                <a:solidFill>
                  <a:srgbClr val="51640B"/>
                </a:solidFill>
                <a:latin typeface="Arial"/>
                <a:cs typeface="Arial"/>
              </a:rPr>
              <a:t>¤ </a:t>
            </a:r>
            <a:r>
              <a:rPr sz="1800" spc="25" dirty="0">
                <a:solidFill>
                  <a:srgbClr val="595959"/>
                </a:solidFill>
                <a:latin typeface="Verdana"/>
                <a:cs typeface="Verdana"/>
              </a:rPr>
              <a:t>Lambda </a:t>
            </a:r>
            <a:r>
              <a:rPr sz="1800" spc="-385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sz="1800" spc="-155" dirty="0">
                <a:solidFill>
                  <a:srgbClr val="595959"/>
                </a:solidFill>
                <a:latin typeface="Verdana"/>
                <a:cs typeface="Verdana"/>
              </a:rPr>
              <a:t>0, 1, 2, </a:t>
            </a:r>
            <a:r>
              <a:rPr sz="1800" spc="85" dirty="0">
                <a:solidFill>
                  <a:srgbClr val="595959"/>
                </a:solidFill>
                <a:latin typeface="Verdana"/>
                <a:cs typeface="Verdana"/>
              </a:rPr>
              <a:t>…,</a:t>
            </a:r>
            <a:r>
              <a:rPr sz="1800" spc="-2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50</a:t>
            </a:r>
            <a:endParaRPr sz="1800">
              <a:latin typeface="Verdana"/>
              <a:cs typeface="Verdana"/>
            </a:endParaRPr>
          </a:p>
          <a:p>
            <a:pPr marL="355600" marR="909319" indent="-342900">
              <a:lnSpc>
                <a:spcPct val="100000"/>
              </a:lnSpc>
              <a:spcBef>
                <a:spcPts val="194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decision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595959"/>
                </a:solidFill>
                <a:latin typeface="Verdana"/>
                <a:cs typeface="Verdana"/>
              </a:rPr>
              <a:t>tree</a:t>
            </a:r>
            <a:r>
              <a:rPr sz="20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classifier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SizeThreshold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595959"/>
                </a:solidFill>
                <a:latin typeface="Verdana"/>
                <a:cs typeface="Verdana"/>
              </a:rPr>
              <a:t>(x-axis) 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against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2000" spc="-1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set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Verdana"/>
                <a:cs typeface="Verdana"/>
              </a:rPr>
              <a:t>accuracy.</a:t>
            </a:r>
            <a:endParaRPr sz="2000">
              <a:latin typeface="Verdana"/>
              <a:cs typeface="Verdana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800" spc="600" dirty="0">
                <a:solidFill>
                  <a:srgbClr val="51640B"/>
                </a:solidFill>
                <a:latin typeface="Arial"/>
                <a:cs typeface="Arial"/>
              </a:rPr>
              <a:t>¤ </a:t>
            </a:r>
            <a:r>
              <a:rPr sz="1800" spc="-90" dirty="0">
                <a:solidFill>
                  <a:srgbClr val="595959"/>
                </a:solidFill>
                <a:latin typeface="Verdana"/>
                <a:cs typeface="Verdana"/>
              </a:rPr>
              <a:t>SizeThreshold </a:t>
            </a:r>
            <a:r>
              <a:rPr sz="1800" spc="-385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sz="1800" spc="-155" dirty="0">
                <a:solidFill>
                  <a:srgbClr val="595959"/>
                </a:solidFill>
                <a:latin typeface="Verdana"/>
                <a:cs typeface="Verdana"/>
              </a:rPr>
              <a:t>4, 8,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12, 16, 20, </a:t>
            </a:r>
            <a:r>
              <a:rPr sz="1800" spc="85" dirty="0">
                <a:solidFill>
                  <a:srgbClr val="595959"/>
                </a:solidFill>
                <a:latin typeface="Verdana"/>
                <a:cs typeface="Verdana"/>
              </a:rPr>
              <a:t>…,</a:t>
            </a:r>
            <a:r>
              <a:rPr sz="1800" spc="-4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64.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marR="279400" indent="-342900">
              <a:lnSpc>
                <a:spcPct val="100000"/>
              </a:lnSpc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Find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best</a:t>
            </a:r>
            <a:r>
              <a:rPr sz="20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values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595959"/>
                </a:solidFill>
                <a:latin typeface="Verdana"/>
                <a:cs typeface="Verdana"/>
              </a:rPr>
              <a:t>lambda</a:t>
            </a:r>
            <a:r>
              <a:rPr sz="2000" spc="-2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SizeThreshold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where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 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2000" spc="-1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set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Verdana"/>
                <a:cs typeface="Verdana"/>
              </a:rPr>
              <a:t>accuracies</a:t>
            </a:r>
            <a:r>
              <a:rPr sz="2000" spc="-2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595959"/>
                </a:solidFill>
                <a:latin typeface="Verdana"/>
                <a:cs typeface="Verdana"/>
              </a:rPr>
              <a:t>starts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to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Verdana"/>
                <a:cs typeface="Verdana"/>
              </a:rPr>
              <a:t>decrease.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60" dirty="0">
                <a:solidFill>
                  <a:srgbClr val="595959"/>
                </a:solidFill>
                <a:latin typeface="Verdana"/>
                <a:cs typeface="Verdana"/>
              </a:rPr>
              <a:t>Compare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those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Verdana"/>
                <a:cs typeface="Verdana"/>
              </a:rPr>
              <a:t>accuracies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across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classifiers.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20</a:t>
            </a:r>
            <a:r>
              <a:rPr sz="3200" b="1" spc="-2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57479"/>
            <a:ext cx="431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P4 </a:t>
            </a:r>
            <a:r>
              <a:rPr spc="-640" dirty="0"/>
              <a:t>: </a:t>
            </a:r>
            <a:r>
              <a:rPr spc="-360" dirty="0"/>
              <a:t>MNIST</a:t>
            </a:r>
            <a:r>
              <a:rPr spc="-695" dirty="0"/>
              <a:t> </a:t>
            </a:r>
            <a:r>
              <a:rPr spc="-80" dirty="0"/>
              <a:t>Bayesian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pc="-150" dirty="0"/>
              <a:t>Take the MNIST dataset. Lets call it D0 dataset</a:t>
            </a: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pc="-150" dirty="0"/>
              <a:t>Do a </a:t>
            </a:r>
            <a:r>
              <a:rPr b="1" spc="-150" dirty="0"/>
              <a:t>9 dimensional PCA projection</a:t>
            </a:r>
            <a:r>
              <a:rPr spc="-150" dirty="0"/>
              <a:t>. Lets call it D1 dataset</a:t>
            </a: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pc="-150" dirty="0"/>
              <a:t>Do a </a:t>
            </a:r>
            <a:r>
              <a:rPr b="1" spc="-150" dirty="0"/>
              <a:t>9 dimensional FISHER projection</a:t>
            </a:r>
            <a:r>
              <a:rPr spc="-150" dirty="0"/>
              <a:t>. Lets call it D2 dataset</a:t>
            </a: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  <a:tab pos="3949065" algn="l"/>
              </a:tabLst>
            </a:pPr>
            <a:r>
              <a:rPr spc="-150" dirty="0"/>
              <a:t>Build a Bayesian classifier on	D1 (single Gaussian per class)</a:t>
            </a: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Diagonal Covariance matrix (i.e.set non-diagonals to zero)</a:t>
            </a:r>
            <a:endParaRPr sz="1800" spc="-15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Full Covariance matrix</a:t>
            </a:r>
            <a:endParaRPr sz="1800" spc="-15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1640B"/>
              </a:buClr>
              <a:buFont typeface="Arial"/>
              <a:buChar char="¤"/>
            </a:pPr>
            <a:endParaRPr sz="1750" spc="-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pc="-150" dirty="0"/>
              <a:t>Build a Bayesian classifier on D2 (single Gaussian per class)</a:t>
            </a:r>
          </a:p>
          <a:p>
            <a:pPr marL="698500" lvl="1" indent="-330200">
              <a:lnSpc>
                <a:spcPct val="100000"/>
              </a:lnSpc>
              <a:spcBef>
                <a:spcPts val="60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Diagonal Covariance</a:t>
            </a:r>
            <a:endParaRPr sz="1800" spc="-150" dirty="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Full covariance</a:t>
            </a:r>
            <a:endParaRPr sz="1800" spc="-1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pc="-150" dirty="0"/>
              <a:t>Compare the test accuracies of the four classifiers 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2140" y="5825357"/>
            <a:ext cx="1315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4" dirty="0">
                <a:solidFill>
                  <a:srgbClr val="595959"/>
                </a:solidFill>
                <a:latin typeface="Verdana"/>
                <a:cs typeface="Verdana"/>
              </a:rPr>
              <a:t>c</a:t>
            </a:r>
            <a:r>
              <a:rPr sz="2000" spc="85" dirty="0">
                <a:solidFill>
                  <a:srgbClr val="595959"/>
                </a:solidFill>
                <a:latin typeface="Verdana"/>
                <a:cs typeface="Verdana"/>
              </a:rPr>
              <a:t>o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mm</a:t>
            </a:r>
            <a:r>
              <a:rPr sz="2000" spc="30" dirty="0">
                <a:solidFill>
                  <a:srgbClr val="595959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t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2076" y="6006961"/>
            <a:ext cx="1766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20</a:t>
            </a:r>
            <a:r>
              <a:rPr sz="3200" b="1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680200"/>
            <a:ext cx="8001000" cy="177800"/>
          </a:xfrm>
          <a:custGeom>
            <a:avLst/>
            <a:gdLst/>
            <a:ahLst/>
            <a:cxn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90500"/>
            <a:ext cx="8915400" cy="9144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7526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380"/>
              </a:spcBef>
            </a:pPr>
            <a:r>
              <a:rPr spc="-185" dirty="0"/>
              <a:t>P5 </a:t>
            </a:r>
            <a:r>
              <a:rPr spc="-640" dirty="0"/>
              <a:t>: </a:t>
            </a:r>
            <a:r>
              <a:rPr spc="-360" dirty="0"/>
              <a:t>MNIST </a:t>
            </a:r>
            <a:r>
              <a:rPr spc="-490" dirty="0"/>
              <a:t>– </a:t>
            </a:r>
            <a:r>
              <a:rPr spc="-120" dirty="0"/>
              <a:t>kNN </a:t>
            </a:r>
            <a:r>
              <a:rPr spc="-65" dirty="0"/>
              <a:t>/ </a:t>
            </a:r>
            <a:r>
              <a:rPr spc="-85" dirty="0"/>
              <a:t>Parzen</a:t>
            </a:r>
            <a:r>
              <a:rPr spc="-650" dirty="0"/>
              <a:t> </a:t>
            </a:r>
            <a:r>
              <a:rPr spc="30" dirty="0"/>
              <a:t>window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98" y="1452384"/>
            <a:ext cx="8187690" cy="506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55" dirty="0">
                <a:solidFill>
                  <a:srgbClr val="595959"/>
                </a:solidFill>
                <a:latin typeface="Verdana"/>
                <a:cs typeface="Verdana"/>
              </a:rPr>
              <a:t>Take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595959"/>
                </a:solidFill>
                <a:latin typeface="Verdana"/>
                <a:cs typeface="Verdana"/>
              </a:rPr>
              <a:t>two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datasets</a:t>
            </a:r>
            <a:r>
              <a:rPr sz="2000" spc="-2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D1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D2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595959"/>
                </a:solidFill>
                <a:latin typeface="Verdana"/>
                <a:cs typeface="Verdana"/>
              </a:rPr>
              <a:t>from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P4.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Build 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k-Nearest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neighbors 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classifier</a:t>
            </a:r>
            <a:r>
              <a:rPr sz="2000" spc="-4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595959"/>
                </a:solidFill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marL="367665">
              <a:lnSpc>
                <a:spcPct val="100000"/>
              </a:lnSpc>
              <a:spcBef>
                <a:spcPts val="600"/>
              </a:spcBef>
            </a:pPr>
            <a:r>
              <a:rPr sz="1800" spc="600" dirty="0">
                <a:solidFill>
                  <a:srgbClr val="51640B"/>
                </a:solidFill>
                <a:latin typeface="Arial"/>
                <a:cs typeface="Arial"/>
              </a:rPr>
              <a:t>¤ </a:t>
            </a:r>
            <a:r>
              <a:rPr sz="1800" spc="-185" dirty="0">
                <a:solidFill>
                  <a:srgbClr val="595959"/>
                </a:solidFill>
                <a:latin typeface="Verdana"/>
                <a:cs typeface="Verdana"/>
              </a:rPr>
              <a:t>K </a:t>
            </a:r>
            <a:r>
              <a:rPr sz="1800" spc="-385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sz="1800" spc="-155" dirty="0">
                <a:solidFill>
                  <a:srgbClr val="595959"/>
                </a:solidFill>
                <a:latin typeface="Verdana"/>
                <a:cs typeface="Verdana"/>
              </a:rPr>
              <a:t>1, 3, 5, 7, 9,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11, 13, 15,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17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18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595959"/>
                </a:solidFill>
                <a:latin typeface="Verdana"/>
                <a:cs typeface="Verdana"/>
              </a:rPr>
              <a:t>accuracy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these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values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18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595959"/>
                </a:solidFill>
                <a:latin typeface="Verdana"/>
                <a:cs typeface="Verdana"/>
              </a:rPr>
              <a:t>x</a:t>
            </a:r>
            <a:r>
              <a:rPr sz="18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axis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1640B"/>
              </a:buClr>
              <a:buFont typeface="Arial"/>
              <a:buChar char="¤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Build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Parzen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window </a:t>
            </a:r>
            <a:r>
              <a:rPr sz="2000" spc="-80" dirty="0">
                <a:solidFill>
                  <a:srgbClr val="595959"/>
                </a:solidFill>
                <a:latin typeface="Verdana"/>
                <a:cs typeface="Verdana"/>
              </a:rPr>
              <a:t>classifier</a:t>
            </a:r>
            <a:r>
              <a:rPr sz="2000" spc="-5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595959"/>
                </a:solidFill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marL="367665">
              <a:lnSpc>
                <a:spcPct val="100000"/>
              </a:lnSpc>
              <a:spcBef>
                <a:spcPts val="600"/>
              </a:spcBef>
            </a:pPr>
            <a:r>
              <a:rPr sz="1800" spc="600" dirty="0">
                <a:solidFill>
                  <a:srgbClr val="51640B"/>
                </a:solidFill>
                <a:latin typeface="Arial"/>
                <a:cs typeface="Arial"/>
              </a:rPr>
              <a:t>¤ </a:t>
            </a:r>
            <a:r>
              <a:rPr sz="1800" spc="-55" dirty="0">
                <a:solidFill>
                  <a:srgbClr val="595959"/>
                </a:solidFill>
                <a:latin typeface="Verdana"/>
                <a:cs typeface="Verdana"/>
              </a:rPr>
              <a:t>Sigma </a:t>
            </a:r>
            <a:r>
              <a:rPr sz="1800" spc="-385" dirty="0">
                <a:solidFill>
                  <a:srgbClr val="595959"/>
                </a:solidFill>
                <a:latin typeface="Verdana"/>
                <a:cs typeface="Verdana"/>
              </a:rPr>
              <a:t>= </a:t>
            </a:r>
            <a:r>
              <a:rPr sz="1800" spc="-155" dirty="0">
                <a:solidFill>
                  <a:srgbClr val="595959"/>
                </a:solidFill>
                <a:latin typeface="Verdana"/>
                <a:cs typeface="Verdana"/>
              </a:rPr>
              <a:t>0.1, 0.2, 0.3, </a:t>
            </a:r>
            <a:r>
              <a:rPr sz="1800" spc="85" dirty="0">
                <a:solidFill>
                  <a:srgbClr val="595959"/>
                </a:solidFill>
                <a:latin typeface="Verdana"/>
                <a:cs typeface="Verdana"/>
              </a:rPr>
              <a:t>…,</a:t>
            </a:r>
            <a:r>
              <a:rPr sz="18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3.0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Plot</a:t>
            </a:r>
            <a:r>
              <a:rPr sz="1800" spc="-2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Verdana"/>
                <a:cs typeface="Verdana"/>
              </a:rPr>
              <a:t>accuracies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with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these</a:t>
            </a:r>
            <a:r>
              <a:rPr sz="18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Verdana"/>
                <a:cs typeface="Verdana"/>
              </a:rPr>
              <a:t>values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Verdana"/>
                <a:cs typeface="Verdana"/>
              </a:rPr>
              <a:t>sigma.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25" dirty="0">
                <a:solidFill>
                  <a:srgbClr val="595959"/>
                </a:solidFill>
                <a:latin typeface="Verdana"/>
                <a:cs typeface="Verdana"/>
              </a:rPr>
              <a:t>Do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Verdana"/>
                <a:cs typeface="Verdana"/>
              </a:rPr>
              <a:t>both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20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D1</a:t>
            </a:r>
            <a:r>
              <a:rPr sz="2000" spc="-2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D2</a:t>
            </a:r>
            <a:r>
              <a:rPr sz="2000" spc="-11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datasets.</a:t>
            </a:r>
            <a:endParaRPr sz="2000">
              <a:latin typeface="Verdana"/>
              <a:cs typeface="Verdana"/>
            </a:endParaRPr>
          </a:p>
          <a:p>
            <a:pPr marL="355600" marR="305435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Comment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2000" spc="-1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optimal</a:t>
            </a:r>
            <a:r>
              <a:rPr sz="2000" spc="-3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optimal</a:t>
            </a:r>
            <a:r>
              <a:rPr sz="2000" spc="-3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sigma</a:t>
            </a:r>
            <a:r>
              <a:rPr sz="20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595959"/>
                </a:solidFill>
                <a:latin typeface="Verdana"/>
                <a:cs typeface="Verdana"/>
              </a:rPr>
              <a:t>compare 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those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classifiers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across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D1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D2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see 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which </a:t>
            </a:r>
            <a:r>
              <a:rPr sz="2000" spc="40" dirty="0">
                <a:solidFill>
                  <a:srgbClr val="595959"/>
                </a:solidFill>
                <a:latin typeface="Verdana"/>
                <a:cs typeface="Verdana"/>
              </a:rPr>
              <a:t>one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has  </a:t>
            </a:r>
            <a:r>
              <a:rPr sz="2000" spc="-70" dirty="0">
                <a:solidFill>
                  <a:srgbClr val="595959"/>
                </a:solidFill>
                <a:latin typeface="Verdana"/>
                <a:cs typeface="Verdana"/>
              </a:rPr>
              <a:t>highest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595959"/>
                </a:solidFill>
                <a:latin typeface="Verdana"/>
                <a:cs typeface="Verdana"/>
              </a:rPr>
              <a:t>accuracy.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20</a:t>
            </a:r>
            <a:r>
              <a:rPr sz="3200" b="1" spc="-2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57479"/>
            <a:ext cx="659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P6 </a:t>
            </a:r>
            <a:r>
              <a:rPr spc="-640" dirty="0"/>
              <a:t>: </a:t>
            </a:r>
            <a:r>
              <a:rPr spc="-70" dirty="0"/>
              <a:t>News </a:t>
            </a:r>
            <a:r>
              <a:rPr spc="10" dirty="0"/>
              <a:t>group </a:t>
            </a:r>
            <a:r>
              <a:rPr spc="-300" dirty="0"/>
              <a:t>Text</a:t>
            </a:r>
            <a:r>
              <a:rPr spc="-360" dirty="0"/>
              <a:t> </a:t>
            </a:r>
            <a:r>
              <a:rPr spc="-16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127" y="1479689"/>
            <a:ext cx="7525384" cy="388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Build</a:t>
            </a:r>
            <a:r>
              <a:rPr sz="20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595959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Naïve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Bayes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Classifier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595959"/>
                </a:solidFill>
                <a:latin typeface="Verdana"/>
                <a:cs typeface="Verdana"/>
              </a:rPr>
              <a:t>on</a:t>
            </a:r>
            <a:r>
              <a:rPr sz="20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Newsgroup</a:t>
            </a:r>
            <a:r>
              <a:rPr sz="20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595959"/>
                </a:solidFill>
                <a:latin typeface="Verdana"/>
                <a:cs typeface="Verdana"/>
              </a:rPr>
              <a:t>dataset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110" dirty="0">
                <a:solidFill>
                  <a:srgbClr val="595959"/>
                </a:solidFill>
                <a:latin typeface="Verdana"/>
                <a:cs typeface="Verdana"/>
              </a:rPr>
              <a:t>DICTIONARY:</a:t>
            </a:r>
            <a:endParaRPr sz="2000">
              <a:latin typeface="Verdana"/>
              <a:cs typeface="Verdana"/>
            </a:endParaRPr>
          </a:p>
          <a:p>
            <a:pPr marL="698500" marR="233679" lvl="1" indent="-330200">
              <a:lnSpc>
                <a:spcPts val="2100"/>
              </a:lnSpc>
              <a:spcBef>
                <a:spcPts val="72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45" dirty="0">
                <a:solidFill>
                  <a:srgbClr val="595959"/>
                </a:solidFill>
                <a:latin typeface="Verdana"/>
                <a:cs typeface="Verdana"/>
              </a:rPr>
              <a:t>Compute</a:t>
            </a:r>
            <a:r>
              <a:rPr sz="18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Verdana"/>
                <a:cs typeface="Verdana"/>
              </a:rPr>
              <a:t>document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Verdana"/>
                <a:cs typeface="Verdana"/>
              </a:rPr>
              <a:t>frequency</a:t>
            </a:r>
            <a:r>
              <a:rPr sz="1800" spc="-1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1800" spc="-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words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(how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many  </a:t>
            </a:r>
            <a:r>
              <a:rPr sz="1800" spc="10" dirty="0">
                <a:solidFill>
                  <a:srgbClr val="595959"/>
                </a:solidFill>
                <a:latin typeface="Verdana"/>
                <a:cs typeface="Verdana"/>
              </a:rPr>
              <a:t>documents</a:t>
            </a:r>
            <a:r>
              <a:rPr sz="18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595959"/>
                </a:solidFill>
                <a:latin typeface="Verdana"/>
                <a:cs typeface="Verdana"/>
              </a:rPr>
              <a:t>each</a:t>
            </a:r>
            <a:r>
              <a:rPr sz="1800" spc="-2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word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Verdana"/>
                <a:cs typeface="Verdana"/>
              </a:rPr>
              <a:t>occurred</a:t>
            </a:r>
            <a:r>
              <a:rPr sz="18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Verdana"/>
                <a:cs typeface="Verdana"/>
              </a:rPr>
              <a:t>in)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58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Sort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Verdana"/>
                <a:cs typeface="Verdana"/>
              </a:rPr>
              <a:t>descending</a:t>
            </a:r>
            <a:r>
              <a:rPr sz="1800" spc="-2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Verdana"/>
                <a:cs typeface="Verdana"/>
              </a:rPr>
              <a:t>order</a:t>
            </a:r>
            <a:r>
              <a:rPr sz="1800" spc="-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1800" spc="-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Verdana"/>
                <a:cs typeface="Verdana"/>
              </a:rPr>
              <a:t>document</a:t>
            </a:r>
            <a:r>
              <a:rPr sz="18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Verdana"/>
                <a:cs typeface="Verdana"/>
              </a:rPr>
              <a:t>frequency</a:t>
            </a:r>
            <a:endParaRPr sz="1800">
              <a:latin typeface="Verdana"/>
              <a:cs typeface="Verdana"/>
            </a:endParaRPr>
          </a:p>
          <a:p>
            <a:pPr marL="698500" lvl="1" indent="-330200">
              <a:lnSpc>
                <a:spcPct val="100000"/>
              </a:lnSpc>
              <a:spcBef>
                <a:spcPts val="640"/>
              </a:spcBef>
              <a:buClr>
                <a:srgbClr val="51640B"/>
              </a:buClr>
              <a:buFont typeface="Arial"/>
              <a:buChar char="¤"/>
              <a:tabLst>
                <a:tab pos="698500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Pick</a:t>
            </a:r>
            <a:r>
              <a:rPr sz="1800" spc="-2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5000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595959"/>
                </a:solidFill>
                <a:latin typeface="Verdana"/>
                <a:cs typeface="Verdana"/>
              </a:rPr>
              <a:t>10000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words</a:t>
            </a:r>
            <a:r>
              <a:rPr sz="18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Verdana"/>
                <a:cs typeface="Verdana"/>
              </a:rPr>
              <a:t>as</a:t>
            </a:r>
            <a:r>
              <a:rPr sz="18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Verdana"/>
                <a:cs typeface="Verdana"/>
              </a:rPr>
              <a:t>dictionary.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Learn</a:t>
            </a:r>
            <a:r>
              <a:rPr sz="2000" spc="-1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595959"/>
                </a:solidFill>
                <a:latin typeface="Verdana"/>
                <a:cs typeface="Verdana"/>
              </a:rPr>
              <a:t>P(w|c)</a:t>
            </a:r>
            <a:r>
              <a:rPr sz="2000" spc="-1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595959"/>
                </a:solidFill>
                <a:latin typeface="Verdana"/>
                <a:cs typeface="Verdana"/>
              </a:rPr>
              <a:t>for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all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words</a:t>
            </a:r>
            <a:r>
              <a:rPr sz="2000" spc="-18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classes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30" dirty="0">
                <a:solidFill>
                  <a:srgbClr val="595959"/>
                </a:solidFill>
                <a:latin typeface="Verdana"/>
                <a:cs typeface="Verdana"/>
              </a:rPr>
              <a:t>Apply</a:t>
            </a:r>
            <a:r>
              <a:rPr sz="20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595959"/>
                </a:solidFill>
                <a:latin typeface="Verdana"/>
                <a:cs typeface="Verdana"/>
              </a:rPr>
              <a:t>Laplacian</a:t>
            </a:r>
            <a:r>
              <a:rPr sz="2000" spc="-2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smoothing</a:t>
            </a:r>
            <a:r>
              <a:rPr sz="2000" spc="-1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595959"/>
                </a:solidFill>
                <a:latin typeface="Verdana"/>
                <a:cs typeface="Verdana"/>
              </a:rPr>
              <a:t>30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Clr>
                <a:srgbClr val="A2C816"/>
              </a:buClr>
              <a:buFont typeface="Arial"/>
              <a:buChar char="¤"/>
              <a:tabLst>
                <a:tab pos="355600" algn="l"/>
              </a:tabLst>
            </a:pPr>
            <a:r>
              <a:rPr sz="2000" spc="45" dirty="0">
                <a:solidFill>
                  <a:srgbClr val="595959"/>
                </a:solidFill>
                <a:latin typeface="Verdana"/>
                <a:cs typeface="Verdana"/>
              </a:rPr>
              <a:t>Compute</a:t>
            </a:r>
            <a:r>
              <a:rPr sz="2000" spc="-2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595959"/>
                </a:solidFill>
                <a:latin typeface="Verdana"/>
                <a:cs typeface="Verdana"/>
              </a:rPr>
              <a:t>training</a:t>
            </a:r>
            <a:r>
              <a:rPr sz="2000" spc="-1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595959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test</a:t>
            </a:r>
            <a:r>
              <a:rPr sz="2000" spc="-2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595959"/>
                </a:solidFill>
                <a:latin typeface="Verdana"/>
                <a:cs typeface="Verdana"/>
              </a:rPr>
              <a:t>set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595959"/>
                </a:solidFill>
                <a:latin typeface="Verdana"/>
                <a:cs typeface="Verdana"/>
              </a:rPr>
              <a:t>accuracy</a:t>
            </a:r>
            <a:r>
              <a:rPr sz="2000" spc="-18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model.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9015" y="6006960"/>
            <a:ext cx="1766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84" dirty="0">
                <a:solidFill>
                  <a:srgbClr val="FF0000"/>
                </a:solidFill>
                <a:latin typeface="Verdana"/>
                <a:cs typeface="Verdana"/>
              </a:rPr>
              <a:t>20</a:t>
            </a:r>
            <a:r>
              <a:rPr sz="3200" b="1" spc="-2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330" dirty="0">
                <a:solidFill>
                  <a:srgbClr val="FF0000"/>
                </a:solidFill>
                <a:latin typeface="Verdana"/>
                <a:cs typeface="Verdana"/>
              </a:rPr>
              <a:t>points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811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Office Theme</vt:lpstr>
      <vt:lpstr>PowerPoint Presentation</vt:lpstr>
      <vt:lpstr>Datasets</vt:lpstr>
      <vt:lpstr>Dataset and Submission</vt:lpstr>
      <vt:lpstr>P1 : IRIS – HIERARCHICAL FISHER</vt:lpstr>
      <vt:lpstr>P2 : MUSHROOM information gain</vt:lpstr>
      <vt:lpstr>P3 : MUSHROOM NB/DT</vt:lpstr>
      <vt:lpstr>P4 : MNIST Bayesian</vt:lpstr>
      <vt:lpstr>P5 : MNIST – kNN / Parzen window</vt:lpstr>
      <vt:lpstr>P6 : News group Text Classifier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Monisha K</cp:lastModifiedBy>
  <cp:revision>1</cp:revision>
  <dcterms:created xsi:type="dcterms:W3CDTF">2018-05-22T05:50:45Z</dcterms:created>
  <dcterms:modified xsi:type="dcterms:W3CDTF">2018-05-22T05:52:54Z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2018-05-22T00:00:00Z</vt:filetime>
  </property>
</Properties>
</file>