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9320" y="36910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21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80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881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79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80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881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79320" y="1329480"/>
            <a:ext cx="7693200" cy="452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769320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13000" y="157320"/>
            <a:ext cx="811764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9320" y="1329480"/>
            <a:ext cx="7693200" cy="452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21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9320" y="36910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21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80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881320" y="13294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79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80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5881320" y="3691080"/>
            <a:ext cx="24768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769320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13000" y="157320"/>
            <a:ext cx="8117640" cy="266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452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21320" y="36910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9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21320" y="1329480"/>
            <a:ext cx="375408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9320" y="3691080"/>
            <a:ext cx="7693200" cy="215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914400" y="668016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8915040" cy="914040"/>
          </a:xfrm>
          <a:custGeom>
            <a:avLst/>
            <a:gdLst/>
            <a:ahLst/>
            <a:rect l="l" t="t" r="r" b="b"/>
            <a:pathLst>
              <a:path w="8915400" h="914400">
                <a:moveTo>
                  <a:pt x="0" y="914400"/>
                </a:moveTo>
                <a:lnTo>
                  <a:pt x="8915400" y="914400"/>
                </a:lnTo>
                <a:lnTo>
                  <a:pt x="8915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4400" y="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14400" y="668016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74720" y="495360"/>
            <a:ext cx="7594200" cy="11451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F01A8AA5-77BD-494F-9E0F-18052AAA383E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31/07/18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7B84FF3C-0F9A-46B7-936D-8C8EA2A44EB9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914400" y="668016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8915040" cy="914040"/>
          </a:xfrm>
          <a:custGeom>
            <a:avLst/>
            <a:gdLst/>
            <a:ahLst/>
            <a:rect l="l" t="t" r="r" b="b"/>
            <a:pathLst>
              <a:path w="8915400" h="914400">
                <a:moveTo>
                  <a:pt x="0" y="914400"/>
                </a:moveTo>
                <a:lnTo>
                  <a:pt x="8915400" y="914400"/>
                </a:lnTo>
                <a:lnTo>
                  <a:pt x="8915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513000" y="157320"/>
            <a:ext cx="8117640" cy="573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9320" y="1329480"/>
            <a:ext cx="7693200" cy="4520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9126DF97-A21F-4D63-9357-F028093F6C6D}" type="datetime">
              <a:rPr b="0" lang="en-IN" sz="1800" spc="-1" strike="noStrike">
                <a:solidFill>
                  <a:srgbClr val="b2b2b2"/>
                </a:solidFill>
                <a:latin typeface="Calibri"/>
              </a:rPr>
              <a:t>31/07/18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29B3381-3C2B-4502-9D99-95D212D5CC83}" type="slidenum">
              <a:rPr b="0" lang="en-IN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74720" y="495360"/>
            <a:ext cx="7429320" cy="29181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/>
          <a:p>
            <a:pPr marL="1173600" indent="838080">
              <a:lnSpc>
                <a:spcPct val="150000"/>
              </a:lnSpc>
              <a:spcBef>
                <a:spcPts val="1389"/>
              </a:spcBef>
            </a:pPr>
            <a:r>
              <a:rPr b="1" lang="en-IN" sz="4000" spc="-313" strike="noStrike">
                <a:solidFill>
                  <a:srgbClr val="ffff00"/>
                </a:solidFill>
                <a:latin typeface="Verdana"/>
              </a:rPr>
              <a:t>Data </a:t>
            </a:r>
            <a:r>
              <a:rPr b="1" lang="en-IN" sz="4000" spc="-333" strike="noStrike">
                <a:solidFill>
                  <a:srgbClr val="ffff00"/>
                </a:solidFill>
                <a:latin typeface="Verdana"/>
              </a:rPr>
              <a:t>Mining </a:t>
            </a:r>
            <a:r>
              <a:rPr b="1" lang="en-IN" sz="4000" spc="-602" strike="noStrike">
                <a:solidFill>
                  <a:srgbClr val="ffff00"/>
                </a:solidFill>
                <a:latin typeface="Verdana"/>
              </a:rPr>
              <a:t>2  </a:t>
            </a:r>
            <a:r>
              <a:rPr b="1" lang="en-IN" sz="4000" spc="-403" strike="noStrike">
                <a:solidFill>
                  <a:srgbClr val="ffff00"/>
                </a:solidFill>
                <a:latin typeface="Verdana"/>
              </a:rPr>
              <a:t>Homework</a:t>
            </a:r>
            <a:r>
              <a:rPr b="1" lang="en-IN" sz="4000" spc="-432" strike="noStrike">
                <a:solidFill>
                  <a:srgbClr val="ffff00"/>
                </a:solidFill>
                <a:latin typeface="Verdana"/>
              </a:rPr>
              <a:t> </a:t>
            </a:r>
            <a:r>
              <a:rPr b="1" lang="en-IN" sz="4000" spc="-406" strike="noStrike">
                <a:solidFill>
                  <a:srgbClr val="ffff00"/>
                </a:solidFill>
                <a:latin typeface="Verdana"/>
              </a:rPr>
              <a:t>Problems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82680" y="3822840"/>
            <a:ext cx="6400440" cy="1347120"/>
          </a:xfrm>
          <a:prstGeom prst="rect">
            <a:avLst/>
          </a:pr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ct val="100000"/>
              </a:lnSpc>
              <a:spcBef>
                <a:spcPts val="45"/>
              </a:spcBef>
            </a:pPr>
            <a:endParaRPr b="0" lang="en-IN" sz="1800" spc="-1" strike="noStrike">
              <a:latin typeface="Arial"/>
            </a:endParaRPr>
          </a:p>
          <a:p>
            <a:pPr marL="1936080">
              <a:lnSpc>
                <a:spcPct val="100000"/>
              </a:lnSpc>
            </a:pPr>
            <a:r>
              <a:rPr b="0" lang="en-IN" sz="3200" spc="18" strike="noStrike">
                <a:solidFill>
                  <a:srgbClr val="595959"/>
                </a:solidFill>
                <a:latin typeface="Verdana"/>
              </a:rPr>
              <a:t>CBA/Batch</a:t>
            </a:r>
            <a:r>
              <a:rPr b="0" lang="en-IN" sz="32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3200" spc="-262" strike="noStrike">
                <a:solidFill>
                  <a:srgbClr val="595959"/>
                </a:solidFill>
                <a:latin typeface="Verdana"/>
              </a:rPr>
              <a:t>9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76120" y="157320"/>
            <a:ext cx="1954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83" strike="noStrike">
                <a:solidFill>
                  <a:srgbClr val="ffffff"/>
                </a:solidFill>
                <a:latin typeface="Verdana"/>
              </a:rPr>
              <a:t>Datasets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3000" y="1313280"/>
            <a:ext cx="6156000" cy="51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/>
          <a:p>
            <a:pPr marL="355680" indent="-342720">
              <a:lnSpc>
                <a:spcPct val="100000"/>
              </a:lnSpc>
              <a:spcBef>
                <a:spcPts val="765"/>
              </a:spcBef>
              <a:buClr>
                <a:srgbClr val="a2c816"/>
              </a:buClr>
              <a:buFont typeface="Arial"/>
              <a:buChar char="¤"/>
            </a:pPr>
            <a:r>
              <a:rPr b="1" lang="en-IN" sz="2000" spc="-1" strike="noStrike">
                <a:solidFill>
                  <a:srgbClr val="595959"/>
                </a:solidFill>
                <a:latin typeface="Times New Roman"/>
              </a:rPr>
              <a:t>ISIR dataset</a:t>
            </a:r>
            <a:endParaRPr b="0" lang="en-IN" sz="20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4 numeric features,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3 classes,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50 examples per class..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1" lang="en-IN" sz="2000" spc="-1" strike="noStrike">
                <a:solidFill>
                  <a:srgbClr val="595959"/>
                </a:solidFill>
                <a:latin typeface="Verdana"/>
              </a:rPr>
              <a:t>MUSHROOM dataset</a:t>
            </a:r>
            <a:endParaRPr b="0" lang="en-IN" sz="20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700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20+ categorical features,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2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"/>
              </a:spcBef>
              <a:buClr>
                <a:srgbClr val="a2c816"/>
              </a:buClr>
              <a:buFont typeface="Arial"/>
              <a:buChar char="¤"/>
            </a:pPr>
            <a:r>
              <a:rPr b="1" lang="en-IN" sz="2000" spc="-1" strike="noStrike">
                <a:solidFill>
                  <a:srgbClr val="595959"/>
                </a:solidFill>
                <a:latin typeface="Verdana"/>
              </a:rPr>
              <a:t>MNIST dataset</a:t>
            </a:r>
            <a:endParaRPr b="0" lang="en-IN" sz="20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10 classes, 28 x 28 features,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Already comes with training and test splits as well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a2c816"/>
              </a:buClr>
              <a:buFont typeface="Arial"/>
              <a:buChar char="¤"/>
            </a:pPr>
            <a:r>
              <a:rPr b="1" lang="en-IN" sz="2000" spc="-1" strike="noStrike">
                <a:solidFill>
                  <a:srgbClr val="595959"/>
                </a:solidFill>
                <a:latin typeface="Verdana"/>
              </a:rPr>
              <a:t>NEWSGROUP20 dataset</a:t>
            </a:r>
            <a:endParaRPr b="0" lang="en-IN" sz="20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20 classes, Bag-of-Words datasets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76120" y="157320"/>
            <a:ext cx="5306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24" strike="noStrike">
                <a:solidFill>
                  <a:srgbClr val="ffffff"/>
                </a:solidFill>
                <a:latin typeface="Verdana"/>
              </a:rPr>
              <a:t>Dataset </a:t>
            </a:r>
            <a:r>
              <a:rPr b="0" lang="en-US" sz="3600" spc="154" strike="noStrike">
                <a:solidFill>
                  <a:srgbClr val="ffffff"/>
                </a:solidFill>
                <a:latin typeface="Verdana"/>
              </a:rPr>
              <a:t>and</a:t>
            </a:r>
            <a:r>
              <a:rPr b="0" lang="en-US" sz="3600" spc="-62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-202" strike="noStrike">
                <a:solidFill>
                  <a:srgbClr val="ffffff"/>
                </a:solidFill>
                <a:latin typeface="Verdana"/>
              </a:rPr>
              <a:t>Submission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360" y="1438920"/>
            <a:ext cx="7802640" cy="47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52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20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student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will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get</a:t>
            </a:r>
            <a:r>
              <a:rPr b="0" lang="en-IN" sz="2000" spc="-7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his/her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“</a:t>
            </a:r>
            <a:r>
              <a:rPr b="1" lang="en-IN" sz="2000" spc="-109" strike="noStrike" u="sng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</a:rPr>
              <a:t>own</a:t>
            </a: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”</a:t>
            </a:r>
            <a:r>
              <a:rPr b="0" lang="en-IN" sz="20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train/test</a:t>
            </a:r>
            <a:r>
              <a:rPr b="0" lang="en-IN" sz="20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split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20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all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 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three</a:t>
            </a: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dataset.</a:t>
            </a:r>
            <a:r>
              <a:rPr b="0" lang="en-IN" sz="2000" spc="-25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37" strike="noStrike">
                <a:solidFill>
                  <a:srgbClr val="595959"/>
                </a:solidFill>
                <a:latin typeface="Verdana"/>
              </a:rPr>
              <a:t>So</a:t>
            </a:r>
            <a:r>
              <a:rPr b="0" lang="en-IN" sz="2000" spc="-31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your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analysis</a:t>
            </a:r>
            <a:r>
              <a:rPr b="0" lang="en-IN" sz="2000" spc="-27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37" strike="noStrike">
                <a:solidFill>
                  <a:srgbClr val="595959"/>
                </a:solidFill>
                <a:latin typeface="Verdana"/>
              </a:rPr>
              <a:t>results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will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8" strike="noStrike">
                <a:solidFill>
                  <a:srgbClr val="595959"/>
                </a:solidFill>
                <a:latin typeface="Verdana"/>
              </a:rPr>
              <a:t>be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“</a:t>
            </a:r>
            <a:r>
              <a:rPr b="1" lang="en-IN" sz="2000" spc="-111" strike="noStrike" u="sng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Verdana"/>
              </a:rPr>
              <a:t>unique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”!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89" strike="noStrike">
                <a:solidFill>
                  <a:srgbClr val="595959"/>
                </a:solidFill>
                <a:latin typeface="Verdana"/>
              </a:rPr>
              <a:t>There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are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8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submissions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43" strike="noStrike">
                <a:solidFill>
                  <a:srgbClr val="595959"/>
                </a:solidFill>
                <a:latin typeface="Verdana"/>
              </a:rPr>
              <a:t>this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58" strike="noStrike">
                <a:solidFill>
                  <a:srgbClr val="595959"/>
                </a:solidFill>
                <a:latin typeface="Verdana"/>
              </a:rPr>
              <a:t>entire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9" strike="noStrike">
                <a:solidFill>
                  <a:srgbClr val="595959"/>
                </a:solidFill>
                <a:latin typeface="Verdana"/>
              </a:rPr>
              <a:t>homework 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assignment:</a:t>
            </a:r>
            <a:endParaRPr b="0" lang="en-IN" sz="2000" spc="-1" strike="noStrike">
              <a:latin typeface="Arial"/>
            </a:endParaRPr>
          </a:p>
          <a:p>
            <a:pPr lvl="1" marL="698400" indent="-329760" algn="just">
              <a:lnSpc>
                <a:spcPct val="99000"/>
              </a:lnSpc>
              <a:spcBef>
                <a:spcPts val="609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97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8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77" strike="noStrike">
                <a:solidFill>
                  <a:srgbClr val="595959"/>
                </a:solidFill>
                <a:latin typeface="Verdana"/>
              </a:rPr>
              <a:t>Google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Form</a:t>
            </a:r>
            <a:r>
              <a:rPr b="0" lang="en-IN" sz="18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2" strike="noStrike">
                <a:solidFill>
                  <a:srgbClr val="595959"/>
                </a:solidFill>
                <a:latin typeface="Verdana"/>
              </a:rPr>
              <a:t>where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" strike="noStrike">
                <a:solidFill>
                  <a:srgbClr val="595959"/>
                </a:solidFill>
                <a:latin typeface="Verdana"/>
              </a:rPr>
              <a:t>you</a:t>
            </a:r>
            <a:r>
              <a:rPr b="0" lang="en-IN" sz="1800" spc="-2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7" strike="noStrike">
                <a:solidFill>
                  <a:srgbClr val="595959"/>
                </a:solidFill>
                <a:latin typeface="Verdana"/>
              </a:rPr>
              <a:t>will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fill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final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answers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2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4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places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 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decimal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18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11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4" strike="noStrike">
                <a:solidFill>
                  <a:srgbClr val="595959"/>
                </a:solidFill>
                <a:latin typeface="Verdana"/>
              </a:rPr>
              <a:t>problem.</a:t>
            </a:r>
            <a:r>
              <a:rPr b="0" lang="en-IN" sz="1800" spc="-2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form</a:t>
            </a:r>
            <a:r>
              <a:rPr b="0" lang="en-IN" sz="1800" spc="-21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will</a:t>
            </a:r>
            <a:r>
              <a:rPr b="0" lang="en-IN" sz="1800" spc="-18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83" strike="noStrike">
                <a:solidFill>
                  <a:srgbClr val="595959"/>
                </a:solidFill>
                <a:latin typeface="Verdana"/>
              </a:rPr>
              <a:t>be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self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4" strike="noStrike">
                <a:solidFill>
                  <a:srgbClr val="595959"/>
                </a:solidFill>
                <a:latin typeface="Verdana"/>
              </a:rPr>
              <a:t>explanatory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and  </a:t>
            </a:r>
            <a:r>
              <a:rPr b="0" lang="en-IN" sz="1800" spc="-4" strike="noStrike">
                <a:solidFill>
                  <a:srgbClr val="595959"/>
                </a:solidFill>
                <a:latin typeface="Verdana"/>
              </a:rPr>
              <a:t>you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will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Verdana"/>
              </a:rPr>
              <a:t>get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43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link</a:t>
            </a:r>
            <a:r>
              <a:rPr b="0" lang="en-IN" sz="1800" spc="-23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that</a:t>
            </a:r>
            <a:r>
              <a:rPr b="0" lang="en-IN" sz="1800" spc="-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in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e-mail.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99000"/>
              </a:lnSpc>
              <a:spcBef>
                <a:spcPts val="649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24" strike="noStrike">
                <a:solidFill>
                  <a:srgbClr val="595959"/>
                </a:solidFill>
                <a:latin typeface="Verdana"/>
              </a:rPr>
              <a:t>Apart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from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final </a:t>
            </a:r>
            <a:r>
              <a:rPr b="0" lang="en-IN" sz="1800" spc="-83" strike="noStrike">
                <a:solidFill>
                  <a:srgbClr val="595959"/>
                </a:solidFill>
                <a:latin typeface="Verdana"/>
              </a:rPr>
              <a:t>answers, </a:t>
            </a:r>
            <a:r>
              <a:rPr b="0" lang="en-IN" sz="1800" spc="-4" strike="noStrike">
                <a:solidFill>
                  <a:srgbClr val="595959"/>
                </a:solidFill>
                <a:latin typeface="Verdana"/>
              </a:rPr>
              <a:t>you </a:t>
            </a:r>
            <a:r>
              <a:rPr b="0" lang="en-IN" sz="1800" spc="-77" strike="noStrike">
                <a:solidFill>
                  <a:srgbClr val="595959"/>
                </a:solidFill>
                <a:latin typeface="Verdana"/>
              </a:rPr>
              <a:t>will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also </a:t>
            </a:r>
            <a:r>
              <a:rPr b="0" lang="en-IN" sz="1800" spc="83" strike="noStrike">
                <a:solidFill>
                  <a:srgbClr val="595959"/>
                </a:solidFill>
                <a:latin typeface="Verdana"/>
              </a:rPr>
              <a:t>be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submitting </a:t>
            </a:r>
            <a:r>
              <a:rPr b="0" lang="en-IN" sz="1800" spc="143" strike="noStrike">
                <a:solidFill>
                  <a:srgbClr val="595959"/>
                </a:solidFill>
                <a:latin typeface="Verdana"/>
              </a:rPr>
              <a:t>a  </a:t>
            </a:r>
            <a:r>
              <a:rPr b="0" lang="en-IN" sz="1800" spc="-4" strike="noStrike">
                <a:solidFill>
                  <a:srgbClr val="595959"/>
                </a:solidFill>
                <a:latin typeface="Verdana"/>
              </a:rPr>
              <a:t>word/pdf</a:t>
            </a:r>
            <a:r>
              <a:rPr b="0" lang="en-IN" sz="1800" spc="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document</a:t>
            </a:r>
            <a:r>
              <a:rPr b="0" lang="en-IN" sz="1800" spc="-24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Verdana"/>
              </a:rPr>
              <a:t>containing</a:t>
            </a:r>
            <a:r>
              <a:rPr b="0" lang="en-IN" sz="1800" spc="-23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77" strike="noStrike">
                <a:solidFill>
                  <a:srgbClr val="595959"/>
                </a:solidFill>
                <a:latin typeface="Verdana"/>
              </a:rPr>
              <a:t>code,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3" strike="noStrike">
                <a:solidFill>
                  <a:srgbClr val="595959"/>
                </a:solidFill>
                <a:latin typeface="Verdana"/>
              </a:rPr>
              <a:t>figures,</a:t>
            </a:r>
            <a:r>
              <a:rPr b="0" lang="en-IN" sz="1800" spc="-2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analysis 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for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all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38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9" strike="noStrike">
                <a:solidFill>
                  <a:srgbClr val="595959"/>
                </a:solidFill>
                <a:latin typeface="Verdana"/>
              </a:rPr>
              <a:t>problems.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" strike="noStrike">
                <a:solidFill>
                  <a:srgbClr val="595959"/>
                </a:solidFill>
                <a:latin typeface="Verdana"/>
              </a:rPr>
              <a:t>You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are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free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9" strike="noStrike">
                <a:solidFill>
                  <a:srgbClr val="595959"/>
                </a:solidFill>
                <a:latin typeface="Verdana"/>
              </a:rPr>
              <a:t>use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any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programming</a:t>
            </a:r>
            <a:r>
              <a:rPr b="0" lang="en-IN" sz="2000" spc="-1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32" strike="noStrike">
                <a:solidFill>
                  <a:srgbClr val="595959"/>
                </a:solidFill>
                <a:latin typeface="Verdana"/>
              </a:rPr>
              <a:t>language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58" strike="noStrike">
                <a:solidFill>
                  <a:srgbClr val="595959"/>
                </a:solidFill>
                <a:latin typeface="Verdana"/>
              </a:rPr>
              <a:t>(python,</a:t>
            </a:r>
            <a:r>
              <a:rPr b="0" lang="en-IN" sz="20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R,  </a:t>
            </a:r>
            <a:r>
              <a:rPr b="0" lang="en-IN" sz="2000" spc="-89" strike="noStrike">
                <a:solidFill>
                  <a:srgbClr val="595959"/>
                </a:solidFill>
                <a:latin typeface="Verdana"/>
              </a:rPr>
              <a:t>MATLAB, </a:t>
            </a:r>
            <a:r>
              <a:rPr b="0" lang="en-IN" sz="2000" spc="-58" strike="noStrike">
                <a:solidFill>
                  <a:srgbClr val="595959"/>
                </a:solidFill>
                <a:latin typeface="Verdana"/>
              </a:rPr>
              <a:t>FreeMAT,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perl,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etc.)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that you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are </a:t>
            </a:r>
            <a:r>
              <a:rPr b="0" lang="en-IN" sz="2000" spc="-58" strike="noStrike">
                <a:solidFill>
                  <a:srgbClr val="595959"/>
                </a:solidFill>
                <a:latin typeface="Verdana"/>
              </a:rPr>
              <a:t>familiar with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for 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these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assignments.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914400" y="668016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3"/>
          <p:cNvSpPr txBox="1"/>
          <p:nvPr/>
        </p:nvSpPr>
        <p:spPr>
          <a:xfrm>
            <a:off x="0" y="177840"/>
            <a:ext cx="8915040" cy="13197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174600" bIns="0"/>
          <a:p>
            <a:pPr marL="1188720">
              <a:lnSpc>
                <a:spcPct val="100000"/>
              </a:lnSpc>
              <a:spcBef>
                <a:spcPts val="1375"/>
              </a:spcBef>
            </a:pPr>
            <a:r>
              <a:rPr b="0" lang="en-US" sz="3600" spc="-182" strike="noStrike">
                <a:solidFill>
                  <a:srgbClr val="ffffff"/>
                </a:solidFill>
                <a:latin typeface="Verdana"/>
              </a:rPr>
              <a:t>P1 </a:t>
            </a:r>
            <a:r>
              <a:rPr b="0" lang="en-US" sz="36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600" spc="-602" strike="noStrike">
                <a:solidFill>
                  <a:srgbClr val="ffffff"/>
                </a:solidFill>
                <a:latin typeface="Verdana"/>
              </a:rPr>
              <a:t>IRIS </a:t>
            </a:r>
            <a:r>
              <a:rPr b="0" lang="en-US" sz="3600" spc="-488" strike="noStrike">
                <a:solidFill>
                  <a:srgbClr val="ffffff"/>
                </a:solidFill>
                <a:latin typeface="Verdana"/>
              </a:rPr>
              <a:t>– </a:t>
            </a:r>
            <a:r>
              <a:rPr b="0" lang="en-US" sz="3600" spc="-162" strike="noStrike">
                <a:solidFill>
                  <a:srgbClr val="ffffff"/>
                </a:solidFill>
                <a:latin typeface="Verdana"/>
              </a:rPr>
              <a:t>HIERARCHICAL</a:t>
            </a:r>
            <a:r>
              <a:rPr b="0" lang="en-US" sz="3600" spc="-76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-443" strike="noStrike">
                <a:solidFill>
                  <a:srgbClr val="ffffff"/>
                </a:solidFill>
                <a:latin typeface="Verdana"/>
              </a:rPr>
              <a:t>FISHER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665640" y="1483560"/>
            <a:ext cx="7938360" cy="44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355680" indent="-342720">
              <a:lnSpc>
                <a:spcPct val="78000"/>
              </a:lnSpc>
              <a:spcBef>
                <a:spcPts val="54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700" spc="-89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17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classes</a:t>
            </a:r>
            <a:r>
              <a:rPr b="0" lang="en-IN" sz="17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in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84" strike="noStrike">
                <a:solidFill>
                  <a:srgbClr val="595959"/>
                </a:solidFill>
                <a:latin typeface="Verdana"/>
              </a:rPr>
              <a:t>IRIS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9" strike="noStrike">
                <a:solidFill>
                  <a:srgbClr val="595959"/>
                </a:solidFill>
                <a:latin typeface="Verdana"/>
              </a:rPr>
              <a:t>are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2" strike="noStrike">
                <a:solidFill>
                  <a:srgbClr val="595959"/>
                </a:solidFill>
                <a:latin typeface="Verdana"/>
              </a:rPr>
              <a:t>more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72" strike="noStrike">
                <a:solidFill>
                  <a:srgbClr val="595959"/>
                </a:solidFill>
                <a:latin typeface="Verdana"/>
              </a:rPr>
              <a:t>“similar”</a:t>
            </a:r>
            <a:r>
              <a:rPr b="0" lang="en-IN" sz="17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17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03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other. </a:t>
            </a:r>
            <a:r>
              <a:rPr b="0" lang="en-IN" sz="1700" spc="-77" strike="noStrike">
                <a:solidFill>
                  <a:srgbClr val="595959"/>
                </a:solidFill>
                <a:latin typeface="Verdana"/>
              </a:rPr>
              <a:t>Find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" strike="noStrike">
                <a:solidFill>
                  <a:srgbClr val="595959"/>
                </a:solidFill>
                <a:latin typeface="Verdana"/>
              </a:rPr>
              <a:t>which</a:t>
            </a:r>
            <a:r>
              <a:rPr b="0" lang="en-IN" sz="1700" spc="-3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ones  </a:t>
            </a:r>
            <a:r>
              <a:rPr b="0" lang="en-IN" sz="1700" spc="-89" strike="noStrike">
                <a:solidFill>
                  <a:srgbClr val="595959"/>
                </a:solidFill>
                <a:latin typeface="Verdana"/>
              </a:rPr>
              <a:t>using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" strike="noStrike">
                <a:solidFill>
                  <a:srgbClr val="595959"/>
                </a:solidFill>
                <a:latin typeface="Verdana"/>
              </a:rPr>
              <a:t>scatter</a:t>
            </a:r>
            <a:r>
              <a:rPr b="0" lang="en-IN" sz="17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plots.</a:t>
            </a:r>
            <a:r>
              <a:rPr b="0" lang="en-IN" sz="17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4" strike="noStrike">
                <a:solidFill>
                  <a:srgbClr val="595959"/>
                </a:solidFill>
                <a:latin typeface="Verdana"/>
              </a:rPr>
              <a:t>Lets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2" strike="noStrike">
                <a:solidFill>
                  <a:srgbClr val="595959"/>
                </a:solidFill>
                <a:latin typeface="Verdana"/>
              </a:rPr>
              <a:t>say</a:t>
            </a:r>
            <a:r>
              <a:rPr b="0" lang="en-IN" sz="17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1 </a:t>
            </a:r>
            <a:r>
              <a:rPr b="0" lang="en-IN" sz="1700" spc="63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7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68" strike="noStrike">
                <a:solidFill>
                  <a:srgbClr val="595959"/>
                </a:solidFill>
                <a:latin typeface="Verdana"/>
              </a:rPr>
              <a:t>2.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 marL="355680" indent="-342720">
              <a:lnSpc>
                <a:spcPts val="1701"/>
              </a:lnSpc>
              <a:buClr>
                <a:srgbClr val="a2c816"/>
              </a:buClr>
              <a:buFont typeface="Arial"/>
              <a:buChar char="¤"/>
            </a:pPr>
            <a:r>
              <a:rPr b="0" lang="en-IN" sz="1700" spc="-94" strike="noStrike">
                <a:solidFill>
                  <a:srgbClr val="595959"/>
                </a:solidFill>
                <a:latin typeface="Verdana"/>
              </a:rPr>
              <a:t>Lets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38" strike="noStrike">
                <a:solidFill>
                  <a:srgbClr val="595959"/>
                </a:solidFill>
                <a:latin typeface="Verdana"/>
              </a:rPr>
              <a:t>create</a:t>
            </a:r>
            <a:r>
              <a:rPr b="0" lang="en-IN" sz="17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37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700" spc="-5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" strike="noStrike">
                <a:solidFill>
                  <a:srgbClr val="595959"/>
                </a:solidFill>
                <a:latin typeface="Verdana"/>
              </a:rPr>
              <a:t>“meta-class”</a:t>
            </a:r>
            <a:r>
              <a:rPr b="0" lang="en-IN" sz="1700" spc="-32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" strike="noStrike">
                <a:solidFill>
                  <a:srgbClr val="595959"/>
                </a:solidFill>
                <a:latin typeface="Verdana"/>
              </a:rPr>
              <a:t>combining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class</a:t>
            </a:r>
            <a:r>
              <a:rPr b="0" lang="en-IN" sz="17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1</a:t>
            </a:r>
            <a:r>
              <a:rPr b="0" lang="en-IN" sz="17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63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2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09" strike="noStrike">
                <a:solidFill>
                  <a:srgbClr val="595959"/>
                </a:solidFill>
                <a:latin typeface="Verdana"/>
              </a:rPr>
              <a:t>(or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9" strike="noStrike">
                <a:solidFill>
                  <a:srgbClr val="595959"/>
                </a:solidFill>
                <a:latin typeface="Verdana"/>
              </a:rPr>
              <a:t>whichever  </a:t>
            </a:r>
            <a:r>
              <a:rPr b="0" lang="en-IN" sz="1700" spc="9" strike="noStrike">
                <a:solidFill>
                  <a:srgbClr val="595959"/>
                </a:solidFill>
                <a:latin typeface="Verdana"/>
              </a:rPr>
              <a:t>are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17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9" strike="noStrike">
                <a:solidFill>
                  <a:srgbClr val="595959"/>
                </a:solidFill>
                <a:latin typeface="Verdana"/>
              </a:rPr>
              <a:t>most</a:t>
            </a:r>
            <a:r>
              <a:rPr b="0" lang="en-IN" sz="17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11" strike="noStrike">
                <a:solidFill>
                  <a:srgbClr val="595959"/>
                </a:solidFill>
                <a:latin typeface="Verdana"/>
              </a:rPr>
              <a:t>similar</a:t>
            </a:r>
            <a:r>
              <a:rPr b="0" lang="en-IN" sz="1700" spc="-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classes).</a:t>
            </a:r>
            <a:r>
              <a:rPr b="0" lang="en-IN" sz="1700" spc="-26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4" strike="noStrike">
                <a:solidFill>
                  <a:srgbClr val="595959"/>
                </a:solidFill>
                <a:latin typeface="Verdana"/>
              </a:rPr>
              <a:t>Lets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8" strike="noStrike">
                <a:solidFill>
                  <a:srgbClr val="595959"/>
                </a:solidFill>
                <a:latin typeface="Verdana"/>
              </a:rPr>
              <a:t>call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8" strike="noStrike">
                <a:solidFill>
                  <a:srgbClr val="595959"/>
                </a:solidFill>
                <a:latin typeface="Verdana"/>
              </a:rPr>
              <a:t>it</a:t>
            </a:r>
            <a:r>
              <a:rPr b="0" lang="en-IN" sz="17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68" strike="noStrike">
                <a:solidFill>
                  <a:srgbClr val="595959"/>
                </a:solidFill>
                <a:latin typeface="Verdana"/>
              </a:rPr>
              <a:t>4.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en-IN" sz="1700" spc="-1" strike="noStrike">
              <a:latin typeface="Arial"/>
            </a:endParaRPr>
          </a:p>
          <a:p>
            <a:pPr marL="355680" indent="-342720">
              <a:lnSpc>
                <a:spcPct val="78000"/>
              </a:lnSpc>
              <a:spcBef>
                <a:spcPts val="6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700" spc="38" strike="noStrike">
                <a:solidFill>
                  <a:srgbClr val="595959"/>
                </a:solidFill>
                <a:latin typeface="Verdana"/>
              </a:rPr>
              <a:t>Create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first</a:t>
            </a:r>
            <a:r>
              <a:rPr b="0" lang="en-IN" sz="17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3" strike="noStrike">
                <a:solidFill>
                  <a:srgbClr val="595959"/>
                </a:solidFill>
                <a:latin typeface="Verdana"/>
              </a:rPr>
              <a:t>Fisher</a:t>
            </a:r>
            <a:r>
              <a:rPr b="0" lang="en-IN" sz="1700" spc="-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projection</a:t>
            </a:r>
            <a:r>
              <a:rPr b="0" lang="en-IN" sz="17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8" strike="noStrike">
                <a:solidFill>
                  <a:srgbClr val="595959"/>
                </a:solidFill>
                <a:latin typeface="Verdana"/>
              </a:rPr>
              <a:t>by</a:t>
            </a:r>
            <a:r>
              <a:rPr b="0" lang="en-IN" sz="17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trying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17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discriminate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3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58" strike="noStrike">
                <a:solidFill>
                  <a:srgbClr val="595959"/>
                </a:solidFill>
                <a:latin typeface="Verdana"/>
              </a:rPr>
              <a:t>(the  </a:t>
            </a:r>
            <a:r>
              <a:rPr b="0" lang="en-IN" sz="1700" spc="-52" strike="noStrike">
                <a:solidFill>
                  <a:srgbClr val="595959"/>
                </a:solidFill>
                <a:latin typeface="Verdana"/>
              </a:rPr>
              <a:t>different </a:t>
            </a:r>
            <a:r>
              <a:rPr b="0" lang="en-IN" sz="1700" spc="-49" strike="noStrike">
                <a:solidFill>
                  <a:srgbClr val="595959"/>
                </a:solidFill>
                <a:latin typeface="Verdana"/>
              </a:rPr>
              <a:t>class) </a:t>
            </a:r>
            <a:r>
              <a:rPr b="0" lang="en-IN" sz="1700" spc="-83" strike="noStrike">
                <a:solidFill>
                  <a:srgbClr val="595959"/>
                </a:solidFill>
                <a:latin typeface="Verdana"/>
              </a:rPr>
              <a:t>from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4 </a:t>
            </a:r>
            <a:r>
              <a:rPr b="0" lang="en-IN" sz="1700" spc="-58" strike="noStrike">
                <a:solidFill>
                  <a:srgbClr val="595959"/>
                </a:solidFill>
                <a:latin typeface="Verdana"/>
              </a:rPr>
              <a:t>(the</a:t>
            </a:r>
            <a:r>
              <a:rPr b="0" lang="en-IN" sz="1700" spc="-24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meta-class).</a:t>
            </a:r>
            <a:endParaRPr b="0" lang="en-IN" sz="17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258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500" spc="4" strike="noStrike">
                <a:solidFill>
                  <a:srgbClr val="595959"/>
                </a:solidFill>
                <a:latin typeface="Verdana"/>
              </a:rPr>
              <a:t>Do </a:t>
            </a:r>
            <a:r>
              <a:rPr b="0" lang="en-IN" sz="1500" spc="-111" strike="noStrike">
                <a:solidFill>
                  <a:srgbClr val="595959"/>
                </a:solidFill>
                <a:latin typeface="Verdana"/>
              </a:rPr>
              <a:t>this </a:t>
            </a:r>
            <a:r>
              <a:rPr b="0" lang="en-IN" sz="1500" spc="24" strike="noStrike">
                <a:solidFill>
                  <a:srgbClr val="595959"/>
                </a:solidFill>
                <a:latin typeface="Verdana"/>
              </a:rPr>
              <a:t>on </a:t>
            </a:r>
            <a:r>
              <a:rPr b="1" lang="en-IN" sz="1500" spc="-148" strike="noStrike">
                <a:solidFill>
                  <a:srgbClr val="595959"/>
                </a:solidFill>
                <a:latin typeface="Verdana"/>
              </a:rPr>
              <a:t>training </a:t>
            </a:r>
            <a:r>
              <a:rPr b="0" lang="en-IN" sz="1500" spc="43" strike="noStrike">
                <a:solidFill>
                  <a:srgbClr val="595959"/>
                </a:solidFill>
                <a:latin typeface="Verdana"/>
              </a:rPr>
              <a:t>data</a:t>
            </a:r>
            <a:r>
              <a:rPr b="0" lang="en-IN" sz="1500" spc="-29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500" spc="-43" strike="noStrike">
                <a:solidFill>
                  <a:srgbClr val="595959"/>
                </a:solidFill>
                <a:latin typeface="Verdana"/>
              </a:rPr>
              <a:t>only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500" spc="-1" strike="noStrike">
              <a:latin typeface="Arial"/>
            </a:endParaRPr>
          </a:p>
          <a:p>
            <a:pPr marL="355680" indent="-342720">
              <a:lnSpc>
                <a:spcPct val="78000"/>
              </a:lnSpc>
              <a:buClr>
                <a:srgbClr val="a2c816"/>
              </a:buClr>
              <a:buFont typeface="Arial"/>
              <a:buChar char="¤"/>
            </a:pPr>
            <a:r>
              <a:rPr b="0" lang="en-IN" sz="1700" spc="38" strike="noStrike">
                <a:solidFill>
                  <a:srgbClr val="595959"/>
                </a:solidFill>
                <a:latin typeface="Verdana"/>
              </a:rPr>
              <a:t>Create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29" strike="noStrike">
                <a:solidFill>
                  <a:srgbClr val="595959"/>
                </a:solidFill>
                <a:latin typeface="Verdana"/>
              </a:rPr>
              <a:t>second</a:t>
            </a:r>
            <a:r>
              <a:rPr b="0" lang="en-IN" sz="1700" spc="-5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3" strike="noStrike">
                <a:solidFill>
                  <a:srgbClr val="595959"/>
                </a:solidFill>
                <a:latin typeface="Verdana"/>
              </a:rPr>
              <a:t>Fisher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projection</a:t>
            </a:r>
            <a:r>
              <a:rPr b="0" lang="en-IN" sz="1700" spc="-2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8" strike="noStrike">
                <a:solidFill>
                  <a:srgbClr val="595959"/>
                </a:solidFill>
                <a:latin typeface="Verdana"/>
              </a:rPr>
              <a:t>by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trying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discriminate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1</a:t>
            </a:r>
            <a:r>
              <a:rPr b="0" lang="en-IN" sz="17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83" strike="noStrike">
                <a:solidFill>
                  <a:srgbClr val="595959"/>
                </a:solidFill>
                <a:latin typeface="Verdana"/>
              </a:rPr>
              <a:t>from 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 </a:t>
            </a:r>
            <a:r>
              <a:rPr b="0" lang="en-IN" sz="1700" spc="-137" strike="noStrike">
                <a:solidFill>
                  <a:srgbClr val="595959"/>
                </a:solidFill>
                <a:latin typeface="Verdana"/>
              </a:rPr>
              <a:t>2 </a:t>
            </a:r>
            <a:r>
              <a:rPr b="0" lang="en-IN" sz="1700" spc="-58" strike="noStrike">
                <a:solidFill>
                  <a:srgbClr val="595959"/>
                </a:solidFill>
                <a:latin typeface="Verdana"/>
              </a:rPr>
              <a:t>(the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original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two </a:t>
            </a:r>
            <a:r>
              <a:rPr b="0" lang="en-IN" sz="1700" spc="-111" strike="noStrike">
                <a:solidFill>
                  <a:srgbClr val="595959"/>
                </a:solidFill>
                <a:latin typeface="Verdana"/>
              </a:rPr>
              <a:t>similar</a:t>
            </a:r>
            <a:r>
              <a:rPr b="0" lang="en-IN" sz="1700" spc="-27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classes).</a:t>
            </a:r>
            <a:endParaRPr b="0" lang="en-IN" sz="17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26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500" spc="4" strike="noStrike">
                <a:solidFill>
                  <a:srgbClr val="595959"/>
                </a:solidFill>
                <a:latin typeface="Verdana"/>
              </a:rPr>
              <a:t>Do </a:t>
            </a:r>
            <a:r>
              <a:rPr b="0" lang="en-IN" sz="1500" spc="-111" strike="noStrike">
                <a:solidFill>
                  <a:srgbClr val="595959"/>
                </a:solidFill>
                <a:latin typeface="Verdana"/>
              </a:rPr>
              <a:t>this </a:t>
            </a:r>
            <a:r>
              <a:rPr b="0" lang="en-IN" sz="1500" spc="24" strike="noStrike">
                <a:solidFill>
                  <a:srgbClr val="595959"/>
                </a:solidFill>
                <a:latin typeface="Verdana"/>
              </a:rPr>
              <a:t>on </a:t>
            </a:r>
            <a:r>
              <a:rPr b="1" lang="en-IN" sz="1500" spc="-148" strike="noStrike">
                <a:solidFill>
                  <a:srgbClr val="595959"/>
                </a:solidFill>
                <a:latin typeface="Verdana"/>
              </a:rPr>
              <a:t>training </a:t>
            </a:r>
            <a:r>
              <a:rPr b="0" lang="en-IN" sz="1500" spc="43" strike="noStrike">
                <a:solidFill>
                  <a:srgbClr val="595959"/>
                </a:solidFill>
                <a:latin typeface="Verdana"/>
              </a:rPr>
              <a:t>data</a:t>
            </a:r>
            <a:r>
              <a:rPr b="0" lang="en-IN" sz="1500" spc="-29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500" spc="-43" strike="noStrike">
                <a:solidFill>
                  <a:srgbClr val="595959"/>
                </a:solidFill>
                <a:latin typeface="Verdana"/>
              </a:rPr>
              <a:t>only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b="0" lang="en-IN" sz="1500" spc="-1" strike="noStrike">
              <a:latin typeface="Arial"/>
            </a:endParaRPr>
          </a:p>
          <a:p>
            <a:pPr marL="355680" indent="-342720">
              <a:lnSpc>
                <a:spcPct val="78000"/>
              </a:lnSpc>
              <a:buClr>
                <a:srgbClr val="a2c816"/>
              </a:buClr>
              <a:buFont typeface="Arial"/>
              <a:buChar char="¤"/>
            </a:pPr>
            <a:r>
              <a:rPr b="0" lang="en-IN" sz="1700" spc="32" strike="noStrike">
                <a:solidFill>
                  <a:srgbClr val="595959"/>
                </a:solidFill>
                <a:latin typeface="Verdana"/>
              </a:rPr>
              <a:t>Now</a:t>
            </a:r>
            <a:r>
              <a:rPr b="0" lang="en-IN" sz="17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8" strike="noStrike">
                <a:solidFill>
                  <a:srgbClr val="595959"/>
                </a:solidFill>
                <a:latin typeface="Verdana"/>
              </a:rPr>
              <a:t>project</a:t>
            </a:r>
            <a:r>
              <a:rPr b="0" lang="en-IN" sz="17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7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entire</a:t>
            </a:r>
            <a:r>
              <a:rPr b="0" lang="en-IN" sz="1700" spc="-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94" strike="noStrike">
                <a:solidFill>
                  <a:srgbClr val="595959"/>
                </a:solidFill>
                <a:latin typeface="Verdana"/>
              </a:rPr>
              <a:t>data</a:t>
            </a:r>
            <a:r>
              <a:rPr b="0" lang="en-IN" sz="1700" spc="-25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03" strike="noStrike">
                <a:solidFill>
                  <a:srgbClr val="595959"/>
                </a:solidFill>
                <a:latin typeface="Verdana"/>
              </a:rPr>
              <a:t>in</a:t>
            </a:r>
            <a:r>
              <a:rPr b="0" lang="en-IN" sz="1700" spc="-32" strike="noStrike">
                <a:solidFill>
                  <a:srgbClr val="595959"/>
                </a:solidFill>
                <a:latin typeface="Verdana"/>
              </a:rPr>
              <a:t> these</a:t>
            </a:r>
            <a:r>
              <a:rPr b="0" lang="en-IN" sz="17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17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43" strike="noStrike">
                <a:solidFill>
                  <a:srgbClr val="595959"/>
                </a:solidFill>
                <a:latin typeface="Verdana"/>
              </a:rPr>
              <a:t>projections</a:t>
            </a:r>
            <a:r>
              <a:rPr b="0" lang="en-IN" sz="1700" spc="-5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63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" strike="noStrike">
                <a:solidFill>
                  <a:srgbClr val="595959"/>
                </a:solidFill>
                <a:latin typeface="Verdana"/>
              </a:rPr>
              <a:t>color</a:t>
            </a:r>
            <a:r>
              <a:rPr b="0" lang="en-IN" sz="17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123" strike="noStrike">
                <a:solidFill>
                  <a:srgbClr val="595959"/>
                </a:solidFill>
                <a:latin typeface="Verdana"/>
              </a:rPr>
              <a:t>code</a:t>
            </a:r>
            <a:r>
              <a:rPr b="0" lang="en-IN" sz="17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4" strike="noStrike">
                <a:solidFill>
                  <a:srgbClr val="595959"/>
                </a:solidFill>
                <a:latin typeface="Verdana"/>
              </a:rPr>
              <a:t>the  </a:t>
            </a:r>
            <a:r>
              <a:rPr b="0" lang="en-IN" sz="1700" spc="-38" strike="noStrike">
                <a:solidFill>
                  <a:srgbClr val="595959"/>
                </a:solidFill>
                <a:latin typeface="Verdana"/>
              </a:rPr>
              <a:t>class</a:t>
            </a:r>
            <a:r>
              <a:rPr b="0" lang="en-IN" sz="17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points.</a:t>
            </a:r>
            <a:endParaRPr b="0" lang="en-IN" sz="17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26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500" spc="4" strike="noStrike">
                <a:solidFill>
                  <a:srgbClr val="595959"/>
                </a:solidFill>
                <a:latin typeface="Verdana"/>
              </a:rPr>
              <a:t>Do </a:t>
            </a:r>
            <a:r>
              <a:rPr b="0" lang="en-IN" sz="1500" spc="-111" strike="noStrike">
                <a:solidFill>
                  <a:srgbClr val="595959"/>
                </a:solidFill>
                <a:latin typeface="Verdana"/>
              </a:rPr>
              <a:t>this </a:t>
            </a:r>
            <a:r>
              <a:rPr b="0" lang="en-IN" sz="1500" spc="24" strike="noStrike">
                <a:solidFill>
                  <a:srgbClr val="595959"/>
                </a:solidFill>
                <a:latin typeface="Verdana"/>
              </a:rPr>
              <a:t>on </a:t>
            </a:r>
            <a:r>
              <a:rPr b="1" lang="en-IN" sz="1500" spc="-180" strike="noStrike">
                <a:solidFill>
                  <a:srgbClr val="595959"/>
                </a:solidFill>
                <a:latin typeface="Verdana"/>
              </a:rPr>
              <a:t>test </a:t>
            </a:r>
            <a:r>
              <a:rPr b="0" lang="en-IN" sz="1500" spc="43" strike="noStrike">
                <a:solidFill>
                  <a:srgbClr val="595959"/>
                </a:solidFill>
                <a:latin typeface="Verdana"/>
              </a:rPr>
              <a:t>data</a:t>
            </a:r>
            <a:r>
              <a:rPr b="0" lang="en-IN" sz="15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500" spc="-58" strike="noStrike">
                <a:solidFill>
                  <a:srgbClr val="595959"/>
                </a:solidFill>
                <a:latin typeface="Verdana"/>
              </a:rPr>
              <a:t>only.</a:t>
            </a:r>
            <a:endParaRPr b="0" lang="en-IN" sz="15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5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700" spc="9" strike="noStrike">
                <a:solidFill>
                  <a:srgbClr val="595959"/>
                </a:solidFill>
                <a:latin typeface="Verdana"/>
              </a:rPr>
              <a:t>Comment</a:t>
            </a:r>
            <a:r>
              <a:rPr b="0" lang="en-IN" sz="1700" spc="-7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9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17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" strike="noStrike">
                <a:solidFill>
                  <a:srgbClr val="595959"/>
                </a:solidFill>
                <a:latin typeface="Verdana"/>
              </a:rPr>
              <a:t>what</a:t>
            </a:r>
            <a:r>
              <a:rPr b="0" lang="en-IN" sz="17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29" strike="noStrike">
                <a:solidFill>
                  <a:srgbClr val="595959"/>
                </a:solidFill>
                <a:latin typeface="Verdana"/>
              </a:rPr>
              <a:t>you</a:t>
            </a:r>
            <a:r>
              <a:rPr b="0" lang="en-IN" sz="17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9" strike="noStrike">
                <a:solidFill>
                  <a:srgbClr val="595959"/>
                </a:solidFill>
                <a:latin typeface="Verdana"/>
              </a:rPr>
              <a:t>observed</a:t>
            </a:r>
            <a:r>
              <a:rPr b="0" lang="en-IN" sz="17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63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7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700" spc="-12" strike="noStrike">
                <a:solidFill>
                  <a:srgbClr val="595959"/>
                </a:solidFill>
                <a:latin typeface="Verdana"/>
              </a:rPr>
              <a:t>did.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7058880" y="6006960"/>
            <a:ext cx="176616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483" strike="noStrike">
                <a:solidFill>
                  <a:srgbClr val="ff0000"/>
                </a:solidFill>
                <a:latin typeface="Verdana"/>
              </a:rPr>
              <a:t>10</a:t>
            </a:r>
            <a:r>
              <a:rPr b="1" lang="en-IN" sz="3200" spc="-259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32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3000" y="157320"/>
            <a:ext cx="81176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675720">
              <a:lnSpc>
                <a:spcPct val="100000"/>
              </a:lnSpc>
              <a:spcBef>
                <a:spcPts val="99"/>
              </a:spcBef>
            </a:pPr>
            <a:r>
              <a:rPr b="0" lang="en-US" sz="3200" spc="-182" strike="noStrike">
                <a:solidFill>
                  <a:srgbClr val="ffffff"/>
                </a:solidFill>
                <a:latin typeface="Verdana"/>
              </a:rPr>
              <a:t>P2 </a:t>
            </a:r>
            <a:r>
              <a:rPr b="0" lang="en-US" sz="32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200" spc="-43" strike="noStrike">
                <a:solidFill>
                  <a:srgbClr val="ffffff"/>
                </a:solidFill>
                <a:latin typeface="Verdana"/>
              </a:rPr>
              <a:t>MUSHROOM </a:t>
            </a:r>
            <a:r>
              <a:rPr b="0" lang="en-US" sz="3200" spc="-83" strike="noStrike">
                <a:solidFill>
                  <a:srgbClr val="ffffff"/>
                </a:solidFill>
                <a:latin typeface="Verdana"/>
              </a:rPr>
              <a:t>information</a:t>
            </a:r>
            <a:r>
              <a:rPr b="0" lang="en-US" sz="3200" spc="-854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200" spc="24" strike="noStrike">
                <a:solidFill>
                  <a:srgbClr val="ffffff"/>
                </a:solidFill>
                <a:latin typeface="Verdana"/>
              </a:rPr>
              <a:t>gain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93000" y="1288440"/>
            <a:ext cx="7937280" cy="42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Take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3" strike="noStrike">
                <a:solidFill>
                  <a:srgbClr val="595959"/>
                </a:solidFill>
                <a:latin typeface="Verdana"/>
              </a:rPr>
              <a:t>MUSHROOM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1" lang="en-IN" sz="1800" spc="-208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1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2" strike="noStrike">
                <a:solidFill>
                  <a:srgbClr val="595959"/>
                </a:solidFill>
                <a:latin typeface="Verdana"/>
              </a:rPr>
              <a:t>data.</a:t>
            </a:r>
            <a:r>
              <a:rPr b="0" lang="en-IN" sz="1800" spc="-25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There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are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59" strike="noStrike">
                <a:solidFill>
                  <a:srgbClr val="595959"/>
                </a:solidFill>
                <a:latin typeface="Verdana"/>
              </a:rPr>
              <a:t>20+</a:t>
            </a:r>
            <a:r>
              <a:rPr b="0" lang="en-IN" sz="18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9" strike="noStrike">
                <a:solidFill>
                  <a:srgbClr val="595959"/>
                </a:solidFill>
                <a:latin typeface="Verdana"/>
              </a:rPr>
              <a:t>features  </a:t>
            </a:r>
            <a:r>
              <a:rPr b="0" lang="en-IN" sz="1800" spc="77" strike="noStrike">
                <a:solidFill>
                  <a:srgbClr val="595959"/>
                </a:solidFill>
                <a:latin typeface="Verdana"/>
              </a:rPr>
              <a:t>and </a:t>
            </a:r>
            <a:r>
              <a:rPr b="0" lang="en-IN" sz="1800" spc="-162" strike="noStrike">
                <a:solidFill>
                  <a:srgbClr val="595959"/>
                </a:solidFill>
                <a:latin typeface="Verdana"/>
              </a:rPr>
              <a:t>2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classes.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We want </a:t>
            </a: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to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find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 </a:t>
            </a:r>
            <a:r>
              <a:rPr b="0" lang="en-IN" sz="1800" spc="-299" strike="noStrike">
                <a:solidFill>
                  <a:srgbClr val="595959"/>
                </a:solidFill>
                <a:latin typeface="Verdana"/>
              </a:rPr>
              <a:t>BEST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feature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using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 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three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purity</a:t>
            </a:r>
            <a:r>
              <a:rPr b="0" lang="en-IN" sz="1800" spc="-27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measures:</a:t>
            </a:r>
            <a:r>
              <a:rPr b="0" lang="en-IN" sz="1800" spc="-25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2" strike="noStrike">
                <a:solidFill>
                  <a:srgbClr val="595959"/>
                </a:solidFill>
                <a:latin typeface="Verdana"/>
              </a:rPr>
              <a:t>Accuracy,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Gini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Index,</a:t>
            </a:r>
            <a:r>
              <a:rPr b="0" lang="en-IN" sz="1800" spc="-25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8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7" strike="noStrike">
                <a:solidFill>
                  <a:srgbClr val="595959"/>
                </a:solidFill>
                <a:latin typeface="Verdana"/>
              </a:rPr>
              <a:t>Entropy.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3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8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feature,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3" strike="noStrike">
                <a:solidFill>
                  <a:srgbClr val="595959"/>
                </a:solidFill>
                <a:latin typeface="Verdana"/>
              </a:rPr>
              <a:t>partition</a:t>
            </a:r>
            <a:r>
              <a:rPr b="0" lang="en-IN" sz="1800" spc="-31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97" strike="noStrike">
                <a:solidFill>
                  <a:srgbClr val="595959"/>
                </a:solidFill>
                <a:latin typeface="Verdana"/>
              </a:rPr>
              <a:t>data</a:t>
            </a:r>
            <a:r>
              <a:rPr b="0" lang="en-IN" sz="1800" spc="-2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into</a:t>
            </a: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0" strike="noStrike">
                <a:solidFill>
                  <a:srgbClr val="595959"/>
                </a:solidFill>
                <a:latin typeface="Verdana"/>
              </a:rPr>
              <a:t>k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regions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where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0" strike="noStrike">
                <a:solidFill>
                  <a:srgbClr val="595959"/>
                </a:solidFill>
                <a:latin typeface="Verdana"/>
              </a:rPr>
              <a:t>k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14" strike="noStrike">
                <a:solidFill>
                  <a:srgbClr val="595959"/>
                </a:solidFill>
                <a:latin typeface="Verdana"/>
              </a:rPr>
              <a:t>is 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9" strike="noStrike">
                <a:solidFill>
                  <a:srgbClr val="595959"/>
                </a:solidFill>
                <a:latin typeface="Verdana"/>
              </a:rPr>
              <a:t>number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49" strike="noStrike">
                <a:solidFill>
                  <a:srgbClr val="595959"/>
                </a:solidFill>
                <a:latin typeface="Verdana"/>
              </a:rPr>
              <a:t>values</a:t>
            </a:r>
            <a:r>
              <a:rPr b="0" lang="en-IN" sz="18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feature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34" strike="noStrike">
                <a:solidFill>
                  <a:srgbClr val="595959"/>
                </a:solidFill>
                <a:latin typeface="Verdana"/>
              </a:rPr>
              <a:t>can</a:t>
            </a:r>
            <a:r>
              <a:rPr b="0" lang="en-IN" sz="18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9" strike="noStrike">
                <a:solidFill>
                  <a:srgbClr val="595959"/>
                </a:solidFill>
                <a:latin typeface="Verdana"/>
              </a:rPr>
              <a:t>take.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Measure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Information</a:t>
            </a:r>
            <a:r>
              <a:rPr b="0" lang="en-IN" sz="1800" spc="-21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Verdana"/>
              </a:rPr>
              <a:t>gain</a:t>
            </a:r>
            <a:r>
              <a:rPr b="0" lang="en-IN" sz="18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due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3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800" spc="-21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feature.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Verdana"/>
              </a:rPr>
              <a:t>Generate  </a:t>
            </a:r>
            <a:r>
              <a:rPr b="0" lang="en-IN" sz="1800" spc="162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8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table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with</a:t>
            </a:r>
            <a:r>
              <a:rPr b="0" lang="en-IN" sz="18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following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columns: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600" spc="-29" strike="noStrike">
                <a:solidFill>
                  <a:srgbClr val="595959"/>
                </a:solidFill>
                <a:latin typeface="Verdana"/>
              </a:rPr>
              <a:t>Feature_name</a:t>
            </a:r>
            <a:endParaRPr b="0" lang="en-IN" sz="16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600" spc="63" strike="noStrike">
                <a:solidFill>
                  <a:srgbClr val="595959"/>
                </a:solidFill>
                <a:latin typeface="Verdana"/>
              </a:rPr>
              <a:t>Accuracy</a:t>
            </a:r>
            <a:endParaRPr b="0" lang="en-IN" sz="16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600" spc="-137" strike="noStrike">
                <a:solidFill>
                  <a:srgbClr val="595959"/>
                </a:solidFill>
                <a:latin typeface="Verdana"/>
              </a:rPr>
              <a:t>GINI</a:t>
            </a:r>
            <a:r>
              <a:rPr b="0" lang="en-IN" sz="1600" spc="-1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24" strike="noStrike">
                <a:solidFill>
                  <a:srgbClr val="595959"/>
                </a:solidFill>
                <a:latin typeface="Verdana"/>
              </a:rPr>
              <a:t>index</a:t>
            </a:r>
            <a:endParaRPr b="0" lang="en-IN" sz="16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600" spc="-182" strike="noStrike">
                <a:solidFill>
                  <a:srgbClr val="595959"/>
                </a:solidFill>
                <a:latin typeface="Verdana"/>
              </a:rPr>
              <a:t>1-</a:t>
            </a:r>
            <a:r>
              <a:rPr b="0" lang="en-IN" sz="16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69" strike="noStrike">
                <a:solidFill>
                  <a:srgbClr val="595959"/>
                </a:solidFill>
                <a:latin typeface="Verdana"/>
              </a:rPr>
              <a:t>Entropy</a:t>
            </a:r>
            <a:r>
              <a:rPr b="0" lang="en-IN" sz="16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128" strike="noStrike">
                <a:solidFill>
                  <a:srgbClr val="595959"/>
                </a:solidFill>
                <a:latin typeface="Verdana"/>
              </a:rPr>
              <a:t>(NOTE:</a:t>
            </a:r>
            <a:r>
              <a:rPr b="0" lang="en-IN" sz="16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89" strike="noStrike">
                <a:solidFill>
                  <a:srgbClr val="595959"/>
                </a:solidFill>
                <a:latin typeface="Verdana"/>
              </a:rPr>
              <a:t>Use</a:t>
            </a:r>
            <a:r>
              <a:rPr b="0" lang="en-IN" sz="16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63" strike="noStrike">
                <a:solidFill>
                  <a:srgbClr val="595959"/>
                </a:solidFill>
                <a:latin typeface="Verdana"/>
              </a:rPr>
              <a:t>log_k</a:t>
            </a:r>
            <a:r>
              <a:rPr b="0" lang="en-IN" sz="16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52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1600" spc="-27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143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6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18" strike="noStrike">
                <a:solidFill>
                  <a:srgbClr val="595959"/>
                </a:solidFill>
                <a:latin typeface="Verdana"/>
              </a:rPr>
              <a:t>feature</a:t>
            </a:r>
            <a:r>
              <a:rPr b="0" lang="en-IN" sz="16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58" strike="noStrike">
                <a:solidFill>
                  <a:srgbClr val="595959"/>
                </a:solidFill>
                <a:latin typeface="Verdana"/>
              </a:rPr>
              <a:t>with</a:t>
            </a:r>
            <a:r>
              <a:rPr b="0" lang="en-IN" sz="16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162" strike="noStrike">
                <a:solidFill>
                  <a:srgbClr val="595959"/>
                </a:solidFill>
                <a:latin typeface="Verdana"/>
              </a:rPr>
              <a:t>k</a:t>
            </a:r>
            <a:r>
              <a:rPr b="0" lang="en-IN" sz="16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600" spc="-52" strike="noStrike">
                <a:solidFill>
                  <a:srgbClr val="595959"/>
                </a:solidFill>
                <a:latin typeface="Verdana"/>
              </a:rPr>
              <a:t>values)</a:t>
            </a:r>
            <a:endParaRPr b="0" lang="en-IN" sz="16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1800" spc="-49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1800" spc="-18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89" strike="noStrike">
                <a:solidFill>
                  <a:srgbClr val="595959"/>
                </a:solidFill>
                <a:latin typeface="Verdana"/>
              </a:rPr>
              <a:t>accuracy</a:t>
            </a:r>
            <a:r>
              <a:rPr b="0" lang="en-IN" sz="18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68" strike="noStrike">
                <a:solidFill>
                  <a:srgbClr val="595959"/>
                </a:solidFill>
                <a:latin typeface="Verdana"/>
              </a:rPr>
              <a:t>vs.</a:t>
            </a:r>
            <a:r>
              <a:rPr b="0" lang="en-IN" sz="1800" spc="-15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62" strike="noStrike">
                <a:solidFill>
                  <a:srgbClr val="595959"/>
                </a:solidFill>
                <a:latin typeface="Verdana"/>
              </a:rPr>
              <a:t>1</a:t>
            </a:r>
            <a:r>
              <a:rPr b="0" lang="en-IN" sz="18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73" strike="noStrike">
                <a:solidFill>
                  <a:srgbClr val="595959"/>
                </a:solidFill>
                <a:latin typeface="Verdana"/>
              </a:rPr>
              <a:t>–</a:t>
            </a:r>
            <a:r>
              <a:rPr b="0" lang="en-IN" sz="1800" spc="-10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Entropy</a:t>
            </a:r>
            <a:r>
              <a:rPr b="0" lang="en-IN" sz="18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scatter</a:t>
            </a:r>
            <a:r>
              <a:rPr b="0" lang="en-IN" sz="1800" spc="-30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18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where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3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point</a:t>
            </a:r>
            <a:r>
              <a:rPr b="0" lang="en-IN" sz="18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14" strike="noStrike">
                <a:solidFill>
                  <a:srgbClr val="595959"/>
                </a:solidFill>
                <a:latin typeface="Verdana"/>
              </a:rPr>
              <a:t>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35720" y="5886000"/>
            <a:ext cx="123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800" spc="162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18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feature.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7058880" y="6006960"/>
            <a:ext cx="17661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800" spc="-483" strike="noStrike">
                <a:solidFill>
                  <a:srgbClr val="ff0000"/>
                </a:solidFill>
                <a:latin typeface="Verdana"/>
              </a:rPr>
              <a:t>10</a:t>
            </a:r>
            <a:r>
              <a:rPr b="1" lang="en-IN" sz="2800" spc="-259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28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76120" y="157320"/>
            <a:ext cx="51616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82" strike="noStrike">
                <a:solidFill>
                  <a:srgbClr val="ffffff"/>
                </a:solidFill>
                <a:latin typeface="Verdana"/>
              </a:rPr>
              <a:t>P3 </a:t>
            </a:r>
            <a:r>
              <a:rPr b="0" lang="en-US" sz="36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600" spc="-43" strike="noStrike">
                <a:solidFill>
                  <a:srgbClr val="ffffff"/>
                </a:solidFill>
                <a:latin typeface="Verdana"/>
              </a:rPr>
              <a:t>MUSHROOM</a:t>
            </a:r>
            <a:r>
              <a:rPr b="0" lang="en-US" sz="3600" spc="-659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-233" strike="noStrike">
                <a:solidFill>
                  <a:srgbClr val="ffffff"/>
                </a:solidFill>
                <a:latin typeface="Verdana"/>
              </a:rPr>
              <a:t>NB/DT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9440" y="1384200"/>
            <a:ext cx="7996320" cy="54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Build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9" strike="noStrike">
                <a:solidFill>
                  <a:srgbClr val="595959"/>
                </a:solidFill>
                <a:latin typeface="Verdana"/>
              </a:rPr>
              <a:t>Naïve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Bayes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Decision</a:t>
            </a:r>
            <a:r>
              <a:rPr b="0" lang="en-IN" sz="20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Tree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classifiers</a:t>
            </a:r>
            <a:r>
              <a:rPr b="0" lang="en-IN" sz="2000" spc="-27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 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MUSHROOM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2000" spc="-15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dataset.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In</a:t>
            </a:r>
            <a:r>
              <a:rPr b="0" lang="en-IN" sz="20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1" lang="en-IN" sz="2000" spc="-134" strike="noStrike">
                <a:solidFill>
                  <a:srgbClr val="595959"/>
                </a:solidFill>
                <a:latin typeface="Verdana"/>
              </a:rPr>
              <a:t>Naïve</a:t>
            </a:r>
            <a:r>
              <a:rPr b="1" lang="en-IN" sz="2000" spc="-5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1" lang="en-IN" sz="2000" spc="-162" strike="noStrike">
                <a:solidFill>
                  <a:srgbClr val="595959"/>
                </a:solidFill>
                <a:latin typeface="Verdana"/>
              </a:rPr>
              <a:t>Bayes</a:t>
            </a:r>
            <a:r>
              <a:rPr b="1" lang="en-IN" sz="2000" spc="-25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77" strike="noStrike">
                <a:solidFill>
                  <a:srgbClr val="595959"/>
                </a:solidFill>
                <a:latin typeface="Verdana"/>
              </a:rPr>
              <a:t>classifier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value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20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2" strike="noStrike">
                <a:solidFill>
                  <a:srgbClr val="595959"/>
                </a:solidFill>
                <a:latin typeface="Verdana"/>
              </a:rPr>
              <a:t>lambda</a:t>
            </a:r>
            <a:r>
              <a:rPr b="0" lang="en-IN" sz="2000" spc="-2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43" strike="noStrike">
                <a:solidFill>
                  <a:srgbClr val="595959"/>
                </a:solidFill>
                <a:latin typeface="Verdana"/>
              </a:rPr>
              <a:t>(x-axis)</a:t>
            </a:r>
            <a:r>
              <a:rPr b="0" lang="en-IN" sz="2000" spc="-34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for  </a:t>
            </a:r>
            <a:r>
              <a:rPr b="0" lang="en-IN" sz="2000" spc="43" strike="noStrike">
                <a:solidFill>
                  <a:srgbClr val="595959"/>
                </a:solidFill>
                <a:latin typeface="Verdana"/>
              </a:rPr>
              <a:t>Laplacian</a:t>
            </a:r>
            <a:r>
              <a:rPr b="0" lang="en-IN" sz="20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smoothing</a:t>
            </a:r>
            <a:r>
              <a:rPr b="0" lang="en-IN" sz="20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against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2000" spc="-24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2000" spc="-27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set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58" strike="noStrike">
                <a:solidFill>
                  <a:srgbClr val="595959"/>
                </a:solidFill>
                <a:latin typeface="Verdana"/>
              </a:rPr>
              <a:t>accuracy.</a:t>
            </a:r>
            <a:endParaRPr b="0" lang="en-IN" sz="2000" spc="-1" strike="noStrike">
              <a:latin typeface="Arial"/>
            </a:endParaRPr>
          </a:p>
          <a:p>
            <a:pPr marL="368280">
              <a:lnSpc>
                <a:spcPct val="100000"/>
              </a:lnSpc>
              <a:spcBef>
                <a:spcPts val="601"/>
              </a:spcBef>
            </a:pPr>
            <a:r>
              <a:rPr b="0" lang="en-IN" sz="1800" spc="599" strike="noStrike">
                <a:solidFill>
                  <a:srgbClr val="51640b"/>
                </a:solidFill>
                <a:latin typeface="Arial"/>
              </a:rPr>
              <a:t>¤ </a:t>
            </a:r>
            <a:r>
              <a:rPr b="0" lang="en-IN" sz="1800" spc="24" strike="noStrike">
                <a:solidFill>
                  <a:srgbClr val="595959"/>
                </a:solidFill>
                <a:latin typeface="Verdana"/>
              </a:rPr>
              <a:t>Lambda </a:t>
            </a:r>
            <a:r>
              <a:rPr b="0" lang="en-IN" sz="1800" spc="-384" strike="noStrike">
                <a:solidFill>
                  <a:srgbClr val="595959"/>
                </a:solidFill>
                <a:latin typeface="Verdana"/>
              </a:rPr>
              <a:t>= 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0, 1, 2, </a:t>
            </a:r>
            <a:r>
              <a:rPr b="0" lang="en-IN" sz="1800" spc="83" strike="noStrike">
                <a:solidFill>
                  <a:srgbClr val="595959"/>
                </a:solidFill>
                <a:latin typeface="Verdana"/>
              </a:rPr>
              <a:t>…,</a:t>
            </a:r>
            <a:r>
              <a:rPr b="0" lang="en-IN" sz="1800" spc="-2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50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decision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32" strike="noStrike">
                <a:solidFill>
                  <a:srgbClr val="595959"/>
                </a:solidFill>
                <a:latin typeface="Verdana"/>
              </a:rPr>
              <a:t>tree</a:t>
            </a:r>
            <a:r>
              <a:rPr b="0" lang="en-IN" sz="20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77" strike="noStrike">
                <a:solidFill>
                  <a:srgbClr val="595959"/>
                </a:solidFill>
                <a:latin typeface="Verdana"/>
              </a:rPr>
              <a:t>classifier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SizeThreshold</a:t>
            </a:r>
            <a:r>
              <a:rPr b="0" lang="en-IN" sz="20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43" strike="noStrike">
                <a:solidFill>
                  <a:srgbClr val="595959"/>
                </a:solidFill>
                <a:latin typeface="Verdana"/>
              </a:rPr>
              <a:t>(x-axis) 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against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2000" spc="-1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set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58" strike="noStrike">
                <a:solidFill>
                  <a:srgbClr val="595959"/>
                </a:solidFill>
                <a:latin typeface="Verdana"/>
              </a:rPr>
              <a:t>accuracy.</a:t>
            </a:r>
            <a:endParaRPr b="0" lang="en-IN" sz="2000" spc="-1" strike="noStrike">
              <a:latin typeface="Arial"/>
            </a:endParaRPr>
          </a:p>
          <a:p>
            <a:pPr marL="368280">
              <a:lnSpc>
                <a:spcPct val="100000"/>
              </a:lnSpc>
              <a:spcBef>
                <a:spcPts val="601"/>
              </a:spcBef>
            </a:pPr>
            <a:r>
              <a:rPr b="0" lang="en-IN" sz="1800" spc="599" strike="noStrike">
                <a:solidFill>
                  <a:srgbClr val="51640b"/>
                </a:solidFill>
                <a:latin typeface="Arial"/>
              </a:rPr>
              <a:t>¤ 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SizeThreshold </a:t>
            </a:r>
            <a:r>
              <a:rPr b="0" lang="en-IN" sz="1800" spc="-384" strike="noStrike">
                <a:solidFill>
                  <a:srgbClr val="595959"/>
                </a:solidFill>
                <a:latin typeface="Verdana"/>
              </a:rPr>
              <a:t>= 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4, 8,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12, 16, 20, </a:t>
            </a:r>
            <a:r>
              <a:rPr b="0" lang="en-IN" sz="1800" spc="83" strike="noStrike">
                <a:solidFill>
                  <a:srgbClr val="595959"/>
                </a:solidFill>
                <a:latin typeface="Verdana"/>
              </a:rPr>
              <a:t>…,</a:t>
            </a:r>
            <a:r>
              <a:rPr b="0" lang="en-IN" sz="1800" spc="-42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64.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a2c816"/>
              </a:buClr>
              <a:buFont typeface="Arial"/>
              <a:buChar char="¤"/>
            </a:pP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Find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best</a:t>
            </a:r>
            <a:r>
              <a:rPr b="0" lang="en-IN" sz="20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values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20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2" strike="noStrike">
                <a:solidFill>
                  <a:srgbClr val="595959"/>
                </a:solidFill>
                <a:latin typeface="Verdana"/>
              </a:rPr>
              <a:t>lambda</a:t>
            </a:r>
            <a:r>
              <a:rPr b="0" lang="en-IN" sz="2000" spc="-26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SizeThreshold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" strike="noStrike">
                <a:solidFill>
                  <a:srgbClr val="595959"/>
                </a:solidFill>
                <a:latin typeface="Verdana"/>
              </a:rPr>
              <a:t>where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 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2000" spc="-18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set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9" strike="noStrike">
                <a:solidFill>
                  <a:srgbClr val="595959"/>
                </a:solidFill>
                <a:latin typeface="Verdana"/>
              </a:rPr>
              <a:t>accuracies</a:t>
            </a:r>
            <a:r>
              <a:rPr b="0" lang="en-IN" sz="2000" spc="-27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28" strike="noStrike">
                <a:solidFill>
                  <a:srgbClr val="595959"/>
                </a:solidFill>
                <a:latin typeface="Verdana"/>
              </a:rPr>
              <a:t>starts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" strike="noStrike">
                <a:solidFill>
                  <a:srgbClr val="595959"/>
                </a:solidFill>
                <a:latin typeface="Verdana"/>
              </a:rPr>
              <a:t>to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24" strike="noStrike">
                <a:solidFill>
                  <a:srgbClr val="595959"/>
                </a:solidFill>
                <a:latin typeface="Verdana"/>
              </a:rPr>
              <a:t>decrease.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58" strike="noStrike">
                <a:solidFill>
                  <a:srgbClr val="595959"/>
                </a:solidFill>
                <a:latin typeface="Verdana"/>
              </a:rPr>
              <a:t>Compare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those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9" strike="noStrike">
                <a:solidFill>
                  <a:srgbClr val="595959"/>
                </a:solidFill>
                <a:latin typeface="Verdana"/>
              </a:rPr>
              <a:t>accuracies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across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8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classifiers.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301"/>
              </a:spcBef>
            </a:pPr>
            <a:r>
              <a:rPr b="1" lang="en-IN" sz="3200" spc="-483" strike="noStrike">
                <a:solidFill>
                  <a:srgbClr val="ff0000"/>
                </a:solidFill>
                <a:latin typeface="Verdana"/>
              </a:rPr>
              <a:t>20</a:t>
            </a:r>
            <a:r>
              <a:rPr b="1" lang="en-IN" sz="3200" spc="-267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32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76120" y="157320"/>
            <a:ext cx="43189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82" strike="noStrike">
                <a:solidFill>
                  <a:srgbClr val="ffffff"/>
                </a:solidFill>
                <a:latin typeface="Verdana"/>
              </a:rPr>
              <a:t>P4 </a:t>
            </a:r>
            <a:r>
              <a:rPr b="0" lang="en-US" sz="36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600" spc="-358" strike="noStrike">
                <a:solidFill>
                  <a:srgbClr val="ffffff"/>
                </a:solidFill>
                <a:latin typeface="Verdana"/>
              </a:rPr>
              <a:t>MNIST</a:t>
            </a:r>
            <a:r>
              <a:rPr b="0" lang="en-US" sz="3600" spc="-693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-77" strike="noStrike">
                <a:solidFill>
                  <a:srgbClr val="ffffff"/>
                </a:solidFill>
                <a:latin typeface="Verdana"/>
              </a:rPr>
              <a:t>Bayesian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9320" y="1329480"/>
            <a:ext cx="7693200" cy="46976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Take the MNIST dataset. Lets call it D0 dataset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Do a </a:t>
            </a:r>
            <a:r>
              <a:rPr b="1" lang="en-US" sz="2000" spc="-148" strike="noStrike">
                <a:solidFill>
                  <a:srgbClr val="595959"/>
                </a:solidFill>
                <a:latin typeface="Verdana"/>
              </a:rPr>
              <a:t>9 dimensional PCA projection</a:t>
            </a: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. Lets call it D1 dataset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Do a </a:t>
            </a:r>
            <a:r>
              <a:rPr b="1" lang="en-US" sz="2000" spc="-148" strike="noStrike">
                <a:solidFill>
                  <a:srgbClr val="595959"/>
                </a:solidFill>
                <a:latin typeface="Verdana"/>
              </a:rPr>
              <a:t>9 dimensional FISHER projection</a:t>
            </a: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. Lets call it D2 dataset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Build a Bayesian classifier on</a:t>
            </a: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	</a:t>
            </a: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D1 (single Gaussian per class)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US" sz="1800" spc="-148" strike="noStrike">
                <a:solidFill>
                  <a:srgbClr val="595959"/>
                </a:solidFill>
                <a:latin typeface="Verdana"/>
              </a:rPr>
              <a:t>Diagonal Covariance matrix (i.e.set non-diagonals to zero)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US" sz="1800" spc="-148" strike="noStrike">
                <a:solidFill>
                  <a:srgbClr val="595959"/>
                </a:solidFill>
                <a:latin typeface="Verdana"/>
              </a:rPr>
              <a:t>Full Covariance matrix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>
              <a:lnSpc>
                <a:spcPct val="100000"/>
              </a:lnSpc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Build a Bayesian classifier on D2 (single Gaussian per class)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98400" indent="-329760">
              <a:lnSpc>
                <a:spcPct val="100000"/>
              </a:lnSpc>
              <a:spcBef>
                <a:spcPts val="601"/>
              </a:spcBef>
              <a:buClr>
                <a:srgbClr val="51640b"/>
              </a:buClr>
              <a:buFont typeface="Arial"/>
              <a:buChar char="¤"/>
            </a:pPr>
            <a:r>
              <a:rPr b="0" lang="en-US" sz="1800" spc="-148" strike="noStrike">
                <a:solidFill>
                  <a:srgbClr val="595959"/>
                </a:solidFill>
                <a:latin typeface="Verdana"/>
              </a:rPr>
              <a:t>Diagonal Covariance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US" sz="1800" spc="-148" strike="noStrike">
                <a:solidFill>
                  <a:srgbClr val="595959"/>
                </a:solidFill>
                <a:latin typeface="Verdana"/>
              </a:rPr>
              <a:t>Full covariance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US" sz="2000" spc="-148" strike="noStrike">
                <a:solidFill>
                  <a:srgbClr val="595959"/>
                </a:solidFill>
                <a:latin typeface="Verdana"/>
              </a:rPr>
              <a:t>Compare the test accuracies of the four classifiers and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22040" y="5825520"/>
            <a:ext cx="131472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253" strike="noStrike">
                <a:solidFill>
                  <a:srgbClr val="595959"/>
                </a:solidFill>
                <a:latin typeface="Verdana"/>
              </a:rPr>
              <a:t>c</a:t>
            </a:r>
            <a:r>
              <a:rPr b="0" lang="en-IN" sz="2000" spc="83" strike="noStrike">
                <a:solidFill>
                  <a:srgbClr val="595959"/>
                </a:solidFill>
                <a:latin typeface="Verdana"/>
              </a:rPr>
              <a:t>o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mm</a:t>
            </a:r>
            <a:r>
              <a:rPr b="0" lang="en-IN" sz="2000" spc="29" strike="noStrike">
                <a:solidFill>
                  <a:srgbClr val="595959"/>
                </a:solidFill>
                <a:latin typeface="Verdana"/>
              </a:rPr>
              <a:t>e</a:t>
            </a:r>
            <a:r>
              <a:rPr b="0" lang="en-IN" sz="2000" spc="9" strike="noStrike">
                <a:solidFill>
                  <a:srgbClr val="595959"/>
                </a:solidFill>
                <a:latin typeface="Verdana"/>
              </a:rPr>
              <a:t>n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t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861960" y="6006960"/>
            <a:ext cx="176616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483" strike="noStrike">
                <a:solidFill>
                  <a:srgbClr val="ff0000"/>
                </a:solidFill>
                <a:latin typeface="Verdana"/>
              </a:rPr>
              <a:t>20</a:t>
            </a:r>
            <a:r>
              <a:rPr b="1" lang="en-IN" sz="3200" spc="-259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32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d6d9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914400" y="6680160"/>
            <a:ext cx="8000640" cy="177480"/>
          </a:xfrm>
          <a:custGeom>
            <a:avLst/>
            <a:gdLst/>
            <a:ahLst/>
            <a:rect l="l" t="t" r="r" b="b"/>
            <a:pathLst>
              <a:path w="8001000" h="177800">
                <a:moveTo>
                  <a:pt x="0" y="177800"/>
                </a:moveTo>
                <a:lnTo>
                  <a:pt x="8001000" y="177800"/>
                </a:lnTo>
                <a:lnTo>
                  <a:pt x="800100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e4e6d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0" y="190440"/>
            <a:ext cx="8915040" cy="13204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0" rIns="0" tIns="175320" bIns="0"/>
          <a:p>
            <a:pPr marL="1188720">
              <a:lnSpc>
                <a:spcPct val="100000"/>
              </a:lnSpc>
              <a:spcBef>
                <a:spcPts val="1380"/>
              </a:spcBef>
            </a:pPr>
            <a:r>
              <a:rPr b="0" lang="en-US" sz="3600" spc="-182" strike="noStrike">
                <a:solidFill>
                  <a:srgbClr val="ffffff"/>
                </a:solidFill>
                <a:latin typeface="Verdana"/>
              </a:rPr>
              <a:t>P5 </a:t>
            </a:r>
            <a:r>
              <a:rPr b="0" lang="en-US" sz="36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600" spc="-358" strike="noStrike">
                <a:solidFill>
                  <a:srgbClr val="ffffff"/>
                </a:solidFill>
                <a:latin typeface="Verdana"/>
              </a:rPr>
              <a:t>MNIST </a:t>
            </a:r>
            <a:r>
              <a:rPr b="0" lang="en-US" sz="3600" spc="-488" strike="noStrike">
                <a:solidFill>
                  <a:srgbClr val="ffffff"/>
                </a:solidFill>
                <a:latin typeface="Verdana"/>
              </a:rPr>
              <a:t>– </a:t>
            </a:r>
            <a:r>
              <a:rPr b="0" lang="en-US" sz="3600" spc="-117" strike="noStrike">
                <a:solidFill>
                  <a:srgbClr val="ffffff"/>
                </a:solidFill>
                <a:latin typeface="Verdana"/>
              </a:rPr>
              <a:t>kNN </a:t>
            </a:r>
            <a:r>
              <a:rPr b="0" lang="en-US" sz="3600" spc="-63" strike="noStrike">
                <a:solidFill>
                  <a:srgbClr val="ffffff"/>
                </a:solidFill>
                <a:latin typeface="Verdana"/>
              </a:rPr>
              <a:t>/ </a:t>
            </a:r>
            <a:r>
              <a:rPr b="0" lang="en-US" sz="3600" spc="-83" strike="noStrike">
                <a:solidFill>
                  <a:srgbClr val="ffffff"/>
                </a:solidFill>
                <a:latin typeface="Verdana"/>
              </a:rPr>
              <a:t>Parzen</a:t>
            </a:r>
            <a:r>
              <a:rPr b="0" lang="en-US" sz="3600" spc="-647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29" strike="noStrike">
                <a:solidFill>
                  <a:srgbClr val="ffffff"/>
                </a:solidFill>
                <a:latin typeface="Verdana"/>
              </a:rPr>
              <a:t>window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638280" y="1452240"/>
            <a:ext cx="818748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52" strike="noStrike">
                <a:solidFill>
                  <a:srgbClr val="595959"/>
                </a:solidFill>
                <a:latin typeface="Verdana"/>
              </a:rPr>
              <a:t>Take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8" strike="noStrike">
                <a:solidFill>
                  <a:srgbClr val="595959"/>
                </a:solidFill>
                <a:latin typeface="Verdana"/>
              </a:rPr>
              <a:t>two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" strike="noStrike">
                <a:solidFill>
                  <a:srgbClr val="595959"/>
                </a:solidFill>
                <a:latin typeface="Verdana"/>
              </a:rPr>
              <a:t>datasets</a:t>
            </a:r>
            <a:r>
              <a:rPr b="0" lang="en-IN" sz="2000" spc="-27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D1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D2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9" strike="noStrike">
                <a:solidFill>
                  <a:srgbClr val="595959"/>
                </a:solidFill>
                <a:latin typeface="Verdana"/>
              </a:rPr>
              <a:t>from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P4.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Build </a:t>
            </a:r>
            <a:r>
              <a:rPr b="0" lang="en-IN" sz="2000" spc="-69" strike="noStrike">
                <a:solidFill>
                  <a:srgbClr val="595959"/>
                </a:solidFill>
                <a:latin typeface="Verdana"/>
              </a:rPr>
              <a:t>k-Nearest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neighbors </a:t>
            </a:r>
            <a:r>
              <a:rPr b="0" lang="en-IN" sz="2000" spc="-77" strike="noStrike">
                <a:solidFill>
                  <a:srgbClr val="595959"/>
                </a:solidFill>
                <a:latin typeface="Verdana"/>
              </a:rPr>
              <a:t>classifier</a:t>
            </a:r>
            <a:r>
              <a:rPr b="0" lang="en-IN" sz="2000" spc="-41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23" strike="noStrike">
                <a:solidFill>
                  <a:srgbClr val="595959"/>
                </a:solidFill>
                <a:latin typeface="Verdana"/>
              </a:rPr>
              <a:t>with:</a:t>
            </a:r>
            <a:endParaRPr b="0" lang="en-IN" sz="2000" spc="-1" strike="noStrike">
              <a:latin typeface="Arial"/>
            </a:endParaRPr>
          </a:p>
          <a:p>
            <a:pPr marL="367560">
              <a:lnSpc>
                <a:spcPct val="100000"/>
              </a:lnSpc>
              <a:spcBef>
                <a:spcPts val="601"/>
              </a:spcBef>
            </a:pPr>
            <a:r>
              <a:rPr b="0" lang="en-IN" sz="1800" spc="599" strike="noStrike">
                <a:solidFill>
                  <a:srgbClr val="51640b"/>
                </a:solidFill>
                <a:latin typeface="Arial"/>
              </a:rPr>
              <a:t>¤ </a:t>
            </a:r>
            <a:r>
              <a:rPr b="0" lang="en-IN" sz="1800" spc="-182" strike="noStrike">
                <a:solidFill>
                  <a:srgbClr val="595959"/>
                </a:solidFill>
                <a:latin typeface="Verdana"/>
              </a:rPr>
              <a:t>K </a:t>
            </a:r>
            <a:r>
              <a:rPr b="0" lang="en-IN" sz="1800" spc="-384" strike="noStrike">
                <a:solidFill>
                  <a:srgbClr val="595959"/>
                </a:solidFill>
                <a:latin typeface="Verdana"/>
              </a:rPr>
              <a:t>= 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1, 3, 5, 7, 9,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11, 13, 15,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17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1800" spc="-24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72" strike="noStrike">
                <a:solidFill>
                  <a:srgbClr val="595959"/>
                </a:solidFill>
                <a:latin typeface="Verdana"/>
              </a:rPr>
              <a:t>accuracy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with</a:t>
            </a:r>
            <a:r>
              <a:rPr b="0" lang="en-IN" sz="18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these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values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62" strike="noStrike">
                <a:solidFill>
                  <a:srgbClr val="595959"/>
                </a:solidFill>
                <a:latin typeface="Verdana"/>
              </a:rPr>
              <a:t>k</a:t>
            </a:r>
            <a:r>
              <a:rPr b="0" lang="en-IN" sz="18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x</a:t>
            </a:r>
            <a:r>
              <a:rPr b="0" lang="en-IN" sz="1800" spc="-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axis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Build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Parzen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window </a:t>
            </a:r>
            <a:r>
              <a:rPr b="0" lang="en-IN" sz="2000" spc="-77" strike="noStrike">
                <a:solidFill>
                  <a:srgbClr val="595959"/>
                </a:solidFill>
                <a:latin typeface="Verdana"/>
              </a:rPr>
              <a:t>classifier</a:t>
            </a:r>
            <a:r>
              <a:rPr b="0" lang="en-IN" sz="2000" spc="-54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23" strike="noStrike">
                <a:solidFill>
                  <a:srgbClr val="595959"/>
                </a:solidFill>
                <a:latin typeface="Verdana"/>
              </a:rPr>
              <a:t>with:</a:t>
            </a:r>
            <a:endParaRPr b="0" lang="en-IN" sz="2000" spc="-1" strike="noStrike">
              <a:latin typeface="Arial"/>
            </a:endParaRPr>
          </a:p>
          <a:p>
            <a:pPr marL="367560">
              <a:lnSpc>
                <a:spcPct val="100000"/>
              </a:lnSpc>
              <a:spcBef>
                <a:spcPts val="601"/>
              </a:spcBef>
            </a:pPr>
            <a:r>
              <a:rPr b="0" lang="en-IN" sz="1800" spc="599" strike="noStrike">
                <a:solidFill>
                  <a:srgbClr val="51640b"/>
                </a:solidFill>
                <a:latin typeface="Arial"/>
              </a:rPr>
              <a:t>¤ </a:t>
            </a:r>
            <a:r>
              <a:rPr b="0" lang="en-IN" sz="1800" spc="-52" strike="noStrike">
                <a:solidFill>
                  <a:srgbClr val="595959"/>
                </a:solidFill>
                <a:latin typeface="Verdana"/>
              </a:rPr>
              <a:t>Sigma </a:t>
            </a:r>
            <a:r>
              <a:rPr b="0" lang="en-IN" sz="1800" spc="-384" strike="noStrike">
                <a:solidFill>
                  <a:srgbClr val="595959"/>
                </a:solidFill>
                <a:latin typeface="Verdana"/>
              </a:rPr>
              <a:t>= </a:t>
            </a:r>
            <a:r>
              <a:rPr b="0" lang="en-IN" sz="1800" spc="-154" strike="noStrike">
                <a:solidFill>
                  <a:srgbClr val="595959"/>
                </a:solidFill>
                <a:latin typeface="Verdana"/>
              </a:rPr>
              <a:t>0.1, 0.2, 0.3, </a:t>
            </a:r>
            <a:r>
              <a:rPr b="0" lang="en-IN" sz="1800" spc="83" strike="noStrike">
                <a:solidFill>
                  <a:srgbClr val="595959"/>
                </a:solidFill>
                <a:latin typeface="Verdana"/>
              </a:rPr>
              <a:t>…,</a:t>
            </a:r>
            <a:r>
              <a:rPr b="0" lang="en-IN" sz="18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3.0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Plot</a:t>
            </a:r>
            <a:r>
              <a:rPr b="0" lang="en-IN" sz="1800" spc="-2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49" strike="noStrike">
                <a:solidFill>
                  <a:srgbClr val="595959"/>
                </a:solidFill>
                <a:latin typeface="Verdana"/>
              </a:rPr>
              <a:t>accuracies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with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these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2" strike="noStrike">
                <a:solidFill>
                  <a:srgbClr val="595959"/>
                </a:solidFill>
                <a:latin typeface="Verdana"/>
              </a:rPr>
              <a:t>values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58" strike="noStrike">
                <a:solidFill>
                  <a:srgbClr val="595959"/>
                </a:solidFill>
                <a:latin typeface="Verdana"/>
              </a:rPr>
              <a:t>sigma.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24" strike="noStrike">
                <a:solidFill>
                  <a:srgbClr val="595959"/>
                </a:solidFill>
                <a:latin typeface="Verdana"/>
              </a:rPr>
              <a:t>Do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24" strike="noStrike">
                <a:solidFill>
                  <a:srgbClr val="595959"/>
                </a:solidFill>
                <a:latin typeface="Verdana"/>
              </a:rPr>
              <a:t>both</a:t>
            </a:r>
            <a:r>
              <a:rPr b="0" lang="en-IN" sz="20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20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D1</a:t>
            </a:r>
            <a:r>
              <a:rPr b="0" lang="en-IN" sz="2000" spc="-21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D2</a:t>
            </a:r>
            <a:r>
              <a:rPr b="0" lang="en-IN" sz="2000" spc="-111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24" strike="noStrike">
                <a:solidFill>
                  <a:srgbClr val="595959"/>
                </a:solidFill>
                <a:latin typeface="Verdana"/>
              </a:rPr>
              <a:t>datasets.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Comment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2000" spc="-11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optimal</a:t>
            </a:r>
            <a:r>
              <a:rPr b="0" lang="en-IN" sz="2000" spc="-2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k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optimal</a:t>
            </a:r>
            <a:r>
              <a:rPr b="0" lang="en-IN" sz="2000" spc="-2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sigma</a:t>
            </a:r>
            <a:r>
              <a:rPr b="0" lang="en-IN" sz="20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6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69" strike="noStrike">
                <a:solidFill>
                  <a:srgbClr val="595959"/>
                </a:solidFill>
                <a:latin typeface="Verdana"/>
              </a:rPr>
              <a:t>compare 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those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classifiers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across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D1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 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D2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 </a:t>
            </a:r>
            <a:r>
              <a:rPr b="0" lang="en-IN" sz="2000" spc="-9" strike="noStrike">
                <a:solidFill>
                  <a:srgbClr val="595959"/>
                </a:solidFill>
                <a:latin typeface="Verdana"/>
              </a:rPr>
              <a:t>see </a:t>
            </a:r>
            <a:r>
              <a:rPr b="0" lang="en-IN" sz="2000" spc="9" strike="noStrike">
                <a:solidFill>
                  <a:srgbClr val="595959"/>
                </a:solidFill>
                <a:latin typeface="Verdana"/>
              </a:rPr>
              <a:t>which </a:t>
            </a:r>
            <a:r>
              <a:rPr b="0" lang="en-IN" sz="2000" spc="38" strike="noStrike">
                <a:solidFill>
                  <a:srgbClr val="595959"/>
                </a:solidFill>
                <a:latin typeface="Verdana"/>
              </a:rPr>
              <a:t>one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has  </a:t>
            </a:r>
            <a:r>
              <a:rPr b="0" lang="en-IN" sz="2000" spc="-69" strike="noStrike">
                <a:solidFill>
                  <a:srgbClr val="595959"/>
                </a:solidFill>
                <a:latin typeface="Verdana"/>
              </a:rPr>
              <a:t>highest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58" strike="noStrike">
                <a:solidFill>
                  <a:srgbClr val="595959"/>
                </a:solidFill>
                <a:latin typeface="Verdana"/>
              </a:rPr>
              <a:t>accuracy.</a:t>
            </a:r>
            <a:endParaRPr b="0" lang="en-IN" sz="2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5"/>
              </a:spcBef>
            </a:pPr>
            <a:r>
              <a:rPr b="1" lang="en-IN" sz="3200" spc="-483" strike="noStrike">
                <a:solidFill>
                  <a:srgbClr val="ff0000"/>
                </a:solidFill>
                <a:latin typeface="Verdana"/>
              </a:rPr>
              <a:t>20</a:t>
            </a:r>
            <a:r>
              <a:rPr b="1" lang="en-IN" sz="3200" spc="-267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32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76120" y="157320"/>
            <a:ext cx="6590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82" strike="noStrike">
                <a:solidFill>
                  <a:srgbClr val="ffffff"/>
                </a:solidFill>
                <a:latin typeface="Verdana"/>
              </a:rPr>
              <a:t>P6 </a:t>
            </a:r>
            <a:r>
              <a:rPr b="0" lang="en-US" sz="3600" spc="-639" strike="noStrike">
                <a:solidFill>
                  <a:srgbClr val="ffffff"/>
                </a:solidFill>
                <a:latin typeface="Verdana"/>
              </a:rPr>
              <a:t>: </a:t>
            </a:r>
            <a:r>
              <a:rPr b="0" lang="en-US" sz="3600" spc="-69" strike="noStrike">
                <a:solidFill>
                  <a:srgbClr val="ffffff"/>
                </a:solidFill>
                <a:latin typeface="Verdana"/>
              </a:rPr>
              <a:t>News </a:t>
            </a:r>
            <a:r>
              <a:rPr b="0" lang="en-US" sz="3600" spc="9" strike="noStrike">
                <a:solidFill>
                  <a:srgbClr val="ffffff"/>
                </a:solidFill>
                <a:latin typeface="Verdana"/>
              </a:rPr>
              <a:t>group </a:t>
            </a:r>
            <a:r>
              <a:rPr b="0" lang="en-US" sz="3600" spc="-299" strike="noStrike">
                <a:solidFill>
                  <a:srgbClr val="ffffff"/>
                </a:solidFill>
                <a:latin typeface="Verdana"/>
              </a:rPr>
              <a:t>Text</a:t>
            </a:r>
            <a:r>
              <a:rPr b="0" lang="en-US" sz="3600" spc="-358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0" lang="en-US" sz="3600" spc="-157" strike="noStrike">
                <a:solidFill>
                  <a:srgbClr val="ffffff"/>
                </a:solidFill>
                <a:latin typeface="Verdana"/>
              </a:rPr>
              <a:t>Classifier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61040" y="1479600"/>
            <a:ext cx="7525080" cy="41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Build</a:t>
            </a:r>
            <a:r>
              <a:rPr b="0" lang="en-IN" sz="20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62" strike="noStrike">
                <a:solidFill>
                  <a:srgbClr val="595959"/>
                </a:solidFill>
                <a:latin typeface="Verdana"/>
              </a:rPr>
              <a:t>a</a:t>
            </a:r>
            <a:r>
              <a:rPr b="0" lang="en-IN" sz="20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9" strike="noStrike">
                <a:solidFill>
                  <a:srgbClr val="595959"/>
                </a:solidFill>
                <a:latin typeface="Verdana"/>
              </a:rPr>
              <a:t>Naïve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Bayes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Classifier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12" strike="noStrike">
                <a:solidFill>
                  <a:srgbClr val="595959"/>
                </a:solidFill>
                <a:latin typeface="Verdana"/>
              </a:rPr>
              <a:t>on</a:t>
            </a:r>
            <a:r>
              <a:rPr b="0" lang="en-IN" sz="20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Newsgroup</a:t>
            </a:r>
            <a:r>
              <a:rPr b="0" lang="en-IN" sz="20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24" strike="noStrike">
                <a:solidFill>
                  <a:srgbClr val="595959"/>
                </a:solidFill>
                <a:latin typeface="Verdana"/>
              </a:rPr>
              <a:t>dataset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109" strike="noStrike">
                <a:solidFill>
                  <a:srgbClr val="595959"/>
                </a:solidFill>
                <a:latin typeface="Verdana"/>
              </a:rPr>
              <a:t>DICTIONARY:</a:t>
            </a:r>
            <a:endParaRPr b="0" lang="en-IN" sz="2000" spc="-1" strike="noStrike">
              <a:latin typeface="Arial"/>
            </a:endParaRPr>
          </a:p>
          <a:p>
            <a:pPr lvl="1" marL="698400" indent="-329760">
              <a:lnSpc>
                <a:spcPts val="2100"/>
              </a:lnSpc>
              <a:spcBef>
                <a:spcPts val="720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43" strike="noStrike">
                <a:solidFill>
                  <a:srgbClr val="595959"/>
                </a:solidFill>
                <a:latin typeface="Verdana"/>
              </a:rPr>
              <a:t>Compute</a:t>
            </a:r>
            <a:r>
              <a:rPr b="0" lang="en-IN" sz="18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document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4" strike="noStrike">
                <a:solidFill>
                  <a:srgbClr val="595959"/>
                </a:solidFill>
                <a:latin typeface="Verdana"/>
              </a:rPr>
              <a:t>frequency</a:t>
            </a:r>
            <a:r>
              <a:rPr b="0" lang="en-IN" sz="1800" spc="-19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all</a:t>
            </a:r>
            <a:r>
              <a:rPr b="0" lang="en-IN" sz="1800" spc="-8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words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(how</a:t>
            </a:r>
            <a:r>
              <a:rPr b="0" lang="en-IN" sz="1800" spc="-12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4" strike="noStrike">
                <a:solidFill>
                  <a:srgbClr val="595959"/>
                </a:solidFill>
                <a:latin typeface="Verdana"/>
              </a:rPr>
              <a:t>many  </a:t>
            </a:r>
            <a:r>
              <a:rPr b="0" lang="en-IN" sz="1800" spc="9" strike="noStrike">
                <a:solidFill>
                  <a:srgbClr val="595959"/>
                </a:solidFill>
                <a:latin typeface="Verdana"/>
              </a:rPr>
              <a:t>documents</a:t>
            </a:r>
            <a:r>
              <a:rPr b="0" lang="en-IN" sz="18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11" strike="noStrike">
                <a:solidFill>
                  <a:srgbClr val="595959"/>
                </a:solidFill>
                <a:latin typeface="Verdana"/>
              </a:rPr>
              <a:t>each</a:t>
            </a:r>
            <a:r>
              <a:rPr b="0" lang="en-IN" sz="1800" spc="-23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" strike="noStrike">
                <a:solidFill>
                  <a:srgbClr val="595959"/>
                </a:solidFill>
                <a:latin typeface="Verdana"/>
              </a:rPr>
              <a:t>word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2" strike="noStrike">
                <a:solidFill>
                  <a:srgbClr val="595959"/>
                </a:solidFill>
                <a:latin typeface="Verdana"/>
              </a:rPr>
              <a:t>occurred</a:t>
            </a:r>
            <a:r>
              <a:rPr b="0" lang="en-IN" sz="18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97" strike="noStrike">
                <a:solidFill>
                  <a:srgbClr val="595959"/>
                </a:solidFill>
                <a:latin typeface="Verdana"/>
              </a:rPr>
              <a:t>in)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58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Sort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23" strike="noStrike">
                <a:solidFill>
                  <a:srgbClr val="595959"/>
                </a:solidFill>
                <a:latin typeface="Verdana"/>
              </a:rPr>
              <a:t>this</a:t>
            </a:r>
            <a:r>
              <a:rPr b="0" lang="en-IN" sz="1800" spc="-137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9" strike="noStrike">
                <a:solidFill>
                  <a:srgbClr val="595959"/>
                </a:solidFill>
                <a:latin typeface="Verdana"/>
              </a:rPr>
              <a:t>in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Verdana"/>
              </a:rPr>
              <a:t>descending</a:t>
            </a:r>
            <a:r>
              <a:rPr b="0" lang="en-IN" sz="1800" spc="-24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38" strike="noStrike">
                <a:solidFill>
                  <a:srgbClr val="595959"/>
                </a:solidFill>
                <a:latin typeface="Verdana"/>
              </a:rPr>
              <a:t>order</a:t>
            </a:r>
            <a:r>
              <a:rPr b="0" lang="en-IN" sz="1800" spc="-7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12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1800" spc="-19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38" strike="noStrike">
                <a:solidFill>
                  <a:srgbClr val="595959"/>
                </a:solidFill>
                <a:latin typeface="Verdana"/>
              </a:rPr>
              <a:t>document</a:t>
            </a:r>
            <a:r>
              <a:rPr b="0" lang="en-IN" sz="18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9" strike="noStrike">
                <a:solidFill>
                  <a:srgbClr val="595959"/>
                </a:solidFill>
                <a:latin typeface="Verdana"/>
              </a:rPr>
              <a:t>frequency</a:t>
            </a:r>
            <a:endParaRPr b="0" lang="en-IN" sz="1800" spc="-1" strike="noStrike">
              <a:latin typeface="Arial"/>
            </a:endParaRPr>
          </a:p>
          <a:p>
            <a:pPr lvl="1" marL="698400" indent="-329760">
              <a:lnSpc>
                <a:spcPct val="100000"/>
              </a:lnSpc>
              <a:spcBef>
                <a:spcPts val="641"/>
              </a:spcBef>
              <a:buClr>
                <a:srgbClr val="51640b"/>
              </a:buClr>
              <a:buFont typeface="Arial"/>
              <a:buChar char="¤"/>
            </a:pPr>
            <a:r>
              <a:rPr b="0" lang="en-IN" sz="1800" spc="-1" strike="noStrike">
                <a:solidFill>
                  <a:srgbClr val="595959"/>
                </a:solidFill>
                <a:latin typeface="Verdana"/>
              </a:rPr>
              <a:t>Pick</a:t>
            </a:r>
            <a:r>
              <a:rPr b="0" lang="en-IN" sz="1800" spc="-239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29" strike="noStrike">
                <a:solidFill>
                  <a:srgbClr val="595959"/>
                </a:solidFill>
                <a:latin typeface="Verdana"/>
              </a:rPr>
              <a:t>top</a:t>
            </a:r>
            <a:r>
              <a:rPr b="0" lang="en-IN" sz="1800" spc="-16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5000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58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48" strike="noStrike">
                <a:solidFill>
                  <a:srgbClr val="595959"/>
                </a:solidFill>
                <a:latin typeface="Verdana"/>
              </a:rPr>
              <a:t>10000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words</a:t>
            </a:r>
            <a:r>
              <a:rPr b="0" lang="en-IN" sz="18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63" strike="noStrike">
                <a:solidFill>
                  <a:srgbClr val="595959"/>
                </a:solidFill>
                <a:latin typeface="Verdana"/>
              </a:rPr>
              <a:t>as</a:t>
            </a:r>
            <a:r>
              <a:rPr b="0" lang="en-IN" sz="18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18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1800" spc="-29" strike="noStrike">
                <a:solidFill>
                  <a:srgbClr val="595959"/>
                </a:solidFill>
                <a:latin typeface="Verdana"/>
              </a:rPr>
              <a:t>dictionary.</a:t>
            </a:r>
            <a:endParaRPr b="0" lang="en-IN" sz="1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939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Learn</a:t>
            </a:r>
            <a:r>
              <a:rPr b="0" lang="en-IN" sz="2000" spc="-12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9" strike="noStrike">
                <a:solidFill>
                  <a:srgbClr val="595959"/>
                </a:solidFill>
                <a:latin typeface="Verdana"/>
              </a:rPr>
              <a:t>P(w|c)</a:t>
            </a:r>
            <a:r>
              <a:rPr b="0" lang="en-IN" sz="2000" spc="-14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94" strike="noStrike">
                <a:solidFill>
                  <a:srgbClr val="595959"/>
                </a:solidFill>
                <a:latin typeface="Verdana"/>
              </a:rPr>
              <a:t>for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38" strike="noStrike">
                <a:solidFill>
                  <a:srgbClr val="595959"/>
                </a:solidFill>
                <a:latin typeface="Verdana"/>
              </a:rPr>
              <a:t>all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words</a:t>
            </a:r>
            <a:r>
              <a:rPr b="0" lang="en-IN" sz="2000" spc="-180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9" strike="noStrike">
                <a:solidFill>
                  <a:srgbClr val="595959"/>
                </a:solidFill>
                <a:latin typeface="Verdana"/>
              </a:rPr>
              <a:t>classes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29" strike="noStrike">
                <a:solidFill>
                  <a:srgbClr val="595959"/>
                </a:solidFill>
                <a:latin typeface="Verdana"/>
              </a:rPr>
              <a:t>Apply</a:t>
            </a:r>
            <a:r>
              <a:rPr b="0" lang="en-IN" sz="20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3" strike="noStrike">
                <a:solidFill>
                  <a:srgbClr val="595959"/>
                </a:solidFill>
                <a:latin typeface="Verdana"/>
              </a:rPr>
              <a:t>Laplacian</a:t>
            </a:r>
            <a:r>
              <a:rPr b="0" lang="en-IN" sz="2000" spc="-22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3" strike="noStrike">
                <a:solidFill>
                  <a:srgbClr val="595959"/>
                </a:solidFill>
                <a:latin typeface="Verdana"/>
              </a:rPr>
              <a:t>smoothing</a:t>
            </a:r>
            <a:r>
              <a:rPr b="0" lang="en-IN" sz="2000" spc="-1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20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68" strike="noStrike">
                <a:solidFill>
                  <a:srgbClr val="595959"/>
                </a:solidFill>
                <a:latin typeface="Verdana"/>
              </a:rPr>
              <a:t>30</a:t>
            </a:r>
            <a:endParaRPr b="0" lang="en-IN" sz="20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a2c816"/>
              </a:buClr>
              <a:buFont typeface="Arial"/>
              <a:buChar char="¤"/>
            </a:pPr>
            <a:r>
              <a:rPr b="0" lang="en-IN" sz="2000" spc="43" strike="noStrike">
                <a:solidFill>
                  <a:srgbClr val="595959"/>
                </a:solidFill>
                <a:latin typeface="Verdana"/>
              </a:rPr>
              <a:t>Compute</a:t>
            </a:r>
            <a:r>
              <a:rPr b="0" lang="en-IN" sz="2000" spc="-20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103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63" strike="noStrike">
                <a:solidFill>
                  <a:srgbClr val="595959"/>
                </a:solidFill>
                <a:latin typeface="Verdana"/>
              </a:rPr>
              <a:t>training</a:t>
            </a:r>
            <a:r>
              <a:rPr b="0" lang="en-IN" sz="2000" spc="-148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77" strike="noStrike">
                <a:solidFill>
                  <a:srgbClr val="595959"/>
                </a:solidFill>
                <a:latin typeface="Verdana"/>
              </a:rPr>
              <a:t>and</a:t>
            </a:r>
            <a:r>
              <a:rPr b="0" lang="en-IN" sz="2000" spc="-17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test</a:t>
            </a:r>
            <a:r>
              <a:rPr b="0" lang="en-IN" sz="2000" spc="-28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83" strike="noStrike">
                <a:solidFill>
                  <a:srgbClr val="595959"/>
                </a:solidFill>
                <a:latin typeface="Verdana"/>
              </a:rPr>
              <a:t>set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89" strike="noStrike">
                <a:solidFill>
                  <a:srgbClr val="595959"/>
                </a:solidFill>
                <a:latin typeface="Verdana"/>
              </a:rPr>
              <a:t>accuracy</a:t>
            </a:r>
            <a:r>
              <a:rPr b="0" lang="en-IN" sz="2000" spc="-18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4" strike="noStrike">
                <a:solidFill>
                  <a:srgbClr val="595959"/>
                </a:solidFill>
                <a:latin typeface="Verdana"/>
              </a:rPr>
              <a:t>of</a:t>
            </a:r>
            <a:r>
              <a:rPr b="0" lang="en-IN" sz="2000" spc="-134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18" strike="noStrike">
                <a:solidFill>
                  <a:srgbClr val="595959"/>
                </a:solidFill>
                <a:latin typeface="Verdana"/>
              </a:rPr>
              <a:t>the</a:t>
            </a:r>
            <a:r>
              <a:rPr b="0" lang="en-IN" sz="2000" spc="-202" strike="noStrike">
                <a:solidFill>
                  <a:srgbClr val="595959"/>
                </a:solidFill>
                <a:latin typeface="Verdana"/>
              </a:rPr>
              <a:t> </a:t>
            </a:r>
            <a:r>
              <a:rPr b="0" lang="en-IN" sz="2000" spc="-4" strike="noStrike">
                <a:solidFill>
                  <a:srgbClr val="595959"/>
                </a:solidFill>
                <a:latin typeface="Verdana"/>
              </a:rPr>
              <a:t>model.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058880" y="6006960"/>
            <a:ext cx="176616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200" spc="-483" strike="noStrike">
                <a:solidFill>
                  <a:srgbClr val="ff0000"/>
                </a:solidFill>
                <a:latin typeface="Verdana"/>
              </a:rPr>
              <a:t>20</a:t>
            </a:r>
            <a:r>
              <a:rPr b="1" lang="en-IN" sz="3200" spc="-259" strike="noStrike">
                <a:solidFill>
                  <a:srgbClr val="ff0000"/>
                </a:solidFill>
                <a:latin typeface="Verdana"/>
              </a:rPr>
              <a:t> </a:t>
            </a:r>
            <a:r>
              <a:rPr b="1" lang="en-IN" sz="3200" spc="-327" strike="noStrike">
                <a:solidFill>
                  <a:srgbClr val="ff0000"/>
                </a:solidFill>
                <a:latin typeface="Verdana"/>
              </a:rPr>
              <a:t>points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LibreOffice/6.0.3.2$Linux_X86_64 LibreOffice_project/00m0$Build-2</Application>
  <Words>811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2018-05-22T05:50:45Z</dcterms:created>
  <dc:creator/>
  <dc:description/>
  <dc:language>en-IN</dc:language>
  <cp:lastModifiedBy/>
  <dcterms:modified xsi:type="dcterms:W3CDTF">2018-07-31T00:04:40Z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astSaved">
    <vt:filetime>2018-05-22T00:00:00Z</vt:filetime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