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9" r:id="rId2"/>
  </p:sldMasterIdLst>
  <p:notesMasterIdLst>
    <p:notesMasterId r:id="rId15"/>
  </p:notesMasterIdLst>
  <p:handoutMasterIdLst>
    <p:handoutMasterId r:id="rId16"/>
  </p:handoutMasterIdLst>
  <p:sldIdLst>
    <p:sldId id="354" r:id="rId3"/>
    <p:sldId id="451" r:id="rId4"/>
    <p:sldId id="667" r:id="rId5"/>
    <p:sldId id="731" r:id="rId6"/>
    <p:sldId id="732" r:id="rId7"/>
    <p:sldId id="733" r:id="rId8"/>
    <p:sldId id="740" r:id="rId9"/>
    <p:sldId id="734" r:id="rId10"/>
    <p:sldId id="736" r:id="rId11"/>
    <p:sldId id="741" r:id="rId12"/>
    <p:sldId id="737" r:id="rId13"/>
    <p:sldId id="738" r:id="rId14"/>
  </p:sldIdLst>
  <p:sldSz cx="12188825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59DA46-5520-4F42-9D3F-30C3F714C8C8}">
          <p14:sldIdLst>
            <p14:sldId id="354"/>
            <p14:sldId id="451"/>
            <p14:sldId id="667"/>
            <p14:sldId id="731"/>
            <p14:sldId id="732"/>
            <p14:sldId id="733"/>
            <p14:sldId id="740"/>
            <p14:sldId id="734"/>
            <p14:sldId id="736"/>
            <p14:sldId id="741"/>
            <p14:sldId id="737"/>
            <p14:sldId id="738"/>
          </p14:sldIdLst>
        </p14:section>
        <p14:section name="Untitled Section" id="{1D3CCC35-C986-4A22-9365-6C3DD476231A}">
          <p14:sldIdLst/>
        </p14:section>
      </p14:sectionLst>
    </p:ex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9" autoAdjust="0"/>
    <p:restoredTop sz="94667" autoAdjust="0"/>
  </p:normalViewPr>
  <p:slideViewPr>
    <p:cSldViewPr>
      <p:cViewPr varScale="1">
        <p:scale>
          <a:sx n="88" d="100"/>
          <a:sy n="88" d="100"/>
        </p:scale>
        <p:origin x="-221" y="-2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482589-CB2F-4003-801D-095B67490E73}" type="datetimeFigureOut">
              <a:rPr lang="en-US"/>
              <a:t>6/28/2018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7D4DBF-746C-4C25-853D-8A1CBE8404F4}" type="datetimeFigureOut">
              <a:rPr lang="en-US"/>
              <a:t>6/28/2018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2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5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50596" y="6400801"/>
            <a:ext cx="1320059" cy="276226"/>
          </a:xfrm>
        </p:spPr>
        <p:txBody>
          <a:bodyPr/>
          <a:lstStyle/>
          <a:p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0756" y="6393134"/>
            <a:ext cx="408114" cy="276226"/>
          </a:xfrm>
        </p:spPr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Date Placeholder 6"/>
          <p:cNvSpPr txBox="1">
            <a:spLocks/>
          </p:cNvSpPr>
          <p:nvPr userDrawn="1"/>
        </p:nvSpPr>
        <p:spPr>
          <a:xfrm>
            <a:off x="9406780" y="6292492"/>
            <a:ext cx="2688211" cy="520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tx1"/>
                </a:solidFill>
                <a:latin typeface="Gill Sans MT" panose="020B0502020104020203" pitchFamily="34" charset="0"/>
              </a:rPr>
              <a:t>By Bhat Dittakavi &amp; Deepak</a:t>
            </a:r>
            <a:r>
              <a:rPr lang="en-IN" sz="1200" baseline="0" dirty="0">
                <a:solidFill>
                  <a:schemeClr val="tx1"/>
                </a:solidFill>
                <a:latin typeface="Gill Sans MT" panose="020B0502020104020203" pitchFamily="34" charset="0"/>
              </a:rPr>
              <a:t> Agrawal</a:t>
            </a:r>
            <a:endParaRPr lang="en-IN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Date Placeholder 6"/>
          <p:cNvSpPr txBox="1">
            <a:spLocks/>
          </p:cNvSpPr>
          <p:nvPr userDrawn="1"/>
        </p:nvSpPr>
        <p:spPr>
          <a:xfrm>
            <a:off x="10486900" y="548680"/>
            <a:ext cx="1701925" cy="460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dirty="0">
                <a:solidFill>
                  <a:srgbClr val="C00000"/>
                </a:solidFill>
                <a:latin typeface="Gill Sans MT" panose="020B0502020104020203" pitchFamily="34" charset="0"/>
              </a:rPr>
              <a:t>CBA Practicum</a:t>
            </a:r>
          </a:p>
        </p:txBody>
      </p:sp>
    </p:spTree>
    <p:extLst>
      <p:ext uri="{BB962C8B-B14F-4D97-AF65-F5344CB8AC3E}">
        <p14:creationId xmlns:p14="http://schemas.microsoft.com/office/powerpoint/2010/main" val="19911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4" descr="Image result for isb business analytic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41" y="76200"/>
            <a:ext cx="1353615" cy="5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3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1" y="1772816"/>
            <a:ext cx="8856984" cy="762466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Analysis of Cryptocurrencies</a:t>
            </a:r>
            <a:endParaRPr lang="en-IN" sz="3600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979" y="2555364"/>
            <a:ext cx="8856985" cy="44158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Sentiment and price analysis of bitcoin, ethereum and ripple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4452" y="4000073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  <a:ea typeface="+mj-ea"/>
              <a:cs typeface="+mj-cs"/>
            </a:endParaRPr>
          </a:p>
          <a:p>
            <a:pPr algn="r"/>
            <a:r>
              <a:rPr lang="en-IN" sz="2800" dirty="0" smtClean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Jishnu Nair</a:t>
            </a:r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  <a:ea typeface="+mj-ea"/>
              <a:cs typeface="+mj-cs"/>
            </a:endParaRPr>
          </a:p>
          <a:p>
            <a:pPr algn="r"/>
            <a:r>
              <a:rPr lang="en-US" sz="2800" dirty="0" smtClean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PGID : 71721014</a:t>
            </a:r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pic>
        <p:nvPicPr>
          <p:cNvPr id="6" name="Picture 4" descr="Image result for isb business analy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149080"/>
            <a:ext cx="381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 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models are chosen? Why?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Evaluation Metrics? Why?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Optimization Techniques? Why?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is the feedback? How did feedback change your model(s) and metric(s)?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Model Comparison (Visual, Tabular and Descriptive)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Which is the best model and why?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7) Business Recommendations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is the response(s) of the model(s)?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action items do you recommend to the business sponsors based on the response(s)?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Is the outcome quality in tune with the expectations of the business sponsor(s)? Why? Why not?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How do you propose to deploy your work?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8) Assumptions, Limitations &amp; Further Works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are the assumptions you have taken?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are the limitations of your analysis?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What could be the further work?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Are there any inherent flaws in the approach, model or findings?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8 Template Slides for Practicum Presentation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628800"/>
            <a:ext cx="9601200" cy="5040560"/>
          </a:xfrm>
        </p:spPr>
        <p:txBody>
          <a:bodyPr>
            <a:noAutofit/>
          </a:bodyPr>
          <a:lstStyle/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Executive Summary (Practicum Extract)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Business Problem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Requirements &amp; Data Collections</a:t>
            </a:r>
          </a:p>
          <a:p>
            <a:pPr marL="514350" indent="-514350">
              <a:lnSpc>
                <a:spcPct val="80000"/>
              </a:lnSpc>
              <a:buFont typeface="Arial" pitchFamily="34" charset="0"/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Understanding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Data Preparation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Modeling, Evaluation and Feedback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Business Recommendations</a:t>
            </a:r>
          </a:p>
          <a:p>
            <a:pPr marL="514350" indent="-514350">
              <a:lnSpc>
                <a:spcPct val="80000"/>
              </a:lnSpc>
              <a:buAutoNum type="arabicParenR"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Assumptions, Limitations &amp; Further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5" y="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1) Executive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Summary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97" y="1556792"/>
            <a:ext cx="10863113" cy="5481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Motivation: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Investigate the relation between sentiments for major cryptocurrencies and their prices. Analyse trends for global cryptocurrency markets.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Method: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Collect historical and daily data of prices and social media data for top 3 cryptocurrencies, perform data preparation and sentiment analysis, compare trends for sentiments and prices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Means</a:t>
            </a: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:</a:t>
            </a:r>
            <a:r>
              <a:rPr lang="en-IN" sz="3000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Google trends,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Coinmarketcap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API and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TwitterSearch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Python Library for data collection, Python and Bash scripts for data collection and analysis, and Python libraries like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nltk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,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plotly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and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seaborn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for sentiment analysis and data visualization.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-315416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2) Business 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827584"/>
            <a:ext cx="11737304" cy="5769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Business Understanding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Cryptocurrency markets are very volatile, and also attracting huge investments. There is a need to understand the trends in the prices of cryptocurrencies and the factors which affect the stakeholders.</a:t>
            </a:r>
            <a:endParaRPr lang="en-IN" sz="300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Analytics </a:t>
            </a: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Approach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Collect price and social media data, both historical data and daily real time data from Google Trends,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CoinmarketCap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API, and Twitter API. </a:t>
            </a:r>
          </a:p>
          <a:p>
            <a:pPr marL="0" indent="0">
              <a:buNone/>
            </a:pP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Process and visualize the data, perform sentiment analysis to analyse the trends of prices and sentiments, to compare prices and to understand the global trends in the market.</a:t>
            </a:r>
          </a:p>
          <a:p>
            <a:pPr marL="0" indent="0">
              <a:buNone/>
            </a:pP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Understand the factors affecting the market and influencing the stakeholders.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-387424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3) Data Requirements &amp; Collections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4" y="755576"/>
            <a:ext cx="11809312" cy="6102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Requirements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Historical data of prices, volumes, market capitalization.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Historical data of sentiments related to top cryptocurrencies</a:t>
            </a:r>
          </a:p>
          <a:p>
            <a:pPr marL="0" indent="0">
              <a:buNone/>
            </a:pP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Real time / Daily data of prices,</a:t>
            </a: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volumes</a:t>
            </a: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, market capitalization. </a:t>
            </a:r>
          </a:p>
          <a:p>
            <a:pPr marL="0" indent="0">
              <a:buNone/>
            </a:pP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Real time / Daily data of sentiments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Collections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Historical data of prices : Coinmarketcap (One time)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Historical data of sentiments : Google Trends (One time)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Daily data of prices : Coinmarketcap API (Python, scheduled using scripts)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Daily data of sentiments : Twitter API (Python, scheduled using scripts)</a:t>
            </a:r>
          </a:p>
          <a:p>
            <a:pPr marL="0" indent="0">
              <a:buNone/>
            </a:pPr>
            <a:endParaRPr lang="en-US" sz="300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3408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4) 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899592"/>
            <a:ext cx="10873208" cy="52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</a:t>
            </a:r>
            <a:r>
              <a:rPr lang="en-IN" sz="3000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Understanding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historical prices data includes the closing prices, volumes and market capitalization for the past year.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historical sentiments data includes the </a:t>
            </a: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Google </a:t>
            </a: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search </a:t>
            </a: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trends for the past year, with the online interest for the particular keyword is quantified.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daily data from </a:t>
            </a:r>
            <a:r>
              <a:rPr lang="en-US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Coinmarketcap</a:t>
            </a: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API includes listings data, ticker data and global data for each cryptocurrency.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daily data from Twitter includes tweets related to the three keywords(</a:t>
            </a:r>
            <a:r>
              <a:rPr lang="en-US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bitcoin</a:t>
            </a: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, </a:t>
            </a:r>
            <a:r>
              <a:rPr lang="en-US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ethereum</a:t>
            </a:r>
            <a:r>
              <a:rPr lang="en-US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and ripple).</a:t>
            </a:r>
            <a:endParaRPr lang="en-US" sz="300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260648"/>
            <a:ext cx="10873208" cy="5911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First Cut Analysis and Visual Explorations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7" y="908721"/>
            <a:ext cx="4752528" cy="2938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6" y="3850963"/>
            <a:ext cx="4320480" cy="2777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795565"/>
            <a:ext cx="4320480" cy="27774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573016"/>
            <a:ext cx="5125306" cy="32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-171400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5) Data Preparation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980728"/>
            <a:ext cx="11593288" cy="5544616"/>
          </a:xfrm>
        </p:spPr>
        <p:txBody>
          <a:bodyPr>
            <a:noAutofit/>
          </a:bodyPr>
          <a:lstStyle/>
          <a:p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data from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Coinmarketcap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API and Google Trends is structured, with no missing values.</a:t>
            </a:r>
          </a:p>
          <a:p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Twitter data however, requires a lot of data preparation. First the tweets with newlines were transformed to have just one line, using bash script. The “@” ,“#” and other special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characerters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were removed, along with </a:t>
            </a:r>
            <a:r>
              <a:rPr lang="en-IN" sz="3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stopwords</a:t>
            </a:r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. The words were then lemmatized before performing the sentiment analysis.</a:t>
            </a:r>
          </a:p>
          <a:p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percentage of tweets with negative sentiment was derived and used for analysing the sentiment trends.</a:t>
            </a:r>
          </a:p>
          <a:p>
            <a:r>
              <a:rPr lang="en-IN" sz="30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As new data is extracted everyday, python code was written to consider all the days’ worth of data when doing the analysis.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72" y="869504"/>
            <a:ext cx="5551040" cy="2775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5416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Evaluation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836712"/>
            <a:ext cx="5472608" cy="27363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738</Words>
  <Application>Microsoft Office PowerPoint</Application>
  <PresentationFormat>Custom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3_Woodgrain 16x9</vt:lpstr>
      <vt:lpstr>Analysis of Cryptocurrencies</vt:lpstr>
      <vt:lpstr>8 Template Slides for Practicum Presentation</vt:lpstr>
      <vt:lpstr>1) Executive Summary</vt:lpstr>
      <vt:lpstr>2) Business Problem</vt:lpstr>
      <vt:lpstr>3) Data Requirements &amp; Collections</vt:lpstr>
      <vt:lpstr>4) Data Understanding</vt:lpstr>
      <vt:lpstr>PowerPoint Presentation</vt:lpstr>
      <vt:lpstr>5) Data Preparation</vt:lpstr>
      <vt:lpstr>6) Evaluation and Feedback</vt:lpstr>
      <vt:lpstr>6) Modeling, Evaluation and Feedback</vt:lpstr>
      <vt:lpstr>7) Business Recommendations</vt:lpstr>
      <vt:lpstr>8) Assumptions, Limitations &amp; Further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2016-02-08T05:04:35Z</dcterms:created>
  <dcterms:modified xsi:type="dcterms:W3CDTF">2018-06-27T20:18:55Z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