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7AC40-DDAB-47E9-87B9-7EE9CF06F941}" v="1" dt="2022-04-18T15:24:56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shnu Shaji" userId="7eb8d9bef91d10ea" providerId="LiveId" clId="{3F97AC40-DDAB-47E9-87B9-7EE9CF06F941}"/>
    <pc:docChg chg="modSld">
      <pc:chgData name="Jishnu Shaji" userId="7eb8d9bef91d10ea" providerId="LiveId" clId="{3F97AC40-DDAB-47E9-87B9-7EE9CF06F941}" dt="2022-04-18T15:25:01.463" v="1" actId="1076"/>
      <pc:docMkLst>
        <pc:docMk/>
      </pc:docMkLst>
      <pc:sldChg chg="addSp modSp mod">
        <pc:chgData name="Jishnu Shaji" userId="7eb8d9bef91d10ea" providerId="LiveId" clId="{3F97AC40-DDAB-47E9-87B9-7EE9CF06F941}" dt="2022-04-18T15:25:01.463" v="1" actId="1076"/>
        <pc:sldMkLst>
          <pc:docMk/>
          <pc:sldMk cId="620439193" sldId="259"/>
        </pc:sldMkLst>
        <pc:picChg chg="add mod">
          <ac:chgData name="Jishnu Shaji" userId="7eb8d9bef91d10ea" providerId="LiveId" clId="{3F97AC40-DDAB-47E9-87B9-7EE9CF06F941}" dt="2022-04-18T15:25:01.463" v="1" actId="1076"/>
          <ac:picMkLst>
            <pc:docMk/>
            <pc:sldMk cId="620439193" sldId="259"/>
            <ac:picMk id="4" creationId="{FFE82879-F4D0-4942-BC53-8D9CF00AB0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97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2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8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5CFEBB-1688-46D1-A295-0F27F8AB6A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FDDC-4E77-4766-B6A1-ED9378BA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4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EBF7-AFFC-4203-A5A3-528E89F1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323512" cy="4057138"/>
          </a:xfrm>
        </p:spPr>
        <p:txBody>
          <a:bodyPr>
            <a:noAutofit/>
          </a:bodyPr>
          <a:lstStyle/>
          <a:p>
            <a:r>
              <a:rPr lang="en-US" sz="8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CUSTOMER RETENTION AND LOYALTY </a:t>
            </a:r>
            <a:endParaRPr lang="en-US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6C777-3197-4FCB-91E9-16DF609E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385" y="5024684"/>
            <a:ext cx="3300012" cy="1400531"/>
          </a:xfrm>
        </p:spPr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 err="1"/>
              <a:t>M.S.Jishnu</a:t>
            </a:r>
            <a:endParaRPr lang="en-US" dirty="0"/>
          </a:p>
          <a:p>
            <a:r>
              <a:rPr lang="en-US" dirty="0"/>
              <a:t>(Data Trained)</a:t>
            </a:r>
          </a:p>
        </p:txBody>
      </p:sp>
    </p:spTree>
    <p:extLst>
      <p:ext uri="{BB962C8B-B14F-4D97-AF65-F5344CB8AC3E}">
        <p14:creationId xmlns:p14="http://schemas.microsoft.com/office/powerpoint/2010/main" val="46461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1833-86D1-4EF3-98E2-695E08B4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z="4800" b="0" i="0" dirty="0">
                <a:solidFill>
                  <a:srgbClr val="000000"/>
                </a:solidFill>
                <a:effectLst/>
                <a:latin typeface="LiberationSans-Bold_4a_2"/>
              </a:rPr>
              <a:t>3 Stages of the Customer </a:t>
            </a:r>
            <a:r>
              <a:rPr lang="en-US" sz="4800" dirty="0">
                <a:solidFill>
                  <a:srgbClr val="000000"/>
                </a:solidFill>
                <a:latin typeface="LiberationSans-Bold_4a_2"/>
              </a:rPr>
              <a:t>L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LiberationSans-Bold_4a_2"/>
              </a:rPr>
              <a:t>ifecycle</a:t>
            </a:r>
            <a:br>
              <a:rPr lang="en-US" b="0" i="0" dirty="0">
                <a:solidFill>
                  <a:srgbClr val="16192B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64E9-61CD-470F-AB6F-AC886CCD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2"/>
              </a:rPr>
              <a:t>1.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2"/>
              </a:rPr>
              <a:t>Customer acquisition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2"/>
              </a:rPr>
              <a:t>2.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2"/>
              </a:rPr>
              <a:t>Customer retention aims to keep a high proportion of current customers by reducing customer defections.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2"/>
              </a:rPr>
              <a:t>3.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2"/>
              </a:rPr>
              <a:t>Customer development aims to increase the value of those retained customers         to  the company.</a:t>
            </a:r>
            <a:br>
              <a:rPr lang="en-US" b="0" i="0" dirty="0">
                <a:solidFill>
                  <a:srgbClr val="16192B"/>
                </a:solidFill>
                <a:effectLst/>
                <a:latin typeface="inheri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0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DD05-34D7-4F81-AB09-0A52162E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-Bold_4a_3"/>
              </a:rPr>
              <a:t>Contents of a Customer </a:t>
            </a:r>
            <a:r>
              <a:rPr lang="en-US" dirty="0">
                <a:solidFill>
                  <a:srgbClr val="000000"/>
                </a:solidFill>
                <a:latin typeface="LiberationSans-Bold_4a_3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-Bold_4a_3"/>
              </a:rPr>
              <a:t>etention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6889-B95F-477B-9E22-1D7CD759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3"/>
              </a:rPr>
              <a:t>1.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3"/>
              </a:rPr>
              <a:t>Which customers should be targeted for retention?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3"/>
              </a:rPr>
              <a:t>2.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3"/>
              </a:rPr>
              <a:t>What customer retention objectives should be set?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3"/>
              </a:rPr>
              <a:t>3.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3"/>
              </a:rPr>
              <a:t>What customer retention strategies will be used?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3"/>
              </a:rPr>
              <a:t>4.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3"/>
              </a:rPr>
              <a:t>How will the performance of the retention plan be measured?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459B-43A0-4385-BCF2-92482617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-Bold_4a_4"/>
              </a:rPr>
              <a:t>Simple customer retention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8E6B-22D5-4096-92C2-2F76B1DB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_4k_4"/>
              </a:rPr>
              <a:t>Customer retention is the number of customers doing business with a firm at the end of a financial year expressed as percentage of those who were active customers at the beginning of the year.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82879-F4D0-4942-BC53-8D9CF00AB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27" y="3429000"/>
            <a:ext cx="5731510" cy="2623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04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E563-72FD-4ED6-8288-70FB5886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-Bold_4a_5"/>
              </a:rPr>
              <a:t>The appropriate time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C5AF-C19A-4E02-8167-BE4D5FCA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_4k_5"/>
              </a:rPr>
              <a:t>Depends on re-purchase cycle found in the industry.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5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5"/>
              </a:rPr>
              <a:t>Insurance policies are renewed annually.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5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5"/>
              </a:rPr>
              <a:t>If the normal replacement cycle is four years, then retention rate is more meaningful if it is measured over four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9518-E6E2-45A8-B3C7-6302C949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-Bold_4a_6"/>
              </a:rPr>
              <a:t>Can you tell if a customer has defected?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7C99-AD0B-4F01-A6D3-F5827767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_4k_6"/>
              </a:rPr>
              <a:t>May not be able to measure retention and defection if you have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6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6"/>
              </a:rPr>
              <a:t>Product-based views of customers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6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6"/>
              </a:rPr>
              <a:t>Channel-based views of customers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6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6"/>
              </a:rPr>
              <a:t>Separate customer records in sales, marketing and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989-0CFB-47F7-A98D-92CCBD9F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-Bold_4a_7"/>
              </a:rPr>
              <a:t>Three measures of customer retention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DD86-9A6F-4DB9-9D0B-3C8BE51A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_4k_7"/>
              </a:rPr>
              <a:t>Raw customer retention rate.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7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7"/>
              </a:rPr>
              <a:t>the number of customers doing business with a firm at the end of a trading period expressed as percentage of those who were active customers at the beginning of the period.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Sans_4k_7"/>
              </a:rPr>
              <a:t>Sales-adjusted retention rate.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7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7"/>
              </a:rPr>
              <a:t>the value of sales achieved from the retained customers expressed as a percentage of the sales achieved from all customers who were active at the beginning of the period.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Sans_4k_7"/>
              </a:rPr>
              <a:t>Profit-adjusted retention rate.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7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7"/>
              </a:rPr>
              <a:t>the profit earned from the retained customers expressed as a percentage of the profit earned from all customers who were active at the beginning of the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9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B82-F6F8-41DD-AD5C-E15BD06F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ans-Bold_4a_8"/>
              </a:rPr>
              <a:t>Retention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A30A-8DCF-4B3E-B1A7-24F7369D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3300"/>
                </a:solidFill>
                <a:effectLst/>
                <a:latin typeface="OpenSymbol_3x_8"/>
              </a:rPr>
              <a:t>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8"/>
              </a:rPr>
              <a:t>Retention measures should be made with an understanding of customer profitability issues 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OpenSymbol_3x_8"/>
              </a:rPr>
              <a:t>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8"/>
              </a:rPr>
              <a:t>The fundamental purpose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Sans_4k_8"/>
              </a:rPr>
              <a:t>focussing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8"/>
              </a:rPr>
              <a:t> CRM efforts on customer retention is to ensure that the company maintains relationships with strategically significant customers.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OpenSymbol_3x_8"/>
              </a:rPr>
              <a:t>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8"/>
              </a:rPr>
              <a:t>It may not be beneficial to maintain relationships with all customers. Some are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8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8"/>
              </a:rPr>
              <a:t>too costly to serve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8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8"/>
              </a:rPr>
              <a:t>strategic switchers constantly in search of a better deal</a:t>
            </a:r>
          </a:p>
          <a:p>
            <a:r>
              <a:rPr lang="en-US" b="0" i="0" dirty="0">
                <a:solidFill>
                  <a:srgbClr val="FF3300"/>
                </a:solidFill>
                <a:effectLst/>
                <a:latin typeface="LiberationSans_4k_8"/>
              </a:rPr>
              <a:t>●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ans_4k_8"/>
              </a:rPr>
              <a:t>not strategically significant in roles such as benchmark, door opener, inspiration or technology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7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763A-8A42-4294-9F97-DC411BB8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3AD5-0834-4C87-AE11-F851CBB9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1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432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30" baseType="lpstr">
      <vt:lpstr>Aharoni</vt:lpstr>
      <vt:lpstr>Arial</vt:lpstr>
      <vt:lpstr>Century Gothic</vt:lpstr>
      <vt:lpstr>inherit</vt:lpstr>
      <vt:lpstr>LiberationSans_4k_2</vt:lpstr>
      <vt:lpstr>LiberationSans_4k_3</vt:lpstr>
      <vt:lpstr>LiberationSans_4k_4</vt:lpstr>
      <vt:lpstr>LiberationSans_4k_5</vt:lpstr>
      <vt:lpstr>LiberationSans_4k_6</vt:lpstr>
      <vt:lpstr>LiberationSans_4k_7</vt:lpstr>
      <vt:lpstr>LiberationSans_4k_8</vt:lpstr>
      <vt:lpstr>LiberationSans-Bold_4a_2</vt:lpstr>
      <vt:lpstr>LiberationSans-Bold_4a_3</vt:lpstr>
      <vt:lpstr>LiberationSans-Bold_4a_4</vt:lpstr>
      <vt:lpstr>LiberationSans-Bold_4a_5</vt:lpstr>
      <vt:lpstr>LiberationSans-Bold_4a_6</vt:lpstr>
      <vt:lpstr>LiberationSans-Bold_4a_7</vt:lpstr>
      <vt:lpstr>LiberationSans-Bold_4a_8</vt:lpstr>
      <vt:lpstr>OpenSymbol_3x_8</vt:lpstr>
      <vt:lpstr>Wingdings 3</vt:lpstr>
      <vt:lpstr>Ion</vt:lpstr>
      <vt:lpstr>CUSTOMER RETENTION AND LOYALTY </vt:lpstr>
      <vt:lpstr>3 Stages of the Customer Lifecycle </vt:lpstr>
      <vt:lpstr>Contents of a Customer Retention plan</vt:lpstr>
      <vt:lpstr>Simple customer retention definition</vt:lpstr>
      <vt:lpstr>The appropriate time frame</vt:lpstr>
      <vt:lpstr>Can you tell if a customer has defected?</vt:lpstr>
      <vt:lpstr>Three measures of customer retention</vt:lpstr>
      <vt:lpstr>Retention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AND LOYALTY </dc:title>
  <dc:creator>Jishnu Shaji</dc:creator>
  <cp:lastModifiedBy>Jishnu Shaji</cp:lastModifiedBy>
  <cp:revision>1</cp:revision>
  <dcterms:created xsi:type="dcterms:W3CDTF">2022-04-18T15:07:11Z</dcterms:created>
  <dcterms:modified xsi:type="dcterms:W3CDTF">2022-04-18T15:25:05Z</dcterms:modified>
</cp:coreProperties>
</file>