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1012" r:id="rId5"/>
    <p:sldId id="260" r:id="rId6"/>
    <p:sldId id="1049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326" r:id="rId18"/>
    <p:sldId id="1060" r:id="rId19"/>
    <p:sldId id="1061" r:id="rId20"/>
    <p:sldId id="1062" r:id="rId21"/>
    <p:sldId id="1063" r:id="rId22"/>
    <p:sldId id="1064" r:id="rId23"/>
    <p:sldId id="1066" r:id="rId24"/>
    <p:sldId id="1065" r:id="rId25"/>
    <p:sldId id="1067" r:id="rId26"/>
    <p:sldId id="1068" r:id="rId27"/>
    <p:sldId id="1069" r:id="rId28"/>
    <p:sldId id="1048" r:id="rId29"/>
    <p:sldId id="325" r:id="rId30"/>
    <p:sldId id="1070" r:id="rId31"/>
    <p:sldId id="1071" r:id="rId32"/>
    <p:sldId id="107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9" autoAdjust="0"/>
    <p:restoredTop sz="95805" autoAdjust="0"/>
  </p:normalViewPr>
  <p:slideViewPr>
    <p:cSldViewPr>
      <p:cViewPr varScale="1">
        <p:scale>
          <a:sx n="115" d="100"/>
          <a:sy n="115" d="100"/>
        </p:scale>
        <p:origin x="1776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935018" y="836712"/>
            <a:ext cx="2875466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04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함수</a:t>
            </a:r>
            <a:r>
              <a:rPr kumimoji="1" lang="en-US" altLang="ko-KR" sz="4000" b="1" spc="-150" dirty="0">
                <a:latin typeface="+mj-ea"/>
                <a:ea typeface="+mj-ea"/>
              </a:rPr>
              <a:t>2: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집계 함수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 BY</a:t>
            </a:r>
            <a:r>
              <a:rPr lang="ko-KR" altLang="en-US" dirty="0"/>
              <a:t>절</a:t>
            </a:r>
          </a:p>
          <a:p>
            <a:pPr lvl="1"/>
            <a:r>
              <a:rPr lang="ko-KR" altLang="en-US" dirty="0"/>
              <a:t>그룹별로 묶어서 요약할 때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그룹으로 묶을 컬럼명과 집계 함수를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절의 집계 함수를 제외한 나머지 컬럼이나 수식은 반드시</a:t>
            </a:r>
            <a:r>
              <a:rPr lang="en-US" altLang="ko-KR" dirty="0"/>
              <a:t>GROUP BY</a:t>
            </a:r>
            <a:r>
              <a:rPr lang="ko-KR" altLang="en-US" dirty="0"/>
              <a:t>절에도 넣어야 오류가 발생하지 않음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9D4889-BD93-CF11-1283-CFB82E03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3197455"/>
            <a:ext cx="6440646" cy="12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334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</a:t>
            </a:r>
            <a:r>
              <a:rPr lang="ko-KR" altLang="en-US" dirty="0" err="1">
                <a:solidFill>
                  <a:schemeClr val="tx1"/>
                </a:solidFill>
              </a:rPr>
              <a:t>도시별</a:t>
            </a:r>
            <a:r>
              <a:rPr lang="ko-KR" altLang="en-US" dirty="0">
                <a:solidFill>
                  <a:schemeClr val="tx1"/>
                </a:solidFill>
              </a:rPr>
              <a:t> 고객의 수와 해당 도시 고객들의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절에 </a:t>
            </a:r>
            <a:r>
              <a:rPr lang="ko-KR" altLang="en-US" dirty="0" err="1"/>
              <a:t>컬럼명</a:t>
            </a:r>
            <a:r>
              <a:rPr lang="ko-KR" altLang="en-US" dirty="0"/>
              <a:t> 대신 </a:t>
            </a:r>
            <a:r>
              <a:rPr lang="en-US" altLang="ko-KR" dirty="0"/>
              <a:t>SELECT</a:t>
            </a:r>
            <a:r>
              <a:rPr lang="ko-KR" altLang="en-US" dirty="0"/>
              <a:t>절에 나열되어 있는 컬럼의 순번을 넣을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BE121-9E37-FEDE-2EA7-B7AE38CF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493785"/>
            <a:ext cx="6497896" cy="2855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9463A-1767-4285-E9FA-94434EF5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2" y="5139190"/>
            <a:ext cx="6476427" cy="14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33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담당자직위별로 묶고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같은 담당자직위에 대해서는 도시별로 묶어서 집계한 결과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이때 담당자직위 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 순으로 정렬하기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30281-53E7-C193-F74F-36D6DCF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41" y="1763815"/>
            <a:ext cx="4241718" cy="246566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8E264B-69DD-A5C5-986F-D9E13B2650CC}"/>
              </a:ext>
            </a:extLst>
          </p:cNvPr>
          <p:cNvGrpSpPr/>
          <p:nvPr/>
        </p:nvGrpSpPr>
        <p:grpSpPr>
          <a:xfrm>
            <a:off x="1376645" y="4464115"/>
            <a:ext cx="7010444" cy="2111101"/>
            <a:chOff x="1376645" y="4552243"/>
            <a:chExt cx="7010444" cy="21111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210F13-94C7-B0B1-5C8E-65F9C35C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645" y="4552243"/>
              <a:ext cx="6505053" cy="21111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234E2A-52E8-8E90-DB7D-A28BD65F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6424" y="5740185"/>
              <a:ext cx="2640665" cy="923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14482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HAVING</a:t>
            </a:r>
            <a:r>
              <a:rPr lang="ko-KR" altLang="en-US" dirty="0"/>
              <a:t>절</a:t>
            </a:r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의 결과에 대하여 추가 조건을 넣고자 한다면 </a:t>
            </a:r>
            <a:r>
              <a:rPr lang="en-US" altLang="ko-KR" dirty="0"/>
              <a:t>HAVING</a:t>
            </a:r>
            <a:r>
              <a:rPr lang="ko-KR" altLang="en-US" dirty="0"/>
              <a:t>절을 사용함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있는 컬럼과 함수에 대한 조건만 넣을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746D7-D704-22C5-1583-EFDA7501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2428394"/>
            <a:ext cx="6447803" cy="14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251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도시별로 그룹을 묶어서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구하고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중에서 고객수가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명 이상인 레코드만 </a:t>
            </a:r>
            <a:r>
              <a:rPr lang="ko-KR" altLang="en-US" dirty="0" err="1">
                <a:solidFill>
                  <a:schemeClr val="tx1"/>
                </a:solidFill>
              </a:rPr>
              <a:t>걸러내시오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1BB08-1102-4AD6-77B0-DA1341B3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83795"/>
            <a:ext cx="6454959" cy="1638786"/>
          </a:xfrm>
          <a:prstGeom prst="rect">
            <a:avLst/>
          </a:prstGeom>
        </p:spPr>
      </p:pic>
      <p:pic>
        <p:nvPicPr>
          <p:cNvPr id="8" name="그림 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F27105D6-5E71-1482-C95F-482EEBBD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76" y="3510124"/>
            <a:ext cx="4866409" cy="16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70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고객번호가 ‘</a:t>
            </a:r>
            <a:r>
              <a:rPr lang="en-US" altLang="ko-KR" dirty="0">
                <a:solidFill>
                  <a:schemeClr val="tx1"/>
                </a:solidFill>
              </a:rPr>
              <a:t>T’</a:t>
            </a:r>
            <a:r>
              <a:rPr lang="ko-KR" altLang="en-US" dirty="0">
                <a:solidFill>
                  <a:schemeClr val="tx1"/>
                </a:solidFill>
              </a:rPr>
              <a:t>로 시작하는 고객에 대해 도시별로 묶어서 고객의 마일리지 합을 </a:t>
            </a:r>
            <a:r>
              <a:rPr lang="ko-KR" altLang="en-US" dirty="0" err="1">
                <a:solidFill>
                  <a:schemeClr val="tx1"/>
                </a:solidFill>
              </a:rPr>
              <a:t>구하시오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 합이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 이상인 레코드만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64C89-D61F-6CD8-165C-1CCDD6DE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808820"/>
            <a:ext cx="6505053" cy="16674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C13C1A-B4AA-A9F5-555B-DE7B1EE9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70" y="2641810"/>
            <a:ext cx="1645227" cy="787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8359D9-A70F-A915-027F-4260A1C4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29" y="3926360"/>
            <a:ext cx="7131942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15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288B26-5F87-771B-DF1B-965BF6A4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568611"/>
            <a:ext cx="6222379" cy="4036691"/>
          </a:xfrm>
        </p:spPr>
      </p:pic>
    </p:spTree>
    <p:extLst>
      <p:ext uri="{BB962C8B-B14F-4D97-AF65-F5344CB8AC3E}">
        <p14:creationId xmlns:p14="http://schemas.microsoft.com/office/powerpoint/2010/main" val="2921621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집계 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ROLLUP</a:t>
            </a:r>
          </a:p>
          <a:p>
            <a:pPr lvl="1"/>
            <a:r>
              <a:rPr lang="ko-KR" altLang="en-US" dirty="0"/>
              <a:t>그룹별 소계와 전체 총계를 한번에 확인하고 싶을 때 사용함</a:t>
            </a:r>
            <a:endParaRPr lang="en-US" altLang="ko-KR" dirty="0"/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절 다음에 </a:t>
            </a:r>
            <a:r>
              <a:rPr lang="en-US" altLang="ko-KR" dirty="0"/>
              <a:t>WITH ROLLUP</a:t>
            </a:r>
            <a:r>
              <a:rPr lang="ko-KR" altLang="en-US" dirty="0"/>
              <a:t>을 사용하면 그룹별 소계와 전체 합계를 같이 나타낼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15155-8FDE-78FC-5F5C-8336072B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2777779"/>
            <a:ext cx="6469271" cy="1302442"/>
          </a:xfrm>
          <a:prstGeom prst="rect">
            <a:avLst/>
          </a:prstGeom>
        </p:spPr>
      </p:pic>
      <p:pic>
        <p:nvPicPr>
          <p:cNvPr id="7" name="그림 6" descr="텍스트, 만화 영화, 인간의 얼굴, 의류이(가) 표시된 사진&#10;&#10;자동 생성된 설명">
            <a:extLst>
              <a:ext uri="{FF2B5EF4-FFF2-40B4-BE49-F238E27FC236}">
                <a16:creationId xmlns:a16="http://schemas.microsoft.com/office/drawing/2014/main" id="{5A64392D-ACD3-E170-7A80-E0C888E46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5" y="3158970"/>
            <a:ext cx="4580015" cy="33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61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고객에 대해 도시별로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맨 마지막 행에 전체 고객수와 전체 고객에 대한 </a:t>
            </a:r>
            <a:r>
              <a:rPr lang="ko-KR" altLang="en-US" dirty="0" err="1">
                <a:solidFill>
                  <a:schemeClr val="tx1"/>
                </a:solidFill>
              </a:rPr>
              <a:t>평균마일리지도</a:t>
            </a:r>
            <a:r>
              <a:rPr lang="ko-KR" altLang="en-US" dirty="0">
                <a:solidFill>
                  <a:schemeClr val="tx1"/>
                </a:solidFill>
              </a:rPr>
              <a:t>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BC3359-FDD3-F72F-49DE-8844401E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916800"/>
            <a:ext cx="6505053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84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집계 함수의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집계 함수 심화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고객에 대해 도시별로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맨 마지막 행에 전체 고객수와 전체 고객에 대한 </a:t>
            </a:r>
            <a:r>
              <a:rPr lang="ko-KR" altLang="en-US" dirty="0" err="1">
                <a:solidFill>
                  <a:schemeClr val="tx1"/>
                </a:solidFill>
              </a:rPr>
              <a:t>평균마일리지도</a:t>
            </a:r>
            <a:r>
              <a:rPr lang="ko-KR" altLang="en-US" dirty="0">
                <a:solidFill>
                  <a:schemeClr val="tx1"/>
                </a:solidFill>
              </a:rPr>
              <a:t>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</a:t>
            </a:r>
            <a:r>
              <a:rPr lang="en-US" altLang="ko-KR" dirty="0"/>
              <a:t>IFNULL( )</a:t>
            </a:r>
            <a:r>
              <a:rPr lang="ko-KR" altLang="en-US" dirty="0"/>
              <a:t>을 추가하여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4-8]</a:t>
            </a:r>
            <a:r>
              <a:rPr lang="ko-KR" altLang="en-US" dirty="0"/>
              <a:t>을 보완한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DF31B-102B-21A6-8E37-B97B3294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224679"/>
            <a:ext cx="6483584" cy="31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담당자직위에 ‘</a:t>
            </a:r>
            <a:r>
              <a:rPr lang="ko-KR" altLang="en-US" dirty="0" err="1">
                <a:solidFill>
                  <a:schemeClr val="tx1"/>
                </a:solidFill>
              </a:rPr>
              <a:t>마케팅’이</a:t>
            </a:r>
            <a:r>
              <a:rPr lang="ko-KR" altLang="en-US" dirty="0">
                <a:solidFill>
                  <a:schemeClr val="tx1"/>
                </a:solidFill>
              </a:rPr>
              <a:t> 들어가 있는 고객에 대해 고객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담당자직위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별 고객수를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담당자직위별 고객수와 전체 고객수도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2F86B-3C06-BFA3-840B-E5C86F98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1890401"/>
            <a:ext cx="6469271" cy="35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담당자직위에 ‘</a:t>
            </a:r>
            <a:r>
              <a:rPr lang="ko-KR" altLang="en-US" dirty="0" err="1">
                <a:solidFill>
                  <a:schemeClr val="tx1"/>
                </a:solidFill>
              </a:rPr>
              <a:t>마케팅’이</a:t>
            </a:r>
            <a:r>
              <a:rPr lang="ko-KR" altLang="en-US" dirty="0">
                <a:solidFill>
                  <a:schemeClr val="tx1"/>
                </a:solidFill>
              </a:rPr>
              <a:t> 들어가 있는 고객에 대해 고객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담당자직위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별 고객수를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담당자직위별 고객수와 전체 고객수도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2F86B-3C06-BFA3-840B-E5C86F98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901" y="2303575"/>
            <a:ext cx="7116198" cy="30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26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9E75-F3B1-A3F2-3816-D5FCAD7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32C94-F685-6C07-519B-E438E197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GROUPING( )</a:t>
            </a:r>
          </a:p>
          <a:p>
            <a:pPr lvl="1"/>
            <a:r>
              <a:rPr lang="en-US" altLang="ko-KR" dirty="0"/>
              <a:t>WITH ROLLUP</a:t>
            </a:r>
            <a:r>
              <a:rPr lang="ko-KR" altLang="en-US" dirty="0"/>
              <a:t>의 결과로 나온 </a:t>
            </a:r>
            <a:r>
              <a:rPr lang="en-US" altLang="ko-KR" dirty="0"/>
              <a:t>NULL</a:t>
            </a:r>
            <a:r>
              <a:rPr lang="ko-KR" altLang="en-US" dirty="0"/>
              <a:t>에 대해서는 </a:t>
            </a:r>
            <a:r>
              <a:rPr lang="en-US" altLang="ko-KR" dirty="0"/>
              <a:t>1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않은 </a:t>
            </a:r>
            <a:r>
              <a:rPr lang="en-US" altLang="ko-KR" dirty="0"/>
              <a:t>NULL</a:t>
            </a:r>
            <a:r>
              <a:rPr lang="ko-KR" altLang="en-US" dirty="0"/>
              <a:t>에 대해서는 </a:t>
            </a:r>
            <a:r>
              <a:rPr lang="en-US" altLang="ko-KR" dirty="0"/>
              <a:t>0</a:t>
            </a:r>
            <a:r>
              <a:rPr lang="ko-KR" altLang="en-US" dirty="0"/>
              <a:t>을 반환함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이사’인</a:t>
            </a:r>
            <a:r>
              <a:rPr lang="ko-KR" altLang="en-US" dirty="0">
                <a:solidFill>
                  <a:schemeClr val="tx1"/>
                </a:solidFill>
              </a:rPr>
              <a:t> 고객에 대하여 지역별로 묶어서 고객수를 보이고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전체 고객수도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의미가 서로 다른 두 </a:t>
            </a:r>
            <a:r>
              <a:rPr lang="en-US" altLang="ko-KR" dirty="0"/>
              <a:t>NULL</a:t>
            </a:r>
            <a:r>
              <a:rPr lang="ko-KR" altLang="en-US" dirty="0"/>
              <a:t>을 어떻게 구별할 수 있을까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E9FF4-8611-EFB4-D7D3-A15A6C00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057509"/>
            <a:ext cx="6476427" cy="16316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E7423-554B-2EF6-4960-D112A7B0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73" y="3586875"/>
            <a:ext cx="1747562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85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9E75-F3B1-A3F2-3816-D5FCAD7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32C94-F685-6C07-519B-E438E197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이사’인</a:t>
            </a:r>
            <a:r>
              <a:rPr lang="ko-KR" altLang="en-US" dirty="0">
                <a:solidFill>
                  <a:schemeClr val="tx1"/>
                </a:solidFill>
              </a:rPr>
              <a:t> 고객에 대하여 지역별로 묶어서 고객수를 보이고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전체 고객수도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의미가 서로 다른 두 </a:t>
            </a:r>
            <a:r>
              <a:rPr lang="en-US" altLang="ko-KR" dirty="0"/>
              <a:t>NULL</a:t>
            </a:r>
            <a:r>
              <a:rPr lang="ko-KR" altLang="en-US" dirty="0"/>
              <a:t>을 어떻게 구별할 수 있을까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GROUPING( 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3CDD9F-C998-4FE6-8365-FDD60606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2258870"/>
            <a:ext cx="6505053" cy="19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88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4AF8-E2D1-FDB1-7277-3B82A4D3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GROUP_CONCAT()</a:t>
            </a:r>
          </a:p>
          <a:p>
            <a:pPr lvl="1"/>
            <a:r>
              <a:rPr lang="ko-KR" altLang="en-US" dirty="0"/>
              <a:t>각 행에 있는 값을 결합함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4-11]</a:t>
            </a:r>
            <a:r>
              <a:rPr lang="en-US" altLang="ko-KR" dirty="0">
                <a:solidFill>
                  <a:schemeClr val="tx1"/>
                </a:solidFill>
              </a:rPr>
              <a:t> GROUP_CONCAT( )</a:t>
            </a:r>
            <a:r>
              <a:rPr lang="ko-KR" altLang="en-US" dirty="0">
                <a:solidFill>
                  <a:schemeClr val="tx1"/>
                </a:solidFill>
              </a:rPr>
              <a:t>을 사용하여 사원 테이블에 들어있는 이름을 한 행에 </a:t>
            </a:r>
            <a:r>
              <a:rPr lang="ko-KR" altLang="en-US" dirty="0" err="1">
                <a:solidFill>
                  <a:schemeClr val="tx1"/>
                </a:solidFill>
              </a:rPr>
              <a:t>나열하시오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 들어있는 지역을 한 행에 나열하되 중복되는 지역은 한 번씩만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DDF59-AE7C-1AE7-1629-0CDE780C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2483895"/>
            <a:ext cx="6490740" cy="153859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9A9E874-9F46-A8B0-FFE0-DFC91CF1CE17}"/>
              </a:ext>
            </a:extLst>
          </p:cNvPr>
          <p:cNvGrpSpPr/>
          <p:nvPr/>
        </p:nvGrpSpPr>
        <p:grpSpPr>
          <a:xfrm>
            <a:off x="1326630" y="4979135"/>
            <a:ext cx="6498028" cy="752834"/>
            <a:chOff x="1326630" y="4979135"/>
            <a:chExt cx="6498028" cy="75283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C55C89-2354-A728-0737-F730F7DC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630" y="5037810"/>
              <a:ext cx="6462115" cy="6941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C88B0B2-0A14-671A-BBE0-049B718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166" y="4979135"/>
              <a:ext cx="2243492" cy="724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42824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4AF8-E2D1-FDB1-7277-3B82A4D3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도시별로 고객회사명을 </a:t>
            </a:r>
            <a:r>
              <a:rPr lang="ko-KR" altLang="en-US" dirty="0" err="1">
                <a:solidFill>
                  <a:schemeClr val="tx1"/>
                </a:solidFill>
              </a:rPr>
              <a:t>나열하시오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46606-1568-D5E6-B113-C728C554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448780"/>
            <a:ext cx="6497896" cy="2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884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5397993-716F-2052-D94A-2D9A2697B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712704"/>
            <a:ext cx="6222379" cy="3748504"/>
          </a:xfrm>
        </p:spPr>
      </p:pic>
    </p:spTree>
    <p:extLst>
      <p:ext uri="{BB962C8B-B14F-4D97-AF65-F5344CB8AC3E}">
        <p14:creationId xmlns:p14="http://schemas.microsoft.com/office/powerpoint/2010/main" val="36226531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EFAEC7-DCE8-0756-9E95-5EE949E1FD44}"/>
              </a:ext>
            </a:extLst>
          </p:cNvPr>
          <p:cNvGrpSpPr/>
          <p:nvPr/>
        </p:nvGrpSpPr>
        <p:grpSpPr>
          <a:xfrm>
            <a:off x="940331" y="1304840"/>
            <a:ext cx="7237000" cy="4248320"/>
            <a:chOff x="940331" y="1304840"/>
            <a:chExt cx="7237000" cy="42483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7F76479-A9B6-A10A-6C78-064E72E43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670" y="1304840"/>
              <a:ext cx="7210661" cy="162948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3980CF0-F550-271E-4615-F89F5C1FD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331" y="3569441"/>
              <a:ext cx="7218533" cy="198371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761910" y="2393885"/>
            <a:ext cx="486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 </a:t>
            </a:r>
            <a:r>
              <a:rPr lang="ko-KR" altLang="en-US" sz="1400" dirty="0"/>
              <a:t>도시</a:t>
            </a:r>
            <a:r>
              <a:rPr lang="en-US" altLang="ko-KR" sz="1400" dirty="0"/>
              <a:t>, count(</a:t>
            </a:r>
            <a:r>
              <a:rPr lang="ko-KR" altLang="en-US" sz="1400" dirty="0"/>
              <a:t>도시</a:t>
            </a:r>
            <a:r>
              <a:rPr lang="en-US" altLang="ko-KR" sz="1400" dirty="0"/>
              <a:t>), count(distinct </a:t>
            </a:r>
            <a:r>
              <a:rPr lang="ko-KR" altLang="en-US" sz="1400" dirty="0"/>
              <a:t>도시</a:t>
            </a:r>
            <a:r>
              <a:rPr lang="en-US" altLang="ko-KR" sz="1400" dirty="0"/>
              <a:t>) from </a:t>
            </a:r>
            <a:r>
              <a:rPr lang="ko-KR" altLang="en-US" sz="1400" dirty="0"/>
              <a:t>고객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4561300"/>
            <a:ext cx="486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 year(</a:t>
            </a:r>
            <a:r>
              <a:rPr lang="ko-KR" altLang="en-US" sz="1400" dirty="0"/>
              <a:t>주문일</a:t>
            </a:r>
            <a:r>
              <a:rPr lang="en-US" altLang="ko-KR" sz="1400" dirty="0"/>
              <a:t>) as </a:t>
            </a:r>
            <a:r>
              <a:rPr lang="ko-KR" altLang="en-US" sz="1400" dirty="0" err="1"/>
              <a:t>주문년도</a:t>
            </a:r>
            <a:r>
              <a:rPr lang="en-US" altLang="ko-KR" sz="1400" dirty="0"/>
              <a:t>, count(*) as </a:t>
            </a:r>
            <a:r>
              <a:rPr lang="ko-KR" altLang="en-US" sz="1400" dirty="0" err="1"/>
              <a:t>주문건수</a:t>
            </a:r>
            <a:r>
              <a:rPr lang="ko-KR" altLang="en-US" sz="1400" dirty="0"/>
              <a:t> </a:t>
            </a:r>
            <a:r>
              <a:rPr lang="en-US" altLang="ko-KR" sz="1400" dirty="0"/>
              <a:t>FROM </a:t>
            </a:r>
            <a:r>
              <a:rPr lang="ko-KR" altLang="en-US" sz="1400" dirty="0"/>
              <a:t>주문 </a:t>
            </a:r>
            <a:r>
              <a:rPr lang="en-US" altLang="ko-KR" sz="1400" dirty="0"/>
              <a:t>group by year(</a:t>
            </a:r>
            <a:r>
              <a:rPr lang="ko-KR" altLang="en-US" sz="1400" dirty="0"/>
              <a:t>주문일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집계 함수를 사용하여 데이터를 요약할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소계와 총계를 한번에 요약하는 문법에 대해 이해할 수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555D5-C910-EFA1-AA54-8040914F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7" y="1533542"/>
            <a:ext cx="7360227" cy="29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440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1BA57-A0F0-45CF-7864-F2223FFD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92" y="1847464"/>
            <a:ext cx="6576615" cy="3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45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2399B7-E130-75AF-6684-F010F7952E43}"/>
              </a:ext>
            </a:extLst>
          </p:cNvPr>
          <p:cNvGrpSpPr/>
          <p:nvPr/>
        </p:nvGrpSpPr>
        <p:grpSpPr>
          <a:xfrm>
            <a:off x="974541" y="1223755"/>
            <a:ext cx="7194917" cy="4539223"/>
            <a:chOff x="974542" y="915002"/>
            <a:chExt cx="7194917" cy="45392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C0B449-5EEE-A850-ECC6-2332F5E4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413" y="915002"/>
              <a:ext cx="7179174" cy="1842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21DD0D-63AA-CD35-5A00-062CA7AD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542" y="3431147"/>
              <a:ext cx="7194917" cy="202307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36885" y="2483895"/>
            <a:ext cx="486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 </a:t>
            </a:r>
            <a:r>
              <a:rPr lang="ko-KR" altLang="en-US" sz="1400" dirty="0"/>
              <a:t>제품명</a:t>
            </a:r>
            <a:r>
              <a:rPr lang="en-US" altLang="ko-KR" sz="1400" dirty="0"/>
              <a:t>, sum(</a:t>
            </a:r>
            <a:r>
              <a:rPr lang="ko-KR" altLang="en-US" sz="1400" dirty="0"/>
              <a:t>재고</a:t>
            </a:r>
            <a:r>
              <a:rPr lang="en-US" altLang="ko-KR" sz="1400" dirty="0"/>
              <a:t>) as </a:t>
            </a:r>
            <a:r>
              <a:rPr lang="ko-KR" altLang="en-US" sz="1400" dirty="0" err="1"/>
              <a:t>재고합</a:t>
            </a:r>
            <a:r>
              <a:rPr lang="ko-KR" altLang="en-US" sz="1400" dirty="0"/>
              <a:t> </a:t>
            </a:r>
            <a:r>
              <a:rPr lang="en-US" altLang="ko-KR" sz="1400" dirty="0"/>
              <a:t>from </a:t>
            </a:r>
            <a:r>
              <a:rPr lang="ko-KR" altLang="en-US" sz="1400" dirty="0"/>
              <a:t>제품 </a:t>
            </a:r>
            <a:r>
              <a:rPr lang="en-US" altLang="ko-KR" sz="1400" dirty="0"/>
              <a:t>where </a:t>
            </a:r>
            <a:r>
              <a:rPr lang="ko-KR" altLang="en-US" sz="1400" dirty="0"/>
              <a:t>제품명 </a:t>
            </a:r>
            <a:r>
              <a:rPr lang="en-US" altLang="ko-KR" sz="1400" dirty="0"/>
              <a:t>like '%</a:t>
            </a:r>
            <a:r>
              <a:rPr lang="ko-KR" altLang="en-US" sz="1400" dirty="0"/>
              <a:t>아이스크림</a:t>
            </a:r>
            <a:r>
              <a:rPr lang="en-US" altLang="ko-KR" sz="1400" dirty="0"/>
              <a:t>%' group by </a:t>
            </a:r>
            <a:r>
              <a:rPr lang="ko-KR" altLang="en-US" sz="1400" dirty="0"/>
              <a:t>제품명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16016" y="5139190"/>
            <a:ext cx="486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 if(</a:t>
            </a:r>
            <a:r>
              <a:rPr lang="ko-KR" altLang="en-US" sz="1400" dirty="0"/>
              <a:t>마일리지 </a:t>
            </a:r>
            <a:r>
              <a:rPr lang="en-US" altLang="ko-KR" sz="1400" dirty="0"/>
              <a:t>&gt; 50000, 'VIP', '</a:t>
            </a:r>
            <a:r>
              <a:rPr lang="ko-KR" altLang="en-US" sz="1400" dirty="0" err="1"/>
              <a:t>일반고객</a:t>
            </a:r>
            <a:r>
              <a:rPr lang="en-US" altLang="ko-KR" sz="1400" dirty="0"/>
              <a:t>') as </a:t>
            </a:r>
            <a:r>
              <a:rPr lang="ko-KR" altLang="en-US" sz="1400" dirty="0" err="1"/>
              <a:t>고객구분</a:t>
            </a:r>
            <a:r>
              <a:rPr lang="en-US" altLang="ko-KR" sz="1400" dirty="0"/>
              <a:t>,	count(*) as </a:t>
            </a:r>
            <a:r>
              <a:rPr lang="ko-KR" altLang="en-US" sz="1400" dirty="0" err="1"/>
              <a:t>고객수</a:t>
            </a:r>
            <a:r>
              <a:rPr lang="en-US" altLang="ko-KR" sz="1400" dirty="0"/>
              <a:t>,   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(</a:t>
            </a:r>
            <a:r>
              <a:rPr lang="ko-KR" altLang="en-US" sz="1400" dirty="0"/>
              <a:t>마일리지</a:t>
            </a:r>
            <a:r>
              <a:rPr lang="en-US" altLang="ko-KR" sz="1400" dirty="0"/>
              <a:t>) as </a:t>
            </a:r>
            <a:r>
              <a:rPr lang="ko-KR" altLang="en-US" sz="1400" dirty="0"/>
              <a:t>평균마일리지</a:t>
            </a:r>
            <a:r>
              <a:rPr lang="en-US" altLang="ko-KR" sz="1400" dirty="0"/>
              <a:t>from </a:t>
            </a:r>
            <a:r>
              <a:rPr lang="ko-KR" altLang="en-US" sz="1400" dirty="0"/>
              <a:t>고객 </a:t>
            </a:r>
            <a:r>
              <a:rPr lang="en-US" altLang="ko-KR" sz="1400" dirty="0"/>
              <a:t>group by if(</a:t>
            </a:r>
            <a:r>
              <a:rPr lang="ko-KR" altLang="en-US" sz="1400" dirty="0"/>
              <a:t>마일리지 </a:t>
            </a:r>
            <a:r>
              <a:rPr lang="en-US" altLang="ko-KR" sz="1400" dirty="0"/>
              <a:t>&gt; 50000, 'VIP', '</a:t>
            </a:r>
            <a:r>
              <a:rPr lang="ko-KR" altLang="en-US" sz="1400" dirty="0" err="1"/>
              <a:t>일반고객</a:t>
            </a:r>
            <a:r>
              <a:rPr lang="en-US" altLang="ko-KR" sz="1400" dirty="0"/>
              <a:t>');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03585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613A1A-2018-D905-3D01-CBE1207B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19" y="1917902"/>
            <a:ext cx="5038963" cy="30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집계 함수의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8689-35F9-BC48-9930-9444FFC2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집계 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C8930-ED3B-0124-F7BE-8718D481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  <a:r>
              <a:rPr lang="en-US" altLang="ko-KR" dirty="0"/>
              <a:t>(Aggregate Function)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여러 행에 걸쳐 있는 값을 묶어서 계산을 수행하여 단일 값을 반환하는 함수</a:t>
            </a:r>
            <a:endParaRPr lang="en-US" altLang="ko-KR" dirty="0"/>
          </a:p>
          <a:p>
            <a:pPr lvl="1"/>
            <a:r>
              <a:rPr lang="ko-KR" altLang="en-US" dirty="0"/>
              <a:t>레코드의 개수나 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 등을 구할 때 사용함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486DDBA-7DBF-E4CA-79AC-C5AB3A7D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29" y="2638534"/>
            <a:ext cx="6468341" cy="23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B615-233F-8823-2327-BDBADEA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32F3-B1B0-09B3-8C37-886CD5F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함수를 사용하는 </a:t>
            </a:r>
            <a:r>
              <a:rPr lang="en-US" altLang="ko-KR" dirty="0"/>
              <a:t>SELECT</a:t>
            </a:r>
            <a:r>
              <a:rPr lang="ko-KR" altLang="en-US" dirty="0"/>
              <a:t>문의 문법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집계 함수 중 자주 사용되는 함수의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71044E-26A5-8934-6427-CFBAD54B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61690"/>
            <a:ext cx="6454959" cy="78719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331E71E-9D86-85CD-78A2-28140C5C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21" y="3387768"/>
            <a:ext cx="6537614" cy="22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77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B615-233F-8823-2327-BDBADEA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32F3-B1B0-09B3-8C37-886CD5F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지역의 개수를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테이블의 마일리지 컬럼에 대하여 마일리지 합과 평균 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최소 마일리지와 최대 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6C725-A0E7-7710-FD98-2B07E5C0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212949"/>
            <a:ext cx="6505053" cy="2232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708491-24F1-1C8A-6787-0BDC42C1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4419110"/>
            <a:ext cx="6447803" cy="13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88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절</a:t>
            </a:r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 조건을 넣으면 조건에 맞는 레코드에 한해서 값을 요약할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‘서울특별시’ 고객에 대해 </a:t>
            </a:r>
            <a:r>
              <a:rPr lang="ko-KR" altLang="en-US" dirty="0" err="1">
                <a:solidFill>
                  <a:schemeClr val="tx1"/>
                </a:solidFill>
              </a:rPr>
              <a:t>마일리지합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평균마일리지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최소마일리지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최대마일리지를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0CE945-AC6C-A3A0-3B02-4CCB43A8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601735"/>
            <a:ext cx="6483584" cy="24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01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831</Words>
  <Application>Microsoft Office PowerPoint</Application>
  <PresentationFormat>화면 슬라이드 쇼(4:3)</PresentationFormat>
  <Paragraphs>122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집계 함수의 개념</vt:lpstr>
      <vt:lpstr>2. 집계 함수의 종류</vt:lpstr>
      <vt:lpstr>2. 집계 함수의 종류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PowerPoint 프레젠테이션</vt:lpstr>
      <vt:lpstr>1. WITH ROLLUP</vt:lpstr>
      <vt:lpstr>1. WITH ROLLUP</vt:lpstr>
      <vt:lpstr>1. WITH ROLLUP</vt:lpstr>
      <vt:lpstr>1. WITH ROLLUP</vt:lpstr>
      <vt:lpstr>1. WITH ROLLUP</vt:lpstr>
      <vt:lpstr>1. WITH ROLLUP</vt:lpstr>
      <vt:lpstr>1. WITH ROLLUP</vt:lpstr>
      <vt:lpstr>2. GROUP_CONCAT()</vt:lpstr>
      <vt:lpstr>2. GROUP_CONCAT()</vt:lpstr>
      <vt:lpstr>2. GROUP_CONCAT()</vt:lpstr>
      <vt:lpstr>PowerPoint 프레젠테이션</vt:lpstr>
      <vt:lpstr>점검문제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2174</cp:revision>
  <dcterms:created xsi:type="dcterms:W3CDTF">2012-07-23T02:34:37Z</dcterms:created>
  <dcterms:modified xsi:type="dcterms:W3CDTF">2024-12-13T01:26:12Z</dcterms:modified>
  <cp:version>1000.0000.01</cp:version>
</cp:coreProperties>
</file>