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7"/>
  </p:notesMasterIdLst>
  <p:handoutMasterIdLst>
    <p:handoutMasterId r:id="rId48"/>
  </p:handoutMasterIdLst>
  <p:sldIdLst>
    <p:sldId id="257" r:id="rId2"/>
    <p:sldId id="258" r:id="rId3"/>
    <p:sldId id="259" r:id="rId4"/>
    <p:sldId id="1012" r:id="rId5"/>
    <p:sldId id="260" r:id="rId6"/>
    <p:sldId id="1013" r:id="rId7"/>
    <p:sldId id="1014" r:id="rId8"/>
    <p:sldId id="1015" r:id="rId9"/>
    <p:sldId id="1016" r:id="rId10"/>
    <p:sldId id="1018" r:id="rId11"/>
    <p:sldId id="1017" r:id="rId12"/>
    <p:sldId id="1019" r:id="rId13"/>
    <p:sldId id="1020" r:id="rId14"/>
    <p:sldId id="1021" r:id="rId15"/>
    <p:sldId id="1022" r:id="rId16"/>
    <p:sldId id="1023" r:id="rId17"/>
    <p:sldId id="1024" r:id="rId18"/>
    <p:sldId id="326" r:id="rId19"/>
    <p:sldId id="1025" r:id="rId20"/>
    <p:sldId id="1026" r:id="rId21"/>
    <p:sldId id="1027" r:id="rId22"/>
    <p:sldId id="1028" r:id="rId23"/>
    <p:sldId id="1029" r:id="rId24"/>
    <p:sldId id="1030" r:id="rId25"/>
    <p:sldId id="1031" r:id="rId26"/>
    <p:sldId id="1032" r:id="rId27"/>
    <p:sldId id="1033" r:id="rId28"/>
    <p:sldId id="1034" r:id="rId29"/>
    <p:sldId id="1035" r:id="rId30"/>
    <p:sldId id="1036" r:id="rId31"/>
    <p:sldId id="1037" r:id="rId32"/>
    <p:sldId id="1038" r:id="rId33"/>
    <p:sldId id="1039" r:id="rId34"/>
    <p:sldId id="1040" r:id="rId35"/>
    <p:sldId id="1041" r:id="rId36"/>
    <p:sldId id="1042" r:id="rId37"/>
    <p:sldId id="1043" r:id="rId38"/>
    <p:sldId id="1044" r:id="rId39"/>
    <p:sldId id="1045" r:id="rId40"/>
    <p:sldId id="1046" r:id="rId41"/>
    <p:sldId id="1047" r:id="rId42"/>
    <p:sldId id="1048" r:id="rId43"/>
    <p:sldId id="1049" r:id="rId44"/>
    <p:sldId id="1050" r:id="rId45"/>
    <p:sldId id="1051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6"/>
    <a:srgbClr val="0082C6"/>
    <a:srgbClr val="0095DA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86545" autoAdjust="0"/>
  </p:normalViewPr>
  <p:slideViewPr>
    <p:cSldViewPr>
      <p:cViewPr varScale="1">
        <p:scale>
          <a:sx n="115" d="100"/>
          <a:sy n="115" d="100"/>
        </p:scale>
        <p:origin x="1764" y="102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6CA19A-51D8-9251-A97D-2C6F9EBABB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2201" y="4766995"/>
            <a:ext cx="2296013" cy="15898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9EAE1A-F232-F70D-A002-581DA434C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5650" y="2091005"/>
            <a:ext cx="3652699" cy="2337037"/>
          </a:xfrm>
          <a:prstGeom prst="rect">
            <a:avLst/>
          </a:prstGeom>
        </p:spPr>
      </p:pic>
      <p:pic>
        <p:nvPicPr>
          <p:cNvPr id="5" name="Picture 4" descr="C:\Users\김현용\Desktop\제호.jpg">
            <a:extLst>
              <a:ext uri="{FF2B5EF4-FFF2-40B4-BE49-F238E27FC236}">
                <a16:creationId xmlns:a16="http://schemas.microsoft.com/office/drawing/2014/main" id="{D23FF181-807E-1AE6-E2A0-8C86581C76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73" y="6118343"/>
            <a:ext cx="1431255" cy="23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 dirty="0">
                <a:solidFill>
                  <a:srgbClr val="00A496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00A496"/>
                </a:solidFill>
                <a:latin typeface="Arial Black"/>
                <a:ea typeface="+mn-ea"/>
              </a:rPr>
              <a:t> you!</a:t>
            </a:r>
            <a:endParaRPr lang="ko-KR" altLang="en-US" sz="8000" b="1" dirty="0">
              <a:solidFill>
                <a:srgbClr val="00A496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2024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Hanbit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 dirty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D28631-B9BB-AF47-A267-485B38AF74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3991" y="4498177"/>
            <a:ext cx="3122100" cy="21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2C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82C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kern="120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2C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75BEEA"/>
          </a:solidFill>
          <a:ln w="53975">
            <a:solidFill>
              <a:srgbClr val="F271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7179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7179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875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47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82C6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95DA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2C6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87" r:id="rId6"/>
    <p:sldLayoutId id="2147483739" r:id="rId7"/>
    <p:sldLayoutId id="2147483740" r:id="rId8"/>
    <p:sldLayoutId id="2147483785" r:id="rId9"/>
    <p:sldLayoutId id="2147483741" r:id="rId10"/>
    <p:sldLayoutId id="2147483742" r:id="rId11"/>
    <p:sldLayoutId id="2147483786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4256965" y="836712"/>
            <a:ext cx="4553519" cy="286232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02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en-US" altLang="ko-KR" sz="4000" b="1" spc="-150" dirty="0">
                <a:latin typeface="+mj-ea"/>
                <a:ea typeface="+mj-ea"/>
              </a:rPr>
              <a:t>SQL</a:t>
            </a:r>
            <a:r>
              <a:rPr kumimoji="1" lang="ko-KR" altLang="en-US" sz="4000" b="1" spc="-150" dirty="0">
                <a:latin typeface="+mj-ea"/>
                <a:ea typeface="+mj-ea"/>
              </a:rPr>
              <a:t>의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기본 질의문과 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연산자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1FD31-9237-6B28-B82F-731B475E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WHERE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70B4-BFA1-4111-69C0-7B4FB5BC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마일리지가 </a:t>
            </a:r>
            <a:r>
              <a:rPr lang="en-US" altLang="ko-KR" dirty="0">
                <a:solidFill>
                  <a:schemeClr val="tx1"/>
                </a:solidFill>
              </a:rPr>
              <a:t>100,000</a:t>
            </a:r>
            <a:r>
              <a:rPr lang="ko-KR" altLang="en-US" dirty="0">
                <a:solidFill>
                  <a:schemeClr val="tx1"/>
                </a:solidFill>
              </a:rPr>
              <a:t>점 이상인 고객의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마일리지를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1F9E3D0-EE3E-D1C7-C61F-CF0A18965D30}"/>
              </a:ext>
            </a:extLst>
          </p:cNvPr>
          <p:cNvGrpSpPr/>
          <p:nvPr/>
        </p:nvGrpSpPr>
        <p:grpSpPr>
          <a:xfrm>
            <a:off x="1333786" y="1628800"/>
            <a:ext cx="6476427" cy="2189820"/>
            <a:chOff x="1333786" y="1628800"/>
            <a:chExt cx="6476427" cy="218982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F535E61-2BBD-8EC8-BD45-508639A1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3786" y="1628800"/>
              <a:ext cx="6476427" cy="142409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3659EA3-6327-0922-CE02-8FE96F7FC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7636" y="3052898"/>
              <a:ext cx="1760443" cy="765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71224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225F1-52D5-05BF-45C7-CD35AEB1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ORDER BY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C1914-FE1E-77B8-F79C-B2DBA8BB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ORDER BY</a:t>
            </a:r>
          </a:p>
          <a:p>
            <a:pPr lvl="1"/>
            <a:r>
              <a:rPr lang="ko-KR" altLang="en-US" dirty="0"/>
              <a:t>레코드를 순서대로 정렬하고자 할 때 사용함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컬럼명</a:t>
            </a:r>
            <a:r>
              <a:rPr lang="ko-KR" altLang="en-US" dirty="0"/>
              <a:t> 이외에도 수식이나 함수 또는 컬럼의 순번이 올 수도 있음</a:t>
            </a:r>
            <a:endParaRPr lang="en-US" altLang="ko-KR" dirty="0"/>
          </a:p>
          <a:p>
            <a:pPr lvl="1"/>
            <a:r>
              <a:rPr lang="ko-KR" altLang="en-US" dirty="0"/>
              <a:t>오름차순 정렬</a:t>
            </a:r>
            <a:r>
              <a:rPr lang="en-US" altLang="ko-KR" dirty="0"/>
              <a:t>(ASC)</a:t>
            </a:r>
          </a:p>
          <a:p>
            <a:pPr lvl="2"/>
            <a:r>
              <a:rPr lang="ko-KR" altLang="en-US" sz="1600" dirty="0"/>
              <a:t>작은 값부터 순서대로 보여줌 </a:t>
            </a:r>
            <a:endParaRPr lang="en-US" altLang="ko-KR" sz="1600" dirty="0"/>
          </a:p>
          <a:p>
            <a:pPr lvl="2"/>
            <a:r>
              <a:rPr lang="en-US" altLang="ko-KR" sz="1600" dirty="0"/>
              <a:t>ASC</a:t>
            </a:r>
            <a:r>
              <a:rPr lang="ko-KR" altLang="en-US" sz="1600" dirty="0"/>
              <a:t>는 생략 가능함</a:t>
            </a:r>
            <a:endParaRPr lang="en-US" altLang="ko-KR" sz="1600" dirty="0"/>
          </a:p>
          <a:p>
            <a:pPr lvl="1"/>
            <a:r>
              <a:rPr lang="ko-KR" altLang="en-US" dirty="0"/>
              <a:t>내림차순 정렬</a:t>
            </a:r>
            <a:r>
              <a:rPr lang="en-US" altLang="ko-KR" dirty="0"/>
              <a:t>(DESC)</a:t>
            </a:r>
          </a:p>
          <a:p>
            <a:pPr lvl="2"/>
            <a:r>
              <a:rPr lang="ko-KR" altLang="en-US" sz="1600" dirty="0"/>
              <a:t>큰 값부터 순서대로 보여줌</a:t>
            </a:r>
            <a:endParaRPr lang="en-US" altLang="ko-KR" sz="1600" dirty="0"/>
          </a:p>
          <a:p>
            <a:pPr lvl="1"/>
            <a:r>
              <a:rPr lang="en-US" altLang="ko-KR" dirty="0"/>
              <a:t>ORDER</a:t>
            </a:r>
            <a:r>
              <a:rPr lang="ko-KR" altLang="en-US" dirty="0"/>
              <a:t>절에서 </a:t>
            </a:r>
            <a:r>
              <a:rPr lang="ko-KR" altLang="en-US" dirty="0" err="1"/>
              <a:t>컬럼명</a:t>
            </a:r>
            <a:r>
              <a:rPr lang="ko-KR" altLang="en-US" dirty="0"/>
              <a:t> 대신 별명이나 컬럼의 순서를 넣을 수도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83ECCF-E655-FEEB-4701-56D81758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46" y="4509120"/>
            <a:ext cx="6397708" cy="5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5668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225F1-52D5-05BF-45C7-CD35AEB1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ORDER BY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C1914-FE1E-77B8-F79C-B2DBA8BB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2-4]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‘</a:t>
            </a:r>
            <a:r>
              <a:rPr lang="ko-KR" altLang="en-US" dirty="0" err="1">
                <a:solidFill>
                  <a:schemeClr val="tx1"/>
                </a:solidFill>
              </a:rPr>
              <a:t>서울특별시’에</a:t>
            </a:r>
            <a:r>
              <a:rPr lang="ko-KR" altLang="en-US" dirty="0">
                <a:solidFill>
                  <a:schemeClr val="tx1"/>
                </a:solidFill>
              </a:rPr>
              <a:t> 사는 고객에 대해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마일리지를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마일리지가 많은 고객부터 순서대로 보입니다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8EF7A6-3EAF-B83E-E69A-63AB4E836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1554056"/>
            <a:ext cx="6462115" cy="18749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F6A89D-282E-882D-773C-7F3386D2A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039" y="3429000"/>
            <a:ext cx="2297164" cy="147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757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A4B4-0D22-1A22-05A2-32AF7876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LIMIT 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C617C-E23E-43EC-C58E-4F75497C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LIMIT n</a:t>
            </a:r>
          </a:p>
          <a:p>
            <a:pPr lvl="1"/>
            <a:r>
              <a:rPr lang="ko-KR" altLang="en-US" dirty="0"/>
              <a:t>사용하여 반환되는 레코드의 개수를 지정할 수 있음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행부터 시작하여 </a:t>
            </a:r>
            <a:r>
              <a:rPr lang="en-US" altLang="ko-KR" dirty="0"/>
              <a:t>n</a:t>
            </a:r>
            <a:r>
              <a:rPr lang="ko-KR" altLang="en-US" dirty="0"/>
              <a:t>개의 레코드를 가져오기 위해서는 문장의 맨 마지막에 </a:t>
            </a:r>
            <a:r>
              <a:rPr lang="en-US" altLang="ko-KR" dirty="0"/>
              <a:t>LIMIT n</a:t>
            </a:r>
            <a:r>
              <a:rPr lang="ko-KR" altLang="en-US" dirty="0"/>
              <a:t>을 추가함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시작행의 위치를 지정할 수도 있음</a:t>
            </a:r>
            <a:endParaRPr lang="en-US" altLang="ko-KR" dirty="0"/>
          </a:p>
          <a:p>
            <a:pPr lvl="1"/>
            <a:r>
              <a:rPr lang="en-US" altLang="ko-KR" dirty="0"/>
              <a:t>ORDER BY</a:t>
            </a:r>
            <a:r>
              <a:rPr lang="ko-KR" altLang="en-US" dirty="0"/>
              <a:t>절 뒤에 </a:t>
            </a:r>
            <a:r>
              <a:rPr lang="en-US" altLang="ko-KR" dirty="0"/>
              <a:t>LIMIT</a:t>
            </a:r>
            <a:r>
              <a:rPr lang="ko-KR" altLang="en-US" dirty="0"/>
              <a:t>와 가져올 레코드의 수를 넣으면 상위 또는 하위 </a:t>
            </a:r>
            <a:r>
              <a:rPr lang="en-US" altLang="ko-KR" dirty="0"/>
              <a:t>n</a:t>
            </a:r>
            <a:r>
              <a:rPr lang="ko-KR" altLang="en-US" dirty="0"/>
              <a:t>개의 레코드를 조회할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0594854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A4B4-0D22-1A22-05A2-32AF7876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LIMIT 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C617C-E23E-43EC-C58E-4F75497C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2-5]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행부터 시작하여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개의 고객 정보를 </a:t>
            </a:r>
            <a:r>
              <a:rPr lang="ko-KR" altLang="en-US" dirty="0" err="1">
                <a:solidFill>
                  <a:schemeClr val="tx1"/>
                </a:solidFill>
              </a:rPr>
              <a:t>조회하시오입니다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2-6]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마일리지가 많은 고객부터 상위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명의 고객에 대한 모든 정보를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A7120A4-6A3E-4C8D-5ECE-259C1F5B34ED}"/>
              </a:ext>
            </a:extLst>
          </p:cNvPr>
          <p:cNvGrpSpPr/>
          <p:nvPr/>
        </p:nvGrpSpPr>
        <p:grpSpPr>
          <a:xfrm>
            <a:off x="1331640" y="1479404"/>
            <a:ext cx="6464261" cy="1839162"/>
            <a:chOff x="1331640" y="1577115"/>
            <a:chExt cx="6464261" cy="183916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0FFABA-7E5E-0528-4B4D-EF6C82956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8098" y="1577115"/>
              <a:ext cx="6447803" cy="95178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79E7434-6059-FE2B-DF62-E10708F04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1640" y="2528900"/>
              <a:ext cx="5775113" cy="887377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D07331D-E8F0-9E88-7ACB-B54CB4FD3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630" y="4368062"/>
            <a:ext cx="6469271" cy="22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5323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7EC9D-845E-2304-9706-4CA5B84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DISTINCT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93643-D821-1FF4-D292-2B95415C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DISTINCT</a:t>
            </a:r>
          </a:p>
          <a:p>
            <a:pPr lvl="1"/>
            <a:r>
              <a:rPr lang="ko-KR" altLang="en-US" dirty="0"/>
              <a:t>데이터를 조회할 때 중복된 데이터를 한 번만 보이고자 할 때 사용함</a:t>
            </a:r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절에 </a:t>
            </a:r>
            <a:r>
              <a:rPr lang="en-US" altLang="ko-KR" dirty="0"/>
              <a:t>DISTINCT</a:t>
            </a:r>
            <a:r>
              <a:rPr lang="ko-KR" altLang="en-US" dirty="0"/>
              <a:t>를 넣으면 중복된 값은 제거한 결과를 보여줌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46C3C0D-0185-9438-1DAF-FBEAD4B7A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3068960"/>
            <a:ext cx="2857500" cy="268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969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7EC9D-845E-2304-9706-4CA5B84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DISTINCT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93643-D821-1FF4-D292-2B95415C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2-7]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테이블의 도시 컬럼에 들어있는 값 중 중복되는 도시 데이터를 한 번씩만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743CF0-0E3E-4CB8-8DE9-194C8D07C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72" y="1628800"/>
            <a:ext cx="6505054" cy="234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1643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7EC9D-845E-2304-9706-4CA5B84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DISTINCT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2B3C750-4B5C-8D8F-5D95-941E9F633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811" y="1943835"/>
            <a:ext cx="6222379" cy="3111189"/>
          </a:xfrm>
        </p:spPr>
      </p:pic>
    </p:spTree>
    <p:extLst>
      <p:ext uri="{BB962C8B-B14F-4D97-AF65-F5344CB8AC3E}">
        <p14:creationId xmlns:p14="http://schemas.microsoft.com/office/powerpoint/2010/main" val="39498521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0515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SQL </a:t>
            </a:r>
            <a:r>
              <a:rPr lang="ko-KR" altLang="en-US" dirty="0"/>
              <a:t>연산자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120638402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A9036-D057-C0DE-C2E3-8B07424B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산술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45481-9B25-C814-AECE-F52F1269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/>
              <a:t>변수나 값의 연산을 위해 사용되는 부호</a:t>
            </a:r>
            <a:endParaRPr lang="en-US" altLang="ko-KR" dirty="0"/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에서 연산자는 단독으로 사용할 수 없음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컬럼이나 상수 등과 함께 사용하여 여러 가지 계산 작업을 수행할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산술 연산자</a:t>
            </a:r>
            <a:endParaRPr lang="en-US" altLang="ko-KR" dirty="0"/>
          </a:p>
          <a:p>
            <a:pPr lvl="1"/>
            <a:r>
              <a:rPr lang="ko-KR" altLang="en-US" dirty="0"/>
              <a:t>더하기</a:t>
            </a:r>
            <a:r>
              <a:rPr lang="en-US" altLang="ko-KR" dirty="0"/>
              <a:t>(+), </a:t>
            </a:r>
            <a:r>
              <a:rPr lang="ko-KR" altLang="en-US" dirty="0"/>
              <a:t>빼기</a:t>
            </a:r>
            <a:r>
              <a:rPr lang="en-US" altLang="ko-KR" dirty="0"/>
              <a:t>(-), </a:t>
            </a:r>
            <a:r>
              <a:rPr lang="ko-KR" altLang="en-US" dirty="0"/>
              <a:t>곱하기</a:t>
            </a:r>
            <a:r>
              <a:rPr lang="en-US" altLang="ko-KR" dirty="0"/>
              <a:t>(*), </a:t>
            </a:r>
            <a:r>
              <a:rPr lang="ko-KR" altLang="en-US" dirty="0"/>
              <a:t>나누기</a:t>
            </a:r>
            <a:r>
              <a:rPr lang="en-US" altLang="ko-KR" dirty="0"/>
              <a:t>(/), </a:t>
            </a:r>
            <a:r>
              <a:rPr lang="ko-KR" altLang="en-US" dirty="0"/>
              <a:t>나머지</a:t>
            </a:r>
            <a:r>
              <a:rPr lang="en-US" altLang="ko-KR" dirty="0"/>
              <a:t>(%) </a:t>
            </a:r>
          </a:p>
          <a:p>
            <a:pPr lvl="1"/>
            <a:r>
              <a:rPr lang="en-US" altLang="ko-KR" dirty="0"/>
              <a:t>DIV </a:t>
            </a:r>
            <a:r>
              <a:rPr lang="ko-KR" altLang="en-US" dirty="0"/>
              <a:t>연산자 </a:t>
            </a:r>
            <a:r>
              <a:rPr lang="en-US" altLang="ko-KR" dirty="0"/>
              <a:t>: </a:t>
            </a:r>
            <a:r>
              <a:rPr lang="ko-KR" altLang="en-US" dirty="0"/>
              <a:t>나누기에서 정수 결과를 얻을 때 사용</a:t>
            </a:r>
            <a:endParaRPr lang="en-US" altLang="ko-KR" dirty="0"/>
          </a:p>
          <a:p>
            <a:pPr lvl="1"/>
            <a:r>
              <a:rPr lang="en-US" altLang="ko-KR" dirty="0"/>
              <a:t>% </a:t>
            </a:r>
            <a:r>
              <a:rPr lang="ko-KR" altLang="en-US" dirty="0"/>
              <a:t>또는 </a:t>
            </a:r>
            <a:r>
              <a:rPr lang="en-US" altLang="ko-KR" dirty="0"/>
              <a:t>MOD </a:t>
            </a:r>
            <a:r>
              <a:rPr lang="ko-KR" altLang="en-US" dirty="0"/>
              <a:t>연산자 </a:t>
            </a:r>
            <a:r>
              <a:rPr lang="en-US" altLang="ko-KR" dirty="0"/>
              <a:t>: </a:t>
            </a:r>
            <a:r>
              <a:rPr lang="ko-KR" altLang="en-US" dirty="0"/>
              <a:t>나머지 구하기</a:t>
            </a:r>
          </a:p>
        </p:txBody>
      </p:sp>
    </p:spTree>
    <p:extLst>
      <p:ext uri="{BB962C8B-B14F-4D97-AF65-F5344CB8AC3E}">
        <p14:creationId xmlns:p14="http://schemas.microsoft.com/office/powerpoint/2010/main" val="4547575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데이터 조회를 위한 </a:t>
            </a:r>
            <a:r>
              <a:rPr lang="en-US" altLang="ko-KR" sz="2400" b="1" spc="-150" dirty="0">
                <a:latin typeface="맑은 고딕"/>
              </a:rPr>
              <a:t>SQL</a:t>
            </a:r>
            <a:r>
              <a:rPr lang="ko-KR" altLang="en-US" sz="2400" b="1" spc="-150" dirty="0">
                <a:latin typeface="맑은 고딕"/>
              </a:rPr>
              <a:t>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SQL </a:t>
            </a:r>
            <a:r>
              <a:rPr lang="ko-KR" altLang="en-US" sz="2400" b="1" spc="-150" dirty="0">
                <a:latin typeface="맑은 고딕"/>
              </a:rPr>
              <a:t>연산자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A9036-D057-C0DE-C2E3-8B07424B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산술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45481-9B25-C814-AECE-F52F1269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2-8]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두 개의 숫자 </a:t>
            </a:r>
            <a:r>
              <a:rPr lang="en-US" altLang="ko-KR" dirty="0">
                <a:solidFill>
                  <a:schemeClr val="tx1"/>
                </a:solidFill>
              </a:rPr>
              <a:t>23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로 산술 연산자 </a:t>
            </a:r>
            <a:r>
              <a:rPr lang="en-US" altLang="ko-KR" dirty="0">
                <a:solidFill>
                  <a:schemeClr val="tx1"/>
                </a:solidFill>
              </a:rPr>
              <a:t>+, -, *, /, %</a:t>
            </a:r>
            <a:r>
              <a:rPr lang="ko-KR" altLang="en-US" dirty="0">
                <a:solidFill>
                  <a:schemeClr val="tx1"/>
                </a:solidFill>
              </a:rPr>
              <a:t>를 사용한 결과를 </a:t>
            </a:r>
            <a:r>
              <a:rPr lang="ko-KR" altLang="en-US" dirty="0" err="1">
                <a:solidFill>
                  <a:schemeClr val="tx1"/>
                </a:solidFill>
              </a:rPr>
              <a:t>나타내시오</a:t>
            </a:r>
            <a:r>
              <a:rPr lang="en-US" altLang="ko-KR" dirty="0">
                <a:solidFill>
                  <a:schemeClr val="tx1"/>
                </a:solidFill>
              </a:rPr>
              <a:t>. DIV, MOD </a:t>
            </a:r>
            <a:r>
              <a:rPr lang="ko-KR" altLang="en-US" dirty="0">
                <a:solidFill>
                  <a:schemeClr val="tx1"/>
                </a:solidFill>
              </a:rPr>
              <a:t>연산자의 사용 결과도 함께 확인해봅니다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B6EC1F-7ECD-D6FC-72A4-80CEF19D1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52" y="1898830"/>
            <a:ext cx="6497896" cy="281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816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81272-785C-836C-25DD-639846B3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비교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F36BB-C647-A1F1-AAE6-92207B2C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비교 연산자</a:t>
            </a:r>
            <a:endParaRPr lang="en-US" altLang="ko-KR" dirty="0"/>
          </a:p>
          <a:p>
            <a:pPr lvl="1"/>
            <a:r>
              <a:rPr lang="ko-KR" altLang="en-US" dirty="0"/>
              <a:t>두 값을 비교하여 조건에 맞는 결과를 얻고자 할 때 사용하는 연산자</a:t>
            </a:r>
            <a:endParaRPr lang="en-US" altLang="ko-KR" dirty="0"/>
          </a:p>
          <a:p>
            <a:pPr lvl="1"/>
            <a:r>
              <a:rPr lang="en-US" altLang="ko-KR" dirty="0"/>
              <a:t>1(True)</a:t>
            </a:r>
            <a:r>
              <a:rPr lang="ko-KR" altLang="en-US" dirty="0"/>
              <a:t>이나 </a:t>
            </a:r>
            <a:r>
              <a:rPr lang="en-US" altLang="ko-KR" dirty="0"/>
              <a:t>0(False) </a:t>
            </a:r>
            <a:r>
              <a:rPr lang="ko-KR" altLang="en-US" dirty="0"/>
              <a:t>값이 반환됨</a:t>
            </a:r>
            <a:endParaRPr lang="en-US" altLang="ko-KR" dirty="0"/>
          </a:p>
          <a:p>
            <a:pPr lvl="1"/>
            <a:r>
              <a:rPr lang="ko-KR" altLang="en-US" dirty="0"/>
              <a:t>크거나 같다</a:t>
            </a:r>
            <a:r>
              <a:rPr lang="en-US" altLang="ko-KR" dirty="0"/>
              <a:t>(</a:t>
            </a:r>
            <a:r>
              <a:rPr lang="ko-KR" altLang="en-US" dirty="0"/>
              <a:t>＞</a:t>
            </a:r>
            <a:r>
              <a:rPr lang="en-US" altLang="ko-KR" dirty="0"/>
              <a:t>=), </a:t>
            </a:r>
            <a:r>
              <a:rPr lang="ko-KR" altLang="en-US" dirty="0"/>
              <a:t>작거나 같다</a:t>
            </a:r>
            <a:r>
              <a:rPr lang="en-US" altLang="ko-KR" dirty="0"/>
              <a:t>(</a:t>
            </a:r>
            <a:r>
              <a:rPr lang="ko-KR" altLang="en-US" dirty="0"/>
              <a:t>＜</a:t>
            </a:r>
            <a:r>
              <a:rPr lang="en-US" altLang="ko-KR" dirty="0"/>
              <a:t>=), </a:t>
            </a:r>
            <a:r>
              <a:rPr lang="ko-KR" altLang="en-US" dirty="0"/>
              <a:t>크다</a:t>
            </a:r>
            <a:r>
              <a:rPr lang="en-US" altLang="ko-KR" dirty="0"/>
              <a:t>(</a:t>
            </a:r>
            <a:r>
              <a:rPr lang="ko-KR" altLang="en-US" dirty="0"/>
              <a:t>＞</a:t>
            </a:r>
            <a:r>
              <a:rPr lang="en-US" altLang="ko-KR" dirty="0"/>
              <a:t>), </a:t>
            </a:r>
            <a:r>
              <a:rPr lang="ko-KR" altLang="en-US" dirty="0"/>
              <a:t>작다</a:t>
            </a:r>
            <a:r>
              <a:rPr lang="en-US" altLang="ko-KR" dirty="0"/>
              <a:t>(</a:t>
            </a:r>
            <a:r>
              <a:rPr lang="ko-KR" altLang="en-US" dirty="0"/>
              <a:t>＜</a:t>
            </a:r>
            <a:r>
              <a:rPr lang="en-US" altLang="ko-KR" dirty="0"/>
              <a:t>), </a:t>
            </a:r>
            <a:r>
              <a:rPr lang="ko-KR" altLang="en-US" dirty="0"/>
              <a:t>같다</a:t>
            </a:r>
            <a:r>
              <a:rPr lang="en-US" altLang="ko-KR" dirty="0"/>
              <a:t>(=), </a:t>
            </a:r>
            <a:r>
              <a:rPr lang="ko-KR" altLang="en-US" dirty="0"/>
              <a:t>같지 않다</a:t>
            </a:r>
            <a:r>
              <a:rPr lang="en-US" altLang="ko-KR" dirty="0"/>
              <a:t>(!= </a:t>
            </a:r>
            <a:r>
              <a:rPr lang="ko-KR" altLang="en-US" dirty="0"/>
              <a:t>또는 ＜＞</a:t>
            </a:r>
            <a:r>
              <a:rPr lang="en-US" altLang="ko-KR" dirty="0"/>
              <a:t>)</a:t>
            </a:r>
            <a:r>
              <a:rPr lang="ko-KR" altLang="en-US" dirty="0"/>
              <a:t>가 있음</a:t>
            </a:r>
          </a:p>
        </p:txBody>
      </p:sp>
    </p:spTree>
    <p:extLst>
      <p:ext uri="{BB962C8B-B14F-4D97-AF65-F5344CB8AC3E}">
        <p14:creationId xmlns:p14="http://schemas.microsoft.com/office/powerpoint/2010/main" val="135697294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81272-785C-836C-25DD-639846B3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비교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F36BB-C647-A1F1-AAE6-92207B2C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2-9]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두 개의 숫자 </a:t>
            </a:r>
            <a:r>
              <a:rPr lang="en-US" altLang="ko-KR" dirty="0">
                <a:solidFill>
                  <a:schemeClr val="tx1"/>
                </a:solidFill>
              </a:rPr>
              <a:t>23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로 비교 연산자 ＞</a:t>
            </a:r>
            <a:r>
              <a:rPr lang="en-US" altLang="ko-KR" dirty="0">
                <a:solidFill>
                  <a:schemeClr val="tx1"/>
                </a:solidFill>
              </a:rPr>
              <a:t>=, </a:t>
            </a:r>
            <a:r>
              <a:rPr lang="ko-KR" altLang="en-US" dirty="0">
                <a:solidFill>
                  <a:schemeClr val="tx1"/>
                </a:solidFill>
              </a:rPr>
              <a:t>＜</a:t>
            </a:r>
            <a:r>
              <a:rPr lang="en-US" altLang="ko-KR" dirty="0">
                <a:solidFill>
                  <a:schemeClr val="tx1"/>
                </a:solidFill>
              </a:rPr>
              <a:t>=, </a:t>
            </a:r>
            <a:r>
              <a:rPr lang="ko-KR" altLang="en-US" dirty="0">
                <a:solidFill>
                  <a:schemeClr val="tx1"/>
                </a:solidFill>
              </a:rPr>
              <a:t>＞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＜</a:t>
            </a:r>
            <a:r>
              <a:rPr lang="en-US" altLang="ko-KR" dirty="0">
                <a:solidFill>
                  <a:schemeClr val="tx1"/>
                </a:solidFill>
              </a:rPr>
              <a:t>, =, !=, </a:t>
            </a:r>
            <a:r>
              <a:rPr lang="ko-KR" altLang="en-US" dirty="0">
                <a:solidFill>
                  <a:schemeClr val="tx1"/>
                </a:solidFill>
              </a:rPr>
              <a:t>＜＞를 사용한 결과를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2-10]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담당자가 ‘대표 </a:t>
            </a:r>
            <a:r>
              <a:rPr lang="ko-KR" altLang="en-US" dirty="0" err="1">
                <a:solidFill>
                  <a:schemeClr val="tx1"/>
                </a:solidFill>
              </a:rPr>
              <a:t>이사’가</a:t>
            </a:r>
            <a:r>
              <a:rPr lang="ko-KR" altLang="en-US" dirty="0">
                <a:solidFill>
                  <a:schemeClr val="tx1"/>
                </a:solidFill>
              </a:rPr>
              <a:t> 아닌 고객의 모든 정보를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86DEB3-FEBC-0224-DB4D-243E10C7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30" y="1448780"/>
            <a:ext cx="6490740" cy="1882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E72A92-AC6C-18F0-2272-8FFB39E0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73" y="4005240"/>
            <a:ext cx="6505053" cy="23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2619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7D2EC-A6E4-C745-0E82-DFD6C442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99E05-AC0A-E631-33B0-8DAFEF47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endParaRPr lang="en-US" altLang="ko-KR" dirty="0"/>
          </a:p>
          <a:p>
            <a:pPr lvl="1"/>
            <a:r>
              <a:rPr lang="ko-KR" altLang="en-US" dirty="0"/>
              <a:t>표현식이 참인지 거짓인지를 확인하기 위해 사용하는 연산자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  <a:endParaRPr lang="ko-KR" altLang="en-US" dirty="0"/>
          </a:p>
          <a:p>
            <a:pPr lvl="2"/>
            <a:r>
              <a:rPr lang="ko-KR" altLang="en-US" sz="1600" dirty="0"/>
              <a:t>조건이 두 개 이상 있는 경우에 사용</a:t>
            </a:r>
            <a:endParaRPr lang="en-US" altLang="ko-KR" sz="1600" dirty="0"/>
          </a:p>
          <a:p>
            <a:pPr lvl="2"/>
            <a:r>
              <a:rPr lang="ko-KR" altLang="en-US" sz="1600" dirty="0"/>
              <a:t>모든 조건이 참</a:t>
            </a:r>
            <a:r>
              <a:rPr lang="en-US" altLang="ko-KR" sz="1600" dirty="0"/>
              <a:t>(True)</a:t>
            </a:r>
            <a:r>
              <a:rPr lang="ko-KR" altLang="en-US" sz="1600" dirty="0"/>
              <a:t>인 레코드를 반환함</a:t>
            </a:r>
            <a:endParaRPr lang="en-US" altLang="ko-KR" sz="1600" dirty="0"/>
          </a:p>
          <a:p>
            <a:pPr lvl="1"/>
            <a:r>
              <a:rPr lang="en-US" altLang="ko-KR" dirty="0"/>
              <a:t>OR</a:t>
            </a:r>
          </a:p>
          <a:p>
            <a:pPr lvl="2"/>
            <a:r>
              <a:rPr lang="ko-KR" altLang="en-US" sz="1600" dirty="0"/>
              <a:t>여러 조건 중에서 하나 이상의 조건이 참인 레코드를 반환함</a:t>
            </a:r>
            <a:endParaRPr lang="en-US" altLang="ko-KR" sz="1600" dirty="0"/>
          </a:p>
          <a:p>
            <a:pPr lvl="1"/>
            <a:r>
              <a:rPr lang="en-US" altLang="ko-KR" dirty="0"/>
              <a:t>NOT</a:t>
            </a:r>
          </a:p>
          <a:p>
            <a:pPr lvl="2"/>
            <a:r>
              <a:rPr lang="ko-KR" altLang="en-US" sz="1600" dirty="0"/>
              <a:t>부정을 의미하는 연산자</a:t>
            </a:r>
            <a:endParaRPr lang="en-US" altLang="ko-KR" sz="1600" dirty="0"/>
          </a:p>
          <a:p>
            <a:pPr lvl="1"/>
            <a:r>
              <a:rPr lang="en-US" altLang="ko-KR" dirty="0"/>
              <a:t>AND, OR, NOT </a:t>
            </a:r>
            <a:r>
              <a:rPr lang="ko-KR" altLang="en-US" dirty="0"/>
              <a:t>연산자를 교집합</a:t>
            </a:r>
            <a:r>
              <a:rPr lang="en-US" altLang="ko-KR" dirty="0"/>
              <a:t>, </a:t>
            </a:r>
            <a:r>
              <a:rPr lang="ko-KR" altLang="en-US" dirty="0"/>
              <a:t>합집합</a:t>
            </a:r>
            <a:r>
              <a:rPr lang="en-US" altLang="ko-KR" dirty="0"/>
              <a:t>, </a:t>
            </a:r>
            <a:r>
              <a:rPr lang="ko-KR" altLang="en-US" dirty="0"/>
              <a:t>여집합으로 대응시킬 수 있음</a:t>
            </a:r>
          </a:p>
        </p:txBody>
      </p:sp>
      <p:pic>
        <p:nvPicPr>
          <p:cNvPr id="5" name="그림 4" descr="텍스트, 도표, 원, 스크린샷이(가) 표시된 사진&#10;&#10;자동 생성된 설명">
            <a:extLst>
              <a:ext uri="{FF2B5EF4-FFF2-40B4-BE49-F238E27FC236}">
                <a16:creationId xmlns:a16="http://schemas.microsoft.com/office/drawing/2014/main" id="{FE443846-1121-C5F6-1F4D-21070533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6" y="4810724"/>
            <a:ext cx="5438768" cy="187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9316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7D2EC-A6E4-C745-0E82-DFD6C442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99E05-AC0A-E631-33B0-8DAFEF47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2-11]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도시가 ‘</a:t>
            </a:r>
            <a:r>
              <a:rPr lang="ko-KR" altLang="en-US" dirty="0" err="1">
                <a:solidFill>
                  <a:schemeClr val="tx1"/>
                </a:solidFill>
              </a:rPr>
              <a:t>부산광역시’이면서</a:t>
            </a:r>
            <a:r>
              <a:rPr lang="ko-KR" altLang="en-US" dirty="0">
                <a:solidFill>
                  <a:schemeClr val="tx1"/>
                </a:solidFill>
              </a:rPr>
              <a:t> 마일리지가 </a:t>
            </a:r>
            <a:r>
              <a:rPr lang="en-US" altLang="ko-KR" dirty="0">
                <a:solidFill>
                  <a:schemeClr val="tx1"/>
                </a:solidFill>
              </a:rPr>
              <a:t>1,000</a:t>
            </a:r>
            <a:r>
              <a:rPr lang="ko-KR" altLang="en-US" dirty="0">
                <a:solidFill>
                  <a:schemeClr val="tx1"/>
                </a:solidFill>
              </a:rPr>
              <a:t>점보다 작은 고객의 모든 정보를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66B63F-50A0-F301-611A-75ADAE49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4" y="1583119"/>
            <a:ext cx="6469271" cy="20037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942432-8BC3-E3AC-683A-7ED81FDC9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400" y="3834045"/>
            <a:ext cx="3993201" cy="273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5327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0C0E2-CA05-75AC-872A-4ACACCAC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집합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AC34A-965D-0B8F-3F35-A529B6DA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 연산자</a:t>
            </a:r>
            <a:endParaRPr lang="en-US" altLang="ko-KR" dirty="0"/>
          </a:p>
          <a:p>
            <a:pPr lvl="1"/>
            <a:r>
              <a:rPr lang="en-US" altLang="ko-KR" dirty="0"/>
              <a:t>MySQL</a:t>
            </a:r>
            <a:r>
              <a:rPr lang="ko-KR" altLang="en-US" dirty="0"/>
              <a:t>은 집합 연산자 중에서 합집합에 대한 연산자만 제공함</a:t>
            </a:r>
            <a:endParaRPr lang="en-US" altLang="ko-KR" dirty="0"/>
          </a:p>
          <a:p>
            <a:pPr lvl="1"/>
            <a:r>
              <a:rPr lang="ko-KR" altLang="en-US" dirty="0"/>
              <a:t>집합 연산자를 사용한 쿼리문에는 두 개 이상의 </a:t>
            </a:r>
            <a:r>
              <a:rPr lang="en-US" altLang="ko-KR" dirty="0"/>
              <a:t>SELECT</a:t>
            </a:r>
            <a:r>
              <a:rPr lang="ko-KR" altLang="en-US" dirty="0"/>
              <a:t>문이 들어있어야 함</a:t>
            </a:r>
            <a:endParaRPr lang="en-US" altLang="ko-KR" dirty="0"/>
          </a:p>
          <a:p>
            <a:pPr lvl="1"/>
            <a:r>
              <a:rPr lang="ko-KR" altLang="en-US" dirty="0"/>
              <a:t>두 개의 </a:t>
            </a:r>
            <a:r>
              <a:rPr lang="en-US" altLang="ko-KR" dirty="0"/>
              <a:t>SELECT</a:t>
            </a:r>
            <a:r>
              <a:rPr lang="ko-KR" altLang="en-US" dirty="0"/>
              <a:t>문 사이에 집합 연산자를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pPr lvl="1"/>
            <a:r>
              <a:rPr lang="en-US" altLang="ko-KR" dirty="0"/>
              <a:t>UNION</a:t>
            </a:r>
          </a:p>
          <a:p>
            <a:pPr lvl="2"/>
            <a:r>
              <a:rPr lang="ko-KR" altLang="en-US" sz="1600" dirty="0"/>
              <a:t>합집합 연산자</a:t>
            </a:r>
            <a:endParaRPr lang="en-US" altLang="ko-KR" sz="1600" dirty="0"/>
          </a:p>
          <a:p>
            <a:pPr lvl="2"/>
            <a:r>
              <a:rPr lang="en-US" altLang="ko-KR" sz="1600" dirty="0"/>
              <a:t>UNION ALL : </a:t>
            </a:r>
            <a:r>
              <a:rPr lang="ko-KR" altLang="en-US" sz="1600" dirty="0"/>
              <a:t>중복된 레코드까지 모두 다 나타내는 합집합 연산자</a:t>
            </a:r>
            <a:endParaRPr lang="en-US" altLang="ko-KR" sz="1600" dirty="0"/>
          </a:p>
          <a:p>
            <a:pPr lvl="1"/>
            <a:r>
              <a:rPr lang="en-US" altLang="ko-KR" dirty="0"/>
              <a:t>UNION </a:t>
            </a:r>
            <a:r>
              <a:rPr lang="ko-KR" altLang="en-US" dirty="0"/>
              <a:t>연산자를 사용할 때는 주의할 점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600" dirty="0"/>
              <a:t>각 </a:t>
            </a:r>
            <a:r>
              <a:rPr lang="en-US" altLang="ko-KR" sz="1600" dirty="0"/>
              <a:t>SELECT</a:t>
            </a:r>
            <a:r>
              <a:rPr lang="ko-KR" altLang="en-US" sz="1600" dirty="0"/>
              <a:t>문에서 컬럼의 개수는 동일해야 한다</a:t>
            </a:r>
            <a:r>
              <a:rPr lang="en-US" altLang="ko-KR" sz="1600" dirty="0"/>
              <a:t>.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600" dirty="0"/>
              <a:t>각 </a:t>
            </a:r>
            <a:r>
              <a:rPr lang="en-US" altLang="ko-KR" sz="1600" dirty="0"/>
              <a:t>SELECT</a:t>
            </a:r>
            <a:r>
              <a:rPr lang="ko-KR" altLang="en-US" sz="1600" dirty="0"/>
              <a:t>문에서 같은 위치에 존재하는 컬럼의 데이터 타입은 동일하거나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상호 호환이 가능해야 함</a:t>
            </a:r>
          </a:p>
        </p:txBody>
      </p:sp>
    </p:spTree>
    <p:extLst>
      <p:ext uri="{BB962C8B-B14F-4D97-AF65-F5344CB8AC3E}">
        <p14:creationId xmlns:p14="http://schemas.microsoft.com/office/powerpoint/2010/main" val="390549566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0C0E2-CA05-75AC-872A-4ACACCAC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집합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AC34A-965D-0B8F-3F35-A529B6DA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 연산자</a:t>
            </a:r>
            <a:endParaRPr lang="en-US" altLang="ko-KR" dirty="0"/>
          </a:p>
        </p:txBody>
      </p:sp>
      <p:pic>
        <p:nvPicPr>
          <p:cNvPr id="5" name="그림 4" descr="텍스트, 스크린샷, 도표, 원이(가) 표시된 사진&#10;&#10;자동 생성된 설명">
            <a:extLst>
              <a:ext uri="{FF2B5EF4-FFF2-40B4-BE49-F238E27FC236}">
                <a16:creationId xmlns:a16="http://schemas.microsoft.com/office/drawing/2014/main" id="{B7FAF8FA-8DCA-DF2E-9F7E-B3C44321B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5" y="1651063"/>
            <a:ext cx="7124070" cy="398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645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0C0E2-CA05-75AC-872A-4ACACCAC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집합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AC34A-965D-0B8F-3F35-A529B6DA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‘</a:t>
            </a:r>
            <a:r>
              <a:rPr lang="ko-KR" altLang="en-US" dirty="0" err="1">
                <a:solidFill>
                  <a:schemeClr val="tx1"/>
                </a:solidFill>
              </a:rPr>
              <a:t>부산광역시’에</a:t>
            </a:r>
            <a:r>
              <a:rPr lang="ko-KR" altLang="en-US" dirty="0">
                <a:solidFill>
                  <a:schemeClr val="tx1"/>
                </a:solidFill>
              </a:rPr>
              <a:t> 살거나 마일리지가 </a:t>
            </a:r>
            <a:r>
              <a:rPr lang="en-US" altLang="ko-KR" dirty="0">
                <a:solidFill>
                  <a:schemeClr val="tx1"/>
                </a:solidFill>
              </a:rPr>
              <a:t>1,000</a:t>
            </a:r>
            <a:r>
              <a:rPr lang="ko-KR" altLang="en-US" dirty="0">
                <a:solidFill>
                  <a:schemeClr val="tx1"/>
                </a:solidFill>
              </a:rPr>
              <a:t>점보다 작은 고객에 대하여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도시를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결과는 고객번호 순으로 정렬합니다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539058-DBCE-072C-E91D-3DC952AE38F7}"/>
              </a:ext>
            </a:extLst>
          </p:cNvPr>
          <p:cNvGrpSpPr/>
          <p:nvPr/>
        </p:nvGrpSpPr>
        <p:grpSpPr>
          <a:xfrm>
            <a:off x="1315587" y="1808820"/>
            <a:ext cx="6498205" cy="4926215"/>
            <a:chOff x="1315587" y="1940494"/>
            <a:chExt cx="6498205" cy="492621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0D5B4A6-0E48-0008-ED02-EDDF8F8A7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0208" y="1940494"/>
              <a:ext cx="6483584" cy="351373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4DB3B59-68DF-3361-FB73-1BADA978F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587" y="5449767"/>
              <a:ext cx="3155916" cy="1416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842344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0C0E2-CA05-75AC-872A-4ACACCAC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집합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AC34A-965D-0B8F-3F35-A529B6DA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‘</a:t>
            </a:r>
            <a:r>
              <a:rPr lang="ko-KR" altLang="en-US" dirty="0" err="1">
                <a:solidFill>
                  <a:schemeClr val="tx1"/>
                </a:solidFill>
              </a:rPr>
              <a:t>부산광역시’에</a:t>
            </a:r>
            <a:r>
              <a:rPr lang="ko-KR" altLang="en-US" dirty="0">
                <a:solidFill>
                  <a:schemeClr val="tx1"/>
                </a:solidFill>
              </a:rPr>
              <a:t> 살거나 마일리지가 </a:t>
            </a:r>
            <a:r>
              <a:rPr lang="en-US" altLang="ko-KR" dirty="0">
                <a:solidFill>
                  <a:schemeClr val="tx1"/>
                </a:solidFill>
              </a:rPr>
              <a:t>1,000</a:t>
            </a:r>
            <a:r>
              <a:rPr lang="ko-KR" altLang="en-US" dirty="0">
                <a:solidFill>
                  <a:schemeClr val="tx1"/>
                </a:solidFill>
              </a:rPr>
              <a:t>점보다 작은 고객에 대하여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도시를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결과는 고객번호 순으로 정렬합니다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연산자를 사용한 해결법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BABA81-8F36-90DA-7AA3-C94876F4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2168860"/>
            <a:ext cx="6483584" cy="211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415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C1B27-4B1E-772E-8346-E00833A9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IS NULL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22FD3-9583-B9D6-93CA-B49F2D68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NULL(Unknown Value)</a:t>
            </a:r>
          </a:p>
          <a:p>
            <a:pPr lvl="1"/>
            <a:r>
              <a:rPr lang="en-US" altLang="ko-KR" dirty="0"/>
              <a:t>NULL</a:t>
            </a:r>
            <a:r>
              <a:rPr lang="ko-KR" altLang="en-US" dirty="0"/>
              <a:t>은 알 수 없는 값을 의미함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이나 빈 문자열</a:t>
            </a:r>
            <a:r>
              <a:rPr lang="en-US" altLang="ko-KR" dirty="0"/>
              <a:t>(Empty String)</a:t>
            </a:r>
            <a:r>
              <a:rPr lang="ko-KR" altLang="en-US" dirty="0"/>
              <a:t>과는 다른 의미함</a:t>
            </a:r>
            <a:endParaRPr lang="en-US" altLang="ko-KR" dirty="0"/>
          </a:p>
          <a:p>
            <a:pPr lvl="1"/>
            <a:r>
              <a:rPr lang="ko-KR" altLang="en-US" dirty="0"/>
              <a:t>컬럼에 값이 들어있지 않은 데이터를 검색하기 위해서는 </a:t>
            </a:r>
            <a:r>
              <a:rPr lang="en-US" altLang="ko-KR" dirty="0"/>
              <a:t>IS NULL</a:t>
            </a:r>
            <a:r>
              <a:rPr lang="ko-KR" altLang="en-US" dirty="0"/>
              <a:t>을 사용해야 함</a:t>
            </a:r>
            <a:endParaRPr lang="en-US" altLang="ko-KR" dirty="0"/>
          </a:p>
          <a:p>
            <a:pPr lvl="2"/>
            <a:r>
              <a:rPr lang="en-US" altLang="ko-KR" dirty="0"/>
              <a:t>= NULL</a:t>
            </a:r>
            <a:r>
              <a:rPr lang="ko-KR" altLang="en-US" dirty="0"/>
              <a:t>이 아님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2104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데이터 조회를 위한 </a:t>
            </a:r>
            <a:r>
              <a:rPr lang="en-US" altLang="ko-KR" dirty="0"/>
              <a:t>SQL </a:t>
            </a:r>
            <a:r>
              <a:rPr lang="ko-KR" altLang="en-US" dirty="0"/>
              <a:t>문법을 이해할 수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SELECT</a:t>
            </a:r>
            <a:r>
              <a:rPr lang="ko-KR" altLang="en-US" dirty="0"/>
              <a:t>절</a:t>
            </a:r>
            <a:r>
              <a:rPr lang="en-US" altLang="ko-KR" dirty="0"/>
              <a:t>, WHERE</a:t>
            </a:r>
            <a:r>
              <a:rPr lang="ko-KR" altLang="en-US" dirty="0"/>
              <a:t>절</a:t>
            </a:r>
            <a:r>
              <a:rPr lang="en-US" altLang="ko-KR" dirty="0"/>
              <a:t>, ORDER BY</a:t>
            </a:r>
            <a:r>
              <a:rPr lang="ko-KR" altLang="en-US" dirty="0"/>
              <a:t>절 및 </a:t>
            </a:r>
            <a:r>
              <a:rPr lang="en-US" altLang="ko-KR" dirty="0"/>
              <a:t>LIMIT n</a:t>
            </a:r>
            <a:r>
              <a:rPr lang="ko-KR" altLang="en-US" dirty="0"/>
              <a:t>에 대한 문법을 이해할 수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SQL</a:t>
            </a:r>
            <a:r>
              <a:rPr lang="ko-KR" altLang="en-US" dirty="0"/>
              <a:t>문에서 연산자를 활용할 수 있습니다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C1B27-4B1E-772E-8346-E00833A9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IS NULL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22FD3-9583-B9D6-93CA-B49F2D68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지역에 값이 들어있지 않는 고객의 정보를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/>
              <a:t>실행결과 </a:t>
            </a:r>
            <a:r>
              <a:rPr lang="en-US" altLang="ko-KR" dirty="0"/>
              <a:t>0</a:t>
            </a:r>
            <a:r>
              <a:rPr lang="ko-KR" altLang="en-US" dirty="0"/>
              <a:t>개의 레코드가 나옴</a:t>
            </a:r>
            <a:endParaRPr lang="en-US" altLang="ko-KR" dirty="0"/>
          </a:p>
          <a:p>
            <a:pPr lvl="1"/>
            <a:r>
              <a:rPr lang="ko-KR" altLang="en-US" dirty="0"/>
              <a:t>빈 문자열을 검색했을 때는 레코드가 검색됨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8BBD36-D213-5CEA-E764-23CE9F8F2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30" y="1358770"/>
            <a:ext cx="6490740" cy="17675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DCF39E-4ABC-4646-767C-CF18FE5AB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148" y="4304879"/>
            <a:ext cx="6476427" cy="9446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7D4789-463B-3863-D786-80079087D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148" y="5239071"/>
            <a:ext cx="5932550" cy="144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6115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C1B27-4B1E-772E-8346-E00833A9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IS NULL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22FD3-9583-B9D6-93CA-B49F2D68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지역에 값이 들어있지 않는 고객의 정보를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IS NULL</a:t>
            </a:r>
            <a:r>
              <a:rPr lang="ko-KR" altLang="en-US" dirty="0">
                <a:solidFill>
                  <a:schemeClr val="tx1"/>
                </a:solidFill>
              </a:rPr>
              <a:t>을 사용했을 때 검색되지 않은 이유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altLang="ko-KR" sz="1600" dirty="0">
                <a:solidFill>
                  <a:schemeClr val="tx1"/>
                </a:solidFill>
              </a:rPr>
              <a:t>NULL</a:t>
            </a:r>
            <a:r>
              <a:rPr lang="ko-KR" altLang="en-US" sz="1600" dirty="0">
                <a:solidFill>
                  <a:schemeClr val="tx1"/>
                </a:solidFill>
              </a:rPr>
              <a:t>과 빈 문자열은 의미가 서로 다르기 때문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2"/>
            <a:r>
              <a:rPr lang="en-US" altLang="ko-KR" sz="1600" dirty="0">
                <a:solidFill>
                  <a:schemeClr val="tx1"/>
                </a:solidFill>
              </a:rPr>
              <a:t>CSV </a:t>
            </a:r>
            <a:r>
              <a:rPr lang="ko-KR" altLang="en-US" sz="1600" dirty="0">
                <a:solidFill>
                  <a:schemeClr val="tx1"/>
                </a:solidFill>
              </a:rPr>
              <a:t>파일에서 테이블로 가져오기를 했을 때 값이 들어있지 않은 셀은 </a:t>
            </a:r>
            <a:r>
              <a:rPr lang="en-US" altLang="ko-KR" sz="1600" dirty="0">
                <a:solidFill>
                  <a:schemeClr val="tx1"/>
                </a:solidFill>
              </a:rPr>
              <a:t>NULL</a:t>
            </a:r>
            <a:r>
              <a:rPr lang="ko-KR" altLang="en-US" sz="1600" dirty="0">
                <a:solidFill>
                  <a:schemeClr val="tx1"/>
                </a:solidFill>
              </a:rPr>
              <a:t>이 아닌 빈 문자열로 저장됨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ko-KR" altLang="en-US" sz="1600" dirty="0">
                <a:solidFill>
                  <a:schemeClr val="tx1"/>
                </a:solidFill>
              </a:rPr>
              <a:t>따라서 </a:t>
            </a:r>
            <a:r>
              <a:rPr lang="en-US" altLang="ko-KR" sz="1600" dirty="0">
                <a:solidFill>
                  <a:schemeClr val="tx1"/>
                </a:solidFill>
              </a:rPr>
              <a:t>IS NULL</a:t>
            </a:r>
            <a:r>
              <a:rPr lang="ko-KR" altLang="en-US" sz="1600" dirty="0">
                <a:solidFill>
                  <a:schemeClr val="tx1"/>
                </a:solidFill>
              </a:rPr>
              <a:t>을 사용하여 레코드를 조회하면 결과가 나오지 않음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해결 방법</a:t>
            </a:r>
            <a:r>
              <a:rPr lang="en-US" altLang="ko-KR" dirty="0">
                <a:solidFill>
                  <a:schemeClr val="tx1"/>
                </a:solidFill>
              </a:rPr>
              <a:t>) UPDATE</a:t>
            </a:r>
            <a:r>
              <a:rPr lang="ko-KR" altLang="en-US" dirty="0">
                <a:solidFill>
                  <a:schemeClr val="tx1"/>
                </a:solidFill>
              </a:rPr>
              <a:t>문으로 문자열을 </a:t>
            </a:r>
            <a:r>
              <a:rPr lang="en-US" altLang="ko-KR" dirty="0">
                <a:solidFill>
                  <a:schemeClr val="tx1"/>
                </a:solidFill>
              </a:rPr>
              <a:t>NULL</a:t>
            </a:r>
            <a:r>
              <a:rPr lang="ko-KR" altLang="en-US" dirty="0">
                <a:solidFill>
                  <a:schemeClr val="tx1"/>
                </a:solidFill>
              </a:rPr>
              <a:t>로 변경하기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sz="1000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지역 컬럼의 값이 </a:t>
            </a:r>
            <a:r>
              <a:rPr lang="en-US" altLang="ko-KR" dirty="0">
                <a:solidFill>
                  <a:schemeClr val="tx1"/>
                </a:solidFill>
              </a:rPr>
              <a:t>NULL</a:t>
            </a:r>
            <a:r>
              <a:rPr lang="ko-KR" altLang="en-US" dirty="0">
                <a:solidFill>
                  <a:schemeClr val="tx1"/>
                </a:solidFill>
              </a:rPr>
              <a:t>인 레코드를 다시 검색하기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60E9F0-7B89-41CA-FF47-5870AEE32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3644850"/>
            <a:ext cx="6476427" cy="9374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7AF182-5046-9945-6B88-A69F34C76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94" y="5119280"/>
            <a:ext cx="6483584" cy="9589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A21315-9633-D1A8-3756-14F9360C7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724" y="5119280"/>
            <a:ext cx="5425756" cy="130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3906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C1B27-4B1E-772E-8346-E00833A9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IS NULL </a:t>
            </a:r>
            <a:r>
              <a:rPr lang="ko-KR" altLang="en-US" dirty="0"/>
              <a:t>연산자</a:t>
            </a:r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ABAA4496-8A86-46F4-CC87-6BD5A5BBF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218" y="617411"/>
            <a:ext cx="5989927" cy="6186964"/>
          </a:xfrm>
        </p:spPr>
      </p:pic>
    </p:spTree>
    <p:extLst>
      <p:ext uri="{BB962C8B-B14F-4D97-AF65-F5344CB8AC3E}">
        <p14:creationId xmlns:p14="http://schemas.microsoft.com/office/powerpoint/2010/main" val="27099834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D1B48-EB36-9612-EAE0-0EDD80FA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IN</a:t>
            </a:r>
            <a:r>
              <a:rPr lang="ko-KR" altLang="en-US" dirty="0"/>
              <a:t>과 </a:t>
            </a:r>
            <a:r>
              <a:rPr lang="en-US" altLang="ko-KR" dirty="0"/>
              <a:t>BETWEEN...AND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AB62-568A-AC69-9C92-B541F6729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</a:t>
            </a:r>
            <a:r>
              <a:rPr lang="ko-KR" altLang="en-US" dirty="0"/>
              <a:t>과 </a:t>
            </a:r>
            <a:r>
              <a:rPr lang="en-US" altLang="ko-KR" dirty="0"/>
              <a:t>BETWEEN...AND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en-US" altLang="ko-KR" dirty="0"/>
              <a:t>WHERE</a:t>
            </a:r>
            <a:r>
              <a:rPr lang="ko-KR" altLang="en-US" dirty="0"/>
              <a:t>절을 조금 더 쉽고 효율적으로 사용할 수 있게 도와주는 연산자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IN</a:t>
            </a:r>
          </a:p>
          <a:p>
            <a:pPr lvl="1"/>
            <a:r>
              <a:rPr lang="ko-KR" altLang="en-US" dirty="0"/>
              <a:t>동일한 컬럼에 대해서 </a:t>
            </a:r>
            <a:r>
              <a:rPr lang="en-US" altLang="ko-KR" dirty="0"/>
              <a:t>OR</a:t>
            </a:r>
            <a:r>
              <a:rPr lang="ko-KR" altLang="en-US" dirty="0"/>
              <a:t>을 수행해야 하는 경우 더 간단히 해결해주는 연산자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BETWEEN...AND</a:t>
            </a:r>
          </a:p>
          <a:p>
            <a:pPr lvl="1"/>
            <a:r>
              <a:rPr lang="ko-KR" altLang="en-US" dirty="0"/>
              <a:t>동일한 컬럼에 대해서 ‘</a:t>
            </a:r>
            <a:r>
              <a:rPr lang="en-US" altLang="ko-KR" dirty="0"/>
              <a:t>~</a:t>
            </a:r>
            <a:r>
              <a:rPr lang="ko-KR" altLang="en-US" dirty="0"/>
              <a:t>이상 </a:t>
            </a:r>
            <a:r>
              <a:rPr lang="en-US" altLang="ko-KR" dirty="0"/>
              <a:t>~</a:t>
            </a:r>
            <a:r>
              <a:rPr lang="ko-KR" altLang="en-US" dirty="0" err="1"/>
              <a:t>이하’라는</a:t>
            </a:r>
            <a:r>
              <a:rPr lang="ko-KR" altLang="en-US" dirty="0"/>
              <a:t> 조건이 있는 경우에 더 간단히 해결해주는 연산자</a:t>
            </a:r>
          </a:p>
        </p:txBody>
      </p:sp>
    </p:spTree>
    <p:extLst>
      <p:ext uri="{BB962C8B-B14F-4D97-AF65-F5344CB8AC3E}">
        <p14:creationId xmlns:p14="http://schemas.microsoft.com/office/powerpoint/2010/main" val="108840976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D1B48-EB36-9612-EAE0-0EDD80FA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IN</a:t>
            </a:r>
            <a:r>
              <a:rPr lang="ko-KR" altLang="en-US" dirty="0"/>
              <a:t>과 </a:t>
            </a:r>
            <a:r>
              <a:rPr lang="en-US" altLang="ko-KR" dirty="0"/>
              <a:t>BETWEEN...AND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AB62-568A-AC69-9C92-B541F6729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2-14]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담당자직위가 ‘영업 </a:t>
            </a:r>
            <a:r>
              <a:rPr lang="ko-KR" altLang="en-US" dirty="0" err="1">
                <a:solidFill>
                  <a:schemeClr val="tx1"/>
                </a:solidFill>
              </a:rPr>
              <a:t>과장’이거나</a:t>
            </a:r>
            <a:r>
              <a:rPr lang="ko-KR" altLang="en-US" dirty="0">
                <a:solidFill>
                  <a:schemeClr val="tx1"/>
                </a:solidFill>
              </a:rPr>
              <a:t> ‘마케팅 </a:t>
            </a:r>
            <a:r>
              <a:rPr lang="ko-KR" altLang="en-US" dirty="0" err="1">
                <a:solidFill>
                  <a:schemeClr val="tx1"/>
                </a:solidFill>
              </a:rPr>
              <a:t>과장’인</a:t>
            </a:r>
            <a:r>
              <a:rPr lang="ko-KR" altLang="en-US" dirty="0">
                <a:solidFill>
                  <a:schemeClr val="tx1"/>
                </a:solidFill>
              </a:rPr>
              <a:t> 고객에 대하여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담당자직위를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IN</a:t>
            </a:r>
            <a:r>
              <a:rPr lang="ko-KR" altLang="en-US" dirty="0">
                <a:solidFill>
                  <a:schemeClr val="tx1"/>
                </a:solidFill>
              </a:rPr>
              <a:t>을 사용한 해결 방법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D55368-BE3D-00AA-A7E0-FA848C9BA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29" y="1448780"/>
            <a:ext cx="5927541" cy="1503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275F5B-A6C2-D20B-DE68-E5534A4D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229" y="3429000"/>
            <a:ext cx="5935414" cy="254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0775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D1B48-EB36-9612-EAE0-0EDD80FA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IN</a:t>
            </a:r>
            <a:r>
              <a:rPr lang="ko-KR" altLang="en-US" dirty="0"/>
              <a:t>과 </a:t>
            </a:r>
            <a:r>
              <a:rPr lang="en-US" altLang="ko-KR" dirty="0"/>
              <a:t>BETWEEN...AND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AB62-568A-AC69-9C92-B541F6729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2-15]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마일리지가 </a:t>
            </a:r>
            <a:r>
              <a:rPr lang="en-US" altLang="ko-KR" dirty="0">
                <a:solidFill>
                  <a:schemeClr val="tx1"/>
                </a:solidFill>
              </a:rPr>
              <a:t>100,000</a:t>
            </a:r>
            <a:r>
              <a:rPr lang="ko-KR" altLang="en-US" dirty="0">
                <a:solidFill>
                  <a:schemeClr val="tx1"/>
                </a:solidFill>
              </a:rPr>
              <a:t>점 이상 </a:t>
            </a:r>
            <a:r>
              <a:rPr lang="en-US" altLang="ko-KR" dirty="0">
                <a:solidFill>
                  <a:schemeClr val="tx1"/>
                </a:solidFill>
              </a:rPr>
              <a:t>200,000</a:t>
            </a:r>
            <a:r>
              <a:rPr lang="ko-KR" altLang="en-US" dirty="0">
                <a:solidFill>
                  <a:schemeClr val="tx1"/>
                </a:solidFill>
              </a:rPr>
              <a:t>점 이하인 고객에 대해 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BETWEEN...AND</a:t>
            </a:r>
            <a:r>
              <a:rPr lang="ko-KR" altLang="en-US" dirty="0">
                <a:solidFill>
                  <a:schemeClr val="tx1"/>
                </a:solidFill>
              </a:rPr>
              <a:t>를 사용한 해결 방법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FCCCB8-7878-F055-1F48-A0268DE26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4" y="1493785"/>
            <a:ext cx="6469271" cy="1388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36E07F-8818-A3AF-7A98-5C003412B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51" y="3470366"/>
            <a:ext cx="6483584" cy="118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5697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CF72-4FC1-B743-DFDC-EAC8FFCF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LIKE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9E637-7411-2333-AE19-F6F091151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LIKE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/>
              <a:t>특정 문자열이 지정된 패턴과 일치하는지 확인할 때 사용함</a:t>
            </a:r>
            <a:endParaRPr lang="en-US" altLang="ko-KR" dirty="0"/>
          </a:p>
          <a:p>
            <a:pPr lvl="1"/>
            <a:r>
              <a:rPr lang="ko-KR" altLang="en-US" dirty="0"/>
              <a:t>와일드카드 문자</a:t>
            </a:r>
            <a:r>
              <a:rPr lang="en-US" altLang="ko-KR" dirty="0"/>
              <a:t>(%, _)</a:t>
            </a:r>
            <a:r>
              <a:rPr lang="ko-KR" altLang="en-US" dirty="0"/>
              <a:t>와 함께 사용하여 원하는 결과를 얻을 수 있음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LIKE</a:t>
            </a:r>
            <a:r>
              <a:rPr lang="ko-KR" altLang="en-US" dirty="0"/>
              <a:t>와 와일드카드 문자를 함께 사용하지 않으면 </a:t>
            </a:r>
            <a:r>
              <a:rPr lang="en-US" altLang="ko-KR" dirty="0"/>
              <a:t>= </a:t>
            </a:r>
            <a:r>
              <a:rPr lang="ko-KR" altLang="en-US" dirty="0"/>
              <a:t>기호를 사용한 것과 동일한 결과가 나옴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E671BC8-C497-F64F-18A9-51CF10AF6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30" y="2843935"/>
            <a:ext cx="6490740" cy="19608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4EB3EE-5C50-CF89-4DAD-CEECAAF4A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943" y="5114142"/>
            <a:ext cx="6476427" cy="138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5326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CF72-4FC1-B743-DFDC-EAC8FFCF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LIKE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9E637-7411-2333-AE19-F6F091151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2-16]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도시가 ‘</a:t>
            </a:r>
            <a:r>
              <a:rPr lang="ko-KR" altLang="en-US" dirty="0" err="1">
                <a:solidFill>
                  <a:schemeClr val="tx1"/>
                </a:solidFill>
              </a:rPr>
              <a:t>광역시’이면서</a:t>
            </a:r>
            <a:r>
              <a:rPr lang="ko-KR" altLang="en-US" dirty="0">
                <a:solidFill>
                  <a:schemeClr val="tx1"/>
                </a:solidFill>
              </a:rPr>
              <a:t> 고객번호 두 번째 글자 또는 세 번째 글자가 ‘</a:t>
            </a:r>
            <a:r>
              <a:rPr lang="en-US" altLang="ko-KR" dirty="0">
                <a:solidFill>
                  <a:schemeClr val="tx1"/>
                </a:solidFill>
              </a:rPr>
              <a:t>C’</a:t>
            </a:r>
            <a:r>
              <a:rPr lang="ko-KR" altLang="en-US" dirty="0">
                <a:solidFill>
                  <a:schemeClr val="tx1"/>
                </a:solidFill>
              </a:rPr>
              <a:t>인 고객의 모든 정보를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65E171-DD59-6086-BE2C-B2695750E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1673805"/>
            <a:ext cx="6476427" cy="22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2752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CF72-4FC1-B743-DFDC-EAC8FFCF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LIKE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9E637-7411-2333-AE19-F6F091151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조건의 우선순위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WHERE</a:t>
            </a:r>
            <a:r>
              <a:rPr lang="ko-KR" altLang="en-US" dirty="0">
                <a:solidFill>
                  <a:schemeClr val="tx1"/>
                </a:solidFill>
              </a:rPr>
              <a:t>절에서 조건의 우선순위를 지정해야 하는 경우 소괄호</a:t>
            </a:r>
            <a:r>
              <a:rPr lang="en-US" altLang="ko-KR" dirty="0">
                <a:solidFill>
                  <a:schemeClr val="tx1"/>
                </a:solidFill>
              </a:rPr>
              <a:t>(( ))</a:t>
            </a:r>
            <a:r>
              <a:rPr lang="ko-KR" altLang="en-US" dirty="0">
                <a:solidFill>
                  <a:schemeClr val="tx1"/>
                </a:solidFill>
              </a:rPr>
              <a:t>를 사용함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우선순위를 표현하지 않은 경우에는 잘못된 결과가 반환될 수 있음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예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예제 </a:t>
            </a:r>
            <a:r>
              <a:rPr lang="en-US" altLang="ko-KR" dirty="0">
                <a:solidFill>
                  <a:schemeClr val="tx1"/>
                </a:solidFill>
              </a:rPr>
              <a:t>2-16]</a:t>
            </a:r>
            <a:r>
              <a:rPr lang="ko-KR" altLang="en-US" dirty="0">
                <a:solidFill>
                  <a:schemeClr val="tx1"/>
                </a:solidFill>
              </a:rPr>
              <a:t>에서 괄호를 넣지 않으면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가 먼저 수행된 후에 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가 수행됨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따라서 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ko-KR" altLang="en-US" dirty="0">
                <a:solidFill>
                  <a:schemeClr val="tx1"/>
                </a:solidFill>
              </a:rPr>
              <a:t>와 같이 괄호를 사용하여 우선순위를 명시적으로 지정해야 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E704BE-DA9B-C0DC-D7FE-19B6F3C71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30" y="2573905"/>
            <a:ext cx="6032739" cy="9160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F3CA7B-5581-310A-4FF9-38D8DF95B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630" y="4149080"/>
            <a:ext cx="5911082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4103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CF72-4FC1-B743-DFDC-EAC8FFCF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LIKE </a:t>
            </a:r>
            <a:r>
              <a:rPr lang="ko-KR" altLang="en-US" dirty="0"/>
              <a:t>연산자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2C87D6B-C979-BA85-9154-9AD757BE8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328" y="1474066"/>
            <a:ext cx="6039706" cy="4225780"/>
          </a:xfrm>
        </p:spPr>
      </p:pic>
    </p:spTree>
    <p:extLst>
      <p:ext uri="{BB962C8B-B14F-4D97-AF65-F5344CB8AC3E}">
        <p14:creationId xmlns:p14="http://schemas.microsoft.com/office/powerpoint/2010/main" val="22996578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BF091D-3815-0B4B-01E5-F8CDE745F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62" y="595116"/>
            <a:ext cx="5306477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1434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CF72-4FC1-B743-DFDC-EAC8FFCF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LIKE </a:t>
            </a:r>
            <a:r>
              <a:rPr lang="ko-KR" altLang="en-US" dirty="0"/>
              <a:t>연산자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AE7AB4E-4D00-2F23-DD97-1E8CD381C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495" y="617411"/>
            <a:ext cx="5661372" cy="6186964"/>
          </a:xfrm>
        </p:spPr>
      </p:pic>
    </p:spTree>
    <p:extLst>
      <p:ext uri="{BB962C8B-B14F-4D97-AF65-F5344CB8AC3E}">
        <p14:creationId xmlns:p14="http://schemas.microsoft.com/office/powerpoint/2010/main" val="425685686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CF72-4FC1-B743-DFDC-EAC8FFCF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LIKE </a:t>
            </a:r>
            <a:r>
              <a:rPr lang="ko-KR" altLang="en-US" dirty="0"/>
              <a:t>연산자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0FD047F-6938-28D5-0A9B-0F2F55FE4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826" y="774700"/>
            <a:ext cx="5968711" cy="5624513"/>
          </a:xfrm>
        </p:spPr>
      </p:pic>
    </p:spTree>
    <p:extLst>
      <p:ext uri="{BB962C8B-B14F-4D97-AF65-F5344CB8AC3E}">
        <p14:creationId xmlns:p14="http://schemas.microsoft.com/office/powerpoint/2010/main" val="370219040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A9DBA-EA49-8D92-E955-6435D87CD0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r>
              <a:rPr lang="ko-KR" altLang="en-US" dirty="0"/>
              <a:t>점검문제</a:t>
            </a:r>
          </a:p>
        </p:txBody>
      </p:sp>
    </p:spTree>
    <p:extLst>
      <p:ext uri="{BB962C8B-B14F-4D97-AF65-F5344CB8AC3E}">
        <p14:creationId xmlns:p14="http://schemas.microsoft.com/office/powerpoint/2010/main" val="175136894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88E80-7522-DF82-9449-921588DE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43DB946-2DBD-5766-5FD8-9DA9C8F7E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943" y="818710"/>
            <a:ext cx="6514407" cy="2339150"/>
          </a:xfrm>
        </p:spPr>
      </p:pic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E24D7086-6BCF-353D-EF57-EB0D836AA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635" y="3549631"/>
            <a:ext cx="6092851" cy="28732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9801" y="3157860"/>
            <a:ext cx="621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select * from </a:t>
            </a:r>
            <a:r>
              <a:rPr lang="ko-KR" altLang="en-US" sz="1100" dirty="0" err="1"/>
              <a:t>한빛무역</a:t>
            </a:r>
            <a:r>
              <a:rPr lang="en-US" altLang="ko-KR" sz="1100" dirty="0"/>
              <a:t>.</a:t>
            </a:r>
            <a:r>
              <a:rPr lang="ko-KR" altLang="en-US" sz="1100" dirty="0"/>
              <a:t>고객 </a:t>
            </a:r>
            <a:r>
              <a:rPr lang="en-US" altLang="ko-KR" sz="1100" dirty="0"/>
              <a:t>where </a:t>
            </a:r>
            <a:r>
              <a:rPr lang="ko-KR" altLang="en-US" sz="1100" dirty="0"/>
              <a:t>도시 </a:t>
            </a:r>
            <a:r>
              <a:rPr lang="en-US" altLang="ko-KR" sz="1100" dirty="0"/>
              <a:t>Like '</a:t>
            </a:r>
            <a:r>
              <a:rPr lang="ko-KR" altLang="en-US" sz="1100" dirty="0"/>
              <a:t>서울</a:t>
            </a:r>
            <a:r>
              <a:rPr lang="en-US" altLang="ko-KR" sz="1100" dirty="0"/>
              <a:t>%'and </a:t>
            </a:r>
            <a:r>
              <a:rPr lang="ko-KR" altLang="en-US" sz="1100" dirty="0"/>
              <a:t>마일리지 </a:t>
            </a:r>
            <a:r>
              <a:rPr lang="en-US" altLang="ko-KR" sz="1100" dirty="0"/>
              <a:t>between 15000 and 20000;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2591780" y="4599130"/>
            <a:ext cx="621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select distinct </a:t>
            </a:r>
            <a:r>
              <a:rPr lang="ko-KR" altLang="en-US" sz="1100" dirty="0"/>
              <a:t>지역</a:t>
            </a:r>
            <a:r>
              <a:rPr lang="en-US" altLang="ko-KR" sz="1100" dirty="0"/>
              <a:t>,</a:t>
            </a:r>
            <a:r>
              <a:rPr lang="ko-KR" altLang="en-US" sz="1100" dirty="0"/>
              <a:t>도시 </a:t>
            </a:r>
            <a:r>
              <a:rPr lang="en-US" altLang="ko-KR" sz="1100" dirty="0"/>
              <a:t>from </a:t>
            </a:r>
            <a:r>
              <a:rPr lang="ko-KR" altLang="en-US" sz="1100" dirty="0"/>
              <a:t>고객 </a:t>
            </a:r>
            <a:r>
              <a:rPr lang="en-US" altLang="ko-KR" sz="1100" dirty="0"/>
              <a:t>order by 1, 2;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1538500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88E80-7522-DF82-9449-921588DE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29E1DD57-9E98-E253-2D84-75C6DDE65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766" y="908720"/>
            <a:ext cx="6116468" cy="2023078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F07A23-23E5-44AC-2C2A-EAAF16A12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766" y="3834045"/>
            <a:ext cx="6124339" cy="16294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9801" y="3157860"/>
            <a:ext cx="6210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select * from </a:t>
            </a:r>
            <a:r>
              <a:rPr lang="ko-KR" altLang="en-US" sz="1100" dirty="0"/>
              <a:t>고객 </a:t>
            </a:r>
            <a:r>
              <a:rPr lang="en-US" altLang="ko-KR" sz="1100" dirty="0"/>
              <a:t>where </a:t>
            </a:r>
            <a:r>
              <a:rPr lang="ko-KR" altLang="en-US" sz="1100" dirty="0"/>
              <a:t>도시 </a:t>
            </a:r>
            <a:r>
              <a:rPr lang="en-US" altLang="ko-KR" sz="1100" dirty="0"/>
              <a:t>in ('</a:t>
            </a:r>
            <a:r>
              <a:rPr lang="ko-KR" altLang="en-US" sz="1100" dirty="0"/>
              <a:t>춘천시</a:t>
            </a:r>
            <a:r>
              <a:rPr lang="en-US" altLang="ko-KR" sz="1100" dirty="0"/>
              <a:t>','</a:t>
            </a:r>
            <a:r>
              <a:rPr lang="ko-KR" altLang="en-US" sz="1100" dirty="0"/>
              <a:t>과천시</a:t>
            </a:r>
            <a:r>
              <a:rPr lang="en-US" altLang="ko-KR" sz="1100" dirty="0"/>
              <a:t>','</a:t>
            </a:r>
            <a:r>
              <a:rPr lang="ko-KR" altLang="en-US" sz="1100" dirty="0"/>
              <a:t>광명시</a:t>
            </a:r>
            <a:r>
              <a:rPr lang="en-US" altLang="ko-KR" sz="1100" dirty="0"/>
              <a:t>')and (</a:t>
            </a:r>
            <a:r>
              <a:rPr lang="ko-KR" altLang="en-US" sz="1100" dirty="0" err="1"/>
              <a:t>담당자직위</a:t>
            </a:r>
            <a:r>
              <a:rPr lang="ko-KR" altLang="en-US" sz="1100" dirty="0"/>
              <a:t> </a:t>
            </a:r>
            <a:r>
              <a:rPr lang="en-US" altLang="ko-KR" sz="1100" dirty="0"/>
              <a:t>like '%</a:t>
            </a:r>
            <a:r>
              <a:rPr lang="ko-KR" altLang="en-US" sz="1100" dirty="0"/>
              <a:t>이사</a:t>
            </a:r>
            <a:r>
              <a:rPr lang="en-US" altLang="ko-KR" sz="1100" dirty="0"/>
              <a:t>%' or </a:t>
            </a:r>
            <a:r>
              <a:rPr lang="ko-KR" altLang="en-US" sz="1100" dirty="0" err="1"/>
              <a:t>담당자직위</a:t>
            </a:r>
            <a:r>
              <a:rPr lang="ko-KR" altLang="en-US" sz="1100" dirty="0"/>
              <a:t> </a:t>
            </a:r>
            <a:r>
              <a:rPr lang="en-US" altLang="ko-KR" sz="1100" dirty="0"/>
              <a:t>like '%</a:t>
            </a:r>
            <a:r>
              <a:rPr lang="ko-KR" altLang="en-US" sz="1100" dirty="0"/>
              <a:t>사원</a:t>
            </a:r>
            <a:r>
              <a:rPr lang="en-US" altLang="ko-KR" sz="1100" dirty="0"/>
              <a:t>%');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359801" y="5708827"/>
            <a:ext cx="6210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select * from </a:t>
            </a:r>
            <a:r>
              <a:rPr lang="ko-KR" altLang="en-US" sz="1100" dirty="0"/>
              <a:t>고객</a:t>
            </a:r>
            <a:r>
              <a:rPr lang="en-US" altLang="ko-KR" sz="1100" dirty="0"/>
              <a:t>where not (</a:t>
            </a:r>
            <a:r>
              <a:rPr lang="ko-KR" altLang="en-US" sz="1100" dirty="0"/>
              <a:t>도시 </a:t>
            </a:r>
            <a:r>
              <a:rPr lang="en-US" altLang="ko-KR" sz="1100" dirty="0"/>
              <a:t>like '%</a:t>
            </a:r>
            <a:r>
              <a:rPr lang="ko-KR" altLang="en-US" sz="1100" dirty="0"/>
              <a:t>광역시</a:t>
            </a:r>
            <a:r>
              <a:rPr lang="en-US" altLang="ko-KR" sz="1100" dirty="0"/>
              <a:t>' or </a:t>
            </a:r>
            <a:r>
              <a:rPr lang="ko-KR" altLang="en-US" sz="1100" dirty="0"/>
              <a:t>도시 </a:t>
            </a:r>
            <a:r>
              <a:rPr lang="en-US" altLang="ko-KR" sz="1100" dirty="0"/>
              <a:t>like '%</a:t>
            </a:r>
            <a:r>
              <a:rPr lang="ko-KR" altLang="en-US" sz="1100" dirty="0"/>
              <a:t>특별시</a:t>
            </a:r>
            <a:r>
              <a:rPr lang="en-US" altLang="ko-KR" sz="1100" dirty="0"/>
              <a:t>')order by </a:t>
            </a:r>
            <a:r>
              <a:rPr lang="ko-KR" altLang="en-US" sz="1100" dirty="0"/>
              <a:t>마일리지 </a:t>
            </a:r>
            <a:r>
              <a:rPr lang="en-US" altLang="ko-KR" sz="1100" dirty="0" err="1"/>
              <a:t>desc</a:t>
            </a:r>
            <a:r>
              <a:rPr lang="en-US" altLang="ko-KR" sz="1100" dirty="0"/>
              <a:t> limit 3;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9525097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88E80-7522-DF82-9449-921588DE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D982A92-013C-C6E7-F225-7098FB86D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670" y="1611077"/>
            <a:ext cx="6222379" cy="1817923"/>
          </a:xfrm>
        </p:spPr>
      </p:pic>
      <p:sp>
        <p:nvSpPr>
          <p:cNvPr id="4" name="TextBox 3"/>
          <p:cNvSpPr txBox="1"/>
          <p:nvPr/>
        </p:nvSpPr>
        <p:spPr>
          <a:xfrm>
            <a:off x="1613359" y="3609020"/>
            <a:ext cx="621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select * from </a:t>
            </a:r>
            <a:r>
              <a:rPr lang="ko-KR" altLang="en-US" sz="1100" dirty="0"/>
              <a:t>고객 </a:t>
            </a:r>
            <a:r>
              <a:rPr lang="en-US" altLang="ko-KR" sz="1100" dirty="0"/>
              <a:t>where </a:t>
            </a:r>
            <a:r>
              <a:rPr lang="ko-KR" altLang="en-US" sz="1100" dirty="0"/>
              <a:t>지역</a:t>
            </a:r>
            <a:r>
              <a:rPr lang="en-US" altLang="ko-KR" sz="1100" dirty="0"/>
              <a:t>&lt;&gt;'' and </a:t>
            </a:r>
            <a:r>
              <a:rPr lang="ko-KR" altLang="en-US" sz="1100" dirty="0" err="1"/>
              <a:t>담당자직위</a:t>
            </a:r>
            <a:r>
              <a:rPr lang="ko-KR" altLang="en-US" sz="1100" dirty="0"/>
              <a:t> </a:t>
            </a:r>
            <a:r>
              <a:rPr lang="en-US" altLang="ko-KR" sz="1100" dirty="0"/>
              <a:t>&lt;&gt; '</a:t>
            </a:r>
            <a:r>
              <a:rPr lang="ko-KR" altLang="en-US" sz="1100" dirty="0"/>
              <a:t>대표 이사</a:t>
            </a:r>
            <a:r>
              <a:rPr lang="en-US" altLang="ko-KR" sz="1100" dirty="0"/>
              <a:t>';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40630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데이터 조회를 위한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1FD31-9237-6B28-B82F-731B475E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70B4-BFA1-4111-69C0-7B4FB5BC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절에는 </a:t>
            </a:r>
            <a:r>
              <a:rPr lang="ko-KR" altLang="en-US" dirty="0" err="1"/>
              <a:t>컬럼명</a:t>
            </a:r>
            <a:r>
              <a:rPr lang="ko-KR" altLang="en-US" dirty="0"/>
              <a:t> 뿐만 아니라 수식이나 함수가 들어갈 수도 있음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B7E3A6-C213-1B54-DEB8-965DFD734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0"/>
          <a:stretch/>
        </p:blipFill>
        <p:spPr>
          <a:xfrm>
            <a:off x="1355147" y="1628800"/>
            <a:ext cx="6433705" cy="16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761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1FD31-9237-6B28-B82F-731B475E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70B4-BFA1-4111-69C0-7B4FB5BC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컬럼에는 별명</a:t>
            </a:r>
            <a:r>
              <a:rPr lang="en-US" altLang="ko-KR" dirty="0"/>
              <a:t>(Alias)</a:t>
            </a:r>
            <a:r>
              <a:rPr lang="ko-KR" altLang="en-US" dirty="0"/>
              <a:t>을 붙여줄 수 있음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sz="1600" dirty="0"/>
              <a:t>별명은 컬럼명을 실제로 변경하는 것이 아니라 현재 </a:t>
            </a:r>
            <a:r>
              <a:rPr lang="en-US" altLang="ko-KR" sz="1600" dirty="0"/>
              <a:t>SELECT </a:t>
            </a:r>
            <a:r>
              <a:rPr lang="ko-KR" altLang="en-US" sz="1600" dirty="0"/>
              <a:t>문장에서만 적용되는 컬럼의 제목</a:t>
            </a:r>
            <a:endParaRPr lang="en-US" altLang="ko-KR" sz="1600" dirty="0"/>
          </a:p>
          <a:p>
            <a:pPr lvl="2"/>
            <a:r>
              <a:rPr lang="en-US" altLang="ko-KR" sz="1600" dirty="0"/>
              <a:t>AS </a:t>
            </a:r>
            <a:r>
              <a:rPr lang="ko-KR" altLang="en-US" sz="1600" dirty="0"/>
              <a:t>다음에 별명을 입력하거나 </a:t>
            </a:r>
            <a:r>
              <a:rPr lang="en-US" altLang="ko-KR" sz="1600" dirty="0"/>
              <a:t>AS</a:t>
            </a:r>
            <a:r>
              <a:rPr lang="ko-KR" altLang="en-US" sz="1600" dirty="0"/>
              <a:t>를 생략하고 바로 별명을 입력해도 됨</a:t>
            </a:r>
            <a:r>
              <a:rPr lang="en-US" altLang="ko-KR" sz="1600" dirty="0"/>
              <a:t> </a:t>
            </a:r>
          </a:p>
          <a:p>
            <a:pPr lvl="2"/>
            <a:r>
              <a:rPr lang="ko-KR" altLang="en-US" sz="1600" dirty="0"/>
              <a:t>만약 별명에 공백이 있는 경우 또는 특수문자가 포함된 경우에는 반드시 </a:t>
            </a:r>
            <a:r>
              <a:rPr lang="ko-KR" altLang="en-US" sz="1600" dirty="0" err="1"/>
              <a:t>쌍따옴표</a:t>
            </a:r>
            <a:r>
              <a:rPr lang="en-US" altLang="ko-KR" sz="1600" dirty="0"/>
              <a:t>(“ ”)</a:t>
            </a:r>
            <a:r>
              <a:rPr lang="ko-KR" altLang="en-US" sz="1600" dirty="0"/>
              <a:t>나 작은따옴표</a:t>
            </a:r>
            <a:r>
              <a:rPr lang="en-US" altLang="ko-KR" sz="1600" dirty="0"/>
              <a:t>(‘ ’) </a:t>
            </a:r>
            <a:r>
              <a:rPr lang="ko-KR" altLang="en-US" sz="1600" dirty="0"/>
              <a:t>안에 별명을 </a:t>
            </a:r>
            <a:r>
              <a:rPr lang="ko-KR" altLang="en-US" sz="1600" dirty="0" err="1"/>
              <a:t>넣어줌</a:t>
            </a:r>
            <a:endParaRPr lang="ko-KR" altLang="en-US" sz="1600" dirty="0"/>
          </a:p>
        </p:txBody>
      </p:sp>
      <p:pic>
        <p:nvPicPr>
          <p:cNvPr id="6" name="그림 5" descr="텍스트, 만화 영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8CA36D69-86BC-68A1-9D01-FDAAD1A6C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85" y="3924055"/>
            <a:ext cx="4937829" cy="198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865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1FD31-9237-6B28-B82F-731B475E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70B4-BFA1-4111-69C0-7B4FB5BC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 있는 모든 데이터를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C465302-25FD-E31E-9C74-007CF959999A}"/>
              </a:ext>
            </a:extLst>
          </p:cNvPr>
          <p:cNvGrpSpPr/>
          <p:nvPr/>
        </p:nvGrpSpPr>
        <p:grpSpPr>
          <a:xfrm>
            <a:off x="1196625" y="1448780"/>
            <a:ext cx="6476427" cy="3757044"/>
            <a:chOff x="1196625" y="1448780"/>
            <a:chExt cx="6476427" cy="375704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5BEA509-76A7-E25E-6274-4B53ADF4E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625" y="1448780"/>
              <a:ext cx="6476427" cy="70847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A1D5BC8-15F2-60EF-CAF4-C4E8C7AE9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6625" y="2157251"/>
              <a:ext cx="5853832" cy="3048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085720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1FD31-9237-6B28-B82F-731B475E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70B4-BFA1-4111-69C0-7B4FB5BC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고객회사명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</a:t>
            </a:r>
            <a:r>
              <a:rPr lang="en-US" altLang="ko-KR" dirty="0">
                <a:solidFill>
                  <a:schemeClr val="tx1"/>
                </a:solidFill>
              </a:rPr>
              <a:t>, 10% </a:t>
            </a:r>
            <a:r>
              <a:rPr lang="ko-KR" altLang="en-US" dirty="0">
                <a:solidFill>
                  <a:schemeClr val="tx1"/>
                </a:solidFill>
              </a:rPr>
              <a:t>인상된 마일리지를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마일리지는 ‘</a:t>
            </a:r>
            <a:r>
              <a:rPr lang="ko-KR" altLang="en-US" dirty="0" err="1">
                <a:solidFill>
                  <a:schemeClr val="tx1"/>
                </a:solidFill>
              </a:rPr>
              <a:t>포인트’로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인상된 마일리지는 ‘</a:t>
            </a:r>
            <a:r>
              <a:rPr lang="en-US" altLang="ko-KR" dirty="0">
                <a:solidFill>
                  <a:schemeClr val="tx1"/>
                </a:solidFill>
              </a:rPr>
              <a:t>10%</a:t>
            </a:r>
            <a:r>
              <a:rPr lang="ko-KR" altLang="en-US" dirty="0">
                <a:solidFill>
                  <a:schemeClr val="tx1"/>
                </a:solidFill>
              </a:rPr>
              <a:t>인상된 </a:t>
            </a:r>
            <a:r>
              <a:rPr lang="ko-KR" altLang="en-US" dirty="0" err="1">
                <a:solidFill>
                  <a:schemeClr val="tx1"/>
                </a:solidFill>
              </a:rPr>
              <a:t>마일리지’로</a:t>
            </a:r>
            <a:r>
              <a:rPr lang="ko-KR" altLang="en-US" dirty="0">
                <a:solidFill>
                  <a:schemeClr val="tx1"/>
                </a:solidFill>
              </a:rPr>
              <a:t> 별명을 붙입니다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D1F811-C9A7-00F1-011B-36DD3BB96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4" y="1853825"/>
            <a:ext cx="6469271" cy="16316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6ED49E-0977-1657-F11A-6F11F0EE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64" y="3557237"/>
            <a:ext cx="5102423" cy="212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8625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1382</Words>
  <Application>Microsoft Office PowerPoint</Application>
  <PresentationFormat>화면 슬라이드 쇼(4:3)</PresentationFormat>
  <Paragraphs>209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4" baseType="lpstr">
      <vt:lpstr>HY견고딕</vt:lpstr>
      <vt:lpstr>맑은 고딕</vt:lpstr>
      <vt:lpstr>Arial</vt:lpstr>
      <vt:lpstr>Arial Black</vt:lpstr>
      <vt:lpstr>Tahoma</vt:lpstr>
      <vt:lpstr>Times New Roman</vt:lpstr>
      <vt:lpstr>Wingdings</vt:lpstr>
      <vt:lpstr>한컴바탕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SELECT문</vt:lpstr>
      <vt:lpstr>1. SELECT문</vt:lpstr>
      <vt:lpstr>1. SELECT문</vt:lpstr>
      <vt:lpstr>1. SELECT문</vt:lpstr>
      <vt:lpstr>2. WHERE절</vt:lpstr>
      <vt:lpstr>3. ORDER BY절</vt:lpstr>
      <vt:lpstr>3. ORDER BY절</vt:lpstr>
      <vt:lpstr>4. LIMIT n</vt:lpstr>
      <vt:lpstr>4. LIMIT n</vt:lpstr>
      <vt:lpstr>5. DISTINCT</vt:lpstr>
      <vt:lpstr>5. DISTINCT</vt:lpstr>
      <vt:lpstr>5. DISTINCT</vt:lpstr>
      <vt:lpstr>PowerPoint 프레젠테이션</vt:lpstr>
      <vt:lpstr>1. 산술 연산자</vt:lpstr>
      <vt:lpstr>1. 산술 연산자</vt:lpstr>
      <vt:lpstr>2. 비교 연산자</vt:lpstr>
      <vt:lpstr>2. 비교 연산자</vt:lpstr>
      <vt:lpstr>3. 논리 연산자</vt:lpstr>
      <vt:lpstr>3. 논리 연산자</vt:lpstr>
      <vt:lpstr>4. 집합 연산자</vt:lpstr>
      <vt:lpstr>4. 집합 연산자</vt:lpstr>
      <vt:lpstr>4. 집합 연산자</vt:lpstr>
      <vt:lpstr>4. 집합 연산자</vt:lpstr>
      <vt:lpstr>5. IS NULL 연산자</vt:lpstr>
      <vt:lpstr>5. IS NULL 연산자</vt:lpstr>
      <vt:lpstr>5. IS NULL 연산자</vt:lpstr>
      <vt:lpstr>5. IS NULL 연산자</vt:lpstr>
      <vt:lpstr>6. IN과 BETWEEN...AND 연산자</vt:lpstr>
      <vt:lpstr>6. IN과 BETWEEN...AND 연산자</vt:lpstr>
      <vt:lpstr>6. IN과 BETWEEN...AND 연산자</vt:lpstr>
      <vt:lpstr>7. LIKE 연산자</vt:lpstr>
      <vt:lpstr>7. LIKE 연산자</vt:lpstr>
      <vt:lpstr>7. LIKE 연산자</vt:lpstr>
      <vt:lpstr>7. LIKE 연산자</vt:lpstr>
      <vt:lpstr>7. LIKE 연산자</vt:lpstr>
      <vt:lpstr>7. LIKE 연산자</vt:lpstr>
      <vt:lpstr>PowerPoint 프레젠테이션</vt:lpstr>
      <vt:lpstr>점검문제</vt:lpstr>
      <vt:lpstr>점검문제</vt:lpstr>
      <vt:lpstr>점검문제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YONSAI</cp:lastModifiedBy>
  <cp:revision>2202</cp:revision>
  <dcterms:created xsi:type="dcterms:W3CDTF">2012-07-23T02:34:37Z</dcterms:created>
  <dcterms:modified xsi:type="dcterms:W3CDTF">2024-12-12T02:39:28Z</dcterms:modified>
  <cp:version>1000.0000.01</cp:version>
</cp:coreProperties>
</file>