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68" r:id="rId4"/>
    <p:sldId id="270" r:id="rId5"/>
    <p:sldId id="278" r:id="rId6"/>
    <p:sldId id="275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299" r:id="rId29"/>
    <p:sldId id="301" r:id="rId30"/>
    <p:sldId id="302" r:id="rId31"/>
    <p:sldId id="303" r:id="rId32"/>
    <p:sldId id="307" r:id="rId33"/>
    <p:sldId id="308" r:id="rId34"/>
    <p:sldId id="309" r:id="rId35"/>
    <p:sldId id="304" r:id="rId36"/>
    <p:sldId id="305" r:id="rId37"/>
    <p:sldId id="306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0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견고딕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견고딕" panose="02030600000101010101" pitchFamily="18" charset="-127"/>
              </a:defRPr>
            </a:lvl1pPr>
          </a:lstStyle>
          <a:p>
            <a:fld id="{B1744AD1-7E96-455A-8C7F-605A7DD0F91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견고딕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견고딕" panose="02030600000101010101" pitchFamily="18" charset="-127"/>
              </a:defRPr>
            </a:lvl1pPr>
          </a:lstStyle>
          <a:p>
            <a:fld id="{89EDC514-9E28-441F-BF04-3DE8912E9F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Y견고딕" panose="02030600000101010101" pitchFamily="18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Y견고딕" panose="02030600000101010101" pitchFamily="18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Y견고딕" panose="02030600000101010101" pitchFamily="18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Y견고딕" panose="02030600000101010101" pitchFamily="18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Y견고딕" panose="02030600000101010101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alphaModFix amt="8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E6428F-2971-404A-B4B1-8977F3FFD1CC}"/>
              </a:ext>
            </a:extLst>
          </p:cNvPr>
          <p:cNvGrpSpPr/>
          <p:nvPr userDrawn="1"/>
        </p:nvGrpSpPr>
        <p:grpSpPr>
          <a:xfrm>
            <a:off x="0" y="-9980"/>
            <a:ext cx="5436096" cy="5204535"/>
            <a:chOff x="0" y="-9980"/>
            <a:chExt cx="5436096" cy="52045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5631708-B369-43B6-B32E-59F7856212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15" t="1" r="-244" b="-797"/>
            <a:stretch/>
          </p:blipFill>
          <p:spPr>
            <a:xfrm>
              <a:off x="0" y="9979"/>
              <a:ext cx="4499992" cy="5184576"/>
            </a:xfrm>
            <a:prstGeom prst="rect">
              <a:avLst/>
            </a:prstGeom>
          </p:spPr>
        </p:pic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4F065458-9872-46CD-A5CF-F79B0D51B18C}"/>
                </a:ext>
              </a:extLst>
            </p:cNvPr>
            <p:cNvSpPr/>
            <p:nvPr userDrawn="1"/>
          </p:nvSpPr>
          <p:spPr>
            <a:xfrm>
              <a:off x="1835696" y="-9980"/>
              <a:ext cx="3600400" cy="5153479"/>
            </a:xfrm>
            <a:prstGeom prst="triangle">
              <a:avLst>
                <a:gd name="adj" fmla="val 49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43406C26-AF0F-4B33-820B-97C71F2EA3C1}"/>
                </a:ext>
              </a:extLst>
            </p:cNvPr>
            <p:cNvSpPr/>
            <p:nvPr userDrawn="1"/>
          </p:nvSpPr>
          <p:spPr>
            <a:xfrm rot="10800000">
              <a:off x="3591792" y="0"/>
              <a:ext cx="1584176" cy="2581731"/>
            </a:xfrm>
            <a:prstGeom prst="triangle">
              <a:avLst>
                <a:gd name="adj" fmla="val 49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D2FA610-561B-4F61-8ECE-A9448915CE50}"/>
              </a:ext>
            </a:extLst>
          </p:cNvPr>
          <p:cNvSpPr txBox="1"/>
          <p:nvPr userDrawn="1"/>
        </p:nvSpPr>
        <p:spPr>
          <a:xfrm>
            <a:off x="3638138" y="345836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Contents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63C06D06-9E07-4A46-A815-D6E4205B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0073D0-B837-45C4-8898-78B1690E3E35}"/>
              </a:ext>
            </a:extLst>
          </p:cNvPr>
          <p:cNvSpPr/>
          <p:nvPr userDrawn="1"/>
        </p:nvSpPr>
        <p:spPr>
          <a:xfrm>
            <a:off x="0" y="0"/>
            <a:ext cx="7884368" cy="1037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CF3AD9-B190-4D22-9D80-DF41F090E3EB}"/>
              </a:ext>
            </a:extLst>
          </p:cNvPr>
          <p:cNvGrpSpPr/>
          <p:nvPr userDrawn="1"/>
        </p:nvGrpSpPr>
        <p:grpSpPr>
          <a:xfrm>
            <a:off x="7819059" y="0"/>
            <a:ext cx="1433461" cy="1037230"/>
            <a:chOff x="7819059" y="0"/>
            <a:chExt cx="1433461" cy="1037230"/>
          </a:xfrm>
        </p:grpSpPr>
        <p:sp>
          <p:nvSpPr>
            <p:cNvPr id="2" name="Rectangle 1"/>
            <p:cNvSpPr/>
            <p:nvPr userDrawn="1"/>
          </p:nvSpPr>
          <p:spPr>
            <a:xfrm>
              <a:off x="8122646" y="0"/>
              <a:ext cx="265778" cy="10372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72C36C13-A1AB-4897-B079-229CAC6DC04D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10372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6C01D4-0C54-4649-A259-6F1FFE9128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059" y="160159"/>
              <a:ext cx="1433461" cy="789315"/>
            </a:xfrm>
            <a:prstGeom prst="rect">
              <a:avLst/>
            </a:prstGeom>
          </p:spPr>
        </p:pic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6A6ABB-98C8-4361-86F9-A79C22B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FA5A34-4CF4-4004-8998-4A6F4FDA5B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80" y="1197389"/>
            <a:ext cx="7993062" cy="35131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1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DB26CC4-F1BB-4C5F-954E-5103E744650B}"/>
              </a:ext>
            </a:extLst>
          </p:cNvPr>
          <p:cNvGrpSpPr/>
          <p:nvPr userDrawn="1"/>
        </p:nvGrpSpPr>
        <p:grpSpPr>
          <a:xfrm>
            <a:off x="7812360" y="-17765"/>
            <a:ext cx="1433461" cy="789315"/>
            <a:chOff x="7812360" y="-17765"/>
            <a:chExt cx="1433461" cy="78931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D438E5B2-8B01-4B4F-B4F4-CDB0EF1E1890}"/>
                </a:ext>
              </a:extLst>
            </p:cNvPr>
            <p:cNvSpPr/>
            <p:nvPr userDrawn="1"/>
          </p:nvSpPr>
          <p:spPr>
            <a:xfrm>
              <a:off x="8122646" y="0"/>
              <a:ext cx="265778" cy="6275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1249A0C-1FE2-47AD-B369-B14EA3668D23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6275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A47650-9E52-4CC5-9BFE-01E6C780EF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-17765"/>
              <a:ext cx="1433461" cy="78931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A4F98-3CFA-48BD-85B4-A38CCFC3A547}"/>
              </a:ext>
            </a:extLst>
          </p:cNvPr>
          <p:cNvSpPr/>
          <p:nvPr userDrawn="1"/>
        </p:nvSpPr>
        <p:spPr>
          <a:xfrm>
            <a:off x="0" y="0"/>
            <a:ext cx="7884368" cy="62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407498F-B494-402A-8BC8-1B26CE7A89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4875"/>
            <a:ext cx="7200800" cy="45778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535EEB-67E3-4442-A272-FE2156E57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1507C-5D07-4C3C-877F-242B40DA66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0614" y="773000"/>
            <a:ext cx="8581866" cy="394612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1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1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E52EC7-7801-48A1-9DBC-E4F61A8767BF}"/>
              </a:ext>
            </a:extLst>
          </p:cNvPr>
          <p:cNvSpPr/>
          <p:nvPr userDrawn="1"/>
        </p:nvSpPr>
        <p:spPr>
          <a:xfrm>
            <a:off x="0" y="0"/>
            <a:ext cx="7884368" cy="1037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6ECB852-7A82-4D6D-9833-A4CCA1B74A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2189797-8831-4CDB-8609-72ED625881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1774F1-229B-4AC4-BD6E-3153B305DF90}"/>
              </a:ext>
            </a:extLst>
          </p:cNvPr>
          <p:cNvGrpSpPr/>
          <p:nvPr userDrawn="1"/>
        </p:nvGrpSpPr>
        <p:grpSpPr>
          <a:xfrm>
            <a:off x="7819059" y="0"/>
            <a:ext cx="1433461" cy="1037230"/>
            <a:chOff x="7819059" y="0"/>
            <a:chExt cx="1433461" cy="1037230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0656F534-843E-4D13-98EF-4611B2211BED}"/>
                </a:ext>
              </a:extLst>
            </p:cNvPr>
            <p:cNvSpPr/>
            <p:nvPr userDrawn="1"/>
          </p:nvSpPr>
          <p:spPr>
            <a:xfrm>
              <a:off x="8122646" y="0"/>
              <a:ext cx="265778" cy="10372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17595CBF-3055-4B66-966C-6BF9A5F09C2C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10372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BEA3307-88B2-4507-8C15-BC369F9E7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059" y="160159"/>
              <a:ext cx="1433461" cy="789315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151F0D-3ADA-4A92-A1B0-61E649225E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alphaModFix amt="3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19AA04-9F8E-43E1-A85E-FD69CEA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3CFD-1659-4C4B-BE93-21C619EDF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BCE214-9A1E-4842-B857-C6B2B73D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272" y="480399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71" r:id="rId4"/>
    <p:sldLayoutId id="214748365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94D720-4E93-411D-9FBF-2D97DDB8D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272" y="480399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0ED13CFD-1659-4C4B-BE93-21C619EDFA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495876-55A2-4D68-8D73-175BFC5E4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968552" cy="1152129"/>
          </a:xfrm>
        </p:spPr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메시지 인증 코드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F7965-76C4-4767-9BEA-C0C642507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4032448" cy="576064"/>
          </a:xfrm>
        </p:spPr>
        <p:txBody>
          <a:bodyPr/>
          <a:lstStyle/>
          <a:p>
            <a:r>
              <a:rPr lang="en-US" altLang="ko-KR" dirty="0"/>
              <a:t>2018 ─ 09 ─ 06</a:t>
            </a:r>
          </a:p>
          <a:p>
            <a:r>
              <a:rPr lang="en-US" altLang="ko-KR" dirty="0"/>
              <a:t>17101212 </a:t>
            </a:r>
            <a:r>
              <a:rPr lang="ko-KR" altLang="en-US" dirty="0"/>
              <a:t>박지수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16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166501" y="723134"/>
            <a:ext cx="7172156" cy="2037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인증 코드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코드라고 하는 고정된 작은 크기의 데이터 블록을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만들기 위해 비밀키 사용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수신자가 계산한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첨부된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비교한다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BC38F2-2978-4DF0-8F3D-2632646B551E}"/>
              </a:ext>
            </a:extLst>
          </p:cNvPr>
          <p:cNvGrpSpPr/>
          <p:nvPr/>
        </p:nvGrpSpPr>
        <p:grpSpPr>
          <a:xfrm>
            <a:off x="1331640" y="2885354"/>
            <a:ext cx="3855953" cy="2078936"/>
            <a:chOff x="971600" y="2931790"/>
            <a:chExt cx="3855953" cy="20789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BB7092-BA09-4AC6-A932-A6170CFB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945281"/>
              <a:ext cx="1584176" cy="206544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CD1B41-9DB5-483F-A706-76ED1BC4D4AE}"/>
                </a:ext>
              </a:extLst>
            </p:cNvPr>
            <p:cNvSpPr/>
            <p:nvPr/>
          </p:nvSpPr>
          <p:spPr>
            <a:xfrm>
              <a:off x="2677605" y="2931790"/>
              <a:ext cx="2149948" cy="1982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입력 메시지</a:t>
              </a:r>
              <a:endPara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MAC </a:t>
              </a:r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함수</a:t>
              </a:r>
              <a:endPara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공유된 비밀키</a:t>
              </a:r>
              <a:endPara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메시지 인증 코드</a:t>
              </a:r>
              <a:endPara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3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A2DF48-7826-4116-BFFB-E5C26645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" y="695521"/>
            <a:ext cx="6539061" cy="4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메시지 인증 코드 요구사항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/>
              <p:nvPr/>
            </p:nvSpPr>
            <p:spPr>
              <a:xfrm>
                <a:off x="80225" y="1203598"/>
                <a:ext cx="8983550" cy="3349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공격자는 몇 취약점을 제외하고는 전사적 공격에 의지해야만 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키를 알아 낼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 있다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 (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키의 길이가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길이보다 크다고 가정하자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함수는 다수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대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일 함수를 사용하기 때문에 여러 개의 키가 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일치하는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생성한다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공격자는 키 값을 찾기 위해 추려진 키를 다시 전부 계산해야 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키의 비트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 k, MAC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비트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 n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한번 전사 공격 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𝑘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/</a:t>
                </a:r>
                <a:r>
                  <a:rPr lang="en-US" altLang="ko-KR" sz="2000" dirty="0">
                    <a:ea typeface="HY견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키들이 일치 할 것이다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" y="1203598"/>
                <a:ext cx="8983550" cy="3349250"/>
              </a:xfrm>
              <a:prstGeom prst="rect">
                <a:avLst/>
              </a:prstGeom>
              <a:blipFill>
                <a:blip r:embed="rId2"/>
                <a:stretch>
                  <a:fillRect l="-611" r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43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메시지 인증 코드 요구사항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9E36E-D8C6-40F1-BD1E-EB00955D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032879"/>
            <a:ext cx="6880743" cy="24029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3881A0-340C-4F6A-B04D-1F43701DCF98}"/>
              </a:ext>
            </a:extLst>
          </p:cNvPr>
          <p:cNvSpPr/>
          <p:nvPr/>
        </p:nvSpPr>
        <p:spPr>
          <a:xfrm>
            <a:off x="467544" y="3903600"/>
            <a:ext cx="4479111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전사적 공격 이상의 노력이 요구된다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36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메시지 인증 코드 요구사항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5851439" y="1081518"/>
            <a:ext cx="2032929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ECB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DES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70D1E6-E9AE-4971-AEEC-552236F2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2" y="1008976"/>
            <a:ext cx="5305660" cy="676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A45A73-4462-4465-A7FC-70343BF7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6" y="1745850"/>
            <a:ext cx="4890961" cy="12565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CB49D8-CE13-4224-BA3A-41B02952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0" y="2940374"/>
            <a:ext cx="5305660" cy="631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195EE1-551A-4E1F-9E99-9F8A6D6D268E}"/>
              </a:ext>
            </a:extLst>
          </p:cNvPr>
          <p:cNvSpPr/>
          <p:nvPr/>
        </p:nvSpPr>
        <p:spPr>
          <a:xfrm>
            <a:off x="159574" y="3964553"/>
            <a:ext cx="8824852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키를 알아 낼 수는 없지만 공격자가 불법적으로 메시지 인증을 받을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05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메시지 인증 코드 요구사항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/>
              <p:nvPr/>
            </p:nvSpPr>
            <p:spPr>
              <a:xfrm>
                <a:off x="18336" y="915566"/>
                <a:ext cx="8740247" cy="3840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 </a:t>
                </a:r>
                <a:r>
                  <a:rPr lang="ko-KR" altLang="en-US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함수 요구사항</a:t>
                </a:r>
                <a:endParaRPr lang="en-US" altLang="ko-KR" sz="2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공격자가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과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MAC(K, M)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관찰한다고 할 때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MAC(K, M’) = MAC(K, M  )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인 메시지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M’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구성하는 것이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	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계산적으로 불가능 해야 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 (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공격자가 키를 모를 때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MAC(K, M)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은 일정하게 분산되어 있어야 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MAC(K, M’) = MAC(K, M  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일 확률이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이 여야한다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M’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에 대한 어떤 변형으로 알려진 것일 때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[M’=f(M)]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MAC(K, M’) = MAC(K, M  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일 확률이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이 여야한다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" y="915566"/>
                <a:ext cx="8740247" cy="3840282"/>
              </a:xfrm>
              <a:prstGeom prst="rect">
                <a:avLst/>
              </a:prstGeom>
              <a:blipFill>
                <a:blip r:embed="rId2"/>
                <a:stretch>
                  <a:fillRect l="-976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04. MAC </a:t>
            </a:r>
            <a:r>
              <a:rPr lang="ko-KR" altLang="en-US" dirty="0"/>
              <a:t>보안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17128" y="652354"/>
            <a:ext cx="9126872" cy="440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전사적 공격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알고리즘이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함수에 대한 전사적 공격보다 어렵다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키와 태그의 크기에 따라 결정된다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 저항성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 또는 이상의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 - MAC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쌍들이 제공된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임의의 새로운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x= xi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대하여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(x, MAC(K, x))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계산하는 것이 계산적으로 불가능하다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암호학적 분석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함수보다 구조가 훨씬 다양해 일반화 하기 어렵다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따라서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공격은 거의 진행된 것이 없다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15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해쉬</a:t>
            </a:r>
            <a:r>
              <a:rPr lang="ko-KR" altLang="en-US" dirty="0"/>
              <a:t> 함수에 기반한 </a:t>
            </a:r>
            <a:r>
              <a:rPr lang="en-US" altLang="ko-KR" dirty="0"/>
              <a:t>MAC : HMAC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8564" y="915566"/>
            <a:ext cx="9126872" cy="394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MD5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SHA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같은 암호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함수는 일반적으로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DES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같은 대칭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블록 암호 방법에 비해 소프트웨어 수행 속도가 빠르다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함수에 대한 라이브러리 코드는 손쉽게 구할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목적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비밀키를 기존의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알고리즘에 결합 시켰다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가용한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함수를 변경없이 바로 사용 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간단한 방법으로 키를 사용하고 조작할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0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해쉬</a:t>
            </a:r>
            <a:r>
              <a:rPr lang="ko-KR" altLang="en-US" dirty="0"/>
              <a:t> 함수에 기반한 </a:t>
            </a:r>
            <a:r>
              <a:rPr lang="en-US" altLang="ko-KR" dirty="0"/>
              <a:t>MAC : HMAC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166046" y="843558"/>
            <a:ext cx="8811908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내장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암호학적 강점이 있으면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자체적인 안정성을 증명할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31083-F1A5-4263-80D4-9F405952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75606"/>
            <a:ext cx="3229472" cy="38678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5BD991B-4DB4-4751-A8E4-A5CBDCAC8E16}"/>
              </a:ext>
            </a:extLst>
          </p:cNvPr>
          <p:cNvGrpSpPr/>
          <p:nvPr/>
        </p:nvGrpSpPr>
        <p:grpSpPr>
          <a:xfrm>
            <a:off x="276032" y="1906477"/>
            <a:ext cx="4476750" cy="3117889"/>
            <a:chOff x="276032" y="1891206"/>
            <a:chExt cx="4476750" cy="31178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6AACC-C376-47FA-AC16-8764B0CA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32" y="1891206"/>
              <a:ext cx="4426247" cy="251259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CC04C4-11E4-4D35-8550-AD3F3D57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032" y="4494745"/>
              <a:ext cx="4476750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55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해쉬</a:t>
            </a:r>
            <a:r>
              <a:rPr lang="ko-KR" altLang="en-US" dirty="0"/>
              <a:t> 함수에 기반한 </a:t>
            </a:r>
            <a:r>
              <a:rPr lang="en-US" altLang="ko-KR" dirty="0"/>
              <a:t>MAC : HMAC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F2AFE2-8FC8-4601-A49B-F762B6FD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" y="637802"/>
            <a:ext cx="4567384" cy="45216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84E62-4474-4798-AB20-D09B077DD2DD}"/>
              </a:ext>
            </a:extLst>
          </p:cNvPr>
          <p:cNvSpPr/>
          <p:nvPr/>
        </p:nvSpPr>
        <p:spPr>
          <a:xfrm>
            <a:off x="4572000" y="1880190"/>
            <a:ext cx="4104456" cy="2790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K+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만든다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K+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ipad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XOR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붙이고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적용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K+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opad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XOR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결과를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붙인다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55BED-7668-45B6-9158-1A1D0C02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720985"/>
            <a:ext cx="7456356" cy="6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6432C7-57D4-49FA-9012-32997C8E8F6E}"/>
              </a:ext>
            </a:extLst>
          </p:cNvPr>
          <p:cNvGrpSpPr/>
          <p:nvPr/>
        </p:nvGrpSpPr>
        <p:grpSpPr>
          <a:xfrm>
            <a:off x="1638248" y="1131590"/>
            <a:ext cx="6390136" cy="3265436"/>
            <a:chOff x="1763688" y="1011039"/>
            <a:chExt cx="6390136" cy="32654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B6389C-C05B-4AD5-A344-129230090BE8}"/>
                </a:ext>
              </a:extLst>
            </p:cNvPr>
            <p:cNvGrpSpPr/>
            <p:nvPr userDrawn="1"/>
          </p:nvGrpSpPr>
          <p:grpSpPr>
            <a:xfrm>
              <a:off x="2915816" y="1059582"/>
              <a:ext cx="576066" cy="560805"/>
              <a:chOff x="3838037" y="1372248"/>
              <a:chExt cx="576066" cy="56080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13C993E-22CD-4651-B05D-82AD72160D52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C2D7B-7AF2-43A3-9609-6FAC85605DE1}"/>
                  </a:ext>
                </a:extLst>
              </p:cNvPr>
              <p:cNvSpPr txBox="1"/>
              <p:nvPr userDrawn="1"/>
            </p:nvSpPr>
            <p:spPr>
              <a:xfrm>
                <a:off x="3900082" y="1449757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FD1A80C-5386-413A-904C-BD15C0207214}"/>
                </a:ext>
              </a:extLst>
            </p:cNvPr>
            <p:cNvGrpSpPr/>
            <p:nvPr userDrawn="1"/>
          </p:nvGrpSpPr>
          <p:grpSpPr>
            <a:xfrm>
              <a:off x="2578699" y="1923171"/>
              <a:ext cx="576066" cy="560805"/>
              <a:chOff x="3838037" y="1372248"/>
              <a:chExt cx="576066" cy="56080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EBC93F0-B312-433F-9DEB-C451AA5A26CE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E0856D-02C6-4619-9E89-C579AE97F0C2}"/>
                  </a:ext>
                </a:extLst>
              </p:cNvPr>
              <p:cNvSpPr txBox="1"/>
              <p:nvPr userDrawn="1"/>
            </p:nvSpPr>
            <p:spPr>
              <a:xfrm>
                <a:off x="3890069" y="1441338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9DBA18E-A614-4857-90D2-52AAB3A93400}"/>
                </a:ext>
              </a:extLst>
            </p:cNvPr>
            <p:cNvGrpSpPr/>
            <p:nvPr userDrawn="1"/>
          </p:nvGrpSpPr>
          <p:grpSpPr>
            <a:xfrm>
              <a:off x="2195736" y="2787774"/>
              <a:ext cx="576066" cy="560805"/>
              <a:chOff x="3838037" y="1372248"/>
              <a:chExt cx="576066" cy="56080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FE75A3B-7D64-4250-9526-4DF33B90C95D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05751D-502D-492A-9E94-1B1C8CBC2266}"/>
                  </a:ext>
                </a:extLst>
              </p:cNvPr>
              <p:cNvSpPr txBox="1"/>
              <p:nvPr userDrawn="1"/>
            </p:nvSpPr>
            <p:spPr>
              <a:xfrm>
                <a:off x="3891469" y="1452595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DCBDCCE-296A-48F0-8A07-3A8BFCAF3CC5}"/>
                </a:ext>
              </a:extLst>
            </p:cNvPr>
            <p:cNvGrpSpPr/>
            <p:nvPr userDrawn="1"/>
          </p:nvGrpSpPr>
          <p:grpSpPr>
            <a:xfrm>
              <a:off x="1763688" y="3667129"/>
              <a:ext cx="576066" cy="560805"/>
              <a:chOff x="3838037" y="1372248"/>
              <a:chExt cx="576066" cy="5608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9A1784-A36A-4AAD-86F6-74EC1E1ED4C6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3AB80-7D1E-4172-AD74-8FF7F987B13C}"/>
                  </a:ext>
                </a:extLst>
              </p:cNvPr>
              <p:cNvSpPr txBox="1"/>
              <p:nvPr userDrawn="1"/>
            </p:nvSpPr>
            <p:spPr>
              <a:xfrm>
                <a:off x="3893651" y="1452594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FC717B7-3861-47F4-BE1A-D4F8BAE64FC5}"/>
                </a:ext>
              </a:extLst>
            </p:cNvPr>
            <p:cNvGrpSpPr/>
            <p:nvPr userDrawn="1"/>
          </p:nvGrpSpPr>
          <p:grpSpPr>
            <a:xfrm>
              <a:off x="3491882" y="1011039"/>
              <a:ext cx="4661942" cy="657889"/>
              <a:chOff x="3491882" y="1011039"/>
              <a:chExt cx="4661942" cy="65788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05B76A4-23FB-4BF3-ACA8-32948115C4FE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메시지 인증에서의 요구 조건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AA309C82-5EBC-4B9E-A187-140335F125DA}"/>
                  </a:ext>
                </a:extLst>
              </p:cNvPr>
              <p:cNvCxnSpPr>
                <a:stCxn id="25" idx="6"/>
                <a:endCxn id="17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E11056-873B-4290-8AB8-941857B2A2E7}"/>
                </a:ext>
              </a:extLst>
            </p:cNvPr>
            <p:cNvGrpSpPr/>
            <p:nvPr userDrawn="1"/>
          </p:nvGrpSpPr>
          <p:grpSpPr>
            <a:xfrm>
              <a:off x="3158011" y="1872945"/>
              <a:ext cx="4661942" cy="657889"/>
              <a:chOff x="3158011" y="1872945"/>
              <a:chExt cx="4661942" cy="65788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581ABA5-0ADE-4128-897D-6C0452F30047}"/>
                  </a:ext>
                </a:extLst>
              </p:cNvPr>
              <p:cNvSpPr/>
              <p:nvPr userDrawn="1"/>
            </p:nvSpPr>
            <p:spPr>
              <a:xfrm>
                <a:off x="3571481" y="1872945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메시지 인증 함수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893112F2-57C6-4CB9-AC39-E3801B5F9D7A}"/>
                  </a:ext>
                </a:extLst>
              </p:cNvPr>
              <p:cNvCxnSpPr>
                <a:endCxn id="15" idx="1"/>
              </p:cNvCxnSpPr>
              <p:nvPr userDrawn="1"/>
            </p:nvCxnSpPr>
            <p:spPr>
              <a:xfrm flipV="1">
                <a:off x="3158011" y="2201890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A5B960-3659-4F68-916E-CBBBDE805B44}"/>
                </a:ext>
              </a:extLst>
            </p:cNvPr>
            <p:cNvGrpSpPr/>
            <p:nvPr userDrawn="1"/>
          </p:nvGrpSpPr>
          <p:grpSpPr>
            <a:xfrm>
              <a:off x="2771802" y="2726960"/>
              <a:ext cx="4661942" cy="657889"/>
              <a:chOff x="3491882" y="1011039"/>
              <a:chExt cx="4661942" cy="65788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381E583-B379-4316-BCDE-13ADE704E46D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메시지 인증 코드 요구사항</a:t>
                </a: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7A6B6D2-9696-40B0-BB14-A16D550FFC01}"/>
                  </a:ext>
                </a:extLst>
              </p:cNvPr>
              <p:cNvCxnSpPr>
                <a:endCxn id="13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936600-686D-4112-A915-6680F27EC9F9}"/>
                </a:ext>
              </a:extLst>
            </p:cNvPr>
            <p:cNvGrpSpPr/>
            <p:nvPr userDrawn="1"/>
          </p:nvGrpSpPr>
          <p:grpSpPr>
            <a:xfrm>
              <a:off x="2302381" y="3618586"/>
              <a:ext cx="4661942" cy="657889"/>
              <a:chOff x="3491882" y="1011039"/>
              <a:chExt cx="4661942" cy="657889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BA5C9E8-E39F-4EBF-92E3-25341A4E7BC6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 </a:t>
                </a: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보안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E78B04F-20C1-4DE2-8E10-9D1C265B31BC}"/>
                  </a:ext>
                </a:extLst>
              </p:cNvPr>
              <p:cNvCxnSpPr>
                <a:endCxn id="11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6065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해쉬</a:t>
            </a:r>
            <a:r>
              <a:rPr lang="ko-KR" altLang="en-US" dirty="0"/>
              <a:t> 함수에 기반한 </a:t>
            </a:r>
            <a:r>
              <a:rPr lang="en-US" altLang="ko-KR" dirty="0"/>
              <a:t>MAC : HMAC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-14808" y="915566"/>
            <a:ext cx="9126872" cy="394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안정성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안정성은 기반하고 있는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함수의 암호화 능력에 좌우된다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보안성은 주어진 시간에서의 위조 성공 확률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동일한 키에 의해 생성되는 메시지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태그 쌍의 수로 표현된다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성공 확률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= </a:t>
            </a: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 공격 성공 확률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IV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공격자가 모르는 임의의 비밀 값인 경우에도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압축 함수의 출력 계산 가능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IV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공격자가 모르는 임의의 비밀 값일 경우에도 충돌 발견 가능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4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7743"/>
            <a:ext cx="7920880" cy="457783"/>
          </a:xfrm>
        </p:spPr>
        <p:txBody>
          <a:bodyPr/>
          <a:lstStyle/>
          <a:p>
            <a:r>
              <a:rPr lang="en-US" altLang="ko-KR" sz="2700" dirty="0"/>
              <a:t>06. </a:t>
            </a:r>
            <a:r>
              <a:rPr lang="ko-KR" altLang="en-US" sz="2700" dirty="0"/>
              <a:t>블록 암호에 기반한 </a:t>
            </a:r>
            <a:r>
              <a:rPr lang="en-US" altLang="ko-KR" sz="2700" dirty="0"/>
              <a:t>MAC : DAA</a:t>
            </a:r>
            <a:r>
              <a:rPr lang="ko-KR" altLang="en-US" sz="2700" dirty="0"/>
              <a:t>와 </a:t>
            </a:r>
            <a:r>
              <a:rPr lang="en-US" altLang="ko-KR" sz="2700" dirty="0"/>
              <a:t>CMAC</a:t>
            </a:r>
            <a:endParaRPr lang="ko-KR" alt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/>
              <p:nvPr/>
            </p:nvSpPr>
            <p:spPr>
              <a:xfrm>
                <a:off x="0" y="742733"/>
                <a:ext cx="9126872" cy="244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데이터 인증 알고리즘 </a:t>
                </a:r>
                <a:r>
                  <a:rPr lang="en-US" altLang="ko-KR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(DAA)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가장 널리 사용되는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중 하나였지만 보안상 취약점이 발견되어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현재는 폐기된 상태이다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DES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CBC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모드를 이용해 정의되며 벡터 값은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𝑁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필요한 경우 오른쪽 부분은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으로 채워진다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2733"/>
                <a:ext cx="9126872" cy="2444195"/>
              </a:xfrm>
              <a:prstGeom prst="rect">
                <a:avLst/>
              </a:prstGeom>
              <a:blipFill>
                <a:blip r:embed="rId2"/>
                <a:stretch>
                  <a:fillRect l="-935" b="-3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F939539-9F70-4C3D-8232-2B175F10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374135"/>
            <a:ext cx="2362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7743"/>
            <a:ext cx="7920880" cy="457783"/>
          </a:xfrm>
        </p:spPr>
        <p:txBody>
          <a:bodyPr/>
          <a:lstStyle/>
          <a:p>
            <a:r>
              <a:rPr lang="en-US" altLang="ko-KR" sz="2700" dirty="0"/>
              <a:t>06. </a:t>
            </a:r>
            <a:r>
              <a:rPr lang="ko-KR" altLang="en-US" sz="2700" dirty="0"/>
              <a:t>블록 암호에 기반한 </a:t>
            </a:r>
            <a:r>
              <a:rPr lang="en-US" altLang="ko-KR" sz="2700" dirty="0"/>
              <a:t>MAC : DAA</a:t>
            </a:r>
            <a:r>
              <a:rPr lang="ko-KR" altLang="en-US" sz="2700" dirty="0"/>
              <a:t>와 </a:t>
            </a:r>
            <a:r>
              <a:rPr lang="en-US" altLang="ko-KR" sz="2700" dirty="0"/>
              <a:t>CMAC</a:t>
            </a:r>
            <a:endParaRPr lang="ko-KR" altLang="en-US" sz="2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B034-511D-4702-A531-1B4C110D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725277"/>
            <a:ext cx="82809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7743"/>
            <a:ext cx="7920880" cy="457783"/>
          </a:xfrm>
        </p:spPr>
        <p:txBody>
          <a:bodyPr/>
          <a:lstStyle/>
          <a:p>
            <a:r>
              <a:rPr lang="en-US" altLang="ko-KR" sz="2700" dirty="0"/>
              <a:t>06. </a:t>
            </a:r>
            <a:r>
              <a:rPr lang="ko-KR" altLang="en-US" sz="2700" dirty="0"/>
              <a:t>블록 암호에 기반한 </a:t>
            </a:r>
            <a:r>
              <a:rPr lang="en-US" altLang="ko-KR" sz="2700" dirty="0"/>
              <a:t>MAC : DAA</a:t>
            </a:r>
            <a:r>
              <a:rPr lang="ko-KR" altLang="en-US" sz="2700" dirty="0"/>
              <a:t>와 </a:t>
            </a:r>
            <a:r>
              <a:rPr lang="en-US" altLang="ko-KR" sz="2700" dirty="0"/>
              <a:t>CMAC</a:t>
            </a:r>
            <a:endParaRPr lang="ko-KR" altLang="en-US" sz="27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35104" y="680931"/>
            <a:ext cx="9126872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 기반 메시지 인증 코드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(CMAC)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63DC7-878C-4EB5-B37E-EED8453A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75" y="1385982"/>
            <a:ext cx="4539977" cy="36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/>
              <p:nvPr/>
            </p:nvSpPr>
            <p:spPr>
              <a:xfrm>
                <a:off x="-3760" y="915566"/>
                <a:ext cx="9126872" cy="3840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인증 암호</a:t>
                </a:r>
                <a:r>
                  <a:rPr lang="en-US" altLang="ko-KR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(AE)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기밀성과 인증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무결성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동시에 보호하는 암호 시스템 용어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최근 </a:t>
                </a:r>
                <a:r>
                  <a:rPr lang="ko-KR" altLang="en-US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까지도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가지의 보안성은 개별적으로 설계되었다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  <a:b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</a:b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HtE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: </a:t>
                </a:r>
                <a:r>
                  <a:rPr lang="ko-KR" altLang="en-US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해쉬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후에 암호화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	E(K, (M||H))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MtE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: MAC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후에 암호화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	T=MAC(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,M)     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(M||T))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EtM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: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암호화 후에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	C=E(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,M)	T=MAC(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,C)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E&amp;M :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암호화 하고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	C=E(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,M)	T=MAC(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,M)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60" y="915566"/>
                <a:ext cx="9126872" cy="3840282"/>
              </a:xfrm>
              <a:prstGeom prst="rect">
                <a:avLst/>
              </a:prstGeom>
              <a:blipFill>
                <a:blip r:embed="rId2"/>
                <a:stretch>
                  <a:fillRect l="-935" b="-1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7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826566"/>
            <a:ext cx="9126872" cy="4193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카운터 암호 블록 </a:t>
            </a: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체이닝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인증 코드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(CCM)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WiFi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무선 근거로 통신망의 보안 요구사항을 위해 표준화 되었다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인증 암호를 요구하는 임의의 네트워크 응용에서 사용될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CCM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 구성 요소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AES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 알고리즘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연산모드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(6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CMAC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알고리즘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HY견고딕" panose="02030600000101010101" pitchFamily="18" charset="-127"/>
                <a:ea typeface="HY견고딕" panose="02030600000101010101" pitchFamily="18" charset="-127"/>
              </a:rPr>
              <a:t>P : </a:t>
            </a:r>
            <a:r>
              <a:rPr lang="ko-KR" altLang="en-US" sz="17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평문</a:t>
            </a:r>
            <a:r>
              <a:rPr lang="en-US" altLang="ko-KR" sz="17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A : </a:t>
            </a:r>
            <a:r>
              <a:rPr lang="ko-KR" altLang="en-US" sz="1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인증은 되지만 암호화 되지 않는 관련 데이터 </a:t>
            </a:r>
            <a:r>
              <a:rPr lang="en-US" altLang="ko-KR" sz="17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N : </a:t>
            </a:r>
            <a:r>
              <a:rPr lang="ko-KR" altLang="en-US" sz="1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임시 값</a:t>
            </a:r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48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67CFD-93D7-48C4-A40E-EC59695A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80" y="627523"/>
            <a:ext cx="3960440" cy="45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9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2B34D-1ADE-47B1-89DE-0FA441C5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71244"/>
            <a:ext cx="7965036" cy="33047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07AC26-EEF7-41E4-BF3D-B2C09A0A5837}"/>
              </a:ext>
            </a:extLst>
          </p:cNvPr>
          <p:cNvSpPr/>
          <p:nvPr/>
        </p:nvSpPr>
        <p:spPr>
          <a:xfrm>
            <a:off x="179512" y="763325"/>
            <a:ext cx="2021976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>
                <a:latin typeface="HY견고딕" panose="02030600000101010101" pitchFamily="18" charset="-127"/>
                <a:ea typeface="HY견고딕" panose="02030600000101010101" pitchFamily="18" charset="-127"/>
              </a:rPr>
              <a:t>암호화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69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07AC26-EEF7-41E4-BF3D-B2C09A0A5837}"/>
              </a:ext>
            </a:extLst>
          </p:cNvPr>
          <p:cNvSpPr/>
          <p:nvPr/>
        </p:nvSpPr>
        <p:spPr>
          <a:xfrm>
            <a:off x="179512" y="763325"/>
            <a:ext cx="2021976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복호화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검증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E4276D-F928-4CB9-840A-D509D720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64228"/>
            <a:ext cx="7149666" cy="36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17128" y="1059582"/>
            <a:ext cx="9126872" cy="244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갈로아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카운터 모드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(GCM)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적은 비용과 적은 대기시간으로 많은 처리량을 제공하도록 병렬화 하여 설계 하였다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모드의 변종에 의하여 암호화 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함수를 사용한다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.(GCTR, GHASH)</a:t>
            </a:r>
          </a:p>
        </p:txBody>
      </p:sp>
    </p:spTree>
    <p:extLst>
      <p:ext uri="{BB962C8B-B14F-4D97-AF65-F5344CB8AC3E}">
        <p14:creationId xmlns:p14="http://schemas.microsoft.com/office/powerpoint/2010/main" val="31704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6432C7-57D4-49FA-9012-32997C8E8F6E}"/>
              </a:ext>
            </a:extLst>
          </p:cNvPr>
          <p:cNvGrpSpPr/>
          <p:nvPr/>
        </p:nvGrpSpPr>
        <p:grpSpPr>
          <a:xfrm>
            <a:off x="1638248" y="1131590"/>
            <a:ext cx="6390136" cy="3265436"/>
            <a:chOff x="1763688" y="1011039"/>
            <a:chExt cx="6390136" cy="32654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B6389C-C05B-4AD5-A344-129230090BE8}"/>
                </a:ext>
              </a:extLst>
            </p:cNvPr>
            <p:cNvGrpSpPr/>
            <p:nvPr userDrawn="1"/>
          </p:nvGrpSpPr>
          <p:grpSpPr>
            <a:xfrm>
              <a:off x="2915816" y="1059582"/>
              <a:ext cx="576066" cy="560805"/>
              <a:chOff x="3838037" y="1372248"/>
              <a:chExt cx="576066" cy="56080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13C993E-22CD-4651-B05D-82AD72160D52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C2D7B-7AF2-43A3-9609-6FAC85605DE1}"/>
                  </a:ext>
                </a:extLst>
              </p:cNvPr>
              <p:cNvSpPr txBox="1"/>
              <p:nvPr userDrawn="1"/>
            </p:nvSpPr>
            <p:spPr>
              <a:xfrm>
                <a:off x="3900082" y="1449757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05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FD1A80C-5386-413A-904C-BD15C0207214}"/>
                </a:ext>
              </a:extLst>
            </p:cNvPr>
            <p:cNvGrpSpPr/>
            <p:nvPr userDrawn="1"/>
          </p:nvGrpSpPr>
          <p:grpSpPr>
            <a:xfrm>
              <a:off x="2578699" y="1923171"/>
              <a:ext cx="576066" cy="560805"/>
              <a:chOff x="3838037" y="1372248"/>
              <a:chExt cx="576066" cy="56080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EBC93F0-B312-433F-9DEB-C451AA5A26CE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E0856D-02C6-4619-9E89-C579AE97F0C2}"/>
                  </a:ext>
                </a:extLst>
              </p:cNvPr>
              <p:cNvSpPr txBox="1"/>
              <p:nvPr userDrawn="1"/>
            </p:nvSpPr>
            <p:spPr>
              <a:xfrm>
                <a:off x="3890069" y="1441338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06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9DBA18E-A614-4857-90D2-52AAB3A93400}"/>
                </a:ext>
              </a:extLst>
            </p:cNvPr>
            <p:cNvGrpSpPr/>
            <p:nvPr userDrawn="1"/>
          </p:nvGrpSpPr>
          <p:grpSpPr>
            <a:xfrm>
              <a:off x="2195736" y="2787774"/>
              <a:ext cx="576066" cy="560805"/>
              <a:chOff x="3838037" y="1372248"/>
              <a:chExt cx="576066" cy="56080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FE75A3B-7D64-4250-9526-4DF33B90C95D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05751D-502D-492A-9E94-1B1C8CBC2266}"/>
                  </a:ext>
                </a:extLst>
              </p:cNvPr>
              <p:cNvSpPr txBox="1"/>
              <p:nvPr userDrawn="1"/>
            </p:nvSpPr>
            <p:spPr>
              <a:xfrm>
                <a:off x="3891469" y="1452595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07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DCBDCCE-296A-48F0-8A07-3A8BFCAF3CC5}"/>
                </a:ext>
              </a:extLst>
            </p:cNvPr>
            <p:cNvGrpSpPr/>
            <p:nvPr userDrawn="1"/>
          </p:nvGrpSpPr>
          <p:grpSpPr>
            <a:xfrm>
              <a:off x="1763688" y="3667129"/>
              <a:ext cx="576066" cy="560805"/>
              <a:chOff x="3838037" y="1372248"/>
              <a:chExt cx="576066" cy="5608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9A1784-A36A-4AAD-86F6-74EC1E1ED4C6}"/>
                  </a:ext>
                </a:extLst>
              </p:cNvPr>
              <p:cNvSpPr/>
              <p:nvPr userDrawn="1"/>
            </p:nvSpPr>
            <p:spPr>
              <a:xfrm>
                <a:off x="3838037" y="1372248"/>
                <a:ext cx="576066" cy="56080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3AB80-7D1E-4172-AD74-8FF7F987B13C}"/>
                  </a:ext>
                </a:extLst>
              </p:cNvPr>
              <p:cNvSpPr txBox="1"/>
              <p:nvPr userDrawn="1"/>
            </p:nvSpPr>
            <p:spPr>
              <a:xfrm>
                <a:off x="3893651" y="1452594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08</a:t>
                </a:r>
                <a:endParaRPr lang="ko-KR" altLang="en-US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FC717B7-3861-47F4-BE1A-D4F8BAE64FC5}"/>
                </a:ext>
              </a:extLst>
            </p:cNvPr>
            <p:cNvGrpSpPr/>
            <p:nvPr userDrawn="1"/>
          </p:nvGrpSpPr>
          <p:grpSpPr>
            <a:xfrm>
              <a:off x="3491882" y="1011039"/>
              <a:ext cx="4661942" cy="657889"/>
              <a:chOff x="3491882" y="1011039"/>
              <a:chExt cx="4661942" cy="65788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05B76A4-23FB-4BF3-ACA8-32948115C4FE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해쉬</a:t>
                </a: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함수에 기반한 </a:t>
                </a:r>
                <a:r>
                  <a:rPr lang="en-US" altLang="ko-KR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 : HMAC</a:t>
                </a:r>
                <a:endPara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AA309C82-5EBC-4B9E-A187-140335F125DA}"/>
                  </a:ext>
                </a:extLst>
              </p:cNvPr>
              <p:cNvCxnSpPr>
                <a:stCxn id="25" idx="6"/>
                <a:endCxn id="17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E11056-873B-4290-8AB8-941857B2A2E7}"/>
                </a:ext>
              </a:extLst>
            </p:cNvPr>
            <p:cNvGrpSpPr/>
            <p:nvPr userDrawn="1"/>
          </p:nvGrpSpPr>
          <p:grpSpPr>
            <a:xfrm>
              <a:off x="3158011" y="1872945"/>
              <a:ext cx="4661942" cy="657889"/>
              <a:chOff x="3158011" y="1872945"/>
              <a:chExt cx="4661942" cy="65788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581ABA5-0ADE-4128-897D-6C0452F30047}"/>
                  </a:ext>
                </a:extLst>
              </p:cNvPr>
              <p:cNvSpPr/>
              <p:nvPr userDrawn="1"/>
            </p:nvSpPr>
            <p:spPr>
              <a:xfrm>
                <a:off x="3571481" y="1872945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블록 암호에 기반한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 : DAA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와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CMAC</a:t>
                </a:r>
                <a:endPara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893112F2-57C6-4CB9-AC39-E3801B5F9D7A}"/>
                  </a:ext>
                </a:extLst>
              </p:cNvPr>
              <p:cNvCxnSpPr>
                <a:endCxn id="15" idx="1"/>
              </p:cNvCxnSpPr>
              <p:nvPr userDrawn="1"/>
            </p:nvCxnSpPr>
            <p:spPr>
              <a:xfrm flipV="1">
                <a:off x="3158011" y="2201890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A5B960-3659-4F68-916E-CBBBDE805B44}"/>
                </a:ext>
              </a:extLst>
            </p:cNvPr>
            <p:cNvGrpSpPr/>
            <p:nvPr userDrawn="1"/>
          </p:nvGrpSpPr>
          <p:grpSpPr>
            <a:xfrm>
              <a:off x="2771802" y="2726960"/>
              <a:ext cx="4661942" cy="657889"/>
              <a:chOff x="3491882" y="1011039"/>
              <a:chExt cx="4661942" cy="65788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381E583-B379-4316-BCDE-13ADE704E46D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인증 암호 </a:t>
                </a:r>
                <a:r>
                  <a:rPr lang="en-US" altLang="ko-KR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 CCM</a:t>
                </a:r>
                <a:r>
                  <a:rPr lang="ko-KR" altLang="en-US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과 </a:t>
                </a:r>
                <a:r>
                  <a:rPr lang="en-US" altLang="ko-KR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GCM</a:t>
                </a:r>
                <a:endPara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7A6B6D2-9696-40B0-BB14-A16D550FFC01}"/>
                  </a:ext>
                </a:extLst>
              </p:cNvPr>
              <p:cNvCxnSpPr>
                <a:endCxn id="13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936600-686D-4112-A915-6680F27EC9F9}"/>
                </a:ext>
              </a:extLst>
            </p:cNvPr>
            <p:cNvGrpSpPr/>
            <p:nvPr userDrawn="1"/>
          </p:nvGrpSpPr>
          <p:grpSpPr>
            <a:xfrm>
              <a:off x="2302381" y="3618586"/>
              <a:ext cx="4661942" cy="657889"/>
              <a:chOff x="3491882" y="1011039"/>
              <a:chExt cx="4661942" cy="657889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BA5C9E8-E39F-4EBF-92E3-25341A4E7BC6}"/>
                  </a:ext>
                </a:extLst>
              </p:cNvPr>
              <p:cNvSpPr/>
              <p:nvPr userDrawn="1"/>
            </p:nvSpPr>
            <p:spPr>
              <a:xfrm>
                <a:off x="3905352" y="1011039"/>
                <a:ext cx="4248472" cy="657889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ko-KR" altLang="en-US" sz="1600" dirty="0" err="1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해쉬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함수와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MAC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사용한 의사 난수 생성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E78B04F-20C1-4DE2-8E10-9D1C265B31BC}"/>
                  </a:ext>
                </a:extLst>
              </p:cNvPr>
              <p:cNvCxnSpPr>
                <a:endCxn id="11" idx="1"/>
              </p:cNvCxnSpPr>
              <p:nvPr userDrawn="1"/>
            </p:nvCxnSpPr>
            <p:spPr>
              <a:xfrm flipV="1">
                <a:off x="3491882" y="1339984"/>
                <a:ext cx="413470" cy="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15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826566"/>
            <a:ext cx="9126872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GHASH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1B602-2DDD-462E-94C5-01015BA5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63638"/>
            <a:ext cx="8269043" cy="23957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43E76E-7CF9-4754-9A72-1C54B57C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9" y="4116768"/>
            <a:ext cx="8509273" cy="7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0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/>
              <p:nvPr/>
            </p:nvSpPr>
            <p:spPr>
              <a:xfrm>
                <a:off x="0" y="826566"/>
                <a:ext cx="9126872" cy="1573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GHASH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해쉬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키가 다중 메시지를 인증하기 위하여 사용된다면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HY견고딕" panose="02030600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HY견고딕" panose="02030600000101010101" pitchFamily="18" charset="-127"/>
                              </a:rPr>
                              <m:t>𝐻</m:t>
                            </m:r>
                          </m:e>
                          <m:sup/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,..</a:t>
                </a:r>
                <a:r>
                  <a:rPr lang="en-US" altLang="ko-KR" sz="2000" dirty="0">
                    <a:ea typeface="HY견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값들은 각 메시지를 인증하는 용도로 한 번에 미리 계산 될 수 있다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  <a:endParaRPr lang="en-US" altLang="ko-KR" sz="2000" dirty="0"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0D68CE1-CC41-4A51-A581-F853E404D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6566"/>
                <a:ext cx="9126872" cy="1573892"/>
              </a:xfrm>
              <a:prstGeom prst="rect">
                <a:avLst/>
              </a:prstGeom>
              <a:blipFill>
                <a:blip r:embed="rId2"/>
                <a:stretch>
                  <a:fillRect l="-935" b="-5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0F7BD8-F75B-4D46-868A-2253B500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11" y="2400459"/>
            <a:ext cx="3627578" cy="27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인증 암호 </a:t>
            </a:r>
            <a:r>
              <a:rPr lang="en-US" altLang="ko-KR" dirty="0"/>
              <a:t>: CCM GCM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714931"/>
            <a:ext cx="9126872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GCTR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E7966-4A11-4766-A34B-93F58D10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0" y="1294577"/>
            <a:ext cx="6810896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51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632848" cy="457783"/>
          </a:xfrm>
        </p:spPr>
        <p:txBody>
          <a:bodyPr/>
          <a:lstStyle/>
          <a:p>
            <a:r>
              <a:rPr lang="en-US" altLang="ko-KR" sz="2700" dirty="0"/>
              <a:t>08. </a:t>
            </a:r>
            <a:r>
              <a:rPr lang="ko-KR" altLang="en-US" sz="2700" dirty="0" err="1"/>
              <a:t>해쉬</a:t>
            </a:r>
            <a:r>
              <a:rPr lang="ko-KR" altLang="en-US" sz="2700" dirty="0"/>
              <a:t> 함수와 </a:t>
            </a:r>
            <a:r>
              <a:rPr lang="en-US" altLang="ko-KR" sz="2700" dirty="0"/>
              <a:t>MAC</a:t>
            </a:r>
            <a:r>
              <a:rPr lang="ko-KR" altLang="en-US" sz="2700" dirty="0"/>
              <a:t>을 사용한 의사 난수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826566"/>
            <a:ext cx="9126872" cy="152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MAC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의사 난수 생성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출력 값은 거의 임의의 값이므로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PRNG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생성으로 사용 가능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40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632848" cy="457783"/>
          </a:xfrm>
        </p:spPr>
        <p:txBody>
          <a:bodyPr/>
          <a:lstStyle/>
          <a:p>
            <a:r>
              <a:rPr lang="en-US" altLang="ko-KR" sz="2700" dirty="0"/>
              <a:t>08. </a:t>
            </a:r>
            <a:r>
              <a:rPr lang="ko-KR" altLang="en-US" sz="2700" dirty="0" err="1"/>
              <a:t>해쉬</a:t>
            </a:r>
            <a:r>
              <a:rPr lang="ko-KR" altLang="en-US" sz="2700" dirty="0"/>
              <a:t> 함수와 </a:t>
            </a:r>
            <a:r>
              <a:rPr lang="en-US" altLang="ko-KR" sz="2700" dirty="0"/>
              <a:t>MAC</a:t>
            </a:r>
            <a:r>
              <a:rPr lang="ko-KR" altLang="en-US" sz="2700" dirty="0"/>
              <a:t>을 사용한 의사 난수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826566"/>
            <a:ext cx="9126872" cy="290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함수에 기반한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PRNG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값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V =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seedlen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V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비트 길이로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seedlen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k + 64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만족해야 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여기서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희망하는 보안 수준이며 비트로 표현된다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n =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원하는 출력 비트 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E9EEC-43B8-4B1E-B32A-5074A121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5" y="3392054"/>
            <a:ext cx="2592288" cy="1743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C112EE-DCE4-4429-8777-F5186DD8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15053"/>
            <a:ext cx="2304256" cy="1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5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632848" cy="457783"/>
          </a:xfrm>
        </p:spPr>
        <p:txBody>
          <a:bodyPr/>
          <a:lstStyle/>
          <a:p>
            <a:r>
              <a:rPr lang="en-US" altLang="ko-KR" sz="2700" dirty="0"/>
              <a:t>08. </a:t>
            </a:r>
            <a:r>
              <a:rPr lang="ko-KR" altLang="en-US" sz="2700" dirty="0" err="1"/>
              <a:t>해쉬</a:t>
            </a:r>
            <a:r>
              <a:rPr lang="ko-KR" altLang="en-US" sz="2700" dirty="0"/>
              <a:t> 함수와 </a:t>
            </a:r>
            <a:r>
              <a:rPr lang="en-US" altLang="ko-KR" sz="2700" dirty="0"/>
              <a:t>MAC</a:t>
            </a:r>
            <a:r>
              <a:rPr lang="ko-KR" altLang="en-US" sz="2700" dirty="0"/>
              <a:t>을 사용한 의사 난수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0" y="826566"/>
            <a:ext cx="9126872" cy="244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MAC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함수에 기반한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함수에 기반한 의사 난수가 알려지거나 의심되는 취약점이 없지만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사용함으로써 좀 더 높은 수준의 신뢰성을 얻을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HMAC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각각의 출력 블록에 대하여 기반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실행하기 때문에 시간이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배가 걸린다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B5484-03CC-42E7-9D32-5AD4883E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70761"/>
            <a:ext cx="5472608" cy="1872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BEE0A8-F303-4679-92A1-70F65B81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8862"/>
            <a:ext cx="3025163" cy="1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메시지 인증에서의 요구 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CDCA6-E733-4109-92D7-16D26BFACDA4}"/>
              </a:ext>
            </a:extLst>
          </p:cNvPr>
          <p:cNvSpPr/>
          <p:nvPr/>
        </p:nvSpPr>
        <p:spPr>
          <a:xfrm>
            <a:off x="611560" y="771550"/>
            <a:ext cx="5688632" cy="411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공격 분류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트래픽 분석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내용 수정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순서 수정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수정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송신처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수신처 부인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CDCA6-E733-4109-92D7-16D26BFACDA4}"/>
              </a:ext>
            </a:extLst>
          </p:cNvPr>
          <p:cNvSpPr/>
          <p:nvPr/>
        </p:nvSpPr>
        <p:spPr>
          <a:xfrm>
            <a:off x="201624" y="1059582"/>
            <a:ext cx="8740752" cy="343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인증 함수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임의 길이의 고정된 길이의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값으로 대응 시키는 함수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암호화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전체 암호문을 인증자로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인증 코드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고정된 길이 값을 만드는 메시지 및 비밀키의 공개 함수</a:t>
            </a:r>
          </a:p>
        </p:txBody>
      </p:sp>
    </p:spTree>
    <p:extLst>
      <p:ext uri="{BB962C8B-B14F-4D97-AF65-F5344CB8AC3E}">
        <p14:creationId xmlns:p14="http://schemas.microsoft.com/office/powerpoint/2010/main" val="19129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CDCA6-E733-4109-92D7-16D26BFACDA4}"/>
              </a:ext>
            </a:extLst>
          </p:cNvPr>
          <p:cNvSpPr/>
          <p:nvPr/>
        </p:nvSpPr>
        <p:spPr>
          <a:xfrm>
            <a:off x="201624" y="1043036"/>
            <a:ext cx="5882544" cy="105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대칭 암호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기밀성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무결성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제공한다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21C7C-2A3B-4BDD-BF9D-6CBE7B91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1" y="2283718"/>
            <a:ext cx="8283978" cy="24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CDCA6-E733-4109-92D7-16D26BFACDA4}"/>
              </a:ext>
            </a:extLst>
          </p:cNvPr>
          <p:cNvSpPr/>
          <p:nvPr/>
        </p:nvSpPr>
        <p:spPr>
          <a:xfrm>
            <a:off x="-396552" y="1275606"/>
            <a:ext cx="9361040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메시지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의미 없는 비트 열이거나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일부만이 정당한 평문으로 간주되기 원할 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수신자는 제공된 메시지가 정당한 메시지의 암호문인지 자동으로 결정할 수 없다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FCS,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체크섬이라고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알려진 에러 검출 코드를 추가해 해결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7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16038-03F2-46E2-9B66-EF0C2A45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3598"/>
            <a:ext cx="6231094" cy="3168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32985-9AC8-44F4-A574-6C4934BCB17E}"/>
              </a:ext>
            </a:extLst>
          </p:cNvPr>
          <p:cNvSpPr txBox="1"/>
          <p:nvPr/>
        </p:nvSpPr>
        <p:spPr>
          <a:xfrm>
            <a:off x="6338598" y="315992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외부 에러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8CCA4-250C-4709-B01B-F47B9930741F}"/>
              </a:ext>
            </a:extLst>
          </p:cNvPr>
          <p:cNvSpPr txBox="1"/>
          <p:nvPr/>
        </p:nvSpPr>
        <p:spPr>
          <a:xfrm>
            <a:off x="6338598" y="16630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 에러 제어</a:t>
            </a:r>
          </a:p>
        </p:txBody>
      </p:sp>
    </p:spTree>
    <p:extLst>
      <p:ext uri="{BB962C8B-B14F-4D97-AF65-F5344CB8AC3E}">
        <p14:creationId xmlns:p14="http://schemas.microsoft.com/office/powerpoint/2010/main" val="385284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메시지 인증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8CCA4-250C-4709-B01B-F47B9930741F}"/>
              </a:ext>
            </a:extLst>
          </p:cNvPr>
          <p:cNvSpPr txBox="1"/>
          <p:nvPr/>
        </p:nvSpPr>
        <p:spPr>
          <a:xfrm>
            <a:off x="5783125" y="151803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기밀성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D39F5-8FC5-450F-9002-F605832F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9" y="1314525"/>
            <a:ext cx="5505450" cy="2381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D68CE1-CC41-4A51-A581-F853E404DF49}"/>
              </a:ext>
            </a:extLst>
          </p:cNvPr>
          <p:cNvSpPr/>
          <p:nvPr/>
        </p:nvSpPr>
        <p:spPr>
          <a:xfrm>
            <a:off x="555035" y="723134"/>
            <a:ext cx="2002471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공개 키 암호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59FE9-AE08-4988-9BE7-E7883E007DA7}"/>
              </a:ext>
            </a:extLst>
          </p:cNvPr>
          <p:cNvSpPr txBox="1"/>
          <p:nvPr/>
        </p:nvSpPr>
        <p:spPr>
          <a:xfrm>
            <a:off x="5783124" y="270190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기밀성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A2EB05-A75B-4888-9666-44FF83A2BC78}"/>
              </a:ext>
            </a:extLst>
          </p:cNvPr>
          <p:cNvSpPr/>
          <p:nvPr/>
        </p:nvSpPr>
        <p:spPr>
          <a:xfrm>
            <a:off x="467544" y="3945301"/>
            <a:ext cx="3704860" cy="8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기밀성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비밀키 암호화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공개키 암호화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3496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3">
      <a:majorFont>
        <a:latin typeface="Arial"/>
        <a:ea typeface="나눔고딕 ExtraBold"/>
        <a:cs typeface=""/>
      </a:majorFont>
      <a:minorFont>
        <a:latin typeface="Times New Roman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1165</Words>
  <Application>Microsoft Office PowerPoint</Application>
  <PresentationFormat>화면 슬라이드 쇼(16:9)</PresentationFormat>
  <Paragraphs>181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</vt:lpstr>
      <vt:lpstr>Cambria Math</vt:lpstr>
      <vt:lpstr>맑은 고딕</vt:lpstr>
      <vt:lpstr>HY견고딕</vt:lpstr>
      <vt:lpstr>Times New Roman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박 지수</cp:lastModifiedBy>
  <cp:revision>188</cp:revision>
  <dcterms:created xsi:type="dcterms:W3CDTF">2016-12-05T23:26:54Z</dcterms:created>
  <dcterms:modified xsi:type="dcterms:W3CDTF">2018-09-06T09:38:15Z</dcterms:modified>
</cp:coreProperties>
</file>