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25"/>
  </p:notesMasterIdLst>
  <p:sldIdLst>
    <p:sldId id="268" r:id="rId4"/>
    <p:sldId id="270" r:id="rId5"/>
    <p:sldId id="275" r:id="rId6"/>
    <p:sldId id="280" r:id="rId7"/>
    <p:sldId id="276" r:id="rId8"/>
    <p:sldId id="293" r:id="rId9"/>
    <p:sldId id="281" r:id="rId10"/>
    <p:sldId id="282" r:id="rId11"/>
    <p:sldId id="284" r:id="rId12"/>
    <p:sldId id="283" r:id="rId13"/>
    <p:sldId id="294" r:id="rId14"/>
    <p:sldId id="277" r:id="rId15"/>
    <p:sldId id="295" r:id="rId16"/>
    <p:sldId id="296" r:id="rId17"/>
    <p:sldId id="287" r:id="rId18"/>
    <p:sldId id="297" r:id="rId19"/>
    <p:sldId id="279" r:id="rId20"/>
    <p:sldId id="298" r:id="rId21"/>
    <p:sldId id="299" r:id="rId22"/>
    <p:sldId id="300" r:id="rId23"/>
    <p:sldId id="269" r:id="rId24"/>
  </p:sldIdLst>
  <p:sldSz cx="9144000" cy="5143500" type="screen16x9"/>
  <p:notesSz cx="6858000" cy="9144000"/>
  <p:embeddedFontLst>
    <p:embeddedFont>
      <p:font typeface="Arial Unicode MS" panose="020B0600000101010101" charset="-127"/>
      <p:regular r:id="rId26"/>
    </p:embeddedFont>
    <p:embeddedFont>
      <p:font typeface="HY강B" panose="020B0600000101010101" charset="-127"/>
      <p:regular r:id="rId27"/>
    </p:embeddedFont>
    <p:embeddedFont>
      <p:font typeface="HY견고딕" panose="02030600000101010101" pitchFamily="18" charset="-127"/>
      <p:regular r:id="rId28"/>
    </p:embeddedFont>
    <p:embeddedFont>
      <p:font typeface="나눔고딕 ExtraBold" panose="020B0600000101010101" charset="-127"/>
      <p:bold r:id="rId29"/>
    </p:embeddedFont>
    <p:embeddedFont>
      <p:font typeface="나눔바른고딕" panose="020B0600000101010101" charset="-127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699" autoAdjust="0"/>
  </p:normalViewPr>
  <p:slideViewPr>
    <p:cSldViewPr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  <p:guide orient="horz" pos="1938"/>
      </p:guideLst>
    </p:cSldViewPr>
  </p:slideViewPr>
  <p:outlineViewPr>
    <p:cViewPr>
      <p:scale>
        <a:sx n="33" d="100"/>
        <a:sy n="33" d="100"/>
      </p:scale>
      <p:origin x="0" y="7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 cstate="print">
            <a:alphaModFix amt="8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tx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tx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tx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AE6428F-2971-404A-B4B1-8977F3FFD1CC}"/>
              </a:ext>
            </a:extLst>
          </p:cNvPr>
          <p:cNvGrpSpPr/>
          <p:nvPr userDrawn="1"/>
        </p:nvGrpSpPr>
        <p:grpSpPr>
          <a:xfrm>
            <a:off x="0" y="-9980"/>
            <a:ext cx="5436096" cy="5204535"/>
            <a:chOff x="0" y="-9980"/>
            <a:chExt cx="5436096" cy="520453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5631708-B369-43B6-B32E-59F7856212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15" t="1" r="-244" b="-797"/>
            <a:stretch/>
          </p:blipFill>
          <p:spPr>
            <a:xfrm>
              <a:off x="0" y="9979"/>
              <a:ext cx="4499992" cy="5184576"/>
            </a:xfrm>
            <a:prstGeom prst="rect">
              <a:avLst/>
            </a:prstGeom>
          </p:spPr>
        </p:pic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4F065458-9872-46CD-A5CF-F79B0D51B18C}"/>
                </a:ext>
              </a:extLst>
            </p:cNvPr>
            <p:cNvSpPr/>
            <p:nvPr userDrawn="1"/>
          </p:nvSpPr>
          <p:spPr>
            <a:xfrm>
              <a:off x="1835696" y="-9980"/>
              <a:ext cx="3600400" cy="5153479"/>
            </a:xfrm>
            <a:prstGeom prst="triangle">
              <a:avLst>
                <a:gd name="adj" fmla="val 49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43406C26-AF0F-4B33-820B-97C71F2EA3C1}"/>
                </a:ext>
              </a:extLst>
            </p:cNvPr>
            <p:cNvSpPr/>
            <p:nvPr userDrawn="1"/>
          </p:nvSpPr>
          <p:spPr>
            <a:xfrm rot="10800000">
              <a:off x="3591792" y="0"/>
              <a:ext cx="1584176" cy="2581731"/>
            </a:xfrm>
            <a:prstGeom prst="triangle">
              <a:avLst>
                <a:gd name="adj" fmla="val 49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D2FA610-561B-4F61-8ECE-A9448915CE50}"/>
              </a:ext>
            </a:extLst>
          </p:cNvPr>
          <p:cNvSpPr txBox="1"/>
          <p:nvPr userDrawn="1"/>
        </p:nvSpPr>
        <p:spPr>
          <a:xfrm>
            <a:off x="3638138" y="345836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Contents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63C06D06-9E07-4A46-A815-D6E4205BD3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5EBEE-669D-4E6D-A87E-EC28A7D6CA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70073D0-B837-45C4-8898-78B1690E3E35}"/>
              </a:ext>
            </a:extLst>
          </p:cNvPr>
          <p:cNvSpPr/>
          <p:nvPr userDrawn="1"/>
        </p:nvSpPr>
        <p:spPr>
          <a:xfrm>
            <a:off x="0" y="0"/>
            <a:ext cx="7884368" cy="1037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CF3AD9-B190-4D22-9D80-DF41F090E3EB}"/>
              </a:ext>
            </a:extLst>
          </p:cNvPr>
          <p:cNvGrpSpPr/>
          <p:nvPr userDrawn="1"/>
        </p:nvGrpSpPr>
        <p:grpSpPr>
          <a:xfrm>
            <a:off x="7819059" y="0"/>
            <a:ext cx="1433461" cy="1037230"/>
            <a:chOff x="7819059" y="0"/>
            <a:chExt cx="1433461" cy="1037230"/>
          </a:xfrm>
        </p:grpSpPr>
        <p:sp>
          <p:nvSpPr>
            <p:cNvPr id="2" name="Rectangle 1"/>
            <p:cNvSpPr/>
            <p:nvPr userDrawn="1"/>
          </p:nvSpPr>
          <p:spPr>
            <a:xfrm>
              <a:off x="8122646" y="0"/>
              <a:ext cx="265778" cy="103723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72C36C13-A1AB-4897-B079-229CAC6DC04D}"/>
                </a:ext>
              </a:extLst>
            </p:cNvPr>
            <p:cNvSpPr/>
            <p:nvPr userDrawn="1"/>
          </p:nvSpPr>
          <p:spPr>
            <a:xfrm>
              <a:off x="7951130" y="0"/>
              <a:ext cx="265778" cy="103723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A6C01D4-0C54-4649-A259-6F1FFE9128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9059" y="160159"/>
              <a:ext cx="1433461" cy="789315"/>
            </a:xfrm>
            <a:prstGeom prst="rect">
              <a:avLst/>
            </a:prstGeom>
          </p:spPr>
        </p:pic>
      </p:grp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6A6ABB-98C8-4361-86F9-A79C22BC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EBEE-669D-4E6D-A87E-EC28A7D6CA8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AFA5A34-4CF4-4004-8998-4A6F4FDA5B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880" y="1197389"/>
            <a:ext cx="7993062" cy="351313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DB26CC4-F1BB-4C5F-954E-5103E744650B}"/>
              </a:ext>
            </a:extLst>
          </p:cNvPr>
          <p:cNvGrpSpPr/>
          <p:nvPr userDrawn="1"/>
        </p:nvGrpSpPr>
        <p:grpSpPr>
          <a:xfrm>
            <a:off x="7812360" y="-17765"/>
            <a:ext cx="1433461" cy="789315"/>
            <a:chOff x="7812360" y="-17765"/>
            <a:chExt cx="1433461" cy="78931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D438E5B2-8B01-4B4F-B4F4-CDB0EF1E1890}"/>
                </a:ext>
              </a:extLst>
            </p:cNvPr>
            <p:cNvSpPr/>
            <p:nvPr userDrawn="1"/>
          </p:nvSpPr>
          <p:spPr>
            <a:xfrm>
              <a:off x="8122646" y="0"/>
              <a:ext cx="265778" cy="62753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51249A0C-1FE2-47AD-B369-B14EA3668D23}"/>
                </a:ext>
              </a:extLst>
            </p:cNvPr>
            <p:cNvSpPr/>
            <p:nvPr userDrawn="1"/>
          </p:nvSpPr>
          <p:spPr>
            <a:xfrm>
              <a:off x="7951130" y="0"/>
              <a:ext cx="265778" cy="6275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7A47650-9E52-4CC5-9BFE-01E6C780EF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2360" y="-17765"/>
              <a:ext cx="1433461" cy="789315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5A4F98-3CFA-48BD-85B4-A38CCFC3A547}"/>
              </a:ext>
            </a:extLst>
          </p:cNvPr>
          <p:cNvSpPr/>
          <p:nvPr userDrawn="1"/>
        </p:nvSpPr>
        <p:spPr>
          <a:xfrm>
            <a:off x="0" y="0"/>
            <a:ext cx="7884368" cy="627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B407498F-B494-402A-8BC8-1B26CE7A89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4875"/>
            <a:ext cx="7200800" cy="45778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535EEB-67E3-4442-A272-FE2156E571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25EBEE-669D-4E6D-A87E-EC28A7D6CA8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F1507C-5D07-4C3C-877F-242B40DA661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10614" y="773000"/>
            <a:ext cx="8581866" cy="394612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E52EC7-7801-48A1-9DBC-E4F61A8767BF}"/>
              </a:ext>
            </a:extLst>
          </p:cNvPr>
          <p:cNvSpPr/>
          <p:nvPr userDrawn="1"/>
        </p:nvSpPr>
        <p:spPr>
          <a:xfrm>
            <a:off x="0" y="0"/>
            <a:ext cx="7884368" cy="1037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6ECB852-7A82-4D6D-9833-A4CCA1B74A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2189797-8831-4CDB-8609-72ED625881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91774F1-229B-4AC4-BD6E-3153B305DF90}"/>
              </a:ext>
            </a:extLst>
          </p:cNvPr>
          <p:cNvGrpSpPr/>
          <p:nvPr userDrawn="1"/>
        </p:nvGrpSpPr>
        <p:grpSpPr>
          <a:xfrm>
            <a:off x="7819059" y="0"/>
            <a:ext cx="1433461" cy="1037230"/>
            <a:chOff x="7819059" y="0"/>
            <a:chExt cx="1433461" cy="1037230"/>
          </a:xfrm>
        </p:grpSpPr>
        <p:sp>
          <p:nvSpPr>
            <p:cNvPr id="31" name="Rectangle 1">
              <a:extLst>
                <a:ext uri="{FF2B5EF4-FFF2-40B4-BE49-F238E27FC236}">
                  <a16:creationId xmlns:a16="http://schemas.microsoft.com/office/drawing/2014/main" id="{0656F534-843E-4D13-98EF-4611B2211BED}"/>
                </a:ext>
              </a:extLst>
            </p:cNvPr>
            <p:cNvSpPr/>
            <p:nvPr userDrawn="1"/>
          </p:nvSpPr>
          <p:spPr>
            <a:xfrm>
              <a:off x="8122646" y="0"/>
              <a:ext cx="265778" cy="103723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">
              <a:extLst>
                <a:ext uri="{FF2B5EF4-FFF2-40B4-BE49-F238E27FC236}">
                  <a16:creationId xmlns:a16="http://schemas.microsoft.com/office/drawing/2014/main" id="{17595CBF-3055-4B66-966C-6BF9A5F09C2C}"/>
                </a:ext>
              </a:extLst>
            </p:cNvPr>
            <p:cNvSpPr/>
            <p:nvPr userDrawn="1"/>
          </p:nvSpPr>
          <p:spPr>
            <a:xfrm>
              <a:off x="7951130" y="0"/>
              <a:ext cx="265778" cy="103723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BEA3307-88B2-4507-8C15-BC369F9E7E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9059" y="160159"/>
              <a:ext cx="1433461" cy="789315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151F0D-3ADA-4A92-A1B0-61E649225E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925EBEE-669D-4E6D-A87E-EC28A7D6CA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 cstate="print">
            <a:alphaModFix amt="3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19AA04-9F8E-43E1-A85E-FD69CEA6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3CFD-1659-4C4B-BE93-21C619EDFA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BCE214-9A1E-4842-B857-C6B2B73D5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272" y="480399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5EBEE-669D-4E6D-A87E-EC28A7D6CA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71" r:id="rId4"/>
    <p:sldLayoutId id="2147483656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94D720-4E93-411D-9FBF-2D97DDB8D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272" y="480399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3CFD-1659-4C4B-BE93-21C619EDFA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495876-55A2-4D68-8D73-175BFC5E4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158" y="500048"/>
            <a:ext cx="7319736" cy="1152129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6F7965-76C4-4767-9BEA-C0C6425078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박지수</a:t>
            </a:r>
          </a:p>
        </p:txBody>
      </p:sp>
    </p:spTree>
    <p:extLst>
      <p:ext uri="{BB962C8B-B14F-4D97-AF65-F5344CB8AC3E}">
        <p14:creationId xmlns:p14="http://schemas.microsoft.com/office/powerpoint/2010/main" val="358616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페르마와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오일러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783773"/>
            <a:ext cx="231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오일러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정리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161176"/>
            <a:ext cx="2254500" cy="5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926366-326B-4F7D-A7B7-6D8CE3AA42AA}"/>
              </a:ext>
            </a:extLst>
          </p:cNvPr>
          <p:cNvSpPr/>
          <p:nvPr/>
        </p:nvSpPr>
        <p:spPr>
          <a:xfrm>
            <a:off x="2602774" y="1301219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(a, n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은 서로 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658814-A3C2-4530-BD33-AA48A78BD022}"/>
              </a:ext>
            </a:extLst>
          </p:cNvPr>
          <p:cNvSpPr/>
          <p:nvPr/>
        </p:nvSpPr>
        <p:spPr>
          <a:xfrm>
            <a:off x="95036" y="2956164"/>
            <a:ext cx="89562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1. a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서로 소이고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,xi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서로 소이기 때문에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a*xi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또한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서로 소이다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이와 같이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모든 숫자들은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서로 소인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보다 작은 정수들이다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중복되는 숫자들은 존재하지 않는다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만약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a*xi (mod n) = a*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(mod n)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이라면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xi =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xj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</p:txBody>
      </p:sp>
      <p:pic>
        <p:nvPicPr>
          <p:cNvPr id="1026" name="Picture 2" descr="https://lh4.googleusercontent.com/Jhk0rzFCCdTmhm5Mvz5EAfCBtdXXbiMwI71QqgIP3e79Xd-JQVcXo4phM6a_IjNeiM6cLBFZG_N_sQk3ftcJvEn7mGeW2kE-8sUqIh_vVkKh5itQHt1R4JnG-cBHncZTXQJf6n4o3KqBAFjV9g">
            <a:extLst>
              <a:ext uri="{FF2B5EF4-FFF2-40B4-BE49-F238E27FC236}">
                <a16:creationId xmlns:a16="http://schemas.microsoft.com/office/drawing/2014/main" id="{7AF5055A-95EC-4EE1-972F-F1B8A629D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3" y="1836443"/>
            <a:ext cx="3458802" cy="5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lUS8OLKP2hmhOYWWjvddveHnD5bro7vVyuLOUe8nhJf84KXHoY5dNfcDUBlpPZxMvzBZUKIUMlvHQn8IO0_mdranHUQwcsvMn6_UL2lr-1jR2xyzxfAbGAPJx_vAGYr31EKT0-HbPPgaWAlHJQ">
            <a:extLst>
              <a:ext uri="{FF2B5EF4-FFF2-40B4-BE49-F238E27FC236}">
                <a16:creationId xmlns:a16="http://schemas.microsoft.com/office/drawing/2014/main" id="{203FD33E-AAC1-4F8E-9456-15216953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3" y="2387005"/>
            <a:ext cx="6777052" cy="56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51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페르마와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오일러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783773"/>
            <a:ext cx="231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오일러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3A7D881-161B-48A6-B7AF-E42CE6AAF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563638"/>
            <a:ext cx="4601714" cy="308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0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소수 </a:t>
            </a:r>
            <a:r>
              <a:rPr lang="ko-KR" altLang="en-US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판별법</a:t>
            </a:r>
            <a:endParaRPr lang="ko-KR" altLang="en-US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933" y="922867"/>
            <a:ext cx="3517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밀러와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라빈에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의한 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7005" y="1553985"/>
            <a:ext cx="5795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소수인지를 확률적으로 판단하는 알고리즘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933" y="2321695"/>
            <a:ext cx="1786777" cy="420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51933" y="3106263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양의 홀수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p&gt;=3 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k&gt;0, q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홀수</a:t>
            </a:r>
          </a:p>
        </p:txBody>
      </p:sp>
    </p:spTree>
    <p:extLst>
      <p:ext uri="{BB962C8B-B14F-4D97-AF65-F5344CB8AC3E}">
        <p14:creationId xmlns:p14="http://schemas.microsoft.com/office/powerpoint/2010/main" val="162751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소수 </a:t>
            </a:r>
            <a:r>
              <a:rPr lang="ko-KR" altLang="en-US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판별법</a:t>
            </a:r>
            <a:endParaRPr lang="ko-KR" altLang="en-US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933" y="922867"/>
            <a:ext cx="2491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소수의 두 가지 속성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7004" y="1553985"/>
            <a:ext cx="5791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소수이고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보다 작은 양의 정수라면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9597" y="2696964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보다 큰 소수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a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 &lt; a &lt; p-1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내에 어떤 정수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929C26-A9B1-49DF-AD49-06B80C2BED14}"/>
                  </a:ext>
                </a:extLst>
              </p:cNvPr>
              <p:cNvSpPr txBox="1"/>
              <p:nvPr/>
            </p:nvSpPr>
            <p:spPr>
              <a:xfrm>
                <a:off x="831653" y="1984872"/>
                <a:ext cx="5537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=−1(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929C26-A9B1-49DF-AD49-06B80C2BE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53" y="1984872"/>
                <a:ext cx="5537413" cy="276999"/>
              </a:xfrm>
              <a:prstGeom prst="rect">
                <a:avLst/>
              </a:prstGeom>
              <a:blipFill>
                <a:blip r:embed="rId2"/>
                <a:stretch>
                  <a:fillRect l="-110" t="-2222" r="-990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A30DC1-CA8A-4C8A-B38C-9A5E582B40F1}"/>
                  </a:ext>
                </a:extLst>
              </p:cNvPr>
              <p:cNvSpPr txBox="1"/>
              <p:nvPr/>
            </p:nvSpPr>
            <p:spPr>
              <a:xfrm>
                <a:off x="1934659" y="3291830"/>
                <a:ext cx="5003421" cy="605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altLang="ko-KR" dirty="0"/>
                  <a:t>, ……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중</m:t>
                    </m:r>
                  </m:oMath>
                </a14:m>
                <a:r>
                  <a:rPr lang="ko-KR" altLang="en-US" dirty="0"/>
                  <a:t> 하나는 </a:t>
                </a:r>
                <a:r>
                  <a:rPr lang="en-US" altLang="ko-KR" dirty="0"/>
                  <a:t>-1(mod p) 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A30DC1-CA8A-4C8A-B38C-9A5E582B4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59" y="3291830"/>
                <a:ext cx="5003421" cy="605615"/>
              </a:xfrm>
              <a:prstGeom prst="rect">
                <a:avLst/>
              </a:prstGeom>
              <a:blipFill>
                <a:blip r:embed="rId3"/>
                <a:stretch>
                  <a:fillRect l="-1218" r="-2071" b="-23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B5CCABFC-3FE3-4079-B9AF-049335B29A7D}"/>
              </a:ext>
            </a:extLst>
          </p:cNvPr>
          <p:cNvSpPr/>
          <p:nvPr/>
        </p:nvSpPr>
        <p:spPr>
          <a:xfrm>
            <a:off x="1654642" y="3342609"/>
            <a:ext cx="145071" cy="504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70B9C5-977C-465D-9A31-C0D62AAE61BF}"/>
              </a:ext>
            </a:extLst>
          </p:cNvPr>
          <p:cNvSpPr txBox="1"/>
          <p:nvPr/>
        </p:nvSpPr>
        <p:spPr>
          <a:xfrm>
            <a:off x="134459" y="3291830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둘 중 하나는</a:t>
            </a:r>
            <a:endParaRPr lang="en-US" altLang="ko-KR" dirty="0"/>
          </a:p>
          <a:p>
            <a:pPr algn="ctr"/>
            <a:r>
              <a:rPr lang="ko-KR" altLang="en-US" dirty="0"/>
              <a:t> 성립</a:t>
            </a:r>
          </a:p>
        </p:txBody>
      </p:sp>
    </p:spTree>
    <p:extLst>
      <p:ext uri="{BB962C8B-B14F-4D97-AF65-F5344CB8AC3E}">
        <p14:creationId xmlns:p14="http://schemas.microsoft.com/office/powerpoint/2010/main" val="101409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소수 </a:t>
            </a:r>
            <a:r>
              <a:rPr lang="ko-KR" altLang="en-US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판별법</a:t>
            </a:r>
            <a:endParaRPr lang="ko-KR" altLang="en-US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3528" y="936302"/>
                <a:ext cx="5791219" cy="1492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n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이 소수이면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강B" pitchFamily="18" charset="-127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강B" pitchFamily="18" charset="-127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강B" pitchFamily="18" charset="-127"/>
                          </a:rPr>
                          <m:t>−1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HY강B" pitchFamily="18" charset="-127"/>
                      </a:rPr>
                      <m:t> ≡</m:t>
                    </m:r>
                  </m:oMath>
                </a14:m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 (mod 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p – 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강B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강B" pitchFamily="18" charset="-127"/>
                          </a:rPr>
                          <m:t>𝑘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HY강B" pitchFamily="18" charset="-127"/>
                      </a:rPr>
                      <m:t>𝑞</m:t>
                    </m:r>
                  </m:oMath>
                </a14:m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대입</a:t>
                </a:r>
                <a:endParaRPr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강B" pitchFamily="18" charset="-127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HY강B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HY강B" pitchFamily="18" charset="-127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HY강B" pitchFamily="18" charset="-127"/>
                              </a:rPr>
                              <m:t>𝑘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강B" pitchFamily="18" charset="-127"/>
                          </a:rPr>
                          <m:t>𝑞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HY강B" pitchFamily="18" charset="-127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HY강B" pitchFamily="18" charset="-127"/>
                      </a:rPr>
                      <m:t>𝑚𝑜𝑑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HY강B" pitchFamily="18" charset="-127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HY강B" pitchFamily="18" charset="-127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HY강B" pitchFamily="18" charset="-127"/>
                      </a:rPr>
                      <m:t>=1</m:t>
                    </m:r>
                  </m:oMath>
                </a14:m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 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(</a:t>
                </a:r>
                <a:r>
                  <a:rPr lang="ko-KR" altLang="en-US" sz="2000" dirty="0" err="1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페르마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정리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)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36302"/>
                <a:ext cx="5791219" cy="1492075"/>
              </a:xfrm>
              <a:prstGeom prst="rect">
                <a:avLst/>
              </a:prstGeom>
              <a:blipFill>
                <a:blip r:embed="rId2"/>
                <a:stretch>
                  <a:fillRect l="-1053" b="-5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B5CCABFC-3FE3-4079-B9AF-049335B29A7D}"/>
              </a:ext>
            </a:extLst>
          </p:cNvPr>
          <p:cNvSpPr/>
          <p:nvPr/>
        </p:nvSpPr>
        <p:spPr>
          <a:xfrm>
            <a:off x="1176953" y="3462266"/>
            <a:ext cx="151342" cy="504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70B9C5-977C-465D-9A31-C0D62AAE61BF}"/>
              </a:ext>
            </a:extLst>
          </p:cNvPr>
          <p:cNvSpPr txBox="1"/>
          <p:nvPr/>
        </p:nvSpPr>
        <p:spPr>
          <a:xfrm>
            <a:off x="-100301" y="3421906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둘 중 하나는</a:t>
            </a:r>
            <a:endParaRPr lang="en-US" altLang="ko-KR" dirty="0"/>
          </a:p>
          <a:p>
            <a:pPr algn="ctr"/>
            <a:r>
              <a:rPr lang="ko-KR" altLang="en-US" dirty="0"/>
              <a:t> 성립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8CEE51-2A03-4117-A51F-310439A11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78" y="2535196"/>
            <a:ext cx="7998295" cy="6056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5137E6-8E48-4FD2-968C-2C409FA423FE}"/>
              </a:ext>
            </a:extLst>
          </p:cNvPr>
          <p:cNvSpPr txBox="1"/>
          <p:nvPr/>
        </p:nvSpPr>
        <p:spPr>
          <a:xfrm>
            <a:off x="1309237" y="3360351"/>
            <a:ext cx="7809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목록의 첫 번째 숫자 그리고 그 다음에 오는 숫자들은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목록에 있는 몇 개의 숫자는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아니지만 제곱의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mod p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685CD2-ED67-4151-93D6-ABB828DC0DA8}"/>
              </a:ext>
            </a:extLst>
          </p:cNvPr>
          <p:cNvSpPr txBox="1"/>
          <p:nvPr/>
        </p:nvSpPr>
        <p:spPr>
          <a:xfrm>
            <a:off x="179512" y="4280879"/>
            <a:ext cx="7703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하지만 조건을 충족해도 반드시 소수는 아니다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9914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중국인의 나머지 정리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9308" y="800737"/>
            <a:ext cx="705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CRT ( Chinese Remainder Theorem 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9E92D1-88CC-49EC-8873-0D9B42507275}"/>
              </a:ext>
            </a:extLst>
          </p:cNvPr>
          <p:cNvSpPr/>
          <p:nvPr/>
        </p:nvSpPr>
        <p:spPr>
          <a:xfrm>
            <a:off x="399308" y="1589282"/>
            <a:ext cx="7845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mod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쌍으로 서로소인 집합인 나머지의 집합들 로부터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어떠한 범위 내에 있는 정수들을 재구성 하는 것은 가능하다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27F0A4-44CB-47AB-8714-E81E169FE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82" y="2349619"/>
            <a:ext cx="4896544" cy="261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1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이산대수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A5677F-1ADC-4A11-8CE1-1AAB0EF00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519807"/>
            <a:ext cx="5544616" cy="346009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905137"/>
            <a:ext cx="71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246838" y="966253"/>
            <a:ext cx="670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≡ 1 ( mod n) n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보다 작은 양의 정수이며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,n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과는 서로 소이다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5E2A8B-6370-48F1-8222-BE3A9BCFB5D4}"/>
                  </a:ext>
                </a:extLst>
              </p:cNvPr>
              <p:cNvSpPr txBox="1"/>
              <p:nvPr/>
            </p:nvSpPr>
            <p:spPr>
              <a:xfrm>
                <a:off x="607622" y="1586316"/>
                <a:ext cx="6392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5E2A8B-6370-48F1-8222-BE3A9BCFB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22" y="1586316"/>
                <a:ext cx="63921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F7E8BB4-589B-42EE-B2FD-A134CC4B30B3}"/>
              </a:ext>
            </a:extLst>
          </p:cNvPr>
          <p:cNvSpPr txBox="1"/>
          <p:nvPr/>
        </p:nvSpPr>
        <p:spPr>
          <a:xfrm>
            <a:off x="1225526" y="150190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≡ 1 ( mod n)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FFF6A1-D99B-4A33-9619-12E63D212BC4}"/>
              </a:ext>
            </a:extLst>
          </p:cNvPr>
          <p:cNvSpPr txBox="1"/>
          <p:nvPr/>
        </p:nvSpPr>
        <p:spPr>
          <a:xfrm>
            <a:off x="107504" y="2643758"/>
            <a:ext cx="2592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모든 순열은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끝난다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순열의 길이는        보다 작다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순열의 길이가        일 때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원시 근 이라고 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AD17D53-BC5D-45B1-9A56-3EB5099AEF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11" r="1" b="-16936"/>
          <a:stretch/>
        </p:blipFill>
        <p:spPr>
          <a:xfrm>
            <a:off x="1763688" y="3830622"/>
            <a:ext cx="466282" cy="2834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1BEAD52-E852-4577-BA5A-675B4BC996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11" r="1" b="-16936"/>
          <a:stretch/>
        </p:blipFill>
        <p:spPr>
          <a:xfrm>
            <a:off x="1750087" y="3236803"/>
            <a:ext cx="466282" cy="28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2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이산대수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D2F439-EDBC-43DA-9CE0-943D15E360D5}"/>
              </a:ext>
            </a:extLst>
          </p:cNvPr>
          <p:cNvGrpSpPr/>
          <p:nvPr/>
        </p:nvGrpSpPr>
        <p:grpSpPr>
          <a:xfrm>
            <a:off x="779581" y="1909344"/>
            <a:ext cx="3788291" cy="2630191"/>
            <a:chOff x="779581" y="1909344"/>
            <a:chExt cx="3788291" cy="2630191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6297" y="3317957"/>
              <a:ext cx="3771575" cy="601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6297" y="1909344"/>
              <a:ext cx="1679964" cy="530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9581" y="2592117"/>
              <a:ext cx="1846847" cy="46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1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10057" y="3949664"/>
              <a:ext cx="3003909" cy="589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96B4BC-4474-4055-B15F-0D6242AB7A64}"/>
              </a:ext>
            </a:extLst>
          </p:cNvPr>
          <p:cNvSpPr txBox="1"/>
          <p:nvPr/>
        </p:nvSpPr>
        <p:spPr>
          <a:xfrm>
            <a:off x="270581" y="1051921"/>
            <a:ext cx="3270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대수 들의 특징</a:t>
            </a:r>
          </a:p>
        </p:txBody>
      </p:sp>
    </p:spTree>
    <p:extLst>
      <p:ext uri="{BB962C8B-B14F-4D97-AF65-F5344CB8AC3E}">
        <p14:creationId xmlns:p14="http://schemas.microsoft.com/office/powerpoint/2010/main" val="1627515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이산대수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96B4BC-4474-4055-B15F-0D6242AB7A64}"/>
                  </a:ext>
                </a:extLst>
              </p:cNvPr>
              <p:cNvSpPr txBox="1"/>
              <p:nvPr/>
            </p:nvSpPr>
            <p:spPr>
              <a:xfrm>
                <a:off x="467544" y="1203598"/>
                <a:ext cx="7200800" cy="1025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b 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강B" pitchFamily="18" charset="-127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강B" pitchFamily="18" charset="-127"/>
                          </a:rPr>
                          <m:t>𝑖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HY강B" pitchFamily="18" charset="-127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HY강B" pitchFamily="18" charset="-127"/>
                      </a:rPr>
                      <m:t>mod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HY강B" pitchFamily="18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HY강B" pitchFamily="18" charset="-127"/>
                      </a:rPr>
                      <m:t>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HY강B" pitchFamily="18" charset="-127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 0 ≤ </a:t>
                </a:r>
                <a:r>
                  <a:rPr lang="en-US" altLang="ko-KR" sz="2000" dirty="0" err="1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i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≤ (p-1)</a:t>
                </a:r>
              </a:p>
              <a:p>
                <a:endParaRPr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지수 </a:t>
                </a:r>
                <a:r>
                  <a:rPr lang="en-US" altLang="ko-KR" sz="2000" dirty="0" err="1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i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는 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a (mod p)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에 대해 어떤 수 </a:t>
                </a:r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b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의 이산 대수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96B4BC-4474-4055-B15F-0D6242AB7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03598"/>
                <a:ext cx="7200800" cy="1025665"/>
              </a:xfrm>
              <a:prstGeom prst="rect">
                <a:avLst/>
              </a:prstGeom>
              <a:blipFill>
                <a:blip r:embed="rId2"/>
                <a:stretch>
                  <a:fillRect l="-931" t="-3550" b="-94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DAD04365-FD3C-4500-9D11-BD823A5EF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96" y="2647932"/>
            <a:ext cx="1944217" cy="19189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22233C-CAF4-44CA-85E9-764C984C6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076" y="2229263"/>
            <a:ext cx="6081380" cy="28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38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이산대수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F0AC08-14AF-4AD4-B668-3A77D983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21008"/>
            <a:ext cx="6100329" cy="188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3DEEA3-F73D-4961-A69A-CCB5BFE274D6}"/>
              </a:ext>
            </a:extLst>
          </p:cNvPr>
          <p:cNvSpPr txBox="1"/>
          <p:nvPr/>
        </p:nvSpPr>
        <p:spPr>
          <a:xfrm>
            <a:off x="539552" y="1275606"/>
            <a:ext cx="637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 등식에 적용하면 아래 같이 일반화된 등식을 얻을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7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8C05751D-502D-492A-9E94-1B1C8CBC2266}"/>
              </a:ext>
            </a:extLst>
          </p:cNvPr>
          <p:cNvSpPr txBox="1"/>
          <p:nvPr/>
        </p:nvSpPr>
        <p:spPr>
          <a:xfrm>
            <a:off x="1883862" y="4457015"/>
            <a:ext cx="49885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928794" y="1357304"/>
            <a:ext cx="5934631" cy="2863236"/>
            <a:chOff x="2236629" y="857238"/>
            <a:chExt cx="5934631" cy="286323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C6432C7-57D4-49FA-9012-32997C8E8F6E}"/>
                </a:ext>
              </a:extLst>
            </p:cNvPr>
            <p:cNvGrpSpPr/>
            <p:nvPr/>
          </p:nvGrpSpPr>
          <p:grpSpPr>
            <a:xfrm>
              <a:off x="2500298" y="857238"/>
              <a:ext cx="5670962" cy="2325345"/>
              <a:chOff x="1763688" y="1011039"/>
              <a:chExt cx="6390136" cy="3305133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DB6389C-C05B-4AD5-A344-129230090BE8}"/>
                  </a:ext>
                </a:extLst>
              </p:cNvPr>
              <p:cNvGrpSpPr/>
              <p:nvPr/>
            </p:nvGrpSpPr>
            <p:grpSpPr>
              <a:xfrm>
                <a:off x="2915816" y="1059582"/>
                <a:ext cx="624163" cy="646206"/>
                <a:chOff x="3838037" y="1372248"/>
                <a:chExt cx="624163" cy="646206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C13C993E-22CD-4651-B05D-82AD72160D52}"/>
                    </a:ext>
                  </a:extLst>
                </p:cNvPr>
                <p:cNvSpPr/>
                <p:nvPr/>
              </p:nvSpPr>
              <p:spPr>
                <a:xfrm>
                  <a:off x="3838037" y="1372248"/>
                  <a:ext cx="576066" cy="560805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8BC2D7B-7AF2-43A3-9609-6FAC85605DE1}"/>
                    </a:ext>
                  </a:extLst>
                </p:cNvPr>
                <p:cNvSpPr txBox="1"/>
                <p:nvPr/>
              </p:nvSpPr>
              <p:spPr>
                <a:xfrm>
                  <a:off x="3900082" y="1449757"/>
                  <a:ext cx="562118" cy="5686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01</a:t>
                  </a:r>
                  <a:endParaRPr lang="ko-KR" altLang="en-US" sz="2000" b="1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FD1A80C-5386-413A-904C-BD15C0207214}"/>
                  </a:ext>
                </a:extLst>
              </p:cNvPr>
              <p:cNvGrpSpPr/>
              <p:nvPr/>
            </p:nvGrpSpPr>
            <p:grpSpPr>
              <a:xfrm>
                <a:off x="2578699" y="1923171"/>
                <a:ext cx="614150" cy="637787"/>
                <a:chOff x="3838037" y="1372248"/>
                <a:chExt cx="614150" cy="637787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0EBC93F0-B312-433F-9DEB-C451AA5A26CE}"/>
                    </a:ext>
                  </a:extLst>
                </p:cNvPr>
                <p:cNvSpPr/>
                <p:nvPr/>
              </p:nvSpPr>
              <p:spPr>
                <a:xfrm>
                  <a:off x="3838037" y="1372248"/>
                  <a:ext cx="576066" cy="560805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E0856D-02C6-4619-9E89-C579AE97F0C2}"/>
                    </a:ext>
                  </a:extLst>
                </p:cNvPr>
                <p:cNvSpPr txBox="1"/>
                <p:nvPr/>
              </p:nvSpPr>
              <p:spPr>
                <a:xfrm>
                  <a:off x="3890069" y="1441338"/>
                  <a:ext cx="562118" cy="5686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02</a:t>
                  </a:r>
                  <a:endParaRPr lang="ko-KR" altLang="en-US" sz="2000" b="1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89DBA18E-A614-4857-90D2-52AAB3A93400}"/>
                  </a:ext>
                </a:extLst>
              </p:cNvPr>
              <p:cNvGrpSpPr/>
              <p:nvPr/>
            </p:nvGrpSpPr>
            <p:grpSpPr>
              <a:xfrm>
                <a:off x="2195736" y="2787774"/>
                <a:ext cx="615551" cy="649045"/>
                <a:chOff x="3838037" y="1372248"/>
                <a:chExt cx="615551" cy="649045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1FE75A3B-7D64-4250-9526-4DF33B90C95D}"/>
                    </a:ext>
                  </a:extLst>
                </p:cNvPr>
                <p:cNvSpPr/>
                <p:nvPr/>
              </p:nvSpPr>
              <p:spPr>
                <a:xfrm>
                  <a:off x="3838037" y="1372248"/>
                  <a:ext cx="576066" cy="560805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C05751D-502D-492A-9E94-1B1C8CBC2266}"/>
                    </a:ext>
                  </a:extLst>
                </p:cNvPr>
                <p:cNvSpPr txBox="1"/>
                <p:nvPr/>
              </p:nvSpPr>
              <p:spPr>
                <a:xfrm>
                  <a:off x="3891470" y="1452596"/>
                  <a:ext cx="562118" cy="5686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03</a:t>
                  </a:r>
                  <a:endParaRPr lang="ko-KR" altLang="en-US" sz="2000" b="1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FDCBDCCE-296A-48F0-8A07-3A8BFCAF3CC5}"/>
                  </a:ext>
                </a:extLst>
              </p:cNvPr>
              <p:cNvGrpSpPr/>
              <p:nvPr/>
            </p:nvGrpSpPr>
            <p:grpSpPr>
              <a:xfrm>
                <a:off x="1763688" y="3667129"/>
                <a:ext cx="617732" cy="649043"/>
                <a:chOff x="3838037" y="1372248"/>
                <a:chExt cx="617732" cy="649043"/>
              </a:xfrm>
            </p:grpSpPr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A69A1784-A36A-4AAD-86F6-74EC1E1ED4C6}"/>
                    </a:ext>
                  </a:extLst>
                </p:cNvPr>
                <p:cNvSpPr/>
                <p:nvPr/>
              </p:nvSpPr>
              <p:spPr>
                <a:xfrm>
                  <a:off x="3838037" y="1372248"/>
                  <a:ext cx="576066" cy="560805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B93AB80-7D1E-4172-AD74-8FF7F987B13C}"/>
                    </a:ext>
                  </a:extLst>
                </p:cNvPr>
                <p:cNvSpPr txBox="1"/>
                <p:nvPr/>
              </p:nvSpPr>
              <p:spPr>
                <a:xfrm>
                  <a:off x="3893651" y="1452594"/>
                  <a:ext cx="562118" cy="5686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04</a:t>
                  </a:r>
                  <a:endParaRPr lang="ko-KR" altLang="en-US" sz="2000" b="1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4FC717B7-3861-47F4-BE1A-D4F8BAE64FC5}"/>
                  </a:ext>
                </a:extLst>
              </p:cNvPr>
              <p:cNvGrpSpPr/>
              <p:nvPr/>
            </p:nvGrpSpPr>
            <p:grpSpPr>
              <a:xfrm>
                <a:off x="3491882" y="1011039"/>
                <a:ext cx="4661942" cy="657889"/>
                <a:chOff x="3491882" y="1011039"/>
                <a:chExt cx="4661942" cy="657889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005B76A4-23FB-4BF3-ACA8-32948115C4FE}"/>
                    </a:ext>
                  </a:extLst>
                </p:cNvPr>
                <p:cNvSpPr/>
                <p:nvPr/>
              </p:nvSpPr>
              <p:spPr>
                <a:xfrm>
                  <a:off x="3905352" y="1011039"/>
                  <a:ext cx="4248472" cy="657889"/>
                </a:xfrm>
                <a:prstGeom prst="round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kern="0" dirty="0">
                      <a:solidFill>
                        <a:srgbClr val="404040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소수</a:t>
                  </a:r>
                </a:p>
              </p:txBody>
            </p: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AA309C82-5EBC-4B9E-A187-140335F125DA}"/>
                    </a:ext>
                  </a:extLst>
                </p:cNvPr>
                <p:cNvCxnSpPr>
                  <a:stCxn id="25" idx="6"/>
                  <a:endCxn id="17" idx="1"/>
                </p:cNvCxnSpPr>
                <p:nvPr/>
              </p:nvCxnSpPr>
              <p:spPr>
                <a:xfrm flipV="1">
                  <a:off x="3491882" y="1339984"/>
                  <a:ext cx="413470" cy="1"/>
                </a:xfrm>
                <a:prstGeom prst="straightConnector1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5E11056-873B-4290-8AB8-941857B2A2E7}"/>
                  </a:ext>
                </a:extLst>
              </p:cNvPr>
              <p:cNvGrpSpPr/>
              <p:nvPr/>
            </p:nvGrpSpPr>
            <p:grpSpPr>
              <a:xfrm>
                <a:off x="3158011" y="1872945"/>
                <a:ext cx="4661942" cy="657889"/>
                <a:chOff x="3158011" y="1872945"/>
                <a:chExt cx="4661942" cy="657889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7581ABA5-0ADE-4128-897D-6C0452F30047}"/>
                    </a:ext>
                  </a:extLst>
                </p:cNvPr>
                <p:cNvSpPr/>
                <p:nvPr/>
              </p:nvSpPr>
              <p:spPr>
                <a:xfrm>
                  <a:off x="3571481" y="1872945"/>
                  <a:ext cx="4248472" cy="657889"/>
                </a:xfrm>
                <a:prstGeom prst="round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defRPr/>
                  </a:pPr>
                  <a:r>
                    <a:rPr lang="ko-KR" altLang="en-US" kern="0" dirty="0" err="1">
                      <a:solidFill>
                        <a:srgbClr val="404040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페르마와</a:t>
                  </a:r>
                  <a:r>
                    <a:rPr lang="ko-KR" altLang="en-US" kern="0" dirty="0">
                      <a:solidFill>
                        <a:srgbClr val="404040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 </a:t>
                  </a:r>
                  <a:r>
                    <a:rPr lang="ko-KR" altLang="en-US" kern="0" dirty="0" err="1">
                      <a:solidFill>
                        <a:srgbClr val="404040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오일러</a:t>
                  </a:r>
                  <a:r>
                    <a:rPr lang="ko-KR" altLang="en-US" kern="0" dirty="0">
                      <a:solidFill>
                        <a:srgbClr val="404040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 정리</a:t>
                  </a:r>
                </a:p>
              </p:txBody>
            </p: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893112F2-57C6-4CB9-AC39-E3801B5F9D7A}"/>
                    </a:ext>
                  </a:extLst>
                </p:cNvPr>
                <p:cNvCxnSpPr>
                  <a:endCxn id="15" idx="1"/>
                </p:cNvCxnSpPr>
                <p:nvPr/>
              </p:nvCxnSpPr>
              <p:spPr>
                <a:xfrm flipV="1">
                  <a:off x="3158011" y="2201890"/>
                  <a:ext cx="413470" cy="1"/>
                </a:xfrm>
                <a:prstGeom prst="straightConnector1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9A5B960-3659-4F68-916E-CBBBDE805B44}"/>
                  </a:ext>
                </a:extLst>
              </p:cNvPr>
              <p:cNvGrpSpPr/>
              <p:nvPr/>
            </p:nvGrpSpPr>
            <p:grpSpPr>
              <a:xfrm>
                <a:off x="2771802" y="2726960"/>
                <a:ext cx="4661942" cy="657889"/>
                <a:chOff x="3491882" y="1011039"/>
                <a:chExt cx="4661942" cy="657889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2381E583-B379-4316-BCDE-13ADE704E46D}"/>
                    </a:ext>
                  </a:extLst>
                </p:cNvPr>
                <p:cNvSpPr/>
                <p:nvPr/>
              </p:nvSpPr>
              <p:spPr>
                <a:xfrm>
                  <a:off x="3905352" y="1011039"/>
                  <a:ext cx="4248472" cy="657889"/>
                </a:xfrm>
                <a:prstGeom prst="round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defRPr/>
                  </a:pPr>
                  <a:r>
                    <a:rPr lang="ko-KR" altLang="en-US" kern="0" dirty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소수 </a:t>
                  </a:r>
                  <a:r>
                    <a:rPr lang="ko-KR" altLang="en-US" kern="0" dirty="0" err="1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판별법</a:t>
                  </a:r>
                  <a:r>
                    <a:rPr lang="en-US" altLang="ko-KR" kern="0" dirty="0">
                      <a:solidFill>
                        <a:schemeClr val="tx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		</a:t>
                  </a:r>
                  <a:endParaRPr lang="ko-KR" altLang="en-US" kern="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07A6B6D2-9696-40B0-BB14-A16D550FFC01}"/>
                    </a:ext>
                  </a:extLst>
                </p:cNvPr>
                <p:cNvCxnSpPr>
                  <a:endCxn id="13" idx="1"/>
                </p:cNvCxnSpPr>
                <p:nvPr/>
              </p:nvCxnSpPr>
              <p:spPr>
                <a:xfrm flipV="1">
                  <a:off x="3491882" y="1339984"/>
                  <a:ext cx="413470" cy="1"/>
                </a:xfrm>
                <a:prstGeom prst="straightConnector1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4E936600-686D-4112-A915-6680F27EC9F9}"/>
                  </a:ext>
                </a:extLst>
              </p:cNvPr>
              <p:cNvGrpSpPr/>
              <p:nvPr/>
            </p:nvGrpSpPr>
            <p:grpSpPr>
              <a:xfrm>
                <a:off x="2302381" y="3618586"/>
                <a:ext cx="4661942" cy="657889"/>
                <a:chOff x="3491882" y="1011039"/>
                <a:chExt cx="4661942" cy="657889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EBA5C9E8-E39F-4EBF-92E3-25341A4E7BC6}"/>
                    </a:ext>
                  </a:extLst>
                </p:cNvPr>
                <p:cNvSpPr/>
                <p:nvPr/>
              </p:nvSpPr>
              <p:spPr>
                <a:xfrm>
                  <a:off x="3905352" y="1011039"/>
                  <a:ext cx="4248472" cy="657889"/>
                </a:xfrm>
                <a:prstGeom prst="round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defRPr/>
                  </a:pPr>
                  <a:r>
                    <a:rPr lang="ko-KR" altLang="en-US" kern="0" dirty="0">
                      <a:solidFill>
                        <a:srgbClr val="404040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중국인의 나머지 정리</a:t>
                  </a:r>
                </a:p>
              </p:txBody>
            </p: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1E78B04F-20C1-4DE2-8E10-9D1C265B31BC}"/>
                    </a:ext>
                  </a:extLst>
                </p:cNvPr>
                <p:cNvCxnSpPr>
                  <a:endCxn id="11" idx="1"/>
                </p:cNvCxnSpPr>
                <p:nvPr/>
              </p:nvCxnSpPr>
              <p:spPr>
                <a:xfrm flipV="1">
                  <a:off x="3491882" y="1339984"/>
                  <a:ext cx="413470" cy="1"/>
                </a:xfrm>
                <a:prstGeom prst="straightConnector1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05751D-502D-492A-9E94-1B1C8CBC2266}"/>
                </a:ext>
              </a:extLst>
            </p:cNvPr>
            <p:cNvSpPr txBox="1"/>
            <p:nvPr/>
          </p:nvSpPr>
          <p:spPr>
            <a:xfrm>
              <a:off x="2241052" y="3314007"/>
              <a:ext cx="49885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1" name="사각형: 둥근 모서리 12">
              <a:extLst>
                <a:ext uri="{FF2B5EF4-FFF2-40B4-BE49-F238E27FC236}">
                  <a16:creationId xmlns:a16="http://schemas.microsoft.com/office/drawing/2014/main" id="{2381E583-B379-4316-BCDE-13ADE704E46D}"/>
                </a:ext>
              </a:extLst>
            </p:cNvPr>
            <p:cNvSpPr/>
            <p:nvPr/>
          </p:nvSpPr>
          <p:spPr>
            <a:xfrm>
              <a:off x="3071802" y="3214692"/>
              <a:ext cx="3770331" cy="462862"/>
            </a:xfrm>
            <a:prstGeom prst="round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ko-KR" altLang="en-US" kern="0" dirty="0">
                  <a:solidFill>
                    <a:srgbClr val="40404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이산 대수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7A6B6D2-9696-40B0-BB14-A16D550FFC01}"/>
                </a:ext>
              </a:extLst>
            </p:cNvPr>
            <p:cNvCxnSpPr>
              <a:endCxn id="41" idx="1"/>
            </p:cNvCxnSpPr>
            <p:nvPr/>
          </p:nvCxnSpPr>
          <p:spPr>
            <a:xfrm flipV="1">
              <a:off x="2704866" y="3446123"/>
              <a:ext cx="366936" cy="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69A1784-A36A-4AAD-86F6-74EC1E1ED4C6}"/>
                </a:ext>
              </a:extLst>
            </p:cNvPr>
            <p:cNvSpPr/>
            <p:nvPr/>
          </p:nvSpPr>
          <p:spPr>
            <a:xfrm>
              <a:off x="2236629" y="3263836"/>
              <a:ext cx="511233" cy="39455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93AB80-7D1E-4172-AD74-8FF7F987B13C}"/>
                </a:ext>
              </a:extLst>
            </p:cNvPr>
            <p:cNvSpPr txBox="1"/>
            <p:nvPr/>
          </p:nvSpPr>
          <p:spPr>
            <a:xfrm>
              <a:off x="2285984" y="3320364"/>
              <a:ext cx="49885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065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이산대수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DEEA3-F73D-4961-A69A-CCB5BFE274D6}"/>
              </a:ext>
            </a:extLst>
          </p:cNvPr>
          <p:cNvSpPr txBox="1"/>
          <p:nvPr/>
        </p:nvSpPr>
        <p:spPr>
          <a:xfrm>
            <a:off x="539552" y="1049085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이산대수의 계산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3B4AB9-D1FF-4DA5-84D9-EA88592D0C31}"/>
                  </a:ext>
                </a:extLst>
              </p:cNvPr>
              <p:cNvSpPr txBox="1"/>
              <p:nvPr/>
            </p:nvSpPr>
            <p:spPr>
              <a:xfrm>
                <a:off x="323528" y="1779662"/>
                <a:ext cx="806489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 서 </a:t>
                </a:r>
                <a:r>
                  <a:rPr lang="en-US" altLang="ko-KR" dirty="0"/>
                  <a:t>x, g, p</a:t>
                </a:r>
                <a:r>
                  <a:rPr lang="ko-KR" altLang="en-US" dirty="0"/>
                  <a:t>가 주어진다면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를 계산하는 것은 쉽지만 </a:t>
                </a:r>
                <a:r>
                  <a:rPr lang="en-US" altLang="ko-KR" dirty="0"/>
                  <a:t>y, g, p </a:t>
                </a:r>
                <a:r>
                  <a:rPr lang="ko-KR" altLang="en-US" dirty="0"/>
                  <a:t>가 주어진다면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를 구하는 것은 매우 어려운 문제이다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RSA </a:t>
                </a:r>
                <a:r>
                  <a:rPr lang="ko-KR" altLang="en-US" dirty="0"/>
                  <a:t>알고리즘을 풀기 위해 요구되는 인수분해의 경우와 동일하다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3B4AB9-D1FF-4DA5-84D9-EA88592D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779662"/>
                <a:ext cx="8064896" cy="1200329"/>
              </a:xfrm>
              <a:prstGeom prst="rect">
                <a:avLst/>
              </a:prstGeom>
              <a:blipFill>
                <a:blip r:embed="rId2"/>
                <a:stretch>
                  <a:fillRect l="-605" t="-3553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796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1934" y="2285998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END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46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소수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1731635-C193-4BC9-8CEA-F5CD60BD52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7158" y="857238"/>
            <a:ext cx="7935434" cy="12158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p &gt;1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약수들로서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±1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±p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만을 가지는 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D6B942-C039-49CD-BC8A-6E045DE8F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5" y="3110003"/>
            <a:ext cx="3869208" cy="581146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6BE33793-DF0A-4CC6-B210-5CD251CB180F}"/>
              </a:ext>
            </a:extLst>
          </p:cNvPr>
          <p:cNvGrpSpPr/>
          <p:nvPr/>
        </p:nvGrpSpPr>
        <p:grpSpPr>
          <a:xfrm>
            <a:off x="507245" y="3798472"/>
            <a:ext cx="4452934" cy="832610"/>
            <a:chOff x="467544" y="3382909"/>
            <a:chExt cx="4452934" cy="832610"/>
          </a:xfrm>
        </p:grpSpPr>
        <p:grpSp>
          <p:nvGrpSpPr>
            <p:cNvPr id="13" name="그룹 12"/>
            <p:cNvGrpSpPr/>
            <p:nvPr/>
          </p:nvGrpSpPr>
          <p:grpSpPr>
            <a:xfrm>
              <a:off x="467544" y="3382909"/>
              <a:ext cx="1926781" cy="832610"/>
              <a:chOff x="2401242" y="3578994"/>
              <a:chExt cx="3095205" cy="1696389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401242" y="3578994"/>
                <a:ext cx="2613357" cy="1696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5" name="직사각형 14"/>
              <p:cNvSpPr/>
              <p:nvPr/>
            </p:nvSpPr>
            <p:spPr>
              <a:xfrm>
                <a:off x="5074416" y="4330840"/>
                <a:ext cx="422031" cy="35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FCFA3FA-CF37-4FD9-A800-195F21E90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1365" y="3461352"/>
              <a:ext cx="2549113" cy="581145"/>
            </a:xfrm>
            <a:prstGeom prst="rect">
              <a:avLst/>
            </a:prstGeom>
          </p:spPr>
        </p:pic>
      </p:grp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D11DA227-3669-40F9-AF51-C83448F54878}"/>
              </a:ext>
            </a:extLst>
          </p:cNvPr>
          <p:cNvSpPr txBox="1">
            <a:spLocks/>
          </p:cNvSpPr>
          <p:nvPr/>
        </p:nvSpPr>
        <p:spPr>
          <a:xfrm>
            <a:off x="357158" y="2468142"/>
            <a:ext cx="7935434" cy="4879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소인수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해</a:t>
            </a:r>
          </a:p>
        </p:txBody>
      </p:sp>
    </p:spTree>
    <p:extLst>
      <p:ext uri="{BB962C8B-B14F-4D97-AF65-F5344CB8AC3E}">
        <p14:creationId xmlns:p14="http://schemas.microsoft.com/office/powerpoint/2010/main" val="162751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73EC43-9C10-4FA7-A05A-B63D8DFC4919}"/>
              </a:ext>
            </a:extLst>
          </p:cNvPr>
          <p:cNvGrpSpPr/>
          <p:nvPr/>
        </p:nvGrpSpPr>
        <p:grpSpPr>
          <a:xfrm>
            <a:off x="285214" y="3226198"/>
            <a:ext cx="5689803" cy="369332"/>
            <a:chOff x="466922" y="3105435"/>
            <a:chExt cx="568980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466922" y="3105435"/>
              <a:ext cx="3566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K = </a:t>
              </a:r>
              <a:r>
                <a:rPr lang="en-US" altLang="ko-KR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gcd</a:t>
              </a:r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en-US" altLang="ko-KR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a,b</a:t>
              </a:r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면 모든 </a:t>
              </a:r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p</a:t>
              </a:r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에</a:t>
              </a:r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대해 </a:t>
              </a:r>
            </a:p>
          </p:txBody>
        </p:sp>
        <p:pic>
          <p:nvPicPr>
            <p:cNvPr id="39" name="_x134110112" descr="DRW00001fd4339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38468" y="3117597"/>
              <a:ext cx="2118257" cy="328199"/>
            </a:xfrm>
            <a:prstGeom prst="rect">
              <a:avLst/>
            </a:prstGeom>
            <a:noFill/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AAF3DE8-D09B-4C3D-B420-F9AB3F773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52" y="1580822"/>
            <a:ext cx="3324225" cy="1181100"/>
          </a:xfrm>
          <a:prstGeom prst="rect">
            <a:avLst/>
          </a:prstGeom>
        </p:spPr>
      </p:pic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F53E560-41C9-445D-ACA5-25CD2A58D20C}"/>
              </a:ext>
            </a:extLst>
          </p:cNvPr>
          <p:cNvSpPr txBox="1">
            <a:spLocks/>
          </p:cNvSpPr>
          <p:nvPr/>
        </p:nvSpPr>
        <p:spPr>
          <a:xfrm>
            <a:off x="221352" y="954248"/>
            <a:ext cx="3129132" cy="4577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최대 공약수를 구하는 방법</a:t>
            </a:r>
          </a:p>
        </p:txBody>
      </p:sp>
    </p:spTree>
    <p:extLst>
      <p:ext uri="{BB962C8B-B14F-4D97-AF65-F5344CB8AC3E}">
        <p14:creationId xmlns:p14="http://schemas.microsoft.com/office/powerpoint/2010/main" val="162751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페르마와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오일러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44" y="714362"/>
            <a:ext cx="270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페르마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정리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소정리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42990"/>
            <a:ext cx="1625859" cy="425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3528" y="2002757"/>
            <a:ext cx="81391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증명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{1a,2a,3a,4a,… (p-1)a}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수들을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나누었을 때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나오는 나머지는 모두 다르다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귀류법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서로 같은 나머지를 가진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ia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있을 때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(0&lt;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&lt;j&lt;p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정수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같은 나머지를 가지고 있으면 합동이고 두수의 차이는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배수가 된다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두수의 차는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(j-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)a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서로소 이고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j-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이므로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서로소이다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=&gt;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같은 나머지를 가지는 수가 없다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개수가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p-1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이기 때문에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부터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p-1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까지의 나머지가 모두 들어 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24ECF-7D1F-492D-87AC-7202C4F521D4}"/>
              </a:ext>
            </a:extLst>
          </p:cNvPr>
          <p:cNvSpPr txBox="1"/>
          <p:nvPr/>
        </p:nvSpPr>
        <p:spPr>
          <a:xfrm>
            <a:off x="2411644" y="1171009"/>
            <a:ext cx="540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(p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소수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a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의해 나누어지지 않는 양수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51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페르마와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오일러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정리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419" y="1097397"/>
            <a:ext cx="7704857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74505" y="2765929"/>
            <a:ext cx="8316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(p-1)!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서로소 이기 때문에 양변에서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(p-1)!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약분할 수 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967" y="3539792"/>
            <a:ext cx="3455922" cy="904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6320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페르마와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오일러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정리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841644"/>
            <a:ext cx="4139088" cy="129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318600" y="1306007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(p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소수이고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양의 정수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572" y="2166399"/>
            <a:ext cx="640871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 | a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 때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서로소가 아닐 때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동일</a:t>
            </a:r>
            <a:b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서로 소 일 때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이전식에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한번씩 곱한다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/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51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페르마와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오일러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656" y="891152"/>
            <a:ext cx="454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오일러의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Totient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토션트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파이 함수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6269" y="1214427"/>
            <a:ext cx="800872" cy="53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05272" y="1347614"/>
            <a:ext cx="6293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p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보다 작고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서로소인 양의 정수 개수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269" y="1840763"/>
            <a:ext cx="1983983" cy="53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7296" y="1818799"/>
            <a:ext cx="1746400" cy="49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2571750"/>
            <a:ext cx="928694" cy="25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85786" y="2928940"/>
            <a:ext cx="742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37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 소수이기 때문에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부터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36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까지 모든 양의 정수는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37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대해 서로 소이다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3779305"/>
            <a:ext cx="742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35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보다 작고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35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서로소인 양의 정수들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- 24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(1,2,3,4,6,8,9,11,12,13,16,17,18,19,22,23,24,26,27,29,31,32,33,34)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3335029"/>
            <a:ext cx="857256" cy="25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A18275-34A5-41AA-8FCB-C2BE435EC4FD}"/>
              </a:ext>
            </a:extLst>
          </p:cNvPr>
          <p:cNvSpPr/>
          <p:nvPr/>
        </p:nvSpPr>
        <p:spPr>
          <a:xfrm>
            <a:off x="4786314" y="1914342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(p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소수일 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51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9AB1C-F436-49B5-9BBE-E89D0E136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페르마와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오일러</a:t>
            </a:r>
            <a:r>
              <a:rPr lang="ko-KR" altLang="en-US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정리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500" y="1615752"/>
            <a:ext cx="5572164" cy="57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45434" y="1026715"/>
            <a:ext cx="3776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n= p*q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합성수 일 때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(p, q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소수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2430384"/>
            <a:ext cx="4518560" cy="203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037750" y="2893616"/>
            <a:ext cx="31678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부터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pq-1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까지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pq-1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(p, 2p, 3p ….(q-1)p) =&gt; (q-1)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(q, 2q, 3q ….(p-1)q) =&gt; (p-1)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62751588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사용자 지정 3">
      <a:majorFont>
        <a:latin typeface="Arial"/>
        <a:ea typeface="나눔고딕 ExtraBold"/>
        <a:cs typeface=""/>
      </a:majorFont>
      <a:minorFont>
        <a:latin typeface="Times New Roman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3457</TotalTime>
  <Words>822</Words>
  <Application>Microsoft Office PowerPoint</Application>
  <PresentationFormat>화면 슬라이드 쇼(16:9)</PresentationFormat>
  <Paragraphs>115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Calibri</vt:lpstr>
      <vt:lpstr>나눔고딕 ExtraBold</vt:lpstr>
      <vt:lpstr>맑은 고딕</vt:lpstr>
      <vt:lpstr>HY견고딕</vt:lpstr>
      <vt:lpstr>나눔바른고딕</vt:lpstr>
      <vt:lpstr>Times New Roman</vt:lpstr>
      <vt:lpstr>Arial Unicode MS</vt:lpstr>
      <vt:lpstr>Arial</vt:lpstr>
      <vt:lpstr>Cambria Math</vt:lpstr>
      <vt:lpstr>HY강B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박 지수</cp:lastModifiedBy>
  <cp:revision>189</cp:revision>
  <dcterms:created xsi:type="dcterms:W3CDTF">2016-12-05T23:26:54Z</dcterms:created>
  <dcterms:modified xsi:type="dcterms:W3CDTF">2018-08-22T05:24:04Z</dcterms:modified>
</cp:coreProperties>
</file>