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1"/>
  </p:sldMasterIdLst>
  <p:sldIdLst>
    <p:sldId id="256" r:id="rId2"/>
    <p:sldId id="31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80" r:id="rId18"/>
    <p:sldId id="274" r:id="rId19"/>
    <p:sldId id="276" r:id="rId20"/>
    <p:sldId id="278" r:id="rId21"/>
    <p:sldId id="281" r:id="rId22"/>
    <p:sldId id="282" r:id="rId23"/>
    <p:sldId id="284" r:id="rId24"/>
    <p:sldId id="286" r:id="rId25"/>
    <p:sldId id="289" r:id="rId26"/>
    <p:sldId id="291" r:id="rId27"/>
    <p:sldId id="316" r:id="rId28"/>
    <p:sldId id="290" r:id="rId29"/>
    <p:sldId id="292" r:id="rId30"/>
    <p:sldId id="295" r:id="rId31"/>
    <p:sldId id="293" r:id="rId32"/>
    <p:sldId id="319" r:id="rId33"/>
    <p:sldId id="297" r:id="rId34"/>
    <p:sldId id="298" r:id="rId35"/>
    <p:sldId id="296" r:id="rId36"/>
    <p:sldId id="299" r:id="rId37"/>
    <p:sldId id="304" r:id="rId38"/>
    <p:sldId id="301" r:id="rId39"/>
    <p:sldId id="305" r:id="rId40"/>
    <p:sldId id="306" r:id="rId41"/>
    <p:sldId id="307" r:id="rId42"/>
    <p:sldId id="320" r:id="rId43"/>
    <p:sldId id="308" r:id="rId44"/>
    <p:sldId id="309" r:id="rId45"/>
    <p:sldId id="314" r:id="rId46"/>
    <p:sldId id="313" r:id="rId47"/>
    <p:sldId id="315" r:id="rId48"/>
    <p:sldId id="31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711" autoAdjust="0"/>
  </p:normalViewPr>
  <p:slideViewPr>
    <p:cSldViewPr snapToGrid="0">
      <p:cViewPr varScale="1">
        <p:scale>
          <a:sx n="74" d="100"/>
          <a:sy n="74" d="100"/>
        </p:scale>
        <p:origin x="7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7/29/2023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4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23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79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76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81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971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21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625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25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801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76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04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56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6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132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9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99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7/29/2023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169054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2D67-4EF6-2839-EF77-477990A57924}"/>
              </a:ext>
            </a:extLst>
          </p:cNvPr>
          <p:cNvSpPr>
            <a:spLocks noGrp="1"/>
          </p:cNvSpPr>
          <p:nvPr>
            <p:ph type="ctrTitle"/>
          </p:nvPr>
        </p:nvSpPr>
        <p:spPr/>
        <p:txBody>
          <a:bodyPr>
            <a:normAutofit/>
          </a:bodyPr>
          <a:lstStyle/>
          <a:p>
            <a:r>
              <a:rPr lang="en-US" sz="4000" b="1" dirty="0">
                <a:latin typeface="Algerian" panose="04020705040A02060702" pitchFamily="82" charset="0"/>
              </a:rPr>
              <a:t>Amazon </a:t>
            </a:r>
            <a:r>
              <a:rPr lang="en-US" sz="4000" b="1" dirty="0" err="1">
                <a:latin typeface="Algerian" panose="04020705040A02060702" pitchFamily="82" charset="0"/>
              </a:rPr>
              <a:t>alexa</a:t>
            </a:r>
            <a:r>
              <a:rPr lang="en-US" sz="4000" b="1" dirty="0">
                <a:latin typeface="Algerian" panose="04020705040A02060702" pitchFamily="82" charset="0"/>
              </a:rPr>
              <a:t> review analysis</a:t>
            </a:r>
            <a:endParaRPr lang="en-IN" sz="4000" b="1" dirty="0">
              <a:latin typeface="Algerian" panose="04020705040A02060702" pitchFamily="82" charset="0"/>
            </a:endParaRPr>
          </a:p>
        </p:txBody>
      </p:sp>
      <p:sp>
        <p:nvSpPr>
          <p:cNvPr id="3" name="Subtitle 2">
            <a:extLst>
              <a:ext uri="{FF2B5EF4-FFF2-40B4-BE49-F238E27FC236}">
                <a16:creationId xmlns:a16="http://schemas.microsoft.com/office/drawing/2014/main" id="{EBF9870D-1C6D-E73F-A2FB-FAAD5805DBE1}"/>
              </a:ext>
            </a:extLst>
          </p:cNvPr>
          <p:cNvSpPr>
            <a:spLocks noGrp="1"/>
          </p:cNvSpPr>
          <p:nvPr>
            <p:ph type="subTitle" idx="1"/>
          </p:nvPr>
        </p:nvSpPr>
        <p:spPr/>
        <p:txBody>
          <a:bodyPr>
            <a:normAutofit/>
          </a:bodyPr>
          <a:lstStyle/>
          <a:p>
            <a:pPr algn="just"/>
            <a:r>
              <a:rPr lang="en-US" dirty="0"/>
              <a:t>                                                                                                     </a:t>
            </a:r>
            <a:r>
              <a:rPr lang="en-US" b="1" dirty="0">
                <a:latin typeface="Arial Black" panose="020B0A04020102020204" pitchFamily="34" charset="0"/>
              </a:rPr>
              <a:t>SUBMITTED BY</a:t>
            </a:r>
          </a:p>
          <a:p>
            <a:pPr algn="just"/>
            <a:r>
              <a:rPr lang="en-US" b="1" dirty="0">
                <a:latin typeface="Arial Black" panose="020B0A04020102020204" pitchFamily="34" charset="0"/>
              </a:rPr>
              <a:t>JISSMOL JOSE</a:t>
            </a:r>
            <a:endParaRPr lang="en-IN" b="1" dirty="0">
              <a:latin typeface="Arial Black" panose="020B0A04020102020204" pitchFamily="34" charset="0"/>
            </a:endParaRPr>
          </a:p>
        </p:txBody>
      </p:sp>
      <p:pic>
        <p:nvPicPr>
          <p:cNvPr id="5" name="Picture 4">
            <a:extLst>
              <a:ext uri="{FF2B5EF4-FFF2-40B4-BE49-F238E27FC236}">
                <a16:creationId xmlns:a16="http://schemas.microsoft.com/office/drawing/2014/main" id="{FF0D8356-0EC6-EAD2-267A-AA0AC368371E}"/>
              </a:ext>
            </a:extLst>
          </p:cNvPr>
          <p:cNvPicPr>
            <a:picLocks noChangeAspect="1"/>
          </p:cNvPicPr>
          <p:nvPr/>
        </p:nvPicPr>
        <p:blipFill>
          <a:blip r:embed="rId3"/>
          <a:stretch>
            <a:fillRect/>
          </a:stretch>
        </p:blipFill>
        <p:spPr>
          <a:xfrm>
            <a:off x="8301567" y="3823852"/>
            <a:ext cx="988291" cy="988291"/>
          </a:xfrm>
          <a:prstGeom prst="rect">
            <a:avLst/>
          </a:prstGeom>
        </p:spPr>
      </p:pic>
    </p:spTree>
    <p:extLst>
      <p:ext uri="{BB962C8B-B14F-4D97-AF65-F5344CB8AC3E}">
        <p14:creationId xmlns:p14="http://schemas.microsoft.com/office/powerpoint/2010/main" val="7017496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94B7-797E-FF2B-AE07-4B57E7A60580}"/>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PLOTS USED IN VISUALIZATION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391FDA-A97D-0BF1-C04C-06731847CA90}"/>
              </a:ext>
            </a:extLst>
          </p:cNvPr>
          <p:cNvSpPr>
            <a:spLocks noGrp="1"/>
          </p:cNvSpPr>
          <p:nvPr>
            <p:ph idx="1"/>
          </p:nvPr>
        </p:nvSpPr>
        <p:spPr/>
        <p:txBody>
          <a:bodyPr>
            <a:normAutofit/>
          </a:bodyPr>
          <a:lstStyle/>
          <a:p>
            <a:pPr algn="just">
              <a:buClrTx/>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Countplot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countplot</a:t>
            </a:r>
            <a:r>
              <a:rPr lang="en-US" sz="1800" dirty="0">
                <a:latin typeface="Times New Roman" panose="02020603050405020304" pitchFamily="18" charset="0"/>
                <a:cs typeface="Times New Roman" panose="02020603050405020304" pitchFamily="18" charset="0"/>
              </a:rPr>
              <a:t> is a type of bar chart that shows the count of observations in each category or bin, making it useful for visualizing the distribution of categorical data.</a:t>
            </a:r>
          </a:p>
          <a:p>
            <a:pPr algn="just">
              <a:buClrTx/>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Piechart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pie chart is a circular statistical graphic divided into slices to illustrate numerical proportions.</a:t>
            </a:r>
          </a:p>
          <a:p>
            <a:pPr algn="just">
              <a:buClrTx/>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Barchart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bar plot (or bar chart) is a graphical display of data using bars of different heights or lengths to represent values of a categorical variable, with the bars typically plotted vertically or horizontally.</a:t>
            </a:r>
          </a:p>
          <a:p>
            <a:pPr algn="just">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Histogram: </a:t>
            </a:r>
            <a:r>
              <a:rPr lang="en-US" sz="1800" dirty="0">
                <a:latin typeface="Times New Roman" panose="02020603050405020304" pitchFamily="18" charset="0"/>
                <a:cs typeface="Times New Roman" panose="02020603050405020304" pitchFamily="18" charset="0"/>
              </a:rPr>
              <a:t>A histogram is a graphical representation of the distribution of a continuous numerical variable, using bars to represent the frequency of observations that fall into each interval (bin) of the variable's range.</a:t>
            </a:r>
          </a:p>
          <a:p>
            <a:pPr marL="0" indent="0">
              <a:buClrTx/>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49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FF8-8E1F-BD35-BA9C-9E607DA45B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PLOTS USED IN VISUALIZATION</a:t>
            </a:r>
            <a:endParaRPr lang="en-IN" dirty="0"/>
          </a:p>
        </p:txBody>
      </p:sp>
      <p:sp>
        <p:nvSpPr>
          <p:cNvPr id="3" name="Content Placeholder 2">
            <a:extLst>
              <a:ext uri="{FF2B5EF4-FFF2-40B4-BE49-F238E27FC236}">
                <a16:creationId xmlns:a16="http://schemas.microsoft.com/office/drawing/2014/main" id="{52D30C74-C1DB-DAF0-D85A-61B32B12D8EA}"/>
              </a:ext>
            </a:extLst>
          </p:cNvPr>
          <p:cNvSpPr>
            <a:spLocks noGrp="1"/>
          </p:cNvSpPr>
          <p:nvPr>
            <p:ph idx="1"/>
          </p:nvPr>
        </p:nvSpPr>
        <p:spPr>
          <a:xfrm>
            <a:off x="1091120" y="2393003"/>
            <a:ext cx="10329151" cy="3813244"/>
          </a:xfrm>
        </p:spPr>
        <p:txBody>
          <a:bodyPr>
            <a:noAutofit/>
          </a:bodyPr>
          <a:lstStyle/>
          <a:p>
            <a:pPr algn="just">
              <a:lnSpc>
                <a:spcPct val="110000"/>
              </a:lnSpc>
              <a:buClr>
                <a:schemeClr val="tx1"/>
              </a:buCl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Swarmplot:</a:t>
            </a:r>
            <a:r>
              <a:rPr lang="en-US" sz="2000" dirty="0" err="1">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swarmplot</a:t>
            </a:r>
            <a:r>
              <a:rPr lang="en-US" sz="2000" dirty="0">
                <a:latin typeface="Times New Roman" panose="02020603050405020304" pitchFamily="18" charset="0"/>
                <a:cs typeface="Times New Roman" panose="02020603050405020304" pitchFamily="18" charset="0"/>
              </a:rPr>
              <a:t> is a type of categorical scatterplot that displays individual data points as points or jittered points, avoiding overlap by automatically adjusting their positions in the horizontal direction.</a:t>
            </a:r>
          </a:p>
          <a:p>
            <a:pPr algn="just">
              <a:lnSpc>
                <a:spcPct val="110000"/>
              </a:lnSpc>
              <a:buClr>
                <a:schemeClr val="tx1"/>
              </a:buCl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Boxplot:</a:t>
            </a:r>
            <a:r>
              <a:rPr lang="en-US" sz="2000" dirty="0" err="1">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boxplot (or box-and-whisker plot) is a graphical display of the distribution of a continuous numerical variable based on five summary statistics: the minimum and maximum values, the lower and upper quartiles, and the median, represented by a box and two whiskers.</a:t>
            </a:r>
          </a:p>
          <a:p>
            <a:pPr algn="just">
              <a:lnSpc>
                <a:spcPct val="110000"/>
              </a:lnSpc>
              <a:buClr>
                <a:schemeClr val="tx1"/>
              </a:buCl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Wordcloud:</a:t>
            </a:r>
            <a:r>
              <a:rPr lang="en-US" sz="2000" dirty="0" err="1">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word cloud is a visual representation of text data that highlights the most frequent words by size and color, with larger and more prominent words indicating higher frequency of occurrence in the input text.</a:t>
            </a:r>
            <a:endParaRPr lang="en-US" sz="2000" b="1" dirty="0">
              <a:latin typeface="Times New Roman" panose="02020603050405020304" pitchFamily="18" charset="0"/>
              <a:cs typeface="Times New Roman" panose="02020603050405020304" pitchFamily="18" charset="0"/>
            </a:endParaRPr>
          </a:p>
          <a:p>
            <a:pPr marL="0" indent="0">
              <a:buClr>
                <a:schemeClr val="tx1"/>
              </a:buClr>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40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DA65-F227-3DB6-5B75-FFE2D208B0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ALGOTITHMS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6052BE-4A42-3CCC-9BC4-7F6EED69599D}"/>
              </a:ext>
            </a:extLst>
          </p:cNvPr>
          <p:cNvSpPr>
            <a:spLocks noGrp="1"/>
          </p:cNvSpPr>
          <p:nvPr>
            <p:ph idx="1"/>
          </p:nvPr>
        </p:nvSpPr>
        <p:spPr>
          <a:xfrm>
            <a:off x="1295401" y="2556931"/>
            <a:ext cx="9601196" cy="3685607"/>
          </a:xfrm>
        </p:spPr>
        <p:txBody>
          <a:bodyPr>
            <a:normAutofit/>
          </a:bodyPr>
          <a:lstStyle/>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Random Forest Classifier  </a:t>
            </a:r>
          </a:p>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Logistic regression </a:t>
            </a:r>
          </a:p>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Naive Bayes Classification(</a:t>
            </a:r>
            <a:r>
              <a:rPr lang="en-US" sz="1700" b="1" dirty="0" err="1">
                <a:solidFill>
                  <a:schemeClr val="tx1">
                    <a:lumMod val="50000"/>
                  </a:schemeClr>
                </a:solidFill>
                <a:latin typeface="Times New Roman" pitchFamily="18" charset="0"/>
                <a:cs typeface="Times New Roman" pitchFamily="18" charset="0"/>
              </a:rPr>
              <a:t>MultinomialNB</a:t>
            </a:r>
            <a:r>
              <a:rPr lang="en-US" sz="1700" b="1" dirty="0">
                <a:solidFill>
                  <a:schemeClr val="tx1">
                    <a:lumMod val="50000"/>
                  </a:schemeClr>
                </a:solidFill>
                <a:latin typeface="Times New Roman" pitchFamily="18" charset="0"/>
                <a:cs typeface="Times New Roman" pitchFamily="18" charset="0"/>
              </a:rPr>
              <a:t> &amp;</a:t>
            </a:r>
            <a:r>
              <a:rPr lang="en-US" sz="1700" b="1" dirty="0" err="1">
                <a:solidFill>
                  <a:schemeClr val="tx1">
                    <a:lumMod val="50000"/>
                  </a:schemeClr>
                </a:solidFill>
                <a:latin typeface="Times New Roman" pitchFamily="18" charset="0"/>
                <a:cs typeface="Times New Roman" pitchFamily="18" charset="0"/>
              </a:rPr>
              <a:t>GaussianNB</a:t>
            </a:r>
            <a:r>
              <a:rPr lang="en-US" sz="1700" b="1" dirty="0">
                <a:solidFill>
                  <a:schemeClr val="tx1">
                    <a:lumMod val="50000"/>
                  </a:schemeClr>
                </a:solidFill>
                <a:latin typeface="Times New Roman" pitchFamily="18" charset="0"/>
                <a:cs typeface="Times New Roman" pitchFamily="18" charset="0"/>
              </a:rPr>
              <a:t>)</a:t>
            </a:r>
          </a:p>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KNN (K Nearest Neighbors)  </a:t>
            </a:r>
          </a:p>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Support Vector Machine(SVM)</a:t>
            </a:r>
          </a:p>
          <a:p>
            <a:pPr marL="742950" lvl="1" indent="-285750" algn="just">
              <a:lnSpc>
                <a:spcPct val="150000"/>
              </a:lnSpc>
              <a:spcAft>
                <a:spcPts val="1000"/>
              </a:spcAft>
              <a:buClrTx/>
              <a:buFont typeface="Wingdings" pitchFamily="2" charset="2"/>
              <a:buChar char="Ø"/>
            </a:pPr>
            <a:r>
              <a:rPr lang="en-US" sz="1700" b="1" dirty="0">
                <a:solidFill>
                  <a:schemeClr val="tx1">
                    <a:lumMod val="50000"/>
                  </a:schemeClr>
                </a:solidFill>
                <a:latin typeface="Times New Roman" pitchFamily="18" charset="0"/>
                <a:cs typeface="Times New Roman" pitchFamily="18" charset="0"/>
              </a:rPr>
              <a:t>LSTM</a:t>
            </a:r>
          </a:p>
          <a:p>
            <a:endParaRPr lang="en-IN" dirty="0"/>
          </a:p>
        </p:txBody>
      </p:sp>
    </p:spTree>
    <p:extLst>
      <p:ext uri="{BB962C8B-B14F-4D97-AF65-F5344CB8AC3E}">
        <p14:creationId xmlns:p14="http://schemas.microsoft.com/office/powerpoint/2010/main" val="413409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F1CB4-A1F4-E4EB-9DEA-3CDC754B3122}"/>
              </a:ext>
            </a:extLst>
          </p:cNvPr>
          <p:cNvSpPr txBox="1"/>
          <p:nvPr/>
        </p:nvSpPr>
        <p:spPr>
          <a:xfrm>
            <a:off x="697700" y="1246360"/>
            <a:ext cx="10489224" cy="5421997"/>
          </a:xfrm>
          <a:prstGeom prst="rect">
            <a:avLst/>
          </a:prstGeom>
          <a:noFill/>
        </p:spPr>
        <p:txBody>
          <a:bodyPr wrap="square">
            <a:spAutoFit/>
          </a:bodyPr>
          <a:lstStyle/>
          <a:p>
            <a:pPr marL="742950" lvl="1" indent="-285750" algn="just">
              <a:spcAft>
                <a:spcPts val="1000"/>
              </a:spcAft>
              <a:buClrTx/>
              <a:buFont typeface="Wingdings" pitchFamily="2" charset="2"/>
              <a:buChar char="Ø"/>
            </a:pPr>
            <a:r>
              <a:rPr lang="en-US" b="1" dirty="0">
                <a:solidFill>
                  <a:schemeClr val="tx1">
                    <a:lumMod val="50000"/>
                  </a:schemeClr>
                </a:solidFill>
                <a:latin typeface="Times New Roman" pitchFamily="18" charset="0"/>
                <a:cs typeface="Times New Roman" pitchFamily="18" charset="0"/>
              </a:rPr>
              <a:t>Random </a:t>
            </a:r>
            <a:r>
              <a:rPr lang="en-US" b="1" dirty="0" err="1">
                <a:solidFill>
                  <a:schemeClr val="tx1">
                    <a:lumMod val="50000"/>
                  </a:schemeClr>
                </a:solidFill>
                <a:latin typeface="Times New Roman" pitchFamily="18" charset="0"/>
                <a:cs typeface="Times New Roman" pitchFamily="18" charset="0"/>
              </a:rPr>
              <a:t>forrest</a:t>
            </a:r>
            <a:endParaRPr lang="en-US" b="1" dirty="0">
              <a:solidFill>
                <a:schemeClr val="tx1">
                  <a:lumMod val="50000"/>
                </a:schemeClr>
              </a:solidFill>
              <a:latin typeface="Times New Roman" pitchFamily="18" charset="0"/>
              <a:cs typeface="Times New Roman" pitchFamily="18" charset="0"/>
            </a:endParaRPr>
          </a:p>
          <a:p>
            <a:pPr lvl="1" algn="just">
              <a:spcAft>
                <a:spcPts val="1000"/>
              </a:spcAft>
              <a:buClrTx/>
            </a:pPr>
            <a:r>
              <a:rPr lang="en-US" dirty="0">
                <a:latin typeface="Times New Roman" panose="02020603050405020304" pitchFamily="18" charset="0"/>
                <a:cs typeface="Times New Roman" panose="02020603050405020304" pitchFamily="18" charset="0"/>
              </a:rPr>
              <a:t>It is a machine learning algorithm used for classification and regression It is an ensemble learning method that combines multiple decision trees to make a final prediction. The output of the random forest is then determined by taking the mode (in the case of classification) or the average (in the case of regression) of the predictions made by each individual tree.</a:t>
            </a:r>
            <a:endParaRPr lang="en-US" b="1" dirty="0">
              <a:solidFill>
                <a:schemeClr val="tx1">
                  <a:lumMod val="50000"/>
                </a:schemeClr>
              </a:solidFill>
              <a:latin typeface="Times New Roman" panose="02020603050405020304" pitchFamily="18" charset="0"/>
              <a:cs typeface="Times New Roman" pitchFamily="18" charset="0"/>
            </a:endParaRPr>
          </a:p>
          <a:p>
            <a:pPr marL="742950" lvl="1" indent="-285750" algn="just">
              <a:spcAft>
                <a:spcPts val="1000"/>
              </a:spcAft>
              <a:buClrTx/>
              <a:buFont typeface="Wingdings" panose="05000000000000000000" pitchFamily="2" charset="2"/>
              <a:buChar char="Ø"/>
            </a:pPr>
            <a:r>
              <a:rPr lang="en-US" b="1" dirty="0">
                <a:solidFill>
                  <a:schemeClr val="tx1">
                    <a:lumMod val="50000"/>
                  </a:schemeClr>
                </a:solidFill>
                <a:latin typeface="Times New Roman" panose="02020603050405020304" pitchFamily="18" charset="0"/>
                <a:cs typeface="Times New Roman" pitchFamily="18" charset="0"/>
              </a:rPr>
              <a:t>Logistic Regression</a:t>
            </a:r>
          </a:p>
          <a:p>
            <a:pPr lvl="1" algn="just">
              <a:spcAft>
                <a:spcPts val="1000"/>
              </a:spcAft>
              <a:buClrTx/>
            </a:pPr>
            <a:r>
              <a:rPr lang="en-US" dirty="0">
                <a:latin typeface="Times New Roman" panose="02020603050405020304" pitchFamily="18" charset="0"/>
                <a:cs typeface="Times New Roman" panose="02020603050405020304" pitchFamily="18" charset="0"/>
              </a:rPr>
              <a:t>Logistic regression algorithm is a statistical method used for binary classification problems, where the output variable is categorical and has discrete values. The outcome must be a categorical or discrete value. It can be either Yes or No, 0 or 1, true or False, etc. but instead of giving the exact value as 0 and 1, it gives the </a:t>
            </a:r>
            <a:r>
              <a:rPr lang="en-US">
                <a:latin typeface="Times New Roman" panose="02020603050405020304" pitchFamily="18" charset="0"/>
                <a:cs typeface="Times New Roman" panose="02020603050405020304" pitchFamily="18" charset="0"/>
              </a:rPr>
              <a:t>probabilistic values which </a:t>
            </a:r>
            <a:r>
              <a:rPr lang="en-US" dirty="0">
                <a:latin typeface="Times New Roman" panose="02020603050405020304" pitchFamily="18" charset="0"/>
                <a:cs typeface="Times New Roman" panose="02020603050405020304" pitchFamily="18" charset="0"/>
              </a:rPr>
              <a:t>lie between 0 and 1.</a:t>
            </a:r>
          </a:p>
          <a:p>
            <a:pPr marL="742950" lvl="1" indent="-285750" algn="just">
              <a:spcAft>
                <a:spcPts val="1000"/>
              </a:spcAft>
              <a:buClrTx/>
              <a:buFont typeface="Wingdings" panose="05000000000000000000" pitchFamily="2" charset="2"/>
              <a:buChar char="Ø"/>
            </a:pPr>
            <a:r>
              <a:rPr lang="en-US" b="1" dirty="0">
                <a:solidFill>
                  <a:schemeClr val="tx1">
                    <a:lumMod val="50000"/>
                  </a:schemeClr>
                </a:solidFill>
                <a:latin typeface="Times New Roman" panose="02020603050405020304" pitchFamily="18" charset="0"/>
                <a:cs typeface="Times New Roman" pitchFamily="18" charset="0"/>
              </a:rPr>
              <a:t>Naïve Bayes(</a:t>
            </a:r>
            <a:r>
              <a:rPr lang="en-US" b="1" dirty="0" err="1">
                <a:solidFill>
                  <a:schemeClr val="tx1">
                    <a:lumMod val="50000"/>
                  </a:schemeClr>
                </a:solidFill>
                <a:latin typeface="Times New Roman" panose="02020603050405020304" pitchFamily="18" charset="0"/>
                <a:cs typeface="Times New Roman" pitchFamily="18" charset="0"/>
              </a:rPr>
              <a:t>MultinomialNB</a:t>
            </a:r>
            <a:r>
              <a:rPr lang="en-US" b="1" dirty="0">
                <a:solidFill>
                  <a:schemeClr val="tx1">
                    <a:lumMod val="50000"/>
                  </a:schemeClr>
                </a:solidFill>
                <a:latin typeface="Times New Roman" panose="02020603050405020304" pitchFamily="18" charset="0"/>
                <a:cs typeface="Times New Roman" pitchFamily="18" charset="0"/>
              </a:rPr>
              <a:t> &amp;</a:t>
            </a:r>
            <a:r>
              <a:rPr lang="en-US" b="1" dirty="0" err="1">
                <a:solidFill>
                  <a:schemeClr val="tx1">
                    <a:lumMod val="50000"/>
                  </a:schemeClr>
                </a:solidFill>
                <a:latin typeface="Times New Roman" panose="02020603050405020304" pitchFamily="18" charset="0"/>
                <a:cs typeface="Times New Roman" pitchFamily="18" charset="0"/>
              </a:rPr>
              <a:t>GaussianNB</a:t>
            </a:r>
            <a:r>
              <a:rPr lang="en-US" b="1" dirty="0">
                <a:solidFill>
                  <a:schemeClr val="tx1">
                    <a:lumMod val="50000"/>
                  </a:schemeClr>
                </a:solidFill>
                <a:latin typeface="Times New Roman" panose="02020603050405020304" pitchFamily="18" charset="0"/>
                <a:cs typeface="Times New Roman" pitchFamily="18" charset="0"/>
              </a:rPr>
              <a:t>)</a:t>
            </a:r>
          </a:p>
          <a:p>
            <a:pPr marL="457200" lvl="1" algn="just">
              <a:spcAft>
                <a:spcPts val="1000"/>
              </a:spcAft>
              <a:buClrTx/>
            </a:pPr>
            <a:r>
              <a:rPr lang="en-US" dirty="0">
                <a:solidFill>
                  <a:schemeClr val="tx1">
                    <a:lumMod val="50000"/>
                  </a:schemeClr>
                </a:solidFill>
                <a:latin typeface="Times New Roman" pitchFamily="18" charset="0"/>
                <a:cs typeface="Times New Roman" pitchFamily="18" charset="0"/>
              </a:rPr>
              <a:t> Naive</a:t>
            </a:r>
            <a:r>
              <a:rPr lang="en-US" b="1" dirty="0">
                <a:solidFill>
                  <a:schemeClr val="tx1">
                    <a:lumMod val="50000"/>
                  </a:schemeClr>
                </a:solidFill>
                <a:latin typeface="Times New Roman" pitchFamily="18" charset="0"/>
                <a:cs typeface="Times New Roman" pitchFamily="18" charset="0"/>
              </a:rPr>
              <a:t> </a:t>
            </a:r>
            <a:r>
              <a:rPr lang="en-US" dirty="0">
                <a:solidFill>
                  <a:schemeClr val="tx1">
                    <a:lumMod val="50000"/>
                  </a:schemeClr>
                </a:solidFill>
                <a:latin typeface="Times New Roman" pitchFamily="18" charset="0"/>
                <a:cs typeface="Times New Roman" pitchFamily="18" charset="0"/>
              </a:rPr>
              <a:t>Bayes classifiers are a collection of classification algorithms based on Bayes‘ Theorem. To calculate the probability that an event will occur, given that another event has already occurred, we use Bayes‘ Theorem.                                  </a:t>
            </a:r>
          </a:p>
          <a:p>
            <a:pPr marL="457200" lvl="1" algn="just">
              <a:spcAft>
                <a:spcPts val="1000"/>
              </a:spcAft>
              <a:buClrTx/>
            </a:pPr>
            <a:r>
              <a:rPr lang="en-US" dirty="0">
                <a:solidFill>
                  <a:schemeClr val="tx1">
                    <a:lumMod val="50000"/>
                  </a:schemeClr>
                </a:solidFill>
                <a:latin typeface="Times New Roman" pitchFamily="18" charset="0"/>
                <a:cs typeface="Times New Roman" pitchFamily="18" charset="0"/>
              </a:rPr>
              <a:t>                                                   P(</a:t>
            </a:r>
            <a:r>
              <a:rPr lang="en-US" dirty="0" err="1">
                <a:solidFill>
                  <a:schemeClr val="tx1">
                    <a:lumMod val="50000"/>
                  </a:schemeClr>
                </a:solidFill>
                <a:latin typeface="Times New Roman" pitchFamily="18" charset="0"/>
                <a:cs typeface="Times New Roman" pitchFamily="18" charset="0"/>
              </a:rPr>
              <a:t>h|d</a:t>
            </a:r>
            <a:r>
              <a:rPr lang="en-US" dirty="0">
                <a:solidFill>
                  <a:schemeClr val="tx1">
                    <a:lumMod val="50000"/>
                  </a:schemeClr>
                </a:solidFill>
                <a:latin typeface="Times New Roman" pitchFamily="18" charset="0"/>
                <a:cs typeface="Times New Roman" pitchFamily="18" charset="0"/>
              </a:rPr>
              <a:t>)= (P(</a:t>
            </a:r>
            <a:r>
              <a:rPr lang="en-US" dirty="0" err="1">
                <a:solidFill>
                  <a:schemeClr val="tx1">
                    <a:lumMod val="50000"/>
                  </a:schemeClr>
                </a:solidFill>
                <a:latin typeface="Times New Roman" pitchFamily="18" charset="0"/>
                <a:cs typeface="Times New Roman" pitchFamily="18" charset="0"/>
              </a:rPr>
              <a:t>d|h</a:t>
            </a:r>
            <a:r>
              <a:rPr lang="en-US" dirty="0">
                <a:solidFill>
                  <a:schemeClr val="tx1">
                    <a:lumMod val="50000"/>
                  </a:schemeClr>
                </a:solidFill>
                <a:latin typeface="Times New Roman" pitchFamily="18" charset="0"/>
                <a:cs typeface="Times New Roman" pitchFamily="18" charset="0"/>
              </a:rPr>
              <a:t>) * P(h)) / P(d) </a:t>
            </a:r>
          </a:p>
          <a:p>
            <a:pPr lvl="1">
              <a:spcAft>
                <a:spcPts val="1000"/>
              </a:spcAft>
            </a:pPr>
            <a:endParaRPr lang="en-US" b="1" dirty="0">
              <a:solidFill>
                <a:schemeClr val="tx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3394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E02AF-3C1D-3AD4-25A6-3A04F3F177DE}"/>
              </a:ext>
            </a:extLst>
          </p:cNvPr>
          <p:cNvSpPr txBox="1"/>
          <p:nvPr/>
        </p:nvSpPr>
        <p:spPr>
          <a:xfrm>
            <a:off x="520056" y="1700641"/>
            <a:ext cx="10946423" cy="3780522"/>
          </a:xfrm>
          <a:prstGeom prst="rect">
            <a:avLst/>
          </a:prstGeom>
          <a:noFill/>
        </p:spPr>
        <p:txBody>
          <a:bodyPr wrap="square">
            <a:spAutoFit/>
          </a:bodyPr>
          <a:lstStyle/>
          <a:p>
            <a:pPr marL="742950" lvl="1" indent="-285750" algn="just">
              <a:spcAft>
                <a:spcPts val="1000"/>
              </a:spcAft>
              <a:buClrTx/>
              <a:buFont typeface="Wingdings" pitchFamily="2" charset="2"/>
              <a:buChar char="Ø"/>
            </a:pPr>
            <a:r>
              <a:rPr lang="en-US" b="1" dirty="0">
                <a:solidFill>
                  <a:schemeClr val="tx1">
                    <a:lumMod val="50000"/>
                  </a:schemeClr>
                </a:solidFill>
                <a:latin typeface="Times New Roman" panose="02020603050405020304" pitchFamily="18" charset="0"/>
                <a:cs typeface="Times New Roman" pitchFamily="18" charset="0"/>
              </a:rPr>
              <a:t> KNN (K Nearest Neighbors)  </a:t>
            </a:r>
          </a:p>
          <a:p>
            <a:pPr marL="457200" lvl="1" algn="just">
              <a:spcAft>
                <a:spcPts val="1000"/>
              </a:spcAft>
              <a:buClrTx/>
            </a:pPr>
            <a:r>
              <a:rPr lang="en-US" dirty="0">
                <a:solidFill>
                  <a:schemeClr val="tx1">
                    <a:lumMod val="50000"/>
                  </a:schemeClr>
                </a:solidFill>
                <a:latin typeface="Times New Roman" panose="02020603050405020304" pitchFamily="18" charset="0"/>
                <a:cs typeface="Times New Roman" pitchFamily="18" charset="0"/>
              </a:rPr>
              <a:t>It uses the entire dataset as the training set, rather than splitting the dataset into a training set and test set. When an outcome is required for a new data instance, the KNN algorithm goes through the entire dataset to find the k-nearest instances to the new instance.</a:t>
            </a:r>
          </a:p>
          <a:p>
            <a:pPr marL="742950" lvl="1" indent="-285750" algn="just">
              <a:spcAft>
                <a:spcPts val="1000"/>
              </a:spcAft>
              <a:buClrTx/>
              <a:buFont typeface="Wingdings" pitchFamily="2" charset="2"/>
              <a:buChar char="Ø"/>
            </a:pPr>
            <a:r>
              <a:rPr lang="en-US" b="1" dirty="0">
                <a:solidFill>
                  <a:schemeClr val="tx1">
                    <a:lumMod val="50000"/>
                  </a:schemeClr>
                </a:solidFill>
                <a:latin typeface="Times New Roman" panose="02020603050405020304" pitchFamily="18" charset="0"/>
                <a:cs typeface="Times New Roman" pitchFamily="18" charset="0"/>
              </a:rPr>
              <a:t> Support Vector Machine(SVM)</a:t>
            </a:r>
          </a:p>
          <a:p>
            <a:pPr marL="457200" lvl="1" algn="just">
              <a:spcAft>
                <a:spcPts val="1000"/>
              </a:spcAft>
              <a:buClrTx/>
            </a:pPr>
            <a:r>
              <a:rPr lang="en-US" dirty="0">
                <a:solidFill>
                  <a:schemeClr val="tx1">
                    <a:lumMod val="50000"/>
                  </a:schemeClr>
                </a:solidFill>
                <a:latin typeface="Times New Roman" panose="02020603050405020304" pitchFamily="18" charset="0"/>
                <a:cs typeface="Times New Roman" pitchFamily="18" charset="0"/>
              </a:rPr>
              <a:t>It </a:t>
            </a:r>
            <a:r>
              <a:rPr lang="en-US" dirty="0">
                <a:latin typeface="Times New Roman" panose="02020603050405020304" pitchFamily="18" charset="0"/>
                <a:cs typeface="Times New Roman" panose="02020603050405020304" pitchFamily="18" charset="0"/>
              </a:rPr>
              <a:t>is a supervised machine learning algorithm used for classification and regression analysis. It works by finding a hyperplane that separates different classes of data points in a high-dimensional space.</a:t>
            </a:r>
          </a:p>
          <a:p>
            <a:pPr marL="742950" lvl="1" indent="-285750" algn="just">
              <a:spcAft>
                <a:spcPts val="1000"/>
              </a:spcAft>
              <a:buClrTx/>
              <a:buFont typeface="Wingdings" panose="05000000000000000000" pitchFamily="2" charset="2"/>
              <a:buChar char="Ø"/>
            </a:pPr>
            <a:r>
              <a:rPr lang="en-US" b="1" dirty="0">
                <a:solidFill>
                  <a:schemeClr val="tx1">
                    <a:lumMod val="50000"/>
                  </a:schemeClr>
                </a:solidFill>
                <a:latin typeface="Times New Roman" panose="02020603050405020304" pitchFamily="18" charset="0"/>
                <a:cs typeface="Times New Roman" pitchFamily="18" charset="0"/>
              </a:rPr>
              <a:t>LSTM(Long Short term Memory)</a:t>
            </a:r>
          </a:p>
          <a:p>
            <a:pPr lvl="1" algn="just">
              <a:spcAft>
                <a:spcPts val="1000"/>
              </a:spcAft>
              <a:buClrTx/>
            </a:pPr>
            <a:r>
              <a:rPr lang="en-US" dirty="0">
                <a:latin typeface="Times New Roman" panose="02020603050405020304" pitchFamily="18" charset="0"/>
                <a:cs typeface="Times New Roman" panose="02020603050405020304" pitchFamily="18" charset="0"/>
              </a:rPr>
              <a:t>This algorithm is a type of recurrent neural network (RNN) that is capable of learning long-term dependencies in sequential data by maintaining a memory cell and three types of gates - input gate, output gate, and forget gate.</a:t>
            </a:r>
            <a:endParaRPr lang="en-US" b="1" dirty="0">
              <a:solidFill>
                <a:schemeClr val="tx1">
                  <a:lumMod val="50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71362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8A43-69FE-3080-C439-21C2122F7E73}"/>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ANALYSIS AND INTERPRETATION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72735C-F744-2ED5-5A4E-ABA89E1629FB}"/>
              </a:ext>
            </a:extLst>
          </p:cNvPr>
          <p:cNvSpPr>
            <a:spLocks noGrp="1"/>
          </p:cNvSpPr>
          <p:nvPr>
            <p:ph idx="1"/>
          </p:nvPr>
        </p:nvSpPr>
        <p:spPr>
          <a:xfrm>
            <a:off x="1295401" y="2426677"/>
            <a:ext cx="9601196" cy="3675185"/>
          </a:xfrm>
        </p:spPr>
        <p:txBody>
          <a:bodyPr>
            <a:normAutofit/>
          </a:bodyPr>
          <a:lstStyle/>
          <a:p>
            <a:pPr algn="just">
              <a:buClrTx/>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Import Libraries</a:t>
            </a:r>
          </a:p>
          <a:p>
            <a:pPr algn="just">
              <a:buClrTx/>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Cleaning &amp; Preprocessing</a:t>
            </a:r>
          </a:p>
          <a:p>
            <a:pPr lvl="2" algn="just">
              <a:buClrTx/>
              <a:buFont typeface="Arial" panose="020B0604020202020204" pitchFamily="34" charset="0"/>
              <a:buChar char="•"/>
            </a:pPr>
            <a:r>
              <a:rPr lang="en-US" sz="1600" dirty="0">
                <a:solidFill>
                  <a:schemeClr val="tx1">
                    <a:lumMod val="50000"/>
                  </a:schemeClr>
                </a:solidFill>
                <a:latin typeface="Times New Roman" panose="02020603050405020304" pitchFamily="18" charset="0"/>
                <a:cs typeface="Times New Roman" pitchFamily="18" charset="0"/>
              </a:rPr>
              <a:t>Loaded the dataset using </a:t>
            </a:r>
            <a:r>
              <a:rPr lang="en-US" sz="1600" b="1" dirty="0" err="1">
                <a:solidFill>
                  <a:schemeClr val="tx1">
                    <a:lumMod val="50000"/>
                  </a:schemeClr>
                </a:solidFill>
                <a:latin typeface="Times New Roman" panose="02020603050405020304" pitchFamily="18" charset="0"/>
                <a:cs typeface="Times New Roman" pitchFamily="18" charset="0"/>
              </a:rPr>
              <a:t>read_csv</a:t>
            </a:r>
            <a:r>
              <a:rPr lang="en-US" sz="1600" b="1" dirty="0">
                <a:solidFill>
                  <a:schemeClr val="tx1">
                    <a:lumMod val="50000"/>
                  </a:schemeClr>
                </a:solidFill>
                <a:latin typeface="Times New Roman" panose="02020603050405020304" pitchFamily="18" charset="0"/>
                <a:cs typeface="Times New Roman" pitchFamily="18" charset="0"/>
              </a:rPr>
              <a:t>() </a:t>
            </a:r>
            <a:r>
              <a:rPr lang="en-US" sz="1600" dirty="0">
                <a:solidFill>
                  <a:schemeClr val="tx1">
                    <a:lumMod val="50000"/>
                  </a:schemeClr>
                </a:solidFill>
                <a:latin typeface="Times New Roman" panose="02020603050405020304" pitchFamily="18" charset="0"/>
                <a:cs typeface="Times New Roman" pitchFamily="18" charset="0"/>
              </a:rPr>
              <a:t>function in </a:t>
            </a:r>
            <a:r>
              <a:rPr lang="en-US" sz="1600" b="1" dirty="0">
                <a:solidFill>
                  <a:schemeClr val="tx1">
                    <a:lumMod val="50000"/>
                  </a:schemeClr>
                </a:solidFill>
                <a:latin typeface="Times New Roman" panose="02020603050405020304" pitchFamily="18" charset="0"/>
                <a:cs typeface="Times New Roman" pitchFamily="18" charset="0"/>
              </a:rPr>
              <a:t>pandas library</a:t>
            </a:r>
          </a:p>
          <a:p>
            <a:pPr lvl="2" algn="just">
              <a:buClrTx/>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Check the shape, descriptive statistics, information, and null values.</a:t>
            </a:r>
          </a:p>
          <a:p>
            <a:pPr lvl="2" algn="just">
              <a:buClrTx/>
              <a:buFont typeface="Arial" panose="020B0604020202020204" pitchFamily="34" charset="0"/>
              <a:buChar char="•"/>
            </a:pPr>
            <a:r>
              <a:rPr lang="en-US" sz="1600" dirty="0">
                <a:solidFill>
                  <a:schemeClr val="tx1">
                    <a:lumMod val="50000"/>
                  </a:schemeClr>
                </a:solidFill>
                <a:latin typeface="Times New Roman" panose="02020603050405020304" pitchFamily="18" charset="0"/>
                <a:cs typeface="Times New Roman" pitchFamily="18" charset="0"/>
              </a:rPr>
              <a:t>After the data is described the following inferences are made. </a:t>
            </a:r>
            <a:endParaRPr lang="en-IN" sz="1600" dirty="0">
              <a:solidFill>
                <a:schemeClr val="tx1">
                  <a:lumMod val="50000"/>
                </a:schemeClr>
              </a:solidFill>
              <a:latin typeface="Times New Roman" panose="02020603050405020304" pitchFamily="18" charset="0"/>
              <a:cs typeface="Times New Roman" pitchFamily="18" charset="0"/>
            </a:endParaRPr>
          </a:p>
          <a:p>
            <a:pPr lvl="3" algn="just">
              <a:buClrTx/>
              <a:buFont typeface="Wingdings" panose="05000000000000000000" pitchFamily="2" charset="2"/>
              <a:buChar char="ü"/>
            </a:pPr>
            <a:r>
              <a:rPr lang="en-US" dirty="0">
                <a:solidFill>
                  <a:schemeClr val="tx1">
                    <a:lumMod val="50000"/>
                  </a:schemeClr>
                </a:solidFill>
                <a:latin typeface="Times New Roman" panose="02020603050405020304" pitchFamily="18" charset="0"/>
                <a:cs typeface="Times New Roman" pitchFamily="18" charset="0"/>
              </a:rPr>
              <a:t>There are total 3150 observations with 5 different feature variables/attributes present.</a:t>
            </a:r>
            <a:endParaRPr lang="en-IN" dirty="0">
              <a:solidFill>
                <a:schemeClr val="tx1">
                  <a:lumMod val="50000"/>
                </a:schemeClr>
              </a:solidFill>
              <a:latin typeface="Times New Roman" panose="02020603050405020304" pitchFamily="18" charset="0"/>
              <a:cs typeface="Times New Roman" pitchFamily="18" charset="0"/>
            </a:endParaRPr>
          </a:p>
          <a:p>
            <a:pPr lvl="3" algn="just">
              <a:buClrTx/>
              <a:buFont typeface="Wingdings" panose="05000000000000000000" pitchFamily="2" charset="2"/>
              <a:buChar char="ü"/>
            </a:pPr>
            <a:r>
              <a:rPr lang="en-US" dirty="0">
                <a:solidFill>
                  <a:schemeClr val="tx1">
                    <a:lumMod val="50000"/>
                  </a:schemeClr>
                </a:solidFill>
                <a:latin typeface="Times New Roman" panose="02020603050405020304" pitchFamily="18" charset="0"/>
                <a:cs typeface="Times New Roman" pitchFamily="18" charset="0"/>
              </a:rPr>
              <a:t>The average rating of the amazon Alexa product is 4.463. The minimum rating is 1 and the maximum rating is 5. The average feedback from the user is 0.9184 which is close to positive review</a:t>
            </a:r>
          </a:p>
          <a:p>
            <a:pPr marL="914400" lvl="2" indent="0" algn="just">
              <a:buClrTx/>
              <a:buNone/>
            </a:pPr>
            <a:endParaRPr lang="en-US" sz="1600" b="1" dirty="0">
              <a:solidFill>
                <a:schemeClr val="tx1">
                  <a:lumMod val="50000"/>
                </a:schemeClr>
              </a:solidFill>
              <a:latin typeface="Times New Roman" pitchFamily="18" charset="0"/>
              <a:cs typeface="Times New Roman" pitchFamily="18" charset="0"/>
            </a:endParaRPr>
          </a:p>
          <a:p>
            <a:pPr marL="0" indent="0" algn="just">
              <a:buClrTx/>
              <a:buNone/>
            </a:pPr>
            <a:endParaRPr lang="en-US" sz="1600" b="1" dirty="0">
              <a:solidFill>
                <a:schemeClr val="tx1">
                  <a:lumMod val="50000"/>
                </a:schemeClr>
              </a:solidFill>
              <a:latin typeface="Times New Roman" pitchFamily="18" charset="0"/>
              <a:cs typeface="Times New Roman" pitchFamily="18" charset="0"/>
            </a:endParaRPr>
          </a:p>
          <a:p>
            <a:pPr marL="914400" lvl="2" indent="0">
              <a:buClrTx/>
              <a:buNone/>
            </a:pPr>
            <a:endParaRPr lang="en-US" sz="1800" b="1" dirty="0">
              <a:solidFill>
                <a:schemeClr val="tx1">
                  <a:lumMod val="50000"/>
                </a:schemeClr>
              </a:solidFill>
              <a:latin typeface="Times New Roman" pitchFamily="18" charset="0"/>
              <a:cs typeface="Times New Roman" pitchFamily="18" charset="0"/>
            </a:endParaRPr>
          </a:p>
          <a:p>
            <a:pPr marL="914400" lvl="2" indent="0">
              <a:buClrTx/>
              <a:buNone/>
            </a:pPr>
            <a:endParaRPr lang="en-IN" dirty="0"/>
          </a:p>
        </p:txBody>
      </p:sp>
    </p:spTree>
    <p:extLst>
      <p:ext uri="{BB962C8B-B14F-4D97-AF65-F5344CB8AC3E}">
        <p14:creationId xmlns:p14="http://schemas.microsoft.com/office/powerpoint/2010/main" val="341591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A7D45-FA4D-3662-A4C4-500C0D6D1F21}"/>
              </a:ext>
            </a:extLst>
          </p:cNvPr>
          <p:cNvSpPr txBox="1"/>
          <p:nvPr/>
        </p:nvSpPr>
        <p:spPr>
          <a:xfrm>
            <a:off x="931984" y="1289548"/>
            <a:ext cx="10489223" cy="4649350"/>
          </a:xfrm>
          <a:prstGeom prst="rect">
            <a:avLst/>
          </a:prstGeom>
          <a:noFill/>
        </p:spPr>
        <p:txBody>
          <a:bodyPr wrap="square">
            <a:spAutoFit/>
          </a:bodyPr>
          <a:lstStyle/>
          <a:p>
            <a:pPr>
              <a:buClrTx/>
            </a:pPr>
            <a:endParaRPr lang="en-US" sz="1600" b="1" dirty="0">
              <a:latin typeface="Times New Roman" panose="02020603050405020304" pitchFamily="18" charset="0"/>
              <a:cs typeface="Times New Roman" panose="02020603050405020304" pitchFamily="18" charset="0"/>
            </a:endParaRPr>
          </a:p>
          <a:p>
            <a:pPr>
              <a:buClrTx/>
            </a:pPr>
            <a:endParaRPr lang="en-US" sz="1600" b="1"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600" dirty="0">
                <a:solidFill>
                  <a:schemeClr val="tx1">
                    <a:lumMod val="50000"/>
                  </a:schemeClr>
                </a:solidFill>
                <a:latin typeface="Times New Roman" panose="02020603050405020304" pitchFamily="18" charset="0"/>
                <a:cs typeface="Times New Roman" pitchFamily="18" charset="0"/>
              </a:rPr>
              <a:t>    </a:t>
            </a:r>
            <a:r>
              <a:rPr lang="en-US" dirty="0">
                <a:solidFill>
                  <a:schemeClr val="tx1">
                    <a:lumMod val="50000"/>
                  </a:schemeClr>
                </a:solidFill>
                <a:latin typeface="Times New Roman" panose="02020603050405020304" pitchFamily="18" charset="0"/>
                <a:cs typeface="Times New Roman" pitchFamily="18" charset="0"/>
              </a:rPr>
              <a:t>There is no null values in the dataset ,when checking missing values using </a:t>
            </a:r>
            <a:r>
              <a:rPr lang="en-US" dirty="0" err="1">
                <a:solidFill>
                  <a:schemeClr val="tx1">
                    <a:lumMod val="50000"/>
                  </a:schemeClr>
                </a:solidFill>
                <a:latin typeface="Times New Roman" panose="02020603050405020304" pitchFamily="18" charset="0"/>
                <a:cs typeface="Times New Roman" pitchFamily="18" charset="0"/>
              </a:rPr>
              <a:t>isnull</a:t>
            </a:r>
            <a:r>
              <a:rPr lang="en-US" dirty="0">
                <a:solidFill>
                  <a:schemeClr val="tx1">
                    <a:lumMod val="50000"/>
                  </a:schemeClr>
                </a:solidFill>
                <a:latin typeface="Times New Roman" panose="02020603050405020304" pitchFamily="18" charset="0"/>
                <a:cs typeface="Times New Roman" pitchFamily="18" charset="0"/>
              </a:rPr>
              <a:t>()</a:t>
            </a:r>
            <a:endParaRPr lang="en-US" b="1"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unique() function is used to check unique values in each column. Unique values for feedbacks is 0 &amp;1</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dtype</a:t>
            </a:r>
            <a:r>
              <a:rPr lang="en-US" dirty="0">
                <a:latin typeface="Times New Roman" panose="02020603050405020304" pitchFamily="18" charset="0"/>
                <a:cs typeface="Times New Roman" panose="02020603050405020304" pitchFamily="18" charset="0"/>
              </a:rPr>
              <a:t>()function is used to check data types of each attributes.</a:t>
            </a:r>
          </a:p>
          <a:p>
            <a:pPr marL="742950" lvl="1" indent="-285750" algn="just">
              <a:lnSpc>
                <a:spcPct val="150000"/>
              </a:lnSpc>
              <a:buFont typeface="Arial" panose="020B0604020202020204" pitchFamily="34" charset="0"/>
              <a:buChar char="•"/>
            </a:pPr>
            <a:r>
              <a:rPr lang="en-US" dirty="0">
                <a:solidFill>
                  <a:schemeClr val="tx1">
                    <a:lumMod val="50000"/>
                  </a:schemeClr>
                </a:solidFill>
                <a:latin typeface="Times New Roman" pitchFamily="18" charset="0"/>
                <a:cs typeface="Times New Roman" pitchFamily="18" charset="0"/>
              </a:rPr>
              <a:t>A </a:t>
            </a:r>
            <a:r>
              <a:rPr lang="en-US" b="1" dirty="0">
                <a:solidFill>
                  <a:schemeClr val="tx1">
                    <a:lumMod val="50000"/>
                  </a:schemeClr>
                </a:solidFill>
                <a:latin typeface="Times New Roman" pitchFamily="18" charset="0"/>
                <a:cs typeface="Times New Roman" pitchFamily="18" charset="0"/>
              </a:rPr>
              <a:t>length</a:t>
            </a:r>
            <a:r>
              <a:rPr lang="en-US" dirty="0">
                <a:solidFill>
                  <a:schemeClr val="tx1">
                    <a:lumMod val="50000"/>
                  </a:schemeClr>
                </a:solidFill>
                <a:latin typeface="Times New Roman" pitchFamily="18" charset="0"/>
                <a:cs typeface="Times New Roman" pitchFamily="18" charset="0"/>
              </a:rPr>
              <a:t> column is </a:t>
            </a:r>
            <a:r>
              <a:rPr lang="en-US" b="1" dirty="0">
                <a:solidFill>
                  <a:schemeClr val="tx1">
                    <a:lumMod val="50000"/>
                  </a:schemeClr>
                </a:solidFill>
                <a:latin typeface="Times New Roman" pitchFamily="18" charset="0"/>
                <a:cs typeface="Times New Roman" pitchFamily="18" charset="0"/>
              </a:rPr>
              <a:t>appended to the data frame </a:t>
            </a:r>
            <a:r>
              <a:rPr lang="en-US" dirty="0">
                <a:solidFill>
                  <a:schemeClr val="tx1">
                    <a:lumMod val="50000"/>
                  </a:schemeClr>
                </a:solidFill>
                <a:latin typeface="Times New Roman" pitchFamily="18" charset="0"/>
                <a:cs typeface="Times New Roman" pitchFamily="18" charset="0"/>
              </a:rPr>
              <a:t>which contains the length of the corresponding review as its value. It is done for analyzing the length of the reviews.</a:t>
            </a:r>
          </a:p>
          <a:p>
            <a:pPr marL="742950" lvl="1" indent="-285750" algn="just">
              <a:lnSpc>
                <a:spcPct val="150000"/>
              </a:lnSpc>
              <a:buFont typeface="Arial" panose="020B0604020202020204" pitchFamily="34" charset="0"/>
              <a:buChar char="•"/>
            </a:pPr>
            <a:r>
              <a:rPr lang="en-US" dirty="0">
                <a:solidFill>
                  <a:schemeClr val="tx1">
                    <a:lumMod val="50000"/>
                  </a:schemeClr>
                </a:solidFill>
                <a:latin typeface="Times New Roman" pitchFamily="18" charset="0"/>
                <a:cs typeface="Times New Roman" pitchFamily="18" charset="0"/>
              </a:rPr>
              <a:t> Replace contractions on the dataset with word in contraction dictionary.</a:t>
            </a:r>
          </a:p>
          <a:p>
            <a:pPr marL="742950" lvl="1" indent="-285750" algn="just">
              <a:lnSpc>
                <a:spcPct val="150000"/>
              </a:lnSpc>
              <a:buFont typeface="Arial" panose="020B0604020202020204" pitchFamily="34" charset="0"/>
              <a:buChar char="•"/>
            </a:pPr>
            <a:r>
              <a:rPr lang="en-US" dirty="0">
                <a:solidFill>
                  <a:schemeClr val="tx1">
                    <a:lumMod val="50000"/>
                  </a:schemeClr>
                </a:solidFill>
                <a:latin typeface="Times New Roman" pitchFamily="18" charset="0"/>
                <a:cs typeface="Times New Roman" pitchFamily="18" charset="0"/>
              </a:rPr>
              <a:t>Find emojis &amp; emoticons and replace it with some words.</a:t>
            </a:r>
            <a:r>
              <a:rPr lang="en-IN" dirty="0"/>
              <a:t> </a:t>
            </a:r>
            <a:r>
              <a:rPr lang="en-IN" dirty="0" err="1"/>
              <a:t>Eg.</a:t>
            </a:r>
            <a:r>
              <a:rPr lang="en-IN" dirty="0"/>
              <a:t>😍 replaced by </a:t>
            </a:r>
            <a:r>
              <a:rPr lang="en-US" dirty="0" err="1"/>
              <a:t>Smiling_Face_With_Heart-Shaped_Eyes</a:t>
            </a:r>
            <a:endParaRPr lang="en-US" dirty="0">
              <a:solidFill>
                <a:schemeClr val="tx1">
                  <a:lumMod val="50000"/>
                </a:schemeClr>
              </a:solidFill>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US" dirty="0">
                <a:solidFill>
                  <a:schemeClr val="tx1">
                    <a:lumMod val="50000"/>
                  </a:schemeClr>
                </a:solidFill>
                <a:latin typeface="Times New Roman" pitchFamily="18" charset="0"/>
                <a:cs typeface="Times New Roman" pitchFamily="18" charset="0"/>
              </a:rPr>
              <a:t>The counts of the data according to the rating and  feedback </a:t>
            </a:r>
          </a:p>
          <a:p>
            <a:pPr lvl="1" algn="just">
              <a:lnSpc>
                <a:spcPct val="150000"/>
              </a:lnSpc>
            </a:pPr>
            <a:endParaRPr lang="en-US" sz="1600" dirty="0">
              <a:solidFill>
                <a:schemeClr val="tx1">
                  <a:lumMod val="50000"/>
                </a:schemeClr>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BFB041E-AD81-CF7C-DEE9-B44C69E36121}"/>
              </a:ext>
            </a:extLst>
          </p:cNvPr>
          <p:cNvPicPr>
            <a:picLocks noChangeAspect="1"/>
          </p:cNvPicPr>
          <p:nvPr/>
        </p:nvPicPr>
        <p:blipFill>
          <a:blip r:embed="rId2"/>
          <a:stretch>
            <a:fillRect/>
          </a:stretch>
        </p:blipFill>
        <p:spPr>
          <a:xfrm>
            <a:off x="8630888" y="4754085"/>
            <a:ext cx="2629128" cy="1425063"/>
          </a:xfrm>
          <a:prstGeom prst="rect">
            <a:avLst/>
          </a:prstGeom>
        </p:spPr>
      </p:pic>
      <p:pic>
        <p:nvPicPr>
          <p:cNvPr id="7" name="Picture 6">
            <a:extLst>
              <a:ext uri="{FF2B5EF4-FFF2-40B4-BE49-F238E27FC236}">
                <a16:creationId xmlns:a16="http://schemas.microsoft.com/office/drawing/2014/main" id="{3DC7E4B6-CC27-6CAE-59C3-4C77000690E9}"/>
              </a:ext>
            </a:extLst>
          </p:cNvPr>
          <p:cNvPicPr>
            <a:picLocks noChangeAspect="1"/>
          </p:cNvPicPr>
          <p:nvPr/>
        </p:nvPicPr>
        <p:blipFill>
          <a:blip r:embed="rId3"/>
          <a:stretch>
            <a:fillRect/>
          </a:stretch>
        </p:blipFill>
        <p:spPr>
          <a:xfrm>
            <a:off x="5802466" y="5466616"/>
            <a:ext cx="2667231" cy="622457"/>
          </a:xfrm>
          <a:prstGeom prst="rect">
            <a:avLst/>
          </a:prstGeom>
        </p:spPr>
      </p:pic>
    </p:spTree>
    <p:extLst>
      <p:ext uri="{BB962C8B-B14F-4D97-AF65-F5344CB8AC3E}">
        <p14:creationId xmlns:p14="http://schemas.microsoft.com/office/powerpoint/2010/main" val="112995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770A-FD67-5ADB-887D-0F66CD9BD286}"/>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LSTM (Data preprocessing and cleaning)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7B333E-5ABD-D506-A5E2-106366899B7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Convert the text to lowercase</a:t>
            </a:r>
          </a:p>
          <a:p>
            <a:r>
              <a:rPr lang="en-US" sz="1800" dirty="0">
                <a:latin typeface="Times New Roman" panose="02020603050405020304" pitchFamily="18" charset="0"/>
                <a:cs typeface="Times New Roman" panose="02020603050405020304" pitchFamily="18" charset="0"/>
              </a:rPr>
              <a:t>Remove anything in square brackets using a regular expression pattern match</a:t>
            </a:r>
          </a:p>
          <a:p>
            <a:r>
              <a:rPr lang="en-US" sz="1800" dirty="0">
                <a:latin typeface="Times New Roman" panose="02020603050405020304" pitchFamily="18" charset="0"/>
                <a:cs typeface="Times New Roman" panose="02020603050405020304" pitchFamily="18" charset="0"/>
              </a:rPr>
              <a:t>Remove all punctuation from the text using another regular expression pattern match</a:t>
            </a:r>
          </a:p>
          <a:p>
            <a:r>
              <a:rPr lang="en-US" sz="1800" dirty="0">
                <a:latin typeface="Times New Roman" panose="02020603050405020304" pitchFamily="18" charset="0"/>
                <a:cs typeface="Times New Roman" panose="02020603050405020304" pitchFamily="18" charset="0"/>
              </a:rPr>
              <a:t>Remove any words containing digits using yet another regular expression pattern match</a:t>
            </a:r>
          </a:p>
          <a:p>
            <a:r>
              <a:rPr lang="en-US" sz="1800" dirty="0">
                <a:latin typeface="Times New Roman" panose="02020603050405020304" pitchFamily="18" charset="0"/>
                <a:cs typeface="Times New Roman" panose="02020603050405020304" pitchFamily="18" charset="0"/>
              </a:rPr>
              <a:t>Remove certain characters such as hyphens, brackets, and quotes using a regular expression pattern match</a:t>
            </a:r>
          </a:p>
          <a:p>
            <a:r>
              <a:rPr lang="en-US" sz="1800" dirty="0">
                <a:latin typeface="Times New Roman" panose="02020603050405020304" pitchFamily="18" charset="0"/>
                <a:cs typeface="Times New Roman" panose="02020603050405020304" pitchFamily="18" charset="0"/>
              </a:rPr>
              <a:t>Remove newline characters</a:t>
            </a: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97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7F44-9873-4EE1-E2C0-91721C4303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9A5A7-4A7D-296E-7FDC-B6898C9DBE23}"/>
              </a:ext>
            </a:extLst>
          </p:cNvPr>
          <p:cNvSpPr>
            <a:spLocks noGrp="1"/>
          </p:cNvSpPr>
          <p:nvPr>
            <p:ph idx="1"/>
          </p:nvPr>
        </p:nvSpPr>
        <p:spPr/>
        <p:txBody>
          <a:bodyPr/>
          <a:lstStyle/>
          <a:p>
            <a:pPr algn="just">
              <a:lnSpc>
                <a:spcPct val="150000"/>
              </a:lnSpc>
              <a:buClr>
                <a:schemeClr val="tx1"/>
              </a:buClr>
              <a:buFont typeface="Wingdings" panose="05000000000000000000" pitchFamily="2" charset="2"/>
              <a:buChar char="v"/>
            </a:pPr>
            <a:r>
              <a:rPr lang="en-US" dirty="0"/>
              <a:t> </a:t>
            </a:r>
            <a:r>
              <a:rPr lang="en-US" sz="1800" dirty="0">
                <a:latin typeface="Times New Roman" panose="02020603050405020304" pitchFamily="18" charset="0"/>
                <a:cs typeface="Times New Roman" panose="02020603050405020304" pitchFamily="18" charset="0"/>
              </a:rPr>
              <a:t>Data visualization aims to effectively communicate insights and patterns in large datasets to a broader audience, helping them make informed decisions and discover new insights.</a:t>
            </a:r>
          </a:p>
          <a:p>
            <a:pPr algn="just">
              <a:lnSpc>
                <a:spcPct val="150000"/>
              </a:lnSpc>
              <a:buClr>
                <a:schemeClr val="tx1"/>
              </a:buClr>
              <a:buFont typeface="Wingdings" panose="05000000000000000000" pitchFamily="2" charset="2"/>
              <a:buChar char="v"/>
            </a:pPr>
            <a:r>
              <a:rPr lang="en-US" sz="1800" dirty="0">
                <a:solidFill>
                  <a:schemeClr val="tx1">
                    <a:lumMod val="50000"/>
                  </a:schemeClr>
                </a:solidFill>
                <a:latin typeface="Times New Roman" pitchFamily="18" charset="0"/>
                <a:cs typeface="Times New Roman" pitchFamily="18" charset="0"/>
              </a:rPr>
              <a:t>These  are a few popular libraries used in this project. </a:t>
            </a:r>
          </a:p>
          <a:p>
            <a:pPr marL="3143250" lvl="7" indent="-285750" algn="just">
              <a:spcAft>
                <a:spcPts val="1000"/>
              </a:spcAft>
              <a:buClrTx/>
              <a:buFont typeface="Courier New" panose="02070309020205020404" pitchFamily="49" charset="0"/>
              <a:buChar char="o"/>
            </a:pPr>
            <a:r>
              <a:rPr lang="en-US" sz="1800" dirty="0">
                <a:solidFill>
                  <a:schemeClr val="tx1">
                    <a:lumMod val="50000"/>
                  </a:schemeClr>
                </a:solidFill>
                <a:latin typeface="Times New Roman" pitchFamily="18" charset="0"/>
                <a:cs typeface="Times New Roman" pitchFamily="18" charset="0"/>
              </a:rPr>
              <a:t>Matplotlib			</a:t>
            </a:r>
          </a:p>
          <a:p>
            <a:pPr marL="3143250" lvl="7" indent="-285750" algn="just">
              <a:spcAft>
                <a:spcPts val="1000"/>
              </a:spcAft>
              <a:buClrTx/>
              <a:buFont typeface="Courier New" panose="02070309020205020404" pitchFamily="49" charset="0"/>
              <a:buChar char="o"/>
            </a:pPr>
            <a:r>
              <a:rPr lang="en-US" sz="1800" dirty="0">
                <a:solidFill>
                  <a:schemeClr val="tx1">
                    <a:lumMod val="50000"/>
                  </a:schemeClr>
                </a:solidFill>
                <a:latin typeface="Times New Roman" pitchFamily="18" charset="0"/>
                <a:cs typeface="Times New Roman" pitchFamily="18" charset="0"/>
              </a:rPr>
              <a:t>Seaborn</a:t>
            </a:r>
          </a:p>
          <a:p>
            <a:pPr marL="3143250" lvl="7" indent="-285750" algn="just">
              <a:spcAft>
                <a:spcPts val="1000"/>
              </a:spcAft>
              <a:buClrTx/>
              <a:buFont typeface="Courier New" panose="02070309020205020404" pitchFamily="49" charset="0"/>
              <a:buChar char="o"/>
            </a:pPr>
            <a:r>
              <a:rPr lang="en-US" sz="1800" dirty="0" err="1">
                <a:solidFill>
                  <a:schemeClr val="tx1">
                    <a:lumMod val="50000"/>
                  </a:schemeClr>
                </a:solidFill>
                <a:latin typeface="Times New Roman" pitchFamily="18" charset="0"/>
                <a:cs typeface="Times New Roman" pitchFamily="18" charset="0"/>
              </a:rPr>
              <a:t>Wordcloud</a:t>
            </a:r>
            <a:endParaRPr lang="en-US" sz="1800" dirty="0">
              <a:solidFill>
                <a:schemeClr val="tx1">
                  <a:lumMod val="50000"/>
                </a:schemeClr>
              </a:solidFill>
              <a:latin typeface="Times New Roman" pitchFamily="18" charset="0"/>
              <a:cs typeface="Times New Roman" pitchFamily="18" charset="0"/>
            </a:endParaRPr>
          </a:p>
          <a:p>
            <a:pPr marL="171450" lvl="1" indent="0">
              <a:spcAft>
                <a:spcPts val="1000"/>
              </a:spcAft>
              <a:buClrTx/>
              <a:buNone/>
            </a:pPr>
            <a:endParaRPr lang="en-US" sz="1600" dirty="0">
              <a:solidFill>
                <a:schemeClr val="tx1">
                  <a:lumMod val="50000"/>
                </a:schemeClr>
              </a:solidFill>
              <a:latin typeface="Times New Roman" pitchFamily="18" charset="0"/>
              <a:cs typeface="Times New Roman" pitchFamily="18" charset="0"/>
            </a:endParaRPr>
          </a:p>
          <a:p>
            <a:pPr algn="just">
              <a:lnSpc>
                <a:spcPct val="150000"/>
              </a:lnSpc>
              <a:buClr>
                <a:schemeClr val="tx1"/>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Clr>
                <a:schemeClr val="tx1"/>
              </a:buClr>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54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AFA6F5-23C9-F319-2DF6-95678EC97C94}"/>
              </a:ext>
            </a:extLst>
          </p:cNvPr>
          <p:cNvPicPr>
            <a:picLocks noChangeAspect="1"/>
          </p:cNvPicPr>
          <p:nvPr/>
        </p:nvPicPr>
        <p:blipFill>
          <a:blip r:embed="rId2"/>
          <a:stretch>
            <a:fillRect/>
          </a:stretch>
        </p:blipFill>
        <p:spPr>
          <a:xfrm>
            <a:off x="7523748" y="694152"/>
            <a:ext cx="3930406" cy="28575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a:extLst>
              <a:ext uri="{FF2B5EF4-FFF2-40B4-BE49-F238E27FC236}">
                <a16:creationId xmlns:a16="http://schemas.microsoft.com/office/drawing/2014/main" id="{1A81994B-33A6-2021-26DA-2AD44E1E0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748" y="3620502"/>
            <a:ext cx="3930406" cy="2464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a:extLst>
              <a:ext uri="{FF2B5EF4-FFF2-40B4-BE49-F238E27FC236}">
                <a16:creationId xmlns:a16="http://schemas.microsoft.com/office/drawing/2014/main" id="{D8A901FF-E754-8CDC-8665-209BA7CFDAB4}"/>
              </a:ext>
            </a:extLst>
          </p:cNvPr>
          <p:cNvSpPr txBox="1"/>
          <p:nvPr/>
        </p:nvSpPr>
        <p:spPr>
          <a:xfrm rot="10800000" flipH="1" flipV="1">
            <a:off x="668215" y="584172"/>
            <a:ext cx="6567854" cy="5934958"/>
          </a:xfrm>
          <a:prstGeom prst="rect">
            <a:avLst/>
          </a:prstGeom>
          <a:noFill/>
        </p:spPr>
        <p:txBody>
          <a:bodyPr wrap="square" rtlCol="0">
            <a:spAutoFit/>
          </a:bodyPr>
          <a:lstStyle/>
          <a:p>
            <a:pPr marL="742950" indent="-285750" algn="just">
              <a:spcAft>
                <a:spcPts val="1000"/>
              </a:spcAft>
              <a:buClrTx/>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Distribution of Ratings for Alexa </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Library</a:t>
            </a:r>
            <a:r>
              <a:rPr lang="en-US" dirty="0">
                <a:solidFill>
                  <a:schemeClr val="tx1">
                    <a:lumMod val="50000"/>
                  </a:schemeClr>
                </a:solidFill>
                <a:latin typeface="Times New Roman" pitchFamily="18" charset="0"/>
                <a:cs typeface="Times New Roman" pitchFamily="18" charset="0"/>
              </a:rPr>
              <a:t>: matplotlib and Seaborn</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Plot used: </a:t>
            </a:r>
            <a:r>
              <a:rPr lang="en-US" dirty="0">
                <a:solidFill>
                  <a:schemeClr val="tx1">
                    <a:lumMod val="50000"/>
                  </a:schemeClr>
                </a:solidFill>
                <a:latin typeface="Times New Roman" pitchFamily="18" charset="0"/>
                <a:cs typeface="Times New Roman" pitchFamily="18" charset="0"/>
              </a:rPr>
              <a:t>pie chart and </a:t>
            </a:r>
            <a:r>
              <a:rPr lang="en-US" dirty="0" err="1">
                <a:solidFill>
                  <a:schemeClr val="tx1">
                    <a:lumMod val="50000"/>
                  </a:schemeClr>
                </a:solidFill>
                <a:latin typeface="Times New Roman" pitchFamily="18" charset="0"/>
                <a:cs typeface="Times New Roman" pitchFamily="18" charset="0"/>
              </a:rPr>
              <a:t>Countplot</a:t>
            </a:r>
            <a:endParaRPr lang="en-US" dirty="0">
              <a:solidFill>
                <a:schemeClr val="tx1">
                  <a:lumMod val="50000"/>
                </a:schemeClr>
              </a:solidFill>
              <a:latin typeface="Times New Roman" pitchFamily="18" charset="0"/>
              <a:cs typeface="Times New Roman" pitchFamily="18" charset="0"/>
            </a:endParaRP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Result</a:t>
            </a:r>
            <a:r>
              <a:rPr lang="en-US" dirty="0">
                <a:solidFill>
                  <a:schemeClr val="tx1">
                    <a:lumMod val="50000"/>
                  </a:schemeClr>
                </a:solidFill>
                <a:latin typeface="Times New Roman" pitchFamily="18" charset="0"/>
                <a:cs typeface="Times New Roman" pitchFamily="18" charset="0"/>
              </a:rPr>
              <a:t>:  </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Around 72.6% people have given Alexa 5 Star</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14.4% people have given Alexa a 4 Star Rating, that means 72.6+14.4 = 87% people have given </a:t>
            </a:r>
            <a:r>
              <a:rPr lang="en-US" dirty="0" err="1">
                <a:solidFill>
                  <a:schemeClr val="tx1">
                    <a:lumMod val="50000"/>
                  </a:schemeClr>
                </a:solidFill>
                <a:latin typeface="Times New Roman" pitchFamily="18" charset="0"/>
                <a:cs typeface="Times New Roman" pitchFamily="18" charset="0"/>
              </a:rPr>
              <a:t>alexa</a:t>
            </a:r>
            <a:r>
              <a:rPr lang="en-US" dirty="0">
                <a:solidFill>
                  <a:schemeClr val="tx1">
                    <a:lumMod val="50000"/>
                  </a:schemeClr>
                </a:solidFill>
                <a:latin typeface="Times New Roman" pitchFamily="18" charset="0"/>
                <a:cs typeface="Times New Roman" pitchFamily="18" charset="0"/>
              </a:rPr>
              <a:t> good rating. </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4.8% people have given </a:t>
            </a:r>
            <a:r>
              <a:rPr lang="en-US" dirty="0" err="1">
                <a:solidFill>
                  <a:schemeClr val="tx1">
                    <a:lumMod val="50000"/>
                  </a:schemeClr>
                </a:solidFill>
                <a:latin typeface="Times New Roman" pitchFamily="18" charset="0"/>
                <a:cs typeface="Times New Roman" pitchFamily="18" charset="0"/>
              </a:rPr>
              <a:t>alexa</a:t>
            </a:r>
            <a:r>
              <a:rPr lang="en-US" dirty="0">
                <a:solidFill>
                  <a:schemeClr val="tx1">
                    <a:lumMod val="50000"/>
                  </a:schemeClr>
                </a:solidFill>
                <a:latin typeface="Times New Roman" pitchFamily="18" charset="0"/>
                <a:cs typeface="Times New Roman" pitchFamily="18" charset="0"/>
              </a:rPr>
              <a:t> an average rating of 3 stars. </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3.0% people did not like </a:t>
            </a:r>
            <a:r>
              <a:rPr lang="en-US" dirty="0" err="1">
                <a:solidFill>
                  <a:schemeClr val="tx1">
                    <a:lumMod val="50000"/>
                  </a:schemeClr>
                </a:solidFill>
                <a:latin typeface="Times New Roman" pitchFamily="18" charset="0"/>
                <a:cs typeface="Times New Roman" pitchFamily="18" charset="0"/>
              </a:rPr>
              <a:t>alexa</a:t>
            </a:r>
            <a:r>
              <a:rPr lang="en-US" dirty="0">
                <a:solidFill>
                  <a:schemeClr val="tx1">
                    <a:lumMod val="50000"/>
                  </a:schemeClr>
                </a:solidFill>
                <a:latin typeface="Times New Roman" pitchFamily="18" charset="0"/>
                <a:cs typeface="Times New Roman" pitchFamily="18" charset="0"/>
              </a:rPr>
              <a:t> and chose to give only 2 star ratings </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5.1% people hated it and gave 1 star. This a total of 3.0+5.1= 8.1% people did not like </a:t>
            </a:r>
            <a:r>
              <a:rPr lang="en-US" dirty="0" err="1">
                <a:solidFill>
                  <a:schemeClr val="tx1">
                    <a:lumMod val="50000"/>
                  </a:schemeClr>
                </a:solidFill>
                <a:latin typeface="Times New Roman" pitchFamily="18" charset="0"/>
                <a:cs typeface="Times New Roman" pitchFamily="18" charset="0"/>
              </a:rPr>
              <a:t>alexa</a:t>
            </a:r>
            <a:endParaRPr lang="en-US" dirty="0">
              <a:solidFill>
                <a:schemeClr val="tx1">
                  <a:lumMod val="50000"/>
                </a:schemeClr>
              </a:solidFill>
              <a:latin typeface="Times New Roman" pitchFamily="18" charset="0"/>
              <a:cs typeface="Times New Roman" pitchFamily="18" charset="0"/>
            </a:endParaRPr>
          </a:p>
          <a:p>
            <a:pPr marL="742950" lvl="2" indent="-285750" algn="just">
              <a:spcAft>
                <a:spcPts val="1000"/>
              </a:spcAft>
              <a:buClrTx/>
              <a:buFont typeface="Wingdings" pitchFamily="2" charset="2"/>
              <a:buChar char="§"/>
            </a:pPr>
            <a:r>
              <a:rPr lang="en-US" dirty="0" err="1">
                <a:solidFill>
                  <a:schemeClr val="tx1">
                    <a:lumMod val="50000"/>
                  </a:schemeClr>
                </a:solidFill>
                <a:latin typeface="Times New Roman" pitchFamily="18" charset="0"/>
                <a:cs typeface="Times New Roman" pitchFamily="18" charset="0"/>
              </a:rPr>
              <a:t>Countplot</a:t>
            </a:r>
            <a:r>
              <a:rPr lang="en-US" dirty="0">
                <a:solidFill>
                  <a:schemeClr val="tx1">
                    <a:lumMod val="50000"/>
                  </a:schemeClr>
                </a:solidFill>
                <a:latin typeface="Times New Roman" pitchFamily="18" charset="0"/>
                <a:cs typeface="Times New Roman" pitchFamily="18" charset="0"/>
              </a:rPr>
              <a:t> shows that rating 5 have counts above 2000.More number of customers gives rating 5.</a:t>
            </a:r>
          </a:p>
          <a:p>
            <a:pPr marL="742950" lvl="2" indent="-285750" algn="just">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Both this plot gives as the same idea in different ways</a:t>
            </a:r>
          </a:p>
          <a:p>
            <a:pPr marL="742950" lvl="2" indent="-285750">
              <a:spcAft>
                <a:spcPts val="1000"/>
              </a:spcAft>
              <a:buClrTx/>
              <a:buFont typeface="Wingdings" pitchFamily="2" charset="2"/>
              <a:buChar char="§"/>
            </a:pPr>
            <a:endParaRPr lang="en-US" dirty="0">
              <a:solidFill>
                <a:schemeClr val="tx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803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29B12-36E3-CF00-F057-971AF44740FE}"/>
              </a:ext>
            </a:extLst>
          </p:cNvPr>
          <p:cNvSpPr txBox="1"/>
          <p:nvPr/>
        </p:nvSpPr>
        <p:spPr>
          <a:xfrm>
            <a:off x="1436077" y="650630"/>
            <a:ext cx="9158654"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CONTENT</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67A49B-32D1-CB14-758F-D2A0DE21FD29}"/>
              </a:ext>
            </a:extLst>
          </p:cNvPr>
          <p:cNvSpPr txBox="1"/>
          <p:nvPr/>
        </p:nvSpPr>
        <p:spPr>
          <a:xfrm>
            <a:off x="1002324" y="1502688"/>
            <a:ext cx="9768254"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Arial Rounded MT Bold" panose="020F0704030504030204" pitchFamily="34" charset="0"/>
              </a:rPr>
              <a:t>OBJECTIVE</a:t>
            </a:r>
          </a:p>
          <a:p>
            <a:pPr marL="285750" indent="-285750" algn="just">
              <a:buFont typeface="Wingdings" panose="05000000000000000000" pitchFamily="2" charset="2"/>
              <a:buChar char="Ø"/>
            </a:pPr>
            <a:r>
              <a:rPr lang="en-US" b="1" dirty="0">
                <a:latin typeface="Arial Rounded MT Bold" panose="020F0704030504030204" pitchFamily="34" charset="0"/>
              </a:rPr>
              <a:t>INTRODUCTION</a:t>
            </a:r>
          </a:p>
          <a:p>
            <a:pPr marL="285750" indent="-285750" algn="just">
              <a:buFont typeface="Wingdings" panose="05000000000000000000" pitchFamily="2" charset="2"/>
              <a:buChar char="Ø"/>
            </a:pPr>
            <a:r>
              <a:rPr lang="en-US" b="1" dirty="0">
                <a:latin typeface="Arial Rounded MT Bold" panose="020F0704030504030204" pitchFamily="34" charset="0"/>
              </a:rPr>
              <a:t>DATASET</a:t>
            </a:r>
          </a:p>
          <a:p>
            <a:pPr marL="285750" indent="-285750" algn="just">
              <a:buFont typeface="Wingdings" panose="05000000000000000000" pitchFamily="2" charset="2"/>
              <a:buChar char="Ø"/>
            </a:pPr>
            <a:r>
              <a:rPr lang="en-US" b="1" dirty="0">
                <a:latin typeface="Arial Rounded MT Bold" panose="020F0704030504030204" pitchFamily="34" charset="0"/>
              </a:rPr>
              <a:t>ATTRIBUTES IN DATASET</a:t>
            </a:r>
          </a:p>
          <a:p>
            <a:pPr marL="285750" indent="-285750" algn="just">
              <a:buFont typeface="Wingdings" panose="05000000000000000000" pitchFamily="2" charset="2"/>
              <a:buChar char="Ø"/>
            </a:pPr>
            <a:r>
              <a:rPr lang="en-US" b="1" dirty="0">
                <a:latin typeface="Arial Rounded MT Bold" panose="020F0704030504030204" pitchFamily="34" charset="0"/>
              </a:rPr>
              <a:t>TECHNOLOGIES USED</a:t>
            </a:r>
          </a:p>
          <a:p>
            <a:pPr marL="285750" indent="-285750" algn="just">
              <a:buFont typeface="Wingdings" panose="05000000000000000000" pitchFamily="2" charset="2"/>
              <a:buChar char="Ø"/>
            </a:pPr>
            <a:r>
              <a:rPr lang="en-US" b="1" dirty="0">
                <a:latin typeface="Arial Rounded MT Bold" panose="020F0704030504030204" pitchFamily="34" charset="0"/>
              </a:rPr>
              <a:t>LIBRARIES AND PACKAGES USED</a:t>
            </a:r>
          </a:p>
          <a:p>
            <a:pPr marL="285750" indent="-285750" algn="just">
              <a:buFont typeface="Wingdings" panose="05000000000000000000" pitchFamily="2" charset="2"/>
              <a:buChar char="Ø"/>
            </a:pPr>
            <a:r>
              <a:rPr lang="en-US" b="1" dirty="0">
                <a:latin typeface="Arial Rounded MT Bold" panose="020F0704030504030204" pitchFamily="34" charset="0"/>
              </a:rPr>
              <a:t>PLOTS USED IN VISUALIZATION</a:t>
            </a:r>
          </a:p>
          <a:p>
            <a:pPr marL="285750" indent="-285750" algn="just">
              <a:buFont typeface="Wingdings" panose="05000000000000000000" pitchFamily="2" charset="2"/>
              <a:buChar char="Ø"/>
            </a:pPr>
            <a:r>
              <a:rPr lang="en-US" b="1" dirty="0">
                <a:latin typeface="Arial Rounded MT Bold" panose="020F0704030504030204" pitchFamily="34" charset="0"/>
              </a:rPr>
              <a:t>ALGORITHMS USED</a:t>
            </a:r>
          </a:p>
          <a:p>
            <a:pPr marL="285750" indent="-285750" algn="just">
              <a:buFont typeface="Wingdings" panose="05000000000000000000" pitchFamily="2" charset="2"/>
              <a:buChar char="Ø"/>
            </a:pPr>
            <a:r>
              <a:rPr lang="en-US" b="1" dirty="0">
                <a:latin typeface="Arial Rounded MT Bold" panose="020F0704030504030204" pitchFamily="34" charset="0"/>
              </a:rPr>
              <a:t>ANALYSIS AND INTERPRETATION</a:t>
            </a:r>
          </a:p>
          <a:p>
            <a:pPr marL="285750" indent="-285750" algn="just">
              <a:buFont typeface="Wingdings" panose="05000000000000000000" pitchFamily="2" charset="2"/>
              <a:buChar char="Ø"/>
            </a:pPr>
            <a:r>
              <a:rPr lang="en-US" b="1" dirty="0">
                <a:latin typeface="Arial Rounded MT Bold" panose="020F0704030504030204" pitchFamily="34" charset="0"/>
              </a:rPr>
              <a:t>VISUALIZATION</a:t>
            </a:r>
          </a:p>
          <a:p>
            <a:pPr marL="285750" indent="-285750" algn="just">
              <a:buFont typeface="Wingdings" panose="05000000000000000000" pitchFamily="2" charset="2"/>
              <a:buChar char="Ø"/>
            </a:pPr>
            <a:r>
              <a:rPr lang="en-US" b="1" dirty="0">
                <a:latin typeface="Arial Rounded MT Bold" panose="020F0704030504030204" pitchFamily="34" charset="0"/>
              </a:rPr>
              <a:t>MODEL BUILDING</a:t>
            </a:r>
          </a:p>
          <a:p>
            <a:pPr marL="285750" indent="-285750" algn="just">
              <a:buFont typeface="Wingdings" panose="05000000000000000000" pitchFamily="2" charset="2"/>
              <a:buChar char="Ø"/>
            </a:pPr>
            <a:r>
              <a:rPr lang="en-US" b="1" dirty="0">
                <a:latin typeface="Arial Rounded MT Bold" panose="020F0704030504030204" pitchFamily="34" charset="0"/>
              </a:rPr>
              <a:t>COMPARISON OF ALGORITHMS</a:t>
            </a:r>
          </a:p>
          <a:p>
            <a:pPr marL="285750" indent="-285750" algn="just">
              <a:buFont typeface="Wingdings" panose="05000000000000000000" pitchFamily="2" charset="2"/>
              <a:buChar char="Ø"/>
            </a:pPr>
            <a:r>
              <a:rPr lang="en-US" b="1" dirty="0">
                <a:latin typeface="Arial Rounded MT Bold" panose="020F0704030504030204" pitchFamily="34" charset="0"/>
              </a:rPr>
              <a:t>APPLICATION </a:t>
            </a:r>
          </a:p>
          <a:p>
            <a:pPr marL="285750" indent="-285750" algn="just">
              <a:buFont typeface="Wingdings" panose="05000000000000000000" pitchFamily="2" charset="2"/>
              <a:buChar char="Ø"/>
            </a:pPr>
            <a:r>
              <a:rPr lang="en-US" b="1" dirty="0">
                <a:latin typeface="Arial Rounded MT Bold" panose="020F0704030504030204" pitchFamily="34" charset="0"/>
              </a:rPr>
              <a:t>CHALLENGES</a:t>
            </a:r>
          </a:p>
          <a:p>
            <a:pPr marL="285750" indent="-285750" algn="just">
              <a:buFont typeface="Wingdings" panose="05000000000000000000" pitchFamily="2" charset="2"/>
              <a:buChar char="Ø"/>
            </a:pPr>
            <a:r>
              <a:rPr lang="en-US" b="1" dirty="0">
                <a:latin typeface="Arial Rounded MT Bold" panose="020F0704030504030204" pitchFamily="34" charset="0"/>
              </a:rPr>
              <a:t>FUTURE ENHANCEMENT</a:t>
            </a:r>
          </a:p>
          <a:p>
            <a:pPr marL="285750" indent="-285750" algn="just">
              <a:buFont typeface="Wingdings" panose="05000000000000000000" pitchFamily="2" charset="2"/>
              <a:buChar char="Ø"/>
            </a:pPr>
            <a:r>
              <a:rPr lang="en-US" b="1" dirty="0">
                <a:latin typeface="Arial Rounded MT Bold" panose="020F0704030504030204" pitchFamily="34" charset="0"/>
              </a:rPr>
              <a:t>CONCLUSION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190AB463-D50F-D0B8-A2E2-F7AA831DF8A1}"/>
              </a:ext>
            </a:extLst>
          </p:cNvPr>
          <p:cNvPicPr>
            <a:picLocks noChangeAspect="1"/>
          </p:cNvPicPr>
          <p:nvPr/>
        </p:nvPicPr>
        <p:blipFill>
          <a:blip r:embed="rId2"/>
          <a:stretch>
            <a:fillRect/>
          </a:stretch>
        </p:blipFill>
        <p:spPr>
          <a:xfrm>
            <a:off x="7533409" y="711570"/>
            <a:ext cx="4073236" cy="2281012"/>
          </a:xfrm>
          <a:prstGeom prst="roundRect">
            <a:avLst>
              <a:gd name="adj" fmla="val 8594"/>
            </a:avLst>
          </a:prstGeom>
          <a:solidFill>
            <a:srgbClr val="FFFFFF">
              <a:shade val="85000"/>
            </a:srgbClr>
          </a:solidFill>
          <a:ln>
            <a:noFill/>
          </a:ln>
          <a:effectLst>
            <a:outerShdw blurRad="149987" dist="250190" dir="8460000" algn="ctr">
              <a:srgbClr val="000000">
                <a:alpha val="28000"/>
              </a:srgbClr>
            </a:outerShdw>
            <a:reflection blurRad="6350" stA="50000" endA="295" endPos="92000" dist="101600" dir="5400000" sy="-100000" algn="bl" rotWithShape="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2636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4">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p:cTn id="2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4">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p:cTn id="2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4">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p:cTn id="32"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4">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p:cTn id="37"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4">
                                            <p:txEl>
                                              <p:pRg st="5" end="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p:cTn id="42"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4">
                                            <p:txEl>
                                              <p:pRg st="6" end="6"/>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p:cTn id="47"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4">
                                            <p:txEl>
                                              <p:pRg st="7" end="7"/>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 calcmode="lin" valueType="num">
                                      <p:cBhvr>
                                        <p:cTn id="52"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4">
                                            <p:txEl>
                                              <p:pRg st="8" end="8"/>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p:cTn id="57"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8"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59" dur="500"/>
                                        <p:tgtEl>
                                          <p:spTgt spid="4">
                                            <p:txEl>
                                              <p:pRg st="9" end="9"/>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 calcmode="lin" valueType="num">
                                      <p:cBhvr>
                                        <p:cTn id="62"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63"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64" dur="500"/>
                                        <p:tgtEl>
                                          <p:spTgt spid="4">
                                            <p:txEl>
                                              <p:pRg st="10" end="10"/>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 calcmode="lin" valueType="num">
                                      <p:cBhvr>
                                        <p:cTn id="67" dur="5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68" dur="500" fill="hold"/>
                                        <p:tgtEl>
                                          <p:spTgt spid="4">
                                            <p:txEl>
                                              <p:pRg st="11" end="11"/>
                                            </p:txEl>
                                          </p:spTgt>
                                        </p:tgtEl>
                                        <p:attrNameLst>
                                          <p:attrName>ppt_h</p:attrName>
                                        </p:attrNameLst>
                                      </p:cBhvr>
                                      <p:tavLst>
                                        <p:tav tm="0">
                                          <p:val>
                                            <p:fltVal val="0"/>
                                          </p:val>
                                        </p:tav>
                                        <p:tav tm="100000">
                                          <p:val>
                                            <p:strVal val="#ppt_h"/>
                                          </p:val>
                                        </p:tav>
                                      </p:tavLst>
                                    </p:anim>
                                    <p:animEffect transition="in" filter="fade">
                                      <p:cBhvr>
                                        <p:cTn id="69" dur="500"/>
                                        <p:tgtEl>
                                          <p:spTgt spid="4">
                                            <p:txEl>
                                              <p:pRg st="11" end="11"/>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 calcmode="lin" valueType="num">
                                      <p:cBhvr>
                                        <p:cTn id="72" dur="5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73" dur="500" fill="hold"/>
                                        <p:tgtEl>
                                          <p:spTgt spid="4">
                                            <p:txEl>
                                              <p:pRg st="12" end="12"/>
                                            </p:txEl>
                                          </p:spTgt>
                                        </p:tgtEl>
                                        <p:attrNameLst>
                                          <p:attrName>ppt_h</p:attrName>
                                        </p:attrNameLst>
                                      </p:cBhvr>
                                      <p:tavLst>
                                        <p:tav tm="0">
                                          <p:val>
                                            <p:fltVal val="0"/>
                                          </p:val>
                                        </p:tav>
                                        <p:tav tm="100000">
                                          <p:val>
                                            <p:strVal val="#ppt_h"/>
                                          </p:val>
                                        </p:tav>
                                      </p:tavLst>
                                    </p:anim>
                                    <p:animEffect transition="in" filter="fade">
                                      <p:cBhvr>
                                        <p:cTn id="74" dur="500"/>
                                        <p:tgtEl>
                                          <p:spTgt spid="4">
                                            <p:txEl>
                                              <p:pRg st="12" end="12"/>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anim calcmode="lin" valueType="num">
                                      <p:cBhvr>
                                        <p:cTn id="77"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79" dur="500"/>
                                        <p:tgtEl>
                                          <p:spTgt spid="4">
                                            <p:txEl>
                                              <p:pRg st="13" end="13"/>
                                            </p:txEl>
                                          </p:spTgt>
                                        </p:tgtEl>
                                      </p:cBhvr>
                                    </p:animEffect>
                                  </p:childTnLst>
                                </p:cTn>
                              </p:par>
                              <p:par>
                                <p:cTn id="80" presetID="53" presetClass="entr" presetSubtype="16" fill="hold" nodeType="withEffect">
                                  <p:stCondLst>
                                    <p:cond delay="0"/>
                                  </p:stCondLst>
                                  <p:childTnLst>
                                    <p:set>
                                      <p:cBhvr>
                                        <p:cTn id="81" dur="1" fill="hold">
                                          <p:stCondLst>
                                            <p:cond delay="0"/>
                                          </p:stCondLst>
                                        </p:cTn>
                                        <p:tgtEl>
                                          <p:spTgt spid="4">
                                            <p:txEl>
                                              <p:pRg st="14" end="14"/>
                                            </p:txEl>
                                          </p:spTgt>
                                        </p:tgtEl>
                                        <p:attrNameLst>
                                          <p:attrName>style.visibility</p:attrName>
                                        </p:attrNameLst>
                                      </p:cBhvr>
                                      <p:to>
                                        <p:strVal val="visible"/>
                                      </p:to>
                                    </p:set>
                                    <p:anim calcmode="lin" valueType="num">
                                      <p:cBhvr>
                                        <p:cTn id="82" dur="5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83" dur="500" fill="hold"/>
                                        <p:tgtEl>
                                          <p:spTgt spid="4">
                                            <p:txEl>
                                              <p:pRg st="14" end="14"/>
                                            </p:txEl>
                                          </p:spTgt>
                                        </p:tgtEl>
                                        <p:attrNameLst>
                                          <p:attrName>ppt_h</p:attrName>
                                        </p:attrNameLst>
                                      </p:cBhvr>
                                      <p:tavLst>
                                        <p:tav tm="0">
                                          <p:val>
                                            <p:fltVal val="0"/>
                                          </p:val>
                                        </p:tav>
                                        <p:tav tm="100000">
                                          <p:val>
                                            <p:strVal val="#ppt_h"/>
                                          </p:val>
                                        </p:tav>
                                      </p:tavLst>
                                    </p:anim>
                                    <p:animEffect transition="in" filter="fade">
                                      <p:cBhvr>
                                        <p:cTn id="84" dur="500"/>
                                        <p:tgtEl>
                                          <p:spTgt spid="4">
                                            <p:txEl>
                                              <p:pRg st="14" end="14"/>
                                            </p:txEl>
                                          </p:spTgt>
                                        </p:tgtEl>
                                      </p:cBhvr>
                                    </p:animEffect>
                                  </p:childTnLst>
                                </p:cTn>
                              </p:par>
                              <p:par>
                                <p:cTn id="85" presetID="53" presetClass="entr" presetSubtype="16" fill="hold" nodeType="withEffect">
                                  <p:stCondLst>
                                    <p:cond delay="0"/>
                                  </p:stCondLst>
                                  <p:childTnLst>
                                    <p:set>
                                      <p:cBhvr>
                                        <p:cTn id="86" dur="1" fill="hold">
                                          <p:stCondLst>
                                            <p:cond delay="0"/>
                                          </p:stCondLst>
                                        </p:cTn>
                                        <p:tgtEl>
                                          <p:spTgt spid="4">
                                            <p:txEl>
                                              <p:pRg st="15" end="15"/>
                                            </p:txEl>
                                          </p:spTgt>
                                        </p:tgtEl>
                                        <p:attrNameLst>
                                          <p:attrName>style.visibility</p:attrName>
                                        </p:attrNameLst>
                                      </p:cBhvr>
                                      <p:to>
                                        <p:strVal val="visible"/>
                                      </p:to>
                                    </p:set>
                                    <p:anim calcmode="lin" valueType="num">
                                      <p:cBhvr>
                                        <p:cTn id="87" dur="500" fill="hold"/>
                                        <p:tgtEl>
                                          <p:spTgt spid="4">
                                            <p:txEl>
                                              <p:pRg st="15" end="15"/>
                                            </p:txEl>
                                          </p:spTgt>
                                        </p:tgtEl>
                                        <p:attrNameLst>
                                          <p:attrName>ppt_w</p:attrName>
                                        </p:attrNameLst>
                                      </p:cBhvr>
                                      <p:tavLst>
                                        <p:tav tm="0">
                                          <p:val>
                                            <p:fltVal val="0"/>
                                          </p:val>
                                        </p:tav>
                                        <p:tav tm="100000">
                                          <p:val>
                                            <p:strVal val="#ppt_w"/>
                                          </p:val>
                                        </p:tav>
                                      </p:tavLst>
                                    </p:anim>
                                    <p:anim calcmode="lin" valueType="num">
                                      <p:cBhvr>
                                        <p:cTn id="88" dur="500" fill="hold"/>
                                        <p:tgtEl>
                                          <p:spTgt spid="4">
                                            <p:txEl>
                                              <p:pRg st="15" end="15"/>
                                            </p:txEl>
                                          </p:spTgt>
                                        </p:tgtEl>
                                        <p:attrNameLst>
                                          <p:attrName>ppt_h</p:attrName>
                                        </p:attrNameLst>
                                      </p:cBhvr>
                                      <p:tavLst>
                                        <p:tav tm="0">
                                          <p:val>
                                            <p:fltVal val="0"/>
                                          </p:val>
                                        </p:tav>
                                        <p:tav tm="100000">
                                          <p:val>
                                            <p:strVal val="#ppt_h"/>
                                          </p:val>
                                        </p:tav>
                                      </p:tavLst>
                                    </p:anim>
                                    <p:animEffect transition="in" filter="fade">
                                      <p:cBhvr>
                                        <p:cTn id="89"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2508A4-88A2-D154-D161-1B11E0462EB5}"/>
              </a:ext>
            </a:extLst>
          </p:cNvPr>
          <p:cNvPicPr>
            <a:picLocks noChangeAspect="1"/>
          </p:cNvPicPr>
          <p:nvPr/>
        </p:nvPicPr>
        <p:blipFill>
          <a:blip r:embed="rId2"/>
          <a:stretch>
            <a:fillRect/>
          </a:stretch>
        </p:blipFill>
        <p:spPr>
          <a:xfrm>
            <a:off x="5561135" y="1504990"/>
            <a:ext cx="5839558" cy="41893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TextBox 3">
            <a:extLst>
              <a:ext uri="{FF2B5EF4-FFF2-40B4-BE49-F238E27FC236}">
                <a16:creationId xmlns:a16="http://schemas.microsoft.com/office/drawing/2014/main" id="{92617AD9-03F3-F332-7C3E-2E3C7ED96848}"/>
              </a:ext>
            </a:extLst>
          </p:cNvPr>
          <p:cNvSpPr txBox="1"/>
          <p:nvPr/>
        </p:nvSpPr>
        <p:spPr>
          <a:xfrm>
            <a:off x="712177" y="1504990"/>
            <a:ext cx="4928088" cy="4314001"/>
          </a:xfrm>
          <a:prstGeom prst="rect">
            <a:avLst/>
          </a:prstGeom>
          <a:noFill/>
        </p:spPr>
        <p:txBody>
          <a:bodyPr wrap="square" rtlCol="0">
            <a:spAutoFit/>
          </a:bodyPr>
          <a:lstStyle/>
          <a:p>
            <a:pPr marL="800100" indent="-342900">
              <a:spcAft>
                <a:spcPts val="1000"/>
              </a:spcAft>
              <a:buClrTx/>
              <a:buFont typeface="Wingdings" panose="05000000000000000000" pitchFamily="2" charset="2"/>
              <a:buChar char="q"/>
            </a:pPr>
            <a:r>
              <a:rPr lang="en-US" b="1" dirty="0">
                <a:solidFill>
                  <a:schemeClr val="tx1">
                    <a:lumMod val="50000"/>
                  </a:schemeClr>
                </a:solidFill>
                <a:latin typeface="Times New Roman" panose="02020603050405020304" pitchFamily="18" charset="0"/>
                <a:cs typeface="Times New Roman" pitchFamily="18" charset="0"/>
              </a:rPr>
              <a:t>Distribution of Variations in Alexa</a:t>
            </a:r>
          </a:p>
          <a:p>
            <a:pPr marL="457200">
              <a:spcAft>
                <a:spcPts val="1000"/>
              </a:spcAft>
              <a:buClrTx/>
            </a:pPr>
            <a:endParaRPr lang="en-US" b="1" dirty="0">
              <a:solidFill>
                <a:schemeClr val="tx1">
                  <a:lumMod val="50000"/>
                </a:schemeClr>
              </a:solidFill>
              <a:latin typeface="Times New Roman" panose="02020603050405020304" pitchFamily="18" charset="0"/>
              <a:cs typeface="Times New Roman" pitchFamily="18" charset="0"/>
            </a:endParaRPr>
          </a:p>
          <a:p>
            <a:pPr marL="457200">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Library: </a:t>
            </a:r>
            <a:r>
              <a:rPr lang="en-US" dirty="0">
                <a:solidFill>
                  <a:schemeClr val="tx1">
                    <a:lumMod val="50000"/>
                  </a:schemeClr>
                </a:solidFill>
                <a:latin typeface="Times New Roman" panose="02020603050405020304" pitchFamily="18" charset="0"/>
                <a:cs typeface="Times New Roman" pitchFamily="18" charset="0"/>
              </a:rPr>
              <a:t>matplotlib </a:t>
            </a:r>
          </a:p>
          <a:p>
            <a:pPr marL="457200">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Plot used: </a:t>
            </a:r>
            <a:r>
              <a:rPr lang="en-US" dirty="0">
                <a:solidFill>
                  <a:schemeClr val="tx1">
                    <a:lumMod val="50000"/>
                  </a:schemeClr>
                </a:solidFill>
                <a:latin typeface="Times New Roman" panose="02020603050405020304" pitchFamily="18" charset="0"/>
                <a:cs typeface="Times New Roman" pitchFamily="18" charset="0"/>
              </a:rPr>
              <a:t>bar plot </a:t>
            </a:r>
          </a:p>
          <a:p>
            <a:pPr marL="457200">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Result: </a:t>
            </a:r>
          </a:p>
          <a:p>
            <a:pPr marL="742950" indent="-285750">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Black Dot is the most popular variation of Amazon Alexa with more than 500 units .</a:t>
            </a:r>
          </a:p>
          <a:p>
            <a:pPr marL="742950" indent="-285750">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Charcoal Fabric and Configuration: Fire TV Stick are also good and very much popular after Black dot. </a:t>
            </a:r>
          </a:p>
          <a:p>
            <a:pPr marL="742950" indent="-285750">
              <a:spcAft>
                <a:spcPts val="1000"/>
              </a:spcAft>
              <a:buClrTx/>
              <a:buFont typeface="Wingdings" pitchFamily="2" charset="2"/>
              <a:buChar char="§"/>
            </a:pPr>
            <a:r>
              <a:rPr lang="en-US" dirty="0">
                <a:solidFill>
                  <a:schemeClr val="tx1">
                    <a:lumMod val="50000"/>
                  </a:schemeClr>
                </a:solidFill>
                <a:latin typeface="Times New Roman" pitchFamily="18" charset="0"/>
                <a:cs typeface="Times New Roman" pitchFamily="18" charset="0"/>
              </a:rPr>
              <a:t> Oak Fish and Walnut Finish are very less popular among customers</a:t>
            </a:r>
          </a:p>
        </p:txBody>
      </p:sp>
    </p:spTree>
    <p:extLst>
      <p:ext uri="{BB962C8B-B14F-4D97-AF65-F5344CB8AC3E}">
        <p14:creationId xmlns:p14="http://schemas.microsoft.com/office/powerpoint/2010/main" val="272704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4D22B-4AE6-4868-1D1F-E582DDEDC8F8}"/>
              </a:ext>
            </a:extLst>
          </p:cNvPr>
          <p:cNvSpPr txBox="1"/>
          <p:nvPr/>
        </p:nvSpPr>
        <p:spPr>
          <a:xfrm>
            <a:off x="1485900" y="1644161"/>
            <a:ext cx="4756638" cy="4739759"/>
          </a:xfrm>
          <a:prstGeom prst="rect">
            <a:avLst/>
          </a:prstGeom>
          <a:noFill/>
        </p:spPr>
        <p:txBody>
          <a:bodyPr wrap="square" rtlCol="0">
            <a:spAutoFit/>
          </a:bodyPr>
          <a:lstStyle/>
          <a:p>
            <a:pPr marL="800100" indent="-342900">
              <a:spcAft>
                <a:spcPts val="1000"/>
              </a:spcAft>
              <a:buClrTx/>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Distribution of feedbacks for Alexa </a:t>
            </a:r>
          </a:p>
          <a:p>
            <a:pPr marL="457200">
              <a:lnSpc>
                <a:spcPct val="150000"/>
              </a:lnSpc>
              <a:spcAft>
                <a:spcPts val="1000"/>
              </a:spcAft>
              <a:buClrTx/>
            </a:pPr>
            <a:endParaRPr lang="en-US" b="1" dirty="0">
              <a:solidFill>
                <a:schemeClr val="tx1">
                  <a:lumMod val="50000"/>
                </a:schemeClr>
              </a:solidFill>
              <a:latin typeface="Times New Roman" pitchFamily="18" charset="0"/>
              <a:cs typeface="Times New Roman" pitchFamily="18" charset="0"/>
            </a:endParaRPr>
          </a:p>
          <a:p>
            <a:pPr marL="457200">
              <a:lnSpc>
                <a:spcPct val="150000"/>
              </a:lnSpc>
              <a:spcAft>
                <a:spcPts val="1000"/>
              </a:spcAft>
              <a:buClrTx/>
            </a:pPr>
            <a:r>
              <a:rPr lang="en-US" b="1" dirty="0">
                <a:solidFill>
                  <a:schemeClr val="tx1">
                    <a:lumMod val="50000"/>
                  </a:schemeClr>
                </a:solidFill>
                <a:latin typeface="Times New Roman" pitchFamily="18" charset="0"/>
                <a:cs typeface="Times New Roman" pitchFamily="18" charset="0"/>
              </a:rPr>
              <a:t>Library:</a:t>
            </a:r>
            <a:r>
              <a:rPr lang="en-US" dirty="0">
                <a:solidFill>
                  <a:schemeClr val="tx1">
                    <a:lumMod val="50000"/>
                  </a:schemeClr>
                </a:solidFill>
                <a:latin typeface="Times New Roman" pitchFamily="18" charset="0"/>
                <a:cs typeface="Times New Roman" pitchFamily="18" charset="0"/>
              </a:rPr>
              <a:t> Matplotlib</a:t>
            </a:r>
          </a:p>
          <a:p>
            <a:pPr marL="457200">
              <a:lnSpc>
                <a:spcPct val="150000"/>
              </a:lnSpc>
              <a:spcAft>
                <a:spcPts val="1000"/>
              </a:spcAft>
              <a:buClrTx/>
            </a:pPr>
            <a:r>
              <a:rPr lang="en-US" b="1" dirty="0">
                <a:solidFill>
                  <a:schemeClr val="tx1">
                    <a:lumMod val="50000"/>
                  </a:schemeClr>
                </a:solidFill>
                <a:latin typeface="Times New Roman" pitchFamily="18" charset="0"/>
                <a:cs typeface="Times New Roman" pitchFamily="18" charset="0"/>
              </a:rPr>
              <a:t>Plot used:</a:t>
            </a:r>
            <a:r>
              <a:rPr lang="en-US" dirty="0">
                <a:solidFill>
                  <a:schemeClr val="tx1">
                    <a:lumMod val="50000"/>
                  </a:schemeClr>
                </a:solidFill>
                <a:latin typeface="Times New Roman" pitchFamily="18" charset="0"/>
                <a:cs typeface="Times New Roman" pitchFamily="18" charset="0"/>
              </a:rPr>
              <a:t> pie chart  </a:t>
            </a:r>
          </a:p>
          <a:p>
            <a:pPr marL="457200">
              <a:lnSpc>
                <a:spcPct val="150000"/>
              </a:lnSpc>
              <a:spcAft>
                <a:spcPts val="1000"/>
              </a:spcAft>
              <a:buClrTx/>
            </a:pPr>
            <a:r>
              <a:rPr lang="en-US" b="1" dirty="0">
                <a:solidFill>
                  <a:schemeClr val="tx1">
                    <a:lumMod val="50000"/>
                  </a:schemeClr>
                </a:solidFill>
                <a:latin typeface="Times New Roman" pitchFamily="18" charset="0"/>
                <a:cs typeface="Times New Roman" pitchFamily="18" charset="0"/>
              </a:rPr>
              <a:t>Result:</a:t>
            </a:r>
            <a:r>
              <a:rPr lang="en-US" dirty="0">
                <a:solidFill>
                  <a:schemeClr val="tx1">
                    <a:lumMod val="50000"/>
                  </a:schemeClr>
                </a:solidFill>
                <a:latin typeface="Times New Roman" pitchFamily="18" charset="0"/>
                <a:cs typeface="Times New Roman" pitchFamily="18" charset="0"/>
              </a:rPr>
              <a:t> </a:t>
            </a:r>
          </a:p>
          <a:p>
            <a:pPr marL="457200">
              <a:lnSpc>
                <a:spcPct val="150000"/>
              </a:lnSpc>
              <a:spcAft>
                <a:spcPts val="1000"/>
              </a:spcAft>
              <a:buClrTx/>
            </a:pPr>
            <a:r>
              <a:rPr lang="en-US" dirty="0">
                <a:solidFill>
                  <a:schemeClr val="tx1">
                    <a:lumMod val="50000"/>
                  </a:schemeClr>
                </a:solidFill>
                <a:latin typeface="Times New Roman" pitchFamily="18" charset="0"/>
                <a:cs typeface="Times New Roman" pitchFamily="18" charset="0"/>
              </a:rPr>
              <a:t>It says that around 91.8% people gave a positive feedback to Amazon Alexa and only 8.2% people gave negative feedback to Amazon Alexa.</a:t>
            </a:r>
          </a:p>
          <a:p>
            <a:endParaRPr lang="en-IN" dirty="0"/>
          </a:p>
        </p:txBody>
      </p:sp>
      <p:pic>
        <p:nvPicPr>
          <p:cNvPr id="4" name="Picture 3">
            <a:extLst>
              <a:ext uri="{FF2B5EF4-FFF2-40B4-BE49-F238E27FC236}">
                <a16:creationId xmlns:a16="http://schemas.microsoft.com/office/drawing/2014/main" id="{01ED976C-CEAE-5E9A-1092-B470056967D0}"/>
              </a:ext>
            </a:extLst>
          </p:cNvPr>
          <p:cNvPicPr>
            <a:picLocks noChangeAspect="1"/>
          </p:cNvPicPr>
          <p:nvPr/>
        </p:nvPicPr>
        <p:blipFill>
          <a:blip r:embed="rId2"/>
          <a:stretch>
            <a:fillRect/>
          </a:stretch>
        </p:blipFill>
        <p:spPr>
          <a:xfrm>
            <a:off x="7315200" y="1526310"/>
            <a:ext cx="3796693" cy="3978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9083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0798C1-66CD-8611-BBC2-7A321AC3E6BE}"/>
              </a:ext>
            </a:extLst>
          </p:cNvPr>
          <p:cNvPicPr>
            <a:picLocks noChangeAspect="1"/>
          </p:cNvPicPr>
          <p:nvPr/>
        </p:nvPicPr>
        <p:blipFill>
          <a:blip r:embed="rId2"/>
          <a:stretch>
            <a:fillRect/>
          </a:stretch>
        </p:blipFill>
        <p:spPr>
          <a:xfrm>
            <a:off x="2620108" y="958363"/>
            <a:ext cx="6866792" cy="265527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TextBox 3">
            <a:extLst>
              <a:ext uri="{FF2B5EF4-FFF2-40B4-BE49-F238E27FC236}">
                <a16:creationId xmlns:a16="http://schemas.microsoft.com/office/drawing/2014/main" id="{04F6240F-AB32-EA4A-5453-C73C3FD257EA}"/>
              </a:ext>
            </a:extLst>
          </p:cNvPr>
          <p:cNvSpPr txBox="1"/>
          <p:nvPr/>
        </p:nvSpPr>
        <p:spPr>
          <a:xfrm>
            <a:off x="1011114" y="3745811"/>
            <a:ext cx="9952893" cy="2672526"/>
          </a:xfrm>
          <a:prstGeom prst="rect">
            <a:avLst/>
          </a:prstGeom>
          <a:noFill/>
        </p:spPr>
        <p:txBody>
          <a:bodyPr wrap="square" rtlCol="0">
            <a:spAutoFit/>
          </a:bodyPr>
          <a:lstStyle/>
          <a:p>
            <a:pPr marL="742950" indent="-285750">
              <a:spcAft>
                <a:spcPts val="1000"/>
              </a:spcAft>
              <a:buClrTx/>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Distribution of lengths in reviews </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Library: </a:t>
            </a:r>
            <a:r>
              <a:rPr lang="en-US" dirty="0">
                <a:solidFill>
                  <a:schemeClr val="tx1">
                    <a:lumMod val="50000"/>
                  </a:schemeClr>
                </a:solidFill>
                <a:latin typeface="Times New Roman" panose="02020603050405020304" pitchFamily="18" charset="0"/>
                <a:cs typeface="Times New Roman" pitchFamily="18" charset="0"/>
              </a:rPr>
              <a:t>matplotlib </a:t>
            </a:r>
          </a:p>
          <a:p>
            <a:pPr marL="457200" algn="just">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Plot used: </a:t>
            </a:r>
            <a:r>
              <a:rPr lang="en-US" dirty="0">
                <a:solidFill>
                  <a:schemeClr val="tx1">
                    <a:lumMod val="50000"/>
                  </a:schemeClr>
                </a:solidFill>
                <a:latin typeface="Times New Roman" panose="02020603050405020304" pitchFamily="18" charset="0"/>
                <a:cs typeface="Times New Roman" pitchFamily="18" charset="0"/>
              </a:rPr>
              <a:t>histogram </a:t>
            </a:r>
          </a:p>
          <a:p>
            <a:pPr marL="457200" algn="just">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Result: </a:t>
            </a:r>
          </a:p>
          <a:p>
            <a:pPr marL="457200" algn="just">
              <a:spcAft>
                <a:spcPts val="1000"/>
              </a:spcAft>
              <a:buClrTx/>
            </a:pPr>
            <a:r>
              <a:rPr lang="en-US" dirty="0">
                <a:solidFill>
                  <a:schemeClr val="tx1">
                    <a:lumMod val="50000"/>
                  </a:schemeClr>
                </a:solidFill>
                <a:latin typeface="Times New Roman" panose="02020603050405020304" pitchFamily="18" charset="0"/>
                <a:cs typeface="Times New Roman" pitchFamily="18" charset="0"/>
              </a:rPr>
              <a:t>Majority of the reviews from the customers are short. Most of the customers writes reviews that is 5-20 words longer. Very few peoples writes reviews of length above 20.</a:t>
            </a:r>
          </a:p>
          <a:p>
            <a:endParaRPr lang="en-IN" dirty="0"/>
          </a:p>
        </p:txBody>
      </p:sp>
    </p:spTree>
    <p:extLst>
      <p:ext uri="{BB962C8B-B14F-4D97-AF65-F5344CB8AC3E}">
        <p14:creationId xmlns:p14="http://schemas.microsoft.com/office/powerpoint/2010/main" val="279900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B356BF-55F7-7D44-C2FD-81C3BA8F3156}"/>
              </a:ext>
            </a:extLst>
          </p:cNvPr>
          <p:cNvPicPr>
            <a:picLocks noChangeAspect="1"/>
          </p:cNvPicPr>
          <p:nvPr/>
        </p:nvPicPr>
        <p:blipFill>
          <a:blip r:embed="rId2"/>
          <a:stretch>
            <a:fillRect/>
          </a:stretch>
        </p:blipFill>
        <p:spPr>
          <a:xfrm>
            <a:off x="5759949" y="894691"/>
            <a:ext cx="5563224" cy="472359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Box 3">
            <a:extLst>
              <a:ext uri="{FF2B5EF4-FFF2-40B4-BE49-F238E27FC236}">
                <a16:creationId xmlns:a16="http://schemas.microsoft.com/office/drawing/2014/main" id="{4C65702F-5FEB-1B66-A314-00D70E12EA50}"/>
              </a:ext>
            </a:extLst>
          </p:cNvPr>
          <p:cNvSpPr txBox="1"/>
          <p:nvPr/>
        </p:nvSpPr>
        <p:spPr>
          <a:xfrm>
            <a:off x="595679" y="1607296"/>
            <a:ext cx="4776421" cy="3652282"/>
          </a:xfrm>
          <a:prstGeom prst="rect">
            <a:avLst/>
          </a:prstGeom>
          <a:noFill/>
        </p:spPr>
        <p:txBody>
          <a:bodyPr wrap="square">
            <a:spAutoFit/>
          </a:bodyPr>
          <a:lstStyle/>
          <a:p>
            <a:pPr marL="742950" indent="-285750" algn="just">
              <a:spcAft>
                <a:spcPts val="1000"/>
              </a:spcAft>
              <a:buClrTx/>
              <a:buFont typeface="Wingdings" panose="05000000000000000000" pitchFamily="2" charset="2"/>
              <a:buChar char="q"/>
            </a:pPr>
            <a:r>
              <a:rPr lang="en-US" b="1" dirty="0">
                <a:solidFill>
                  <a:schemeClr val="tx1">
                    <a:lumMod val="50000"/>
                  </a:schemeClr>
                </a:solidFill>
                <a:latin typeface="Times New Roman" panose="02020603050405020304" pitchFamily="18" charset="0"/>
                <a:cs typeface="Times New Roman" pitchFamily="18" charset="0"/>
              </a:rPr>
              <a:t>Variation vs Length of Ratings </a:t>
            </a:r>
          </a:p>
          <a:p>
            <a:pPr marL="457200">
              <a:spcAft>
                <a:spcPts val="1000"/>
              </a:spcAft>
              <a:buClrTx/>
            </a:pPr>
            <a:r>
              <a:rPr lang="en-US" b="1" dirty="0">
                <a:solidFill>
                  <a:schemeClr val="tx1">
                    <a:lumMod val="50000"/>
                  </a:schemeClr>
                </a:solidFill>
                <a:latin typeface="Times New Roman" panose="02020603050405020304" pitchFamily="18" charset="0"/>
                <a:cs typeface="Times New Roman" pitchFamily="18" charset="0"/>
              </a:rPr>
              <a:t>Library: </a:t>
            </a:r>
            <a:r>
              <a:rPr lang="en-US" dirty="0">
                <a:solidFill>
                  <a:schemeClr val="tx1">
                    <a:lumMod val="50000"/>
                  </a:schemeClr>
                </a:solidFill>
                <a:latin typeface="Times New Roman" pitchFamily="18" charset="0"/>
                <a:cs typeface="Times New Roman" pitchFamily="18" charset="0"/>
              </a:rPr>
              <a:t>seaborn, matplotlib </a:t>
            </a:r>
          </a:p>
          <a:p>
            <a:pPr marL="457200">
              <a:spcAft>
                <a:spcPts val="1000"/>
              </a:spcAft>
              <a:buClrTx/>
            </a:pPr>
            <a:r>
              <a:rPr lang="en-US" b="1" dirty="0">
                <a:solidFill>
                  <a:schemeClr val="tx1">
                    <a:lumMod val="50000"/>
                  </a:schemeClr>
                </a:solidFill>
                <a:latin typeface="Times New Roman" pitchFamily="18" charset="0"/>
                <a:cs typeface="Times New Roman" pitchFamily="18" charset="0"/>
              </a:rPr>
              <a:t>Plot used: </a:t>
            </a:r>
            <a:r>
              <a:rPr lang="en-US" dirty="0" err="1">
                <a:solidFill>
                  <a:schemeClr val="tx1">
                    <a:lumMod val="50000"/>
                  </a:schemeClr>
                </a:solidFill>
                <a:latin typeface="Times New Roman" pitchFamily="18" charset="0"/>
                <a:cs typeface="Times New Roman" pitchFamily="18" charset="0"/>
              </a:rPr>
              <a:t>swarmplot</a:t>
            </a:r>
            <a:r>
              <a:rPr lang="en-US" dirty="0">
                <a:solidFill>
                  <a:schemeClr val="tx1">
                    <a:lumMod val="50000"/>
                  </a:schemeClr>
                </a:solidFill>
                <a:latin typeface="Times New Roman" pitchFamily="18" charset="0"/>
                <a:cs typeface="Times New Roman" pitchFamily="18" charset="0"/>
              </a:rPr>
              <a:t> </a:t>
            </a:r>
          </a:p>
          <a:p>
            <a:pPr marL="457200">
              <a:spcAft>
                <a:spcPts val="1000"/>
              </a:spcAft>
              <a:buClrTx/>
            </a:pPr>
            <a:r>
              <a:rPr lang="en-US" b="1" dirty="0">
                <a:solidFill>
                  <a:schemeClr val="tx1">
                    <a:lumMod val="50000"/>
                  </a:schemeClr>
                </a:solidFill>
                <a:latin typeface="Times New Roman" pitchFamily="18" charset="0"/>
                <a:cs typeface="Times New Roman" pitchFamily="18" charset="0"/>
              </a:rPr>
              <a:t>Result:</a:t>
            </a:r>
          </a:p>
          <a:p>
            <a:pPr marL="457200" algn="just">
              <a:spcAft>
                <a:spcPts val="1000"/>
              </a:spcAft>
              <a:buClrTx/>
            </a:pPr>
            <a:r>
              <a:rPr lang="en-US" dirty="0">
                <a:solidFill>
                  <a:schemeClr val="tx1">
                    <a:lumMod val="50000"/>
                  </a:schemeClr>
                </a:solidFill>
                <a:latin typeface="Times New Roman" pitchFamily="18" charset="0"/>
                <a:cs typeface="Times New Roman" pitchFamily="18" charset="0"/>
              </a:rPr>
              <a:t>Longest review was written by the customer for Black </a:t>
            </a:r>
            <a:r>
              <a:rPr lang="en-US" dirty="0" err="1">
                <a:solidFill>
                  <a:schemeClr val="tx1">
                    <a:lumMod val="50000"/>
                  </a:schemeClr>
                </a:solidFill>
                <a:latin typeface="Times New Roman" pitchFamily="18" charset="0"/>
                <a:cs typeface="Times New Roman" pitchFamily="18" charset="0"/>
              </a:rPr>
              <a:t>plus.Walnut</a:t>
            </a:r>
            <a:r>
              <a:rPr lang="en-US" dirty="0">
                <a:solidFill>
                  <a:schemeClr val="tx1">
                    <a:lumMod val="50000"/>
                  </a:schemeClr>
                </a:solidFill>
                <a:latin typeface="Times New Roman" pitchFamily="18" charset="0"/>
                <a:cs typeface="Times New Roman" pitchFamily="18" charset="0"/>
              </a:rPr>
              <a:t> Finish and Oak Finish has reviews of less </a:t>
            </a:r>
            <a:r>
              <a:rPr lang="en-US" dirty="0" err="1">
                <a:solidFill>
                  <a:schemeClr val="tx1">
                    <a:lumMod val="50000"/>
                  </a:schemeClr>
                </a:solidFill>
                <a:latin typeface="Times New Roman" pitchFamily="18" charset="0"/>
                <a:cs typeface="Times New Roman" pitchFamily="18" charset="0"/>
              </a:rPr>
              <a:t>lenght</a:t>
            </a:r>
            <a:r>
              <a:rPr lang="en-US" dirty="0">
                <a:solidFill>
                  <a:schemeClr val="tx1">
                    <a:lumMod val="50000"/>
                  </a:schemeClr>
                </a:solidFill>
                <a:latin typeface="Times New Roman" pitchFamily="18" charset="0"/>
                <a:cs typeface="Times New Roman" pitchFamily="18" charset="0"/>
              </a:rPr>
              <a:t> because less customers used this variation.  we might conclude that the longest reviews are all written for the Black-type variations in Amazon </a:t>
            </a:r>
            <a:r>
              <a:rPr lang="en-US" dirty="0" err="1">
                <a:solidFill>
                  <a:schemeClr val="tx1">
                    <a:lumMod val="50000"/>
                  </a:schemeClr>
                </a:solidFill>
                <a:latin typeface="Times New Roman" pitchFamily="18" charset="0"/>
                <a:cs typeface="Times New Roman" pitchFamily="18" charset="0"/>
              </a:rPr>
              <a:t>Alexa.eg,Black</a:t>
            </a:r>
            <a:r>
              <a:rPr lang="en-US" dirty="0">
                <a:solidFill>
                  <a:schemeClr val="tx1">
                    <a:lumMod val="50000"/>
                  </a:schemeClr>
                </a:solidFill>
                <a:latin typeface="Times New Roman" pitchFamily="18" charset="0"/>
                <a:cs typeface="Times New Roman" pitchFamily="18" charset="0"/>
              </a:rPr>
              <a:t> and Black spot</a:t>
            </a:r>
          </a:p>
        </p:txBody>
      </p:sp>
    </p:spTree>
    <p:extLst>
      <p:ext uri="{BB962C8B-B14F-4D97-AF65-F5344CB8AC3E}">
        <p14:creationId xmlns:p14="http://schemas.microsoft.com/office/powerpoint/2010/main" val="93810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3C3B7-23D4-6228-CC51-578F9C34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423" y="1389184"/>
            <a:ext cx="5029200" cy="3956539"/>
          </a:xfrm>
          <a:prstGeom prst="rect">
            <a:avLst/>
          </a:prstGeom>
          <a:scene3d>
            <a:camera prst="orthographicFront"/>
            <a:lightRig rig="threePt" dir="t"/>
          </a:scene3d>
          <a:sp3d>
            <a:bevelT/>
          </a:sp3d>
        </p:spPr>
      </p:pic>
      <p:sp>
        <p:nvSpPr>
          <p:cNvPr id="3" name="TextBox 2">
            <a:extLst>
              <a:ext uri="{FF2B5EF4-FFF2-40B4-BE49-F238E27FC236}">
                <a16:creationId xmlns:a16="http://schemas.microsoft.com/office/drawing/2014/main" id="{28D3D3C4-6E4E-FB68-AFD0-BBD90F73234D}"/>
              </a:ext>
            </a:extLst>
          </p:cNvPr>
          <p:cNvSpPr txBox="1"/>
          <p:nvPr/>
        </p:nvSpPr>
        <p:spPr>
          <a:xfrm>
            <a:off x="975947" y="1754182"/>
            <a:ext cx="5120053" cy="3780522"/>
          </a:xfrm>
          <a:prstGeom prst="rect">
            <a:avLst/>
          </a:prstGeom>
          <a:noFill/>
        </p:spPr>
        <p:txBody>
          <a:bodyPr wrap="square" rtlCol="0">
            <a:spAutoFit/>
          </a:bodyPr>
          <a:lstStyle/>
          <a:p>
            <a:pPr marL="800100" indent="-342900">
              <a:spcAft>
                <a:spcPts val="1000"/>
              </a:spcAft>
              <a:buClrTx/>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Length Vs Ratings </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Library: </a:t>
            </a:r>
            <a:r>
              <a:rPr lang="en-US" dirty="0">
                <a:solidFill>
                  <a:schemeClr val="tx1">
                    <a:lumMod val="50000"/>
                  </a:schemeClr>
                </a:solidFill>
                <a:latin typeface="Times New Roman" pitchFamily="18" charset="0"/>
                <a:cs typeface="Times New Roman" pitchFamily="18" charset="0"/>
              </a:rPr>
              <a:t>seaborn, matplotlib </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Plot used: </a:t>
            </a:r>
            <a:r>
              <a:rPr lang="en-US" dirty="0">
                <a:solidFill>
                  <a:schemeClr val="tx1">
                    <a:lumMod val="50000"/>
                  </a:schemeClr>
                </a:solidFill>
                <a:latin typeface="Times New Roman" pitchFamily="18" charset="0"/>
                <a:cs typeface="Times New Roman" pitchFamily="18" charset="0"/>
              </a:rPr>
              <a:t>boxplot </a:t>
            </a:r>
          </a:p>
          <a:p>
            <a:pPr marL="457200" algn="just">
              <a:spcAft>
                <a:spcPts val="1000"/>
              </a:spcAft>
              <a:buClrTx/>
            </a:pPr>
            <a:r>
              <a:rPr lang="en-US" b="1" dirty="0">
                <a:solidFill>
                  <a:schemeClr val="tx1">
                    <a:lumMod val="50000"/>
                  </a:schemeClr>
                </a:solidFill>
                <a:latin typeface="Times New Roman" pitchFamily="18" charset="0"/>
                <a:cs typeface="Times New Roman" pitchFamily="18" charset="0"/>
              </a:rPr>
              <a:t>Result: </a:t>
            </a:r>
          </a:p>
          <a:p>
            <a:pPr marL="457200" algn="just">
              <a:spcAft>
                <a:spcPts val="1000"/>
              </a:spcAft>
              <a:buClrTx/>
            </a:pPr>
            <a:r>
              <a:rPr lang="en-US" dirty="0">
                <a:latin typeface="Times New Roman" panose="02020603050405020304" pitchFamily="18" charset="0"/>
                <a:cs typeface="Times New Roman" panose="02020603050405020304" pitchFamily="18" charset="0"/>
              </a:rPr>
              <a:t>The longest reviews for Alexa were written by customers who provided a rating of 5.</a:t>
            </a:r>
            <a:r>
              <a:rPr lang="en-US" dirty="0">
                <a:solidFill>
                  <a:schemeClr val="tx1">
                    <a:lumMod val="50000"/>
                  </a:schemeClr>
                </a:solidFill>
                <a:latin typeface="Times New Roman" panose="02020603050405020304" pitchFamily="18" charset="0"/>
                <a:cs typeface="Times New Roman" pitchFamily="18" charset="0"/>
              </a:rPr>
              <a:t>The number reviews for this rating is less.</a:t>
            </a:r>
          </a:p>
          <a:p>
            <a:pPr marL="457200" algn="just">
              <a:spcAft>
                <a:spcPts val="1000"/>
              </a:spcAft>
              <a:buClrTx/>
            </a:pPr>
            <a:r>
              <a:rPr lang="en-US" dirty="0">
                <a:latin typeface="Times New Roman" panose="02020603050405020304" pitchFamily="18" charset="0"/>
                <a:cs typeface="Times New Roman" panose="02020603050405020304" pitchFamily="18" charset="0"/>
              </a:rPr>
              <a:t>Customers who gave Alexa a rating of 1 or 2 have written reviews of shorter length. </a:t>
            </a:r>
            <a:r>
              <a:rPr lang="en-US" dirty="0" err="1">
                <a:latin typeface="Times New Roman" panose="02020603050405020304" pitchFamily="18" charset="0"/>
                <a:cs typeface="Times New Roman" panose="02020603050405020304" pitchFamily="18" charset="0"/>
              </a:rPr>
              <a:t>Beacuse</a:t>
            </a:r>
            <a:r>
              <a:rPr lang="en-US" dirty="0">
                <a:latin typeface="Times New Roman" panose="02020603050405020304" pitchFamily="18" charset="0"/>
                <a:cs typeface="Times New Roman" panose="02020603050405020304" pitchFamily="18" charset="0"/>
              </a:rPr>
              <a:t> the users are not much satisfied with the product.</a:t>
            </a:r>
            <a:endParaRPr lang="en-US" dirty="0">
              <a:solidFill>
                <a:schemeClr val="tx1">
                  <a:lumMod val="50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89458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BDF5-7DB9-7C57-1853-4CDB51FD6834}"/>
              </a:ext>
            </a:extLst>
          </p:cNvPr>
          <p:cNvSpPr>
            <a:spLocks noGrp="1"/>
          </p:cNvSpPr>
          <p:nvPr>
            <p:ph type="title"/>
          </p:nvPr>
        </p:nvSpPr>
        <p:spPr>
          <a:xfrm>
            <a:off x="1295402" y="913095"/>
            <a:ext cx="9601196" cy="643139"/>
          </a:xfrm>
        </p:spPr>
        <p:txBody>
          <a:bodyPr>
            <a:noAutofit/>
          </a:bodyPr>
          <a:lstStyle/>
          <a:p>
            <a:pPr marL="457200" algn="l">
              <a:spcAft>
                <a:spcPts val="1000"/>
              </a:spcAft>
            </a:pPr>
            <a:br>
              <a:rPr lang="en-US" sz="1600" b="1" dirty="0">
                <a:solidFill>
                  <a:schemeClr val="tx1">
                    <a:lumMod val="50000"/>
                  </a:schemeClr>
                </a:solidFill>
                <a:latin typeface="Times New Roman" pitchFamily="18" charset="0"/>
                <a:cs typeface="Times New Roman" pitchFamily="18" charset="0"/>
              </a:rPr>
            </a:br>
            <a:r>
              <a:rPr lang="en-US" sz="1800" b="1" dirty="0">
                <a:solidFill>
                  <a:schemeClr val="tx1">
                    <a:lumMod val="50000"/>
                  </a:schemeClr>
                </a:solidFill>
                <a:latin typeface="Times New Roman" pitchFamily="18" charset="0"/>
                <a:cs typeface="Times New Roman" pitchFamily="18" charset="0"/>
              </a:rPr>
              <a:t>Library: </a:t>
            </a:r>
            <a:r>
              <a:rPr lang="en-US" sz="1800" dirty="0">
                <a:solidFill>
                  <a:schemeClr val="tx1">
                    <a:lumMod val="50000"/>
                  </a:schemeClr>
                </a:solidFill>
                <a:latin typeface="Times New Roman" pitchFamily="18" charset="0"/>
                <a:cs typeface="Times New Roman" pitchFamily="18" charset="0"/>
              </a:rPr>
              <a:t>seaborn, matplotlib </a:t>
            </a:r>
            <a:br>
              <a:rPr lang="en-US" sz="1800" dirty="0">
                <a:solidFill>
                  <a:schemeClr val="tx1">
                    <a:lumMod val="50000"/>
                  </a:schemeClr>
                </a:solidFill>
                <a:latin typeface="Times New Roman" pitchFamily="18" charset="0"/>
                <a:cs typeface="Times New Roman" pitchFamily="18" charset="0"/>
              </a:rPr>
            </a:br>
            <a:r>
              <a:rPr lang="en-US" sz="1800" b="1" dirty="0">
                <a:solidFill>
                  <a:schemeClr val="tx1">
                    <a:lumMod val="50000"/>
                  </a:schemeClr>
                </a:solidFill>
                <a:latin typeface="Times New Roman" pitchFamily="18" charset="0"/>
                <a:cs typeface="Times New Roman" pitchFamily="18" charset="0"/>
              </a:rPr>
              <a:t>Plot used: </a:t>
            </a:r>
            <a:r>
              <a:rPr lang="en-US" sz="1800" dirty="0" err="1">
                <a:solidFill>
                  <a:schemeClr val="tx1">
                    <a:lumMod val="50000"/>
                  </a:schemeClr>
                </a:solidFill>
                <a:latin typeface="Times New Roman" pitchFamily="18" charset="0"/>
                <a:cs typeface="Times New Roman" pitchFamily="18" charset="0"/>
              </a:rPr>
              <a:t>barplot</a:t>
            </a:r>
            <a:r>
              <a:rPr lang="en-US" sz="1800" dirty="0">
                <a:solidFill>
                  <a:schemeClr val="tx1">
                    <a:lumMod val="50000"/>
                  </a:schemeClr>
                </a:solidFill>
                <a:latin typeface="Times New Roman" pitchFamily="18" charset="0"/>
                <a:cs typeface="Times New Roman" pitchFamily="18" charset="0"/>
              </a:rPr>
              <a:t> </a:t>
            </a:r>
            <a:br>
              <a:rPr lang="en-US" sz="1600" dirty="0">
                <a:solidFill>
                  <a:schemeClr val="tx1">
                    <a:lumMod val="50000"/>
                  </a:schemeClr>
                </a:solidFill>
                <a:latin typeface="Times New Roman" pitchFamily="18" charset="0"/>
                <a:cs typeface="Times New Roman" pitchFamily="18" charset="0"/>
              </a:rPr>
            </a:br>
            <a:endParaRPr lang="en-IN" sz="1600" dirty="0"/>
          </a:p>
        </p:txBody>
      </p:sp>
      <p:pic>
        <p:nvPicPr>
          <p:cNvPr id="5" name="Content Placeholder 4">
            <a:extLst>
              <a:ext uri="{FF2B5EF4-FFF2-40B4-BE49-F238E27FC236}">
                <a16:creationId xmlns:a16="http://schemas.microsoft.com/office/drawing/2014/main" id="{79D6A102-9806-202B-0300-BBC9E916DF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5238" y="1625271"/>
            <a:ext cx="5093678" cy="2754599"/>
          </a:xfrm>
          <a:prstGeom prst="rect">
            <a:avLst/>
          </a:prstGeom>
        </p:spPr>
      </p:pic>
      <p:pic>
        <p:nvPicPr>
          <p:cNvPr id="6" name="Content Placeholder 5">
            <a:extLst>
              <a:ext uri="{FF2B5EF4-FFF2-40B4-BE49-F238E27FC236}">
                <a16:creationId xmlns:a16="http://schemas.microsoft.com/office/drawing/2014/main" id="{F51E04C8-483C-E950-6FB5-48EB3A4ECE35}"/>
              </a:ext>
            </a:extLst>
          </p:cNvPr>
          <p:cNvPicPr>
            <a:picLocks noGrp="1" noChangeAspect="1"/>
          </p:cNvPicPr>
          <p:nvPr>
            <p:ph sz="half" idx="2"/>
          </p:nvPr>
        </p:nvPicPr>
        <p:blipFill>
          <a:blip r:embed="rId3"/>
          <a:stretch>
            <a:fillRect/>
          </a:stretch>
        </p:blipFill>
        <p:spPr>
          <a:xfrm>
            <a:off x="6227882" y="1625271"/>
            <a:ext cx="4668716" cy="2754599"/>
          </a:xfrm>
          <a:prstGeom prst="rect">
            <a:avLst/>
          </a:prstGeom>
        </p:spPr>
      </p:pic>
      <p:sp>
        <p:nvSpPr>
          <p:cNvPr id="7" name="TextBox 6">
            <a:extLst>
              <a:ext uri="{FF2B5EF4-FFF2-40B4-BE49-F238E27FC236}">
                <a16:creationId xmlns:a16="http://schemas.microsoft.com/office/drawing/2014/main" id="{66CB6159-8B02-C33F-E4D5-299407A7A37A}"/>
              </a:ext>
            </a:extLst>
          </p:cNvPr>
          <p:cNvSpPr txBox="1"/>
          <p:nvPr/>
        </p:nvSpPr>
        <p:spPr>
          <a:xfrm>
            <a:off x="940776" y="4448908"/>
            <a:ext cx="5093678" cy="1523494"/>
          </a:xfrm>
          <a:prstGeom prst="rect">
            <a:avLst/>
          </a:prstGeom>
          <a:noFill/>
        </p:spPr>
        <p:txBody>
          <a:bodyPr wrap="square" rtlCol="0">
            <a:spAutoFit/>
          </a:bodyPr>
          <a:lstStyle/>
          <a:p>
            <a:pPr marL="800100" indent="-342900">
              <a:spcAft>
                <a:spcPts val="1000"/>
              </a:spcAft>
              <a:buClrTx/>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Reviews per month</a:t>
            </a:r>
          </a:p>
          <a:p>
            <a:pPr marL="457200">
              <a:spcAft>
                <a:spcPts val="1000"/>
              </a:spcAft>
              <a:buClrTx/>
            </a:pPr>
            <a:r>
              <a:rPr lang="en-US" sz="1600" b="1" dirty="0">
                <a:solidFill>
                  <a:schemeClr val="tx1">
                    <a:lumMod val="50000"/>
                  </a:schemeClr>
                </a:solidFill>
                <a:latin typeface="Times New Roman" pitchFamily="18" charset="0"/>
                <a:cs typeface="Times New Roman" pitchFamily="18" charset="0"/>
              </a:rPr>
              <a:t>Result: </a:t>
            </a:r>
          </a:p>
          <a:p>
            <a:pPr marL="457200">
              <a:spcAft>
                <a:spcPts val="1000"/>
              </a:spcAft>
              <a:buClrTx/>
            </a:pPr>
            <a:r>
              <a:rPr lang="en-US" sz="1600" dirty="0">
                <a:solidFill>
                  <a:schemeClr val="tx1">
                    <a:lumMod val="50000"/>
                  </a:schemeClr>
                </a:solidFill>
                <a:latin typeface="Times New Roman" pitchFamily="18" charset="0"/>
                <a:cs typeface="Times New Roman" pitchFamily="18" charset="0"/>
              </a:rPr>
              <a:t>It is seen that the dataset has more reviews from July. </a:t>
            </a:r>
          </a:p>
          <a:p>
            <a:endParaRPr lang="en-IN" dirty="0"/>
          </a:p>
        </p:txBody>
      </p:sp>
      <p:sp>
        <p:nvSpPr>
          <p:cNvPr id="8" name="TextBox 7">
            <a:extLst>
              <a:ext uri="{FF2B5EF4-FFF2-40B4-BE49-F238E27FC236}">
                <a16:creationId xmlns:a16="http://schemas.microsoft.com/office/drawing/2014/main" id="{739D21E1-AF92-074B-B548-16DF939FC644}"/>
              </a:ext>
            </a:extLst>
          </p:cNvPr>
          <p:cNvSpPr txBox="1"/>
          <p:nvPr/>
        </p:nvSpPr>
        <p:spPr>
          <a:xfrm>
            <a:off x="6348046" y="4519246"/>
            <a:ext cx="4548552" cy="1862048"/>
          </a:xfrm>
          <a:prstGeom prst="rect">
            <a:avLst/>
          </a:prstGeom>
          <a:noFill/>
        </p:spPr>
        <p:txBody>
          <a:bodyPr wrap="square" rtlCol="0">
            <a:spAutoFit/>
          </a:bodyPr>
          <a:lstStyle/>
          <a:p>
            <a:pPr marL="742950" indent="-285750">
              <a:spcAft>
                <a:spcPts val="1000"/>
              </a:spcAft>
              <a:buFont typeface="Wingdings" panose="05000000000000000000" pitchFamily="2" charset="2"/>
              <a:buChar char="q"/>
            </a:pPr>
            <a:r>
              <a:rPr lang="en-US" b="1" dirty="0">
                <a:solidFill>
                  <a:schemeClr val="tx1">
                    <a:lumMod val="50000"/>
                  </a:schemeClr>
                </a:solidFill>
                <a:latin typeface="Times New Roman" pitchFamily="18" charset="0"/>
                <a:cs typeface="Times New Roman" pitchFamily="18" charset="0"/>
              </a:rPr>
              <a:t>Reviews by weekday</a:t>
            </a:r>
          </a:p>
          <a:p>
            <a:pPr marL="457200">
              <a:spcAft>
                <a:spcPts val="1000"/>
              </a:spcAft>
              <a:buClrTx/>
            </a:pPr>
            <a:r>
              <a:rPr lang="en-US" sz="1600" b="1" dirty="0">
                <a:solidFill>
                  <a:schemeClr val="tx1">
                    <a:lumMod val="50000"/>
                  </a:schemeClr>
                </a:solidFill>
                <a:latin typeface="Times New Roman" pitchFamily="18" charset="0"/>
                <a:cs typeface="Times New Roman" pitchFamily="18" charset="0"/>
              </a:rPr>
              <a:t>Result: </a:t>
            </a:r>
          </a:p>
          <a:p>
            <a:pPr marL="457200">
              <a:spcAft>
                <a:spcPts val="1000"/>
              </a:spcAft>
              <a:buClrTx/>
            </a:pPr>
            <a:r>
              <a:rPr lang="en-US" sz="1600" dirty="0">
                <a:solidFill>
                  <a:schemeClr val="tx1">
                    <a:lumMod val="50000"/>
                  </a:schemeClr>
                </a:solidFill>
                <a:latin typeface="Times New Roman" pitchFamily="18" charset="0"/>
                <a:cs typeface="Times New Roman" pitchFamily="18" charset="0"/>
              </a:rPr>
              <a:t>The number of reviews written is more on Mondays than any other days of the week</a:t>
            </a:r>
            <a:r>
              <a:rPr lang="en-US" dirty="0">
                <a:solidFill>
                  <a:schemeClr val="tx1">
                    <a:lumMod val="50000"/>
                  </a:schemeClr>
                </a:solidFill>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263049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C066-CC04-D1DC-C78D-E2944ED3175C}"/>
              </a:ext>
            </a:extLst>
          </p:cNvPr>
          <p:cNvSpPr>
            <a:spLocks noGrp="1"/>
          </p:cNvSpPr>
          <p:nvPr>
            <p:ph type="title"/>
          </p:nvPr>
        </p:nvSpPr>
        <p:spPr>
          <a:xfrm>
            <a:off x="1471248" y="1650348"/>
            <a:ext cx="9601196" cy="749953"/>
          </a:xfrm>
        </p:spPr>
        <p:txBody>
          <a:bodyPr>
            <a:normAutofit fontScale="90000"/>
          </a:bodyPr>
          <a:lstStyle/>
          <a:p>
            <a:pPr algn="l"/>
            <a:br>
              <a:rPr lang="en-US" sz="1800" b="1" dirty="0">
                <a:solidFill>
                  <a:schemeClr val="tx1">
                    <a:lumMod val="50000"/>
                  </a:schemeClr>
                </a:solidFill>
                <a:latin typeface="Times New Roman" pitchFamily="18" charset="0"/>
                <a:cs typeface="Times New Roman" pitchFamily="18" charset="0"/>
              </a:rPr>
            </a:br>
            <a:br>
              <a:rPr lang="en-US" sz="1800" b="1" dirty="0">
                <a:solidFill>
                  <a:schemeClr val="tx1">
                    <a:lumMod val="50000"/>
                  </a:schemeClr>
                </a:solidFill>
                <a:latin typeface="Times New Roman" pitchFamily="18" charset="0"/>
                <a:cs typeface="Times New Roman" pitchFamily="18" charset="0"/>
              </a:rPr>
            </a:br>
            <a:br>
              <a:rPr lang="en-US" sz="1800" b="1" dirty="0">
                <a:solidFill>
                  <a:schemeClr val="tx1">
                    <a:lumMod val="50000"/>
                  </a:schemeClr>
                </a:solidFill>
                <a:latin typeface="Times New Roman" pitchFamily="18" charset="0"/>
                <a:cs typeface="Times New Roman" pitchFamily="18" charset="0"/>
              </a:rPr>
            </a:br>
            <a:r>
              <a:rPr lang="en-US" sz="2200" b="1" dirty="0">
                <a:solidFill>
                  <a:schemeClr val="tx1">
                    <a:lumMod val="50000"/>
                  </a:schemeClr>
                </a:solidFill>
                <a:latin typeface="Times New Roman" pitchFamily="18" charset="0"/>
                <a:cs typeface="Times New Roman" pitchFamily="18" charset="0"/>
              </a:rPr>
              <a:t>   Most frequently occurring  words in positive and negative reviews</a:t>
            </a:r>
            <a:br>
              <a:rPr lang="en-US" sz="4400" b="1" dirty="0">
                <a:solidFill>
                  <a:schemeClr val="tx1">
                    <a:lumMod val="50000"/>
                  </a:schemeClr>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FB230EB0-E482-CA10-F4C6-DA01B06891E4}"/>
              </a:ext>
            </a:extLst>
          </p:cNvPr>
          <p:cNvSpPr>
            <a:spLocks noGrp="1"/>
          </p:cNvSpPr>
          <p:nvPr>
            <p:ph idx="1"/>
          </p:nvPr>
        </p:nvSpPr>
        <p:spPr/>
        <p:txBody>
          <a:bodyPr/>
          <a:lstStyle/>
          <a:p>
            <a:r>
              <a:rPr lang="en-IN" sz="2000" dirty="0">
                <a:effectLst/>
                <a:latin typeface="Times New Roman" panose="02020603050405020304" pitchFamily="18" charset="0"/>
                <a:ea typeface="Calibri" panose="020F0502020204030204" pitchFamily="34" charset="0"/>
              </a:rPr>
              <a:t>The </a:t>
            </a:r>
            <a:r>
              <a:rPr lang="en-IN" sz="2000" dirty="0" err="1">
                <a:effectLst/>
                <a:latin typeface="Times New Roman" panose="02020603050405020304" pitchFamily="18" charset="0"/>
                <a:ea typeface="Calibri" panose="020F0502020204030204" pitchFamily="34" charset="0"/>
              </a:rPr>
              <a:t>sklearn.</a:t>
            </a:r>
            <a:r>
              <a:rPr lang="en-IN" sz="2000" b="1" dirty="0" err="1">
                <a:effectLst/>
                <a:latin typeface="Times New Roman" panose="02020603050405020304" pitchFamily="18" charset="0"/>
                <a:ea typeface="Calibri" panose="020F0502020204030204" pitchFamily="34" charset="0"/>
              </a:rPr>
              <a:t>feature_extraction</a:t>
            </a:r>
            <a:r>
              <a:rPr lang="en-IN" sz="2000" b="1"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module can be used to extract features in a format supported by machine learning algorithms from datasets consisting of formats such as text and image. </a:t>
            </a:r>
          </a:p>
          <a:p>
            <a:r>
              <a:rPr lang="en-IN" sz="2000" dirty="0">
                <a:effectLst/>
                <a:latin typeface="Times New Roman" panose="02020603050405020304" pitchFamily="18" charset="0"/>
                <a:ea typeface="Calibri" panose="020F0502020204030204" pitchFamily="34" charset="0"/>
              </a:rPr>
              <a:t>The </a:t>
            </a:r>
            <a:r>
              <a:rPr lang="en-IN" sz="2000" b="1" dirty="0" err="1">
                <a:effectLst/>
                <a:latin typeface="Times New Roman" panose="02020603050405020304" pitchFamily="18" charset="0"/>
                <a:ea typeface="Calibri" panose="020F0502020204030204" pitchFamily="34" charset="0"/>
              </a:rPr>
              <a:t>CountVectorizer</a:t>
            </a:r>
            <a:r>
              <a:rPr lang="en-IN" sz="2000" dirty="0">
                <a:effectLst/>
                <a:latin typeface="Times New Roman" panose="02020603050405020304" pitchFamily="18" charset="0"/>
                <a:ea typeface="Calibri" panose="020F0502020204030204" pitchFamily="34" charset="0"/>
              </a:rPr>
              <a:t> provides a simple way to both tokenize a collection of text documents and build a vocabulary of known words, but also to encode new documents using that vocabulary. </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vocabulary</a:t>
            </a:r>
            <a:r>
              <a:rPr lang="en-US" sz="2000" dirty="0">
                <a:latin typeface="Times New Roman" panose="02020603050405020304" pitchFamily="18" charset="0"/>
                <a:cs typeface="Times New Roman" panose="02020603050405020304" pitchFamily="18" charset="0"/>
              </a:rPr>
              <a:t> is a collection of unique words from the input text data</a:t>
            </a:r>
            <a:r>
              <a:rPr lang="en-US" sz="1600" dirty="0"/>
              <a:t>.</a:t>
            </a: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r>
              <a:rPr lang="en-IN" sz="2000" dirty="0">
                <a:effectLst/>
                <a:latin typeface="Times New Roman" panose="02020603050405020304" pitchFamily="18" charset="0"/>
                <a:ea typeface="Calibri" panose="020F0502020204030204" pitchFamily="34" charset="0"/>
                <a:cs typeface="Mangal" panose="02040503050203030202" pitchFamily="18" charset="0"/>
              </a:rPr>
              <a:t>Significant textual data points can be highlighted using a </a:t>
            </a:r>
            <a:r>
              <a:rPr lang="en-IN" sz="2000" b="1" dirty="0">
                <a:effectLst/>
                <a:latin typeface="Times New Roman" panose="02020603050405020304" pitchFamily="18" charset="0"/>
                <a:ea typeface="Calibri" panose="020F0502020204030204" pitchFamily="34" charset="0"/>
                <a:cs typeface="Mangal" panose="02040503050203030202" pitchFamily="18" charset="0"/>
              </a:rPr>
              <a:t>word cloud.</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Times New Roman" panose="02020603050405020304" pitchFamily="18" charset="0"/>
              <a:ea typeface="Calibri" panose="020F0502020204030204" pitchFamily="34" charset="0"/>
            </a:endParaRPr>
          </a:p>
          <a:p>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665836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B9678-4170-9928-FE81-4ED7BBD49750}"/>
              </a:ext>
            </a:extLst>
          </p:cNvPr>
          <p:cNvSpPr txBox="1"/>
          <p:nvPr/>
        </p:nvSpPr>
        <p:spPr>
          <a:xfrm>
            <a:off x="562708" y="909935"/>
            <a:ext cx="10436469" cy="646331"/>
          </a:xfrm>
          <a:prstGeom prst="rect">
            <a:avLst/>
          </a:prstGeom>
          <a:noFill/>
        </p:spPr>
        <p:txBody>
          <a:bodyPr wrap="square">
            <a:spAutoFit/>
          </a:bodyPr>
          <a:lstStyle/>
          <a:p>
            <a:pPr algn="ctr"/>
            <a:r>
              <a:rPr lang="en-US" sz="1800" b="1" dirty="0">
                <a:solidFill>
                  <a:schemeClr val="tx1">
                    <a:lumMod val="50000"/>
                  </a:schemeClr>
                </a:solidFill>
                <a:latin typeface="Times New Roman" pitchFamily="18" charset="0"/>
                <a:cs typeface="Times New Roman" pitchFamily="18" charset="0"/>
              </a:rPr>
              <a:t> Most frequently occurring  words in positive and negative reviews</a:t>
            </a:r>
            <a:br>
              <a:rPr lang="en-US" sz="3600" b="1" dirty="0">
                <a:solidFill>
                  <a:schemeClr val="tx1">
                    <a:lumMod val="50000"/>
                  </a:schemeClr>
                </a:solidFill>
                <a:latin typeface="Times New Roman" pitchFamily="18" charset="0"/>
                <a:cs typeface="Times New Roman" pitchFamily="18" charset="0"/>
              </a:rPr>
            </a:br>
            <a:endParaRPr lang="en-IN" dirty="0"/>
          </a:p>
        </p:txBody>
      </p:sp>
      <p:sp>
        <p:nvSpPr>
          <p:cNvPr id="5" name="TextBox 4">
            <a:extLst>
              <a:ext uri="{FF2B5EF4-FFF2-40B4-BE49-F238E27FC236}">
                <a16:creationId xmlns:a16="http://schemas.microsoft.com/office/drawing/2014/main" id="{920562D2-977A-BD77-49B4-DDAE7BD798A6}"/>
              </a:ext>
            </a:extLst>
          </p:cNvPr>
          <p:cNvSpPr txBox="1"/>
          <p:nvPr/>
        </p:nvSpPr>
        <p:spPr>
          <a:xfrm>
            <a:off x="732159" y="1556266"/>
            <a:ext cx="10568354" cy="4801314"/>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Using the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from the scikit-learn library in Python to convert text data into a matrix of token counts.</a:t>
            </a:r>
          </a:p>
          <a:p>
            <a:pPr marL="21145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Creates an </a:t>
            </a:r>
            <a:r>
              <a:rPr lang="en-US" b="1" dirty="0">
                <a:latin typeface="Times New Roman" panose="02020603050405020304" pitchFamily="18" charset="0"/>
                <a:cs typeface="Times New Roman" panose="02020603050405020304" pitchFamily="18" charset="0"/>
              </a:rPr>
              <a:t>instance of the </a:t>
            </a:r>
            <a:r>
              <a:rPr lang="en-US" b="1" dirty="0" err="1">
                <a:latin typeface="Times New Roman" panose="02020603050405020304" pitchFamily="18" charset="0"/>
                <a:cs typeface="Times New Roman" panose="02020603050405020304" pitchFamily="18" charset="0"/>
              </a:rPr>
              <a:t>CountVectorizer</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remove English stop words</a:t>
            </a:r>
            <a:r>
              <a:rPr lang="en-US" dirty="0">
                <a:latin typeface="Times New Roman" panose="02020603050405020304" pitchFamily="18" charset="0"/>
                <a:cs typeface="Times New Roman" panose="02020603050405020304" pitchFamily="18" charset="0"/>
              </a:rPr>
              <a:t> from the text data.</a:t>
            </a:r>
          </a:p>
          <a:p>
            <a:pPr lvl="4"/>
            <a:endParaRPr lang="en-US" dirty="0">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Fits</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CountVectorizer</a:t>
            </a:r>
            <a:r>
              <a:rPr lang="en-US" dirty="0">
                <a:latin typeface="Times New Roman" panose="02020603050405020304" pitchFamily="18" charset="0"/>
                <a:cs typeface="Times New Roman" panose="02020603050405020304" pitchFamily="18" charset="0"/>
              </a:rPr>
              <a:t> instance to the text data, which </a:t>
            </a:r>
            <a:r>
              <a:rPr lang="en-US" b="1" dirty="0">
                <a:latin typeface="Times New Roman" panose="02020603050405020304" pitchFamily="18" charset="0"/>
                <a:cs typeface="Times New Roman" panose="02020603050405020304" pitchFamily="18" charset="0"/>
              </a:rPr>
              <a:t>generates a vocabulary </a:t>
            </a:r>
            <a:r>
              <a:rPr lang="en-US" dirty="0">
                <a:latin typeface="Times New Roman" panose="02020603050405020304" pitchFamily="18" charset="0"/>
                <a:cs typeface="Times New Roman" panose="02020603050405020304" pitchFamily="18" charset="0"/>
              </a:rPr>
              <a:t>of unique words in the text data, and then </a:t>
            </a:r>
            <a:r>
              <a:rPr lang="en-US" b="1" dirty="0">
                <a:latin typeface="Times New Roman" panose="02020603050405020304" pitchFamily="18" charset="0"/>
                <a:cs typeface="Times New Roman" panose="02020603050405020304" pitchFamily="18" charset="0"/>
              </a:rPr>
              <a:t>transforms </a:t>
            </a:r>
            <a:r>
              <a:rPr lang="en-US" dirty="0">
                <a:latin typeface="Times New Roman" panose="02020603050405020304" pitchFamily="18" charset="0"/>
                <a:cs typeface="Times New Roman" panose="02020603050405020304" pitchFamily="18" charset="0"/>
              </a:rPr>
              <a:t>the text data into a </a:t>
            </a:r>
            <a:r>
              <a:rPr lang="en-US" b="1" dirty="0">
                <a:latin typeface="Times New Roman" panose="02020603050405020304" pitchFamily="18" charset="0"/>
                <a:cs typeface="Times New Roman" panose="02020603050405020304" pitchFamily="18" charset="0"/>
              </a:rPr>
              <a:t>matrix of token counts</a:t>
            </a:r>
            <a:r>
              <a:rPr lang="en-US" dirty="0">
                <a:latin typeface="Times New Roman" panose="02020603050405020304" pitchFamily="18" charset="0"/>
                <a:cs typeface="Times New Roman" panose="02020603050405020304" pitchFamily="18" charset="0"/>
              </a:rPr>
              <a:t> based on the vocabulary.</a:t>
            </a:r>
          </a:p>
          <a:p>
            <a:pPr lvl="4"/>
            <a:endParaRPr lang="en-US" dirty="0">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Result is a </a:t>
            </a:r>
            <a:r>
              <a:rPr lang="en-US" b="1" dirty="0">
                <a:latin typeface="Times New Roman" panose="02020603050405020304" pitchFamily="18" charset="0"/>
                <a:cs typeface="Times New Roman" panose="02020603050405020304" pitchFamily="18" charset="0"/>
              </a:rPr>
              <a:t>sparse matrix </a:t>
            </a:r>
            <a:r>
              <a:rPr lang="en-US" dirty="0">
                <a:latin typeface="Times New Roman" panose="02020603050405020304" pitchFamily="18" charset="0"/>
                <a:cs typeface="Times New Roman" panose="02020603050405020304" pitchFamily="18" charset="0"/>
              </a:rPr>
              <a:t>where each </a:t>
            </a:r>
            <a:r>
              <a:rPr lang="en-US" b="1" dirty="0">
                <a:latin typeface="Times New Roman" panose="02020603050405020304" pitchFamily="18" charset="0"/>
                <a:cs typeface="Times New Roman" panose="02020603050405020304" pitchFamily="18" charset="0"/>
              </a:rPr>
              <a:t>row</a:t>
            </a:r>
            <a:r>
              <a:rPr lang="en-US" dirty="0">
                <a:latin typeface="Times New Roman" panose="02020603050405020304" pitchFamily="18" charset="0"/>
                <a:cs typeface="Times New Roman" panose="02020603050405020304" pitchFamily="18" charset="0"/>
              </a:rPr>
              <a:t> corresponds to a </a:t>
            </a:r>
            <a:r>
              <a:rPr lang="en-US" b="1" dirty="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(in this case, a review) and each </a:t>
            </a:r>
            <a:r>
              <a:rPr lang="en-US" b="1" dirty="0">
                <a:latin typeface="Times New Roman" panose="02020603050405020304" pitchFamily="18" charset="0"/>
                <a:cs typeface="Times New Roman" panose="02020603050405020304" pitchFamily="18" charset="0"/>
              </a:rPr>
              <a:t>column</a:t>
            </a:r>
            <a:r>
              <a:rPr lang="en-US" dirty="0">
                <a:latin typeface="Times New Roman" panose="02020603050405020304" pitchFamily="18" charset="0"/>
                <a:cs typeface="Times New Roman" panose="02020603050405020304" pitchFamily="18" charset="0"/>
              </a:rPr>
              <a:t> corresponds to a </a:t>
            </a:r>
            <a:r>
              <a:rPr lang="en-US" b="1" dirty="0">
                <a:latin typeface="Times New Roman" panose="02020603050405020304" pitchFamily="18" charset="0"/>
                <a:cs typeface="Times New Roman" panose="02020603050405020304" pitchFamily="18" charset="0"/>
              </a:rPr>
              <a:t>unique word </a:t>
            </a:r>
            <a:r>
              <a:rPr lang="en-US" dirty="0">
                <a:latin typeface="Times New Roman" panose="02020603050405020304" pitchFamily="18" charset="0"/>
                <a:cs typeface="Times New Roman" panose="02020603050405020304" pitchFamily="18" charset="0"/>
              </a:rPr>
              <a:t>in the vocabulary</a:t>
            </a:r>
          </a:p>
          <a:p>
            <a:pPr lvl="4"/>
            <a:endParaRPr lang="en-US" dirty="0">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values in the matrix </a:t>
            </a:r>
            <a:r>
              <a:rPr lang="en-US" dirty="0">
                <a:latin typeface="Times New Roman" panose="02020603050405020304" pitchFamily="18" charset="0"/>
                <a:cs typeface="Times New Roman" panose="02020603050405020304" pitchFamily="18" charset="0"/>
              </a:rPr>
              <a:t>represent the </a:t>
            </a:r>
            <a:r>
              <a:rPr lang="en-US" b="1" dirty="0">
                <a:latin typeface="Times New Roman" panose="02020603050405020304" pitchFamily="18" charset="0"/>
                <a:cs typeface="Times New Roman" panose="02020603050405020304" pitchFamily="18" charset="0"/>
              </a:rPr>
              <a:t>frequency of each word in each document</a:t>
            </a:r>
            <a:r>
              <a:rPr lang="en-US" dirty="0">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There are </a:t>
            </a:r>
            <a:r>
              <a:rPr lang="en-US" b="1" dirty="0">
                <a:latin typeface="Times New Roman" panose="02020603050405020304" pitchFamily="18" charset="0"/>
                <a:cs typeface="Times New Roman" panose="02020603050405020304" pitchFamily="18" charset="0"/>
              </a:rPr>
              <a:t>list of tuples </a:t>
            </a:r>
            <a:r>
              <a:rPr lang="en-US" dirty="0">
                <a:latin typeface="Times New Roman" panose="02020603050405020304" pitchFamily="18" charset="0"/>
                <a:cs typeface="Times New Roman" panose="02020603050405020304" pitchFamily="18" charset="0"/>
              </a:rPr>
              <a:t>where each </a:t>
            </a:r>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contains </a:t>
            </a:r>
            <a:r>
              <a:rPr lang="en-US" b="1" dirty="0">
                <a:latin typeface="Times New Roman" panose="02020603050405020304" pitchFamily="18" charset="0"/>
                <a:cs typeface="Times New Roman" panose="02020603050405020304" pitchFamily="18" charset="0"/>
              </a:rPr>
              <a:t>a word from the vocabulary </a:t>
            </a:r>
            <a:r>
              <a:rPr lang="en-US" dirty="0">
                <a:latin typeface="Times New Roman" panose="02020603050405020304" pitchFamily="18" charset="0"/>
                <a:cs typeface="Times New Roman" panose="02020603050405020304" pitchFamily="18" charset="0"/>
              </a:rPr>
              <a:t>generated by the </a:t>
            </a:r>
            <a:r>
              <a:rPr lang="en-US" dirty="0" err="1">
                <a:latin typeface="Times New Roman" panose="02020603050405020304" pitchFamily="18" charset="0"/>
                <a:cs typeface="Times New Roman" panose="02020603050405020304" pitchFamily="18" charset="0"/>
              </a:rPr>
              <a:t>CountVectorizer</a:t>
            </a:r>
            <a:r>
              <a:rPr lang="en-US" dirty="0">
                <a:latin typeface="Times New Roman" panose="02020603050405020304" pitchFamily="18" charset="0"/>
                <a:cs typeface="Times New Roman" panose="02020603050405020304" pitchFamily="18" charset="0"/>
              </a:rPr>
              <a:t> instance and its corresponding </a:t>
            </a:r>
            <a:r>
              <a:rPr lang="en-US" b="1" dirty="0">
                <a:latin typeface="Times New Roman" panose="02020603050405020304" pitchFamily="18" charset="0"/>
                <a:cs typeface="Times New Roman" panose="02020603050405020304" pitchFamily="18" charset="0"/>
              </a:rPr>
              <a:t>total count across all documents (reviews) in the matrix </a:t>
            </a:r>
            <a:r>
              <a:rPr lang="en-US" dirty="0">
                <a:latin typeface="Times New Roman" panose="02020603050405020304" pitchFamily="18" charset="0"/>
                <a:cs typeface="Times New Roman" panose="02020603050405020304" pitchFamily="18" charset="0"/>
              </a:rPr>
              <a:t>which is converted to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for drawing bar graph </a:t>
            </a:r>
          </a:p>
        </p:txBody>
      </p:sp>
    </p:spTree>
    <p:extLst>
      <p:ext uri="{BB962C8B-B14F-4D97-AF65-F5344CB8AC3E}">
        <p14:creationId xmlns:p14="http://schemas.microsoft.com/office/powerpoint/2010/main" val="206675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0E3A25-6178-E163-40E6-5C368680A0C8}"/>
              </a:ext>
            </a:extLst>
          </p:cNvPr>
          <p:cNvPicPr>
            <a:picLocks noChangeAspect="1"/>
          </p:cNvPicPr>
          <p:nvPr/>
        </p:nvPicPr>
        <p:blipFill>
          <a:blip r:embed="rId2"/>
          <a:stretch>
            <a:fillRect/>
          </a:stretch>
        </p:blipFill>
        <p:spPr>
          <a:xfrm>
            <a:off x="1767255" y="828124"/>
            <a:ext cx="4979377" cy="2981325"/>
          </a:xfrm>
          <a:prstGeom prst="rect">
            <a:avLst/>
          </a:prstGeom>
          <a:ln>
            <a:noFill/>
          </a:ln>
          <a:effectLst>
            <a:outerShdw blurRad="107950" dist="12700" dir="5400000" algn="ctr">
              <a:srgbClr val="000000"/>
            </a:outerShdw>
          </a:effectLst>
        </p:spPr>
      </p:pic>
      <p:pic>
        <p:nvPicPr>
          <p:cNvPr id="3" name="Picture 2">
            <a:extLst>
              <a:ext uri="{FF2B5EF4-FFF2-40B4-BE49-F238E27FC236}">
                <a16:creationId xmlns:a16="http://schemas.microsoft.com/office/drawing/2014/main" id="{428C09A7-A103-17C3-DBBC-E706FEBAB3FD}"/>
              </a:ext>
            </a:extLst>
          </p:cNvPr>
          <p:cNvPicPr>
            <a:picLocks noChangeAspect="1"/>
          </p:cNvPicPr>
          <p:nvPr/>
        </p:nvPicPr>
        <p:blipFill>
          <a:blip r:embed="rId3"/>
          <a:stretch>
            <a:fillRect/>
          </a:stretch>
        </p:blipFill>
        <p:spPr>
          <a:xfrm>
            <a:off x="6620607" y="525154"/>
            <a:ext cx="4035669" cy="3169995"/>
          </a:xfrm>
          <a:prstGeom prst="rect">
            <a:avLst/>
          </a:prstGeom>
          <a:scene3d>
            <a:camera prst="isometricOffAxis1Right"/>
            <a:lightRig rig="threePt" dir="t"/>
          </a:scene3d>
        </p:spPr>
      </p:pic>
      <p:sp>
        <p:nvSpPr>
          <p:cNvPr id="4" name="TextBox 3">
            <a:extLst>
              <a:ext uri="{FF2B5EF4-FFF2-40B4-BE49-F238E27FC236}">
                <a16:creationId xmlns:a16="http://schemas.microsoft.com/office/drawing/2014/main" id="{9BB50B16-A491-B660-8656-78BE61F3E6B7}"/>
              </a:ext>
            </a:extLst>
          </p:cNvPr>
          <p:cNvSpPr txBox="1"/>
          <p:nvPr/>
        </p:nvSpPr>
        <p:spPr>
          <a:xfrm>
            <a:off x="1705709" y="3918549"/>
            <a:ext cx="9284676" cy="3046988"/>
          </a:xfrm>
          <a:prstGeom prst="rect">
            <a:avLst/>
          </a:prstGeom>
          <a:noFill/>
        </p:spPr>
        <p:txBody>
          <a:bodyPr wrap="square" rtlCol="0">
            <a:spAutoFit/>
          </a:bodyPr>
          <a:lstStyle/>
          <a:p>
            <a:pPr marL="742950" indent="-285750" algn="just">
              <a:spcAft>
                <a:spcPts val="1000"/>
              </a:spcAft>
              <a:buClrTx/>
              <a:buFont typeface="Wingdings" pitchFamily="2" charset="2"/>
              <a:buChar char="Ø"/>
            </a:pPr>
            <a:r>
              <a:rPr lang="en-US" b="1" dirty="0">
                <a:solidFill>
                  <a:schemeClr val="tx1">
                    <a:lumMod val="50000"/>
                  </a:schemeClr>
                </a:solidFill>
                <a:latin typeface="Times New Roman" pitchFamily="18" charset="0"/>
                <a:cs typeface="Times New Roman" pitchFamily="18" charset="0"/>
              </a:rPr>
              <a:t>Library:</a:t>
            </a:r>
            <a:r>
              <a:rPr lang="en-US" dirty="0">
                <a:solidFill>
                  <a:schemeClr val="tx1">
                    <a:lumMod val="50000"/>
                  </a:schemeClr>
                </a:solidFill>
                <a:latin typeface="Times New Roman" pitchFamily="18" charset="0"/>
                <a:cs typeface="Times New Roman" pitchFamily="18" charset="0"/>
              </a:rPr>
              <a:t> </a:t>
            </a:r>
            <a:r>
              <a:rPr lang="en-US" dirty="0" err="1">
                <a:solidFill>
                  <a:schemeClr val="tx1">
                    <a:lumMod val="50000"/>
                  </a:schemeClr>
                </a:solidFill>
                <a:latin typeface="Times New Roman" pitchFamily="18" charset="0"/>
                <a:cs typeface="Times New Roman" pitchFamily="18" charset="0"/>
              </a:rPr>
              <a:t>matplotlib,Wordcloud</a:t>
            </a:r>
            <a:endParaRPr lang="en-US" dirty="0">
              <a:solidFill>
                <a:schemeClr val="tx1">
                  <a:lumMod val="50000"/>
                </a:schemeClr>
              </a:solidFill>
              <a:latin typeface="Times New Roman" pitchFamily="18" charset="0"/>
              <a:cs typeface="Times New Roman" pitchFamily="18" charset="0"/>
            </a:endParaRPr>
          </a:p>
          <a:p>
            <a:pPr marL="742950" indent="-285750" algn="just">
              <a:spcAft>
                <a:spcPts val="1000"/>
              </a:spcAft>
              <a:buClrTx/>
              <a:buFont typeface="Wingdings" pitchFamily="2" charset="2"/>
              <a:buChar char="Ø"/>
            </a:pPr>
            <a:r>
              <a:rPr lang="en-US" b="1" dirty="0">
                <a:solidFill>
                  <a:schemeClr val="tx1">
                    <a:lumMod val="50000"/>
                  </a:schemeClr>
                </a:solidFill>
                <a:latin typeface="Times New Roman" pitchFamily="18" charset="0"/>
                <a:cs typeface="Times New Roman" pitchFamily="18" charset="0"/>
              </a:rPr>
              <a:t>Plot used: </a:t>
            </a:r>
            <a:r>
              <a:rPr lang="en-US" dirty="0" err="1">
                <a:solidFill>
                  <a:schemeClr val="tx1">
                    <a:lumMod val="50000"/>
                  </a:schemeClr>
                </a:solidFill>
                <a:latin typeface="Times New Roman" pitchFamily="18" charset="0"/>
                <a:cs typeface="Times New Roman" pitchFamily="18" charset="0"/>
              </a:rPr>
              <a:t>barplot</a:t>
            </a:r>
            <a:r>
              <a:rPr lang="en-US" dirty="0">
                <a:solidFill>
                  <a:schemeClr val="tx1">
                    <a:lumMod val="50000"/>
                  </a:schemeClr>
                </a:solidFill>
                <a:latin typeface="Times New Roman" pitchFamily="18" charset="0"/>
                <a:cs typeface="Times New Roman" pitchFamily="18" charset="0"/>
              </a:rPr>
              <a:t>  &amp; </a:t>
            </a:r>
            <a:r>
              <a:rPr lang="en-US" dirty="0" err="1">
                <a:solidFill>
                  <a:schemeClr val="tx1">
                    <a:lumMod val="50000"/>
                  </a:schemeClr>
                </a:solidFill>
                <a:latin typeface="Times New Roman" pitchFamily="18" charset="0"/>
                <a:cs typeface="Times New Roman" pitchFamily="18" charset="0"/>
              </a:rPr>
              <a:t>wordcloud</a:t>
            </a:r>
            <a:endParaRPr lang="en-US" dirty="0">
              <a:solidFill>
                <a:schemeClr val="tx1">
                  <a:lumMod val="50000"/>
                </a:schemeClr>
              </a:solidFill>
              <a:latin typeface="Times New Roman" pitchFamily="18" charset="0"/>
              <a:cs typeface="Times New Roman" pitchFamily="18" charset="0"/>
            </a:endParaRPr>
          </a:p>
          <a:p>
            <a:pPr marL="742950" indent="-285750" algn="just">
              <a:spcAft>
                <a:spcPts val="1000"/>
              </a:spcAft>
              <a:buClrTx/>
              <a:buFont typeface="Wingdings" pitchFamily="2" charset="2"/>
              <a:buChar char="Ø"/>
            </a:pPr>
            <a:r>
              <a:rPr lang="en-US" b="1" dirty="0">
                <a:solidFill>
                  <a:schemeClr val="tx1">
                    <a:lumMod val="50000"/>
                  </a:schemeClr>
                </a:solidFill>
                <a:latin typeface="Times New Roman" pitchFamily="18" charset="0"/>
                <a:cs typeface="Times New Roman" pitchFamily="18" charset="0"/>
              </a:rPr>
              <a:t>Result: </a:t>
            </a:r>
          </a:p>
          <a:p>
            <a:pPr marL="914400" lvl="1" algn="just">
              <a:spcAft>
                <a:spcPts val="1000"/>
              </a:spcAft>
            </a:pPr>
            <a:r>
              <a:rPr lang="en-US" dirty="0">
                <a:solidFill>
                  <a:schemeClr val="tx1">
                    <a:lumMod val="50000"/>
                  </a:schemeClr>
                </a:solidFill>
                <a:latin typeface="Times New Roman" pitchFamily="18" charset="0"/>
                <a:cs typeface="Times New Roman" pitchFamily="18" charset="0"/>
              </a:rPr>
              <a:t>Most frequently used word is love. Most of the customers likes Alexa products.</a:t>
            </a:r>
          </a:p>
          <a:p>
            <a:pPr marL="914400" lvl="1" algn="just">
              <a:spcAft>
                <a:spcPts val="1000"/>
              </a:spcAft>
            </a:pPr>
            <a:r>
              <a:rPr lang="en-US" dirty="0">
                <a:solidFill>
                  <a:schemeClr val="tx1">
                    <a:lumMod val="50000"/>
                  </a:schemeClr>
                </a:solidFill>
                <a:latin typeface="Times New Roman" pitchFamily="18" charset="0"/>
                <a:cs typeface="Times New Roman" pitchFamily="18" charset="0"/>
              </a:rPr>
              <a:t>Other commonly used words in the review is </a:t>
            </a:r>
            <a:r>
              <a:rPr lang="en-US" dirty="0" err="1">
                <a:solidFill>
                  <a:schemeClr val="tx1">
                    <a:lumMod val="50000"/>
                  </a:schemeClr>
                </a:solidFill>
                <a:latin typeface="Times New Roman" pitchFamily="18" charset="0"/>
                <a:cs typeface="Times New Roman" pitchFamily="18" charset="0"/>
              </a:rPr>
              <a:t>echo,great</a:t>
            </a:r>
            <a:r>
              <a:rPr lang="en-US" dirty="0">
                <a:solidFill>
                  <a:schemeClr val="tx1">
                    <a:lumMod val="50000"/>
                  </a:schemeClr>
                </a:solidFill>
                <a:latin typeface="Times New Roman" pitchFamily="18" charset="0"/>
                <a:cs typeface="Times New Roman" pitchFamily="18" charset="0"/>
              </a:rPr>
              <a:t> and </a:t>
            </a:r>
            <a:r>
              <a:rPr lang="en-US" dirty="0" err="1">
                <a:solidFill>
                  <a:schemeClr val="tx1">
                    <a:lumMod val="50000"/>
                  </a:schemeClr>
                </a:solidFill>
                <a:latin typeface="Times New Roman" pitchFamily="18" charset="0"/>
                <a:cs typeface="Times New Roman" pitchFamily="18" charset="0"/>
              </a:rPr>
              <a:t>alexa</a:t>
            </a:r>
            <a:r>
              <a:rPr lang="en-US" dirty="0">
                <a:solidFill>
                  <a:schemeClr val="tx1">
                    <a:lumMod val="50000"/>
                  </a:schemeClr>
                </a:solidFill>
                <a:latin typeface="Times New Roman" pitchFamily="18" charset="0"/>
                <a:cs typeface="Times New Roman" pitchFamily="18" charset="0"/>
              </a:rPr>
              <a:t> which is also projected in the </a:t>
            </a:r>
            <a:r>
              <a:rPr lang="en-US" dirty="0" err="1">
                <a:solidFill>
                  <a:schemeClr val="tx1">
                    <a:lumMod val="50000"/>
                  </a:schemeClr>
                </a:solidFill>
                <a:latin typeface="Times New Roman" pitchFamily="18" charset="0"/>
                <a:cs typeface="Times New Roman" pitchFamily="18" charset="0"/>
              </a:rPr>
              <a:t>wordcloud</a:t>
            </a:r>
            <a:r>
              <a:rPr lang="en-US" dirty="0">
                <a:solidFill>
                  <a:schemeClr val="tx1">
                    <a:lumMod val="50000"/>
                  </a:schemeClr>
                </a:solidFill>
                <a:latin typeface="Times New Roman" pitchFamily="18" charset="0"/>
                <a:cs typeface="Times New Roman" pitchFamily="18" charset="0"/>
              </a:rPr>
              <a:t> .</a:t>
            </a:r>
          </a:p>
          <a:p>
            <a:pPr marL="914400" lvl="1" algn="just">
              <a:spcAft>
                <a:spcPts val="1000"/>
              </a:spcAft>
            </a:pPr>
            <a:endParaRPr lang="en-US" sz="1600" dirty="0">
              <a:solidFill>
                <a:schemeClr val="tx1">
                  <a:lumMod val="50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86603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8292E-7165-1C36-1D03-CD66F4B524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446" y="930226"/>
            <a:ext cx="4757223" cy="2985451"/>
          </a:xfrm>
          <a:prstGeom prst="rect">
            <a:avLst/>
          </a:prstGeom>
        </p:spPr>
      </p:pic>
      <p:pic>
        <p:nvPicPr>
          <p:cNvPr id="3" name="Picture 2">
            <a:extLst>
              <a:ext uri="{FF2B5EF4-FFF2-40B4-BE49-F238E27FC236}">
                <a16:creationId xmlns:a16="http://schemas.microsoft.com/office/drawing/2014/main" id="{E1453B64-FAB2-2EBD-1292-150C476CEF02}"/>
              </a:ext>
            </a:extLst>
          </p:cNvPr>
          <p:cNvPicPr>
            <a:picLocks noChangeAspect="1"/>
          </p:cNvPicPr>
          <p:nvPr/>
        </p:nvPicPr>
        <p:blipFill>
          <a:blip r:embed="rId3"/>
          <a:stretch>
            <a:fillRect/>
          </a:stretch>
        </p:blipFill>
        <p:spPr>
          <a:xfrm>
            <a:off x="6459045" y="930226"/>
            <a:ext cx="4261923" cy="2962648"/>
          </a:xfrm>
          <a:prstGeom prst="rect">
            <a:avLst/>
          </a:prstGeom>
        </p:spPr>
      </p:pic>
      <p:sp>
        <p:nvSpPr>
          <p:cNvPr id="4" name="TextBox 3">
            <a:extLst>
              <a:ext uri="{FF2B5EF4-FFF2-40B4-BE49-F238E27FC236}">
                <a16:creationId xmlns:a16="http://schemas.microsoft.com/office/drawing/2014/main" id="{4568B026-E841-4B4A-CD86-150E97C3BB82}"/>
              </a:ext>
            </a:extLst>
          </p:cNvPr>
          <p:cNvSpPr txBox="1"/>
          <p:nvPr/>
        </p:nvSpPr>
        <p:spPr>
          <a:xfrm>
            <a:off x="1961484" y="4223205"/>
            <a:ext cx="7640516"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Most frequently occurring word in positive reviews are </a:t>
            </a:r>
            <a:r>
              <a:rPr lang="en-US" dirty="0" err="1">
                <a:latin typeface="Times New Roman" panose="02020603050405020304" pitchFamily="18" charset="0"/>
                <a:cs typeface="Times New Roman" panose="02020603050405020304" pitchFamily="18" charset="0"/>
              </a:rPr>
              <a:t>Love,Alexa,Great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etc.Most</a:t>
            </a:r>
            <a:r>
              <a:rPr lang="en-US" dirty="0">
                <a:latin typeface="Times New Roman" panose="02020603050405020304" pitchFamily="18" charset="0"/>
                <a:cs typeface="Times New Roman" panose="02020603050405020304" pitchFamily="18" charset="0"/>
              </a:rPr>
              <a:t> of the people likes Alexa that is what we can understand from this </a:t>
            </a:r>
            <a:r>
              <a:rPr lang="en-US" dirty="0" err="1">
                <a:latin typeface="Times New Roman" panose="02020603050405020304" pitchFamily="18" charset="0"/>
                <a:cs typeface="Times New Roman" panose="02020603050405020304" pitchFamily="18" charset="0"/>
              </a:rPr>
              <a:t>wordcloud</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Most frequently occurring word in negative reviews are </a:t>
            </a:r>
            <a:r>
              <a:rPr lang="en-US" dirty="0" err="1">
                <a:latin typeface="Times New Roman" panose="02020603050405020304" pitchFamily="18" charset="0"/>
                <a:cs typeface="Times New Roman" panose="02020603050405020304" pitchFamily="18" charset="0"/>
              </a:rPr>
              <a:t>work,device</a:t>
            </a:r>
            <a:r>
              <a:rPr lang="en-US" dirty="0">
                <a:latin typeface="Times New Roman" panose="02020603050405020304" pitchFamily="18" charset="0"/>
                <a:cs typeface="Times New Roman" panose="02020603050405020304" pitchFamily="18" charset="0"/>
              </a:rPr>
              <a:t>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96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5E83-588F-D125-3F40-332CDFB8B2D3}"/>
              </a:ext>
            </a:extLst>
          </p:cNvPr>
          <p:cNvSpPr>
            <a:spLocks noGrp="1"/>
          </p:cNvSpPr>
          <p:nvPr>
            <p:ph type="title"/>
          </p:nvPr>
        </p:nvSpPr>
        <p:spPr>
          <a:xfrm>
            <a:off x="1480614" y="1820000"/>
            <a:ext cx="8643154" cy="1887950"/>
          </a:xfrm>
        </p:spPr>
        <p:txBody>
          <a:bodyPr>
            <a:normAutofit/>
          </a:bodyPr>
          <a:lstStyle/>
          <a:p>
            <a:r>
              <a:rPr lang="en-US" dirty="0">
                <a:solidFill>
                  <a:schemeClr val="tx1"/>
                </a:solidFill>
                <a:latin typeface="Arial Black" panose="020B0A04020102020204" pitchFamily="34" charset="0"/>
              </a:rPr>
              <a:t>OBJECTIVES</a:t>
            </a:r>
            <a:endParaRPr lang="en-IN"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396EF045-B630-921D-301B-929FB27DF6AE}"/>
              </a:ext>
            </a:extLst>
          </p:cNvPr>
          <p:cNvSpPr>
            <a:spLocks noGrp="1"/>
          </p:cNvSpPr>
          <p:nvPr>
            <p:ph type="body" idx="1"/>
          </p:nvPr>
        </p:nvSpPr>
        <p:spPr>
          <a:xfrm>
            <a:off x="1361345" y="3707950"/>
            <a:ext cx="8881691" cy="2286874"/>
          </a:xfrm>
        </p:spPr>
        <p:txBody>
          <a:bodyPr>
            <a:normAutofit/>
          </a:bodyPr>
          <a:lstStyle/>
          <a:p>
            <a:pPr marL="285750" indent="-285750" algn="just">
              <a:lnSpc>
                <a:spcPct val="11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objective of this project is to develop a machine learning system that can accurately analyze customers reviews of Amazon Alexa products and services, with the goal of improving customer satisfaction and identifying areas for improvement.</a:t>
            </a:r>
          </a:p>
          <a:p>
            <a:pPr marL="285750" indent="-285750" algn="just">
              <a:lnSpc>
                <a:spcPct val="11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The system will use natural language processing techniques to extract and analyze text from reviews, and will use LSTM models to classify the reviews as positive or negative based on sentiment analysis.</a:t>
            </a:r>
          </a:p>
          <a:p>
            <a:endParaRPr lang="en-IN" dirty="0"/>
          </a:p>
        </p:txBody>
      </p:sp>
      <p:pic>
        <p:nvPicPr>
          <p:cNvPr id="7" name="Picture 6">
            <a:extLst>
              <a:ext uri="{FF2B5EF4-FFF2-40B4-BE49-F238E27FC236}">
                <a16:creationId xmlns:a16="http://schemas.microsoft.com/office/drawing/2014/main" id="{E572D7E6-7E56-169B-2421-A7A0A54FB5C8}"/>
              </a:ext>
            </a:extLst>
          </p:cNvPr>
          <p:cNvPicPr>
            <a:picLocks noChangeAspect="1"/>
          </p:cNvPicPr>
          <p:nvPr/>
        </p:nvPicPr>
        <p:blipFill>
          <a:blip r:embed="rId2"/>
          <a:stretch>
            <a:fillRect/>
          </a:stretch>
        </p:blipFill>
        <p:spPr>
          <a:xfrm>
            <a:off x="653328" y="758536"/>
            <a:ext cx="3809883" cy="2147753"/>
          </a:xfrm>
          <a:prstGeom prst="rect">
            <a:avLst/>
          </a:prstGeom>
          <a:effectLst>
            <a:softEdge rad="317500"/>
          </a:effectLst>
        </p:spPr>
      </p:pic>
    </p:spTree>
    <p:extLst>
      <p:ext uri="{BB962C8B-B14F-4D97-AF65-F5344CB8AC3E}">
        <p14:creationId xmlns:p14="http://schemas.microsoft.com/office/powerpoint/2010/main" val="196727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AEB7-10AF-DF87-1CE7-663057B5190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MODEL BUILDING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48C293-1051-88B1-56EB-A0B47DCEE6B1}"/>
              </a:ext>
            </a:extLst>
          </p:cNvPr>
          <p:cNvSpPr>
            <a:spLocks noGrp="1"/>
          </p:cNvSpPr>
          <p:nvPr>
            <p:ph idx="1"/>
          </p:nvPr>
        </p:nvSpPr>
        <p:spPr/>
        <p:txBody>
          <a:bodyPr>
            <a:normAutofit fontScale="92500" lnSpcReduction="20000"/>
          </a:bodyPr>
          <a:lstStyle/>
          <a:p>
            <a:pPr marL="742950" indent="-285750" algn="just">
              <a:lnSpc>
                <a:spcPct val="150000"/>
              </a:lnSpc>
              <a:spcAft>
                <a:spcPts val="1000"/>
              </a:spcAft>
              <a:buClrTx/>
              <a:buFont typeface="Wingdings" pitchFamily="2" charset="2"/>
              <a:buChar char="Ø"/>
            </a:pPr>
            <a:r>
              <a:rPr lang="en-US" sz="1900" dirty="0">
                <a:solidFill>
                  <a:schemeClr val="tx1">
                    <a:lumMod val="50000"/>
                  </a:schemeClr>
                </a:solidFill>
                <a:latin typeface="Times New Roman" pitchFamily="18" charset="0"/>
                <a:cs typeface="Times New Roman" pitchFamily="18" charset="0"/>
              </a:rPr>
              <a:t>Before we build the model NLP is applied to the text reviews.</a:t>
            </a:r>
          </a:p>
          <a:p>
            <a:pPr marL="742950" lvl="1" indent="-285750" algn="just">
              <a:lnSpc>
                <a:spcPct val="150000"/>
              </a:lnSpc>
              <a:spcAft>
                <a:spcPts val="1000"/>
              </a:spcAft>
              <a:buClrTx/>
              <a:buFont typeface="Wingdings" pitchFamily="2" charset="2"/>
              <a:buChar char="Ø"/>
            </a:pPr>
            <a:r>
              <a:rPr lang="en-US" sz="1900" dirty="0">
                <a:solidFill>
                  <a:schemeClr val="tx1">
                    <a:lumMod val="50000"/>
                  </a:schemeClr>
                </a:solidFill>
                <a:latin typeface="Times New Roman" pitchFamily="18" charset="0"/>
                <a:cs typeface="Times New Roman" pitchFamily="18" charset="0"/>
              </a:rPr>
              <a:t>For natural language processing python‘s </a:t>
            </a:r>
            <a:r>
              <a:rPr lang="en-US" sz="1900" b="1" dirty="0" err="1">
                <a:solidFill>
                  <a:schemeClr val="tx1">
                    <a:lumMod val="50000"/>
                  </a:schemeClr>
                </a:solidFill>
                <a:latin typeface="Times New Roman" pitchFamily="18" charset="0"/>
                <a:cs typeface="Times New Roman" pitchFamily="18" charset="0"/>
              </a:rPr>
              <a:t>nltk</a:t>
            </a:r>
            <a:r>
              <a:rPr lang="en-US" sz="1900" dirty="0">
                <a:solidFill>
                  <a:schemeClr val="tx1">
                    <a:lumMod val="50000"/>
                  </a:schemeClr>
                </a:solidFill>
                <a:latin typeface="Times New Roman" pitchFamily="18" charset="0"/>
                <a:cs typeface="Times New Roman" pitchFamily="18" charset="0"/>
              </a:rPr>
              <a:t> (Natural Language </a:t>
            </a:r>
            <a:r>
              <a:rPr lang="en-US" sz="1900" dirty="0" err="1">
                <a:solidFill>
                  <a:schemeClr val="tx1">
                    <a:lumMod val="50000"/>
                  </a:schemeClr>
                </a:solidFill>
                <a:latin typeface="Times New Roman" pitchFamily="18" charset="0"/>
                <a:cs typeface="Times New Roman" pitchFamily="18" charset="0"/>
              </a:rPr>
              <a:t>ToolKit</a:t>
            </a:r>
            <a:r>
              <a:rPr lang="en-US" sz="1900" dirty="0">
                <a:solidFill>
                  <a:schemeClr val="tx1">
                    <a:lumMod val="50000"/>
                  </a:schemeClr>
                </a:solidFill>
                <a:latin typeface="Times New Roman" pitchFamily="18" charset="0"/>
                <a:cs typeface="Times New Roman" pitchFamily="18" charset="0"/>
              </a:rPr>
              <a:t>) is used.</a:t>
            </a:r>
          </a:p>
          <a:p>
            <a:pPr marL="742950" lvl="1" indent="-285750" algn="just">
              <a:lnSpc>
                <a:spcPct val="150000"/>
              </a:lnSpc>
              <a:spcAft>
                <a:spcPts val="1000"/>
              </a:spcAft>
              <a:buClrTx/>
              <a:buFont typeface="Wingdings" pitchFamily="2" charset="2"/>
              <a:buChar char="Ø"/>
            </a:pPr>
            <a:r>
              <a:rPr lang="en-US" sz="1900" dirty="0">
                <a:solidFill>
                  <a:schemeClr val="tx1">
                    <a:lumMod val="50000"/>
                  </a:schemeClr>
                </a:solidFill>
                <a:latin typeface="Times New Roman" pitchFamily="18" charset="0"/>
                <a:cs typeface="Times New Roman" pitchFamily="18" charset="0"/>
              </a:rPr>
              <a:t>Some NLP concepts used here include:</a:t>
            </a:r>
          </a:p>
          <a:p>
            <a:pPr marL="1714500" lvl="3" algn="just">
              <a:lnSpc>
                <a:spcPct val="150000"/>
              </a:lnSpc>
              <a:spcAft>
                <a:spcPts val="1000"/>
              </a:spcAft>
              <a:buClrTx/>
              <a:buFont typeface="Courier New" panose="02070309020205020404" pitchFamily="49" charset="0"/>
              <a:buChar char="o"/>
            </a:pPr>
            <a:r>
              <a:rPr lang="en-US" sz="1900" dirty="0" err="1">
                <a:solidFill>
                  <a:schemeClr val="tx1">
                    <a:lumMod val="50000"/>
                  </a:schemeClr>
                </a:solidFill>
                <a:latin typeface="Times New Roman" pitchFamily="18" charset="0"/>
                <a:cs typeface="Times New Roman" pitchFamily="18" charset="0"/>
              </a:rPr>
              <a:t>Stopwords</a:t>
            </a:r>
            <a:endParaRPr lang="en-US" sz="1900" dirty="0">
              <a:solidFill>
                <a:schemeClr val="tx1">
                  <a:lumMod val="50000"/>
                </a:schemeClr>
              </a:solidFill>
              <a:latin typeface="Times New Roman" pitchFamily="18" charset="0"/>
              <a:cs typeface="Times New Roman" pitchFamily="18" charset="0"/>
            </a:endParaRPr>
          </a:p>
          <a:p>
            <a:pPr marL="1714500" lvl="3" algn="just">
              <a:lnSpc>
                <a:spcPct val="150000"/>
              </a:lnSpc>
              <a:spcAft>
                <a:spcPts val="1000"/>
              </a:spcAft>
              <a:buClrTx/>
              <a:buFont typeface="Courier New" panose="02070309020205020404" pitchFamily="49" charset="0"/>
              <a:buChar char="o"/>
            </a:pPr>
            <a:r>
              <a:rPr lang="en-US" sz="1900" dirty="0">
                <a:solidFill>
                  <a:schemeClr val="tx1">
                    <a:lumMod val="50000"/>
                  </a:schemeClr>
                </a:solidFill>
                <a:latin typeface="Times New Roman" pitchFamily="18" charset="0"/>
                <a:cs typeface="Times New Roman" pitchFamily="18" charset="0"/>
              </a:rPr>
              <a:t> Corpus</a:t>
            </a:r>
          </a:p>
          <a:p>
            <a:pPr marL="1714500" lvl="3" algn="just">
              <a:lnSpc>
                <a:spcPct val="150000"/>
              </a:lnSpc>
              <a:spcAft>
                <a:spcPts val="1000"/>
              </a:spcAft>
              <a:buClrTx/>
              <a:buFont typeface="Courier New" panose="02070309020205020404" pitchFamily="49" charset="0"/>
              <a:buChar char="o"/>
            </a:pPr>
            <a:r>
              <a:rPr lang="en-US" sz="1900" dirty="0">
                <a:solidFill>
                  <a:schemeClr val="tx1">
                    <a:lumMod val="50000"/>
                  </a:schemeClr>
                </a:solidFill>
                <a:latin typeface="Times New Roman" pitchFamily="18" charset="0"/>
                <a:cs typeface="Times New Roman" pitchFamily="18" charset="0"/>
              </a:rPr>
              <a:t>Porter Stemmer </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38135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986-BBF8-F71D-2DFC-1824110C4E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SPLITTING OF DATA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5A541-0D58-9A67-2D5E-C7E22C0FFB77}"/>
              </a:ext>
            </a:extLst>
          </p:cNvPr>
          <p:cNvSpPr>
            <a:spLocks noGrp="1"/>
          </p:cNvSpPr>
          <p:nvPr>
            <p:ph idx="1"/>
          </p:nvPr>
        </p:nvSpPr>
        <p:spPr>
          <a:xfrm>
            <a:off x="1101436" y="2421081"/>
            <a:ext cx="9795161" cy="3813463"/>
          </a:xfrm>
        </p:spPr>
        <p:txBody>
          <a:bodyPr>
            <a:normAutofit fontScale="92500" lnSpcReduction="10000"/>
          </a:bodyPr>
          <a:lstStyle/>
          <a:p>
            <a:pPr>
              <a:buFont typeface="Courier New" panose="02070309020205020404" pitchFamily="49" charset="0"/>
              <a:buChar char="o"/>
            </a:pPr>
            <a:r>
              <a:rPr lang="en-US" sz="2100" dirty="0">
                <a:latin typeface="Times New Roman" panose="02020603050405020304" pitchFamily="18" charset="0"/>
                <a:cs typeface="Times New Roman" panose="02020603050405020304" pitchFamily="18" charset="0"/>
              </a:rPr>
              <a:t>Removing characters that are not </a:t>
            </a:r>
            <a:r>
              <a:rPr lang="en-US" sz="2100" dirty="0" err="1">
                <a:latin typeface="Times New Roman" panose="02020603050405020304" pitchFamily="18" charset="0"/>
                <a:cs typeface="Times New Roman" panose="02020603050405020304" pitchFamily="18" charset="0"/>
              </a:rPr>
              <a:t>letters,covert</a:t>
            </a:r>
            <a:r>
              <a:rPr lang="en-US" sz="2100" dirty="0">
                <a:latin typeface="Times New Roman" panose="02020603050405020304" pitchFamily="18" charset="0"/>
                <a:cs typeface="Times New Roman" panose="02020603050405020304" pitchFamily="18" charset="0"/>
              </a:rPr>
              <a:t> text to lowercase ,stem using porter stemming appends the processed text to a list called 'corpus’.</a:t>
            </a:r>
          </a:p>
          <a:p>
            <a:pPr>
              <a:buFont typeface="Courier New" panose="02070309020205020404" pitchFamily="49" charset="0"/>
              <a:buChar char="o"/>
            </a:pPr>
            <a:r>
              <a:rPr lang="en-US" sz="2100" dirty="0">
                <a:latin typeface="Times New Roman" panose="02020603050405020304" pitchFamily="18" charset="0"/>
                <a:cs typeface="Times New Roman" panose="02020603050405020304" pitchFamily="18" charset="0"/>
              </a:rPr>
              <a:t>x  - </a:t>
            </a:r>
            <a:r>
              <a:rPr lang="en-US" sz="2100" b="1" dirty="0">
                <a:latin typeface="Times New Roman" panose="02020603050405020304" pitchFamily="18" charset="0"/>
                <a:cs typeface="Times New Roman" panose="02020603050405020304" pitchFamily="18" charset="0"/>
              </a:rPr>
              <a:t>2-dimensional </a:t>
            </a:r>
            <a:r>
              <a:rPr lang="en-US" sz="2100" b="1" dirty="0" err="1">
                <a:latin typeface="Times New Roman" panose="02020603050405020304" pitchFamily="18" charset="0"/>
                <a:cs typeface="Times New Roman" panose="02020603050405020304" pitchFamily="18" charset="0"/>
              </a:rPr>
              <a:t>numpy</a:t>
            </a:r>
            <a:r>
              <a:rPr lang="en-US" sz="2100" b="1" dirty="0">
                <a:latin typeface="Times New Roman" panose="02020603050405020304" pitchFamily="18" charset="0"/>
                <a:cs typeface="Times New Roman" panose="02020603050405020304" pitchFamily="18" charset="0"/>
              </a:rPr>
              <a:t> array </a:t>
            </a:r>
            <a:r>
              <a:rPr lang="en-US" sz="2100" dirty="0">
                <a:latin typeface="Times New Roman" panose="02020603050405020304" pitchFamily="18" charset="0"/>
                <a:cs typeface="Times New Roman" panose="02020603050405020304" pitchFamily="18" charset="0"/>
              </a:rPr>
              <a:t>where each </a:t>
            </a:r>
            <a:r>
              <a:rPr lang="en-US" sz="2100" b="1" dirty="0">
                <a:latin typeface="Times New Roman" panose="02020603050405020304" pitchFamily="18" charset="0"/>
                <a:cs typeface="Times New Roman" panose="02020603050405020304" pitchFamily="18" charset="0"/>
              </a:rPr>
              <a:t>row</a:t>
            </a:r>
            <a:r>
              <a:rPr lang="en-US" sz="2100" dirty="0">
                <a:latin typeface="Times New Roman" panose="02020603050405020304" pitchFamily="18" charset="0"/>
                <a:cs typeface="Times New Roman" panose="02020603050405020304" pitchFamily="18" charset="0"/>
              </a:rPr>
              <a:t> corresponds to </a:t>
            </a:r>
            <a:r>
              <a:rPr lang="en-US" sz="2100" b="1" dirty="0">
                <a:latin typeface="Times New Roman" panose="02020603050405020304" pitchFamily="18" charset="0"/>
                <a:cs typeface="Times New Roman" panose="02020603050405020304" pitchFamily="18" charset="0"/>
              </a:rPr>
              <a:t>a document </a:t>
            </a:r>
            <a:r>
              <a:rPr lang="en-US" sz="2100" dirty="0">
                <a:latin typeface="Times New Roman" panose="02020603050405020304" pitchFamily="18" charset="0"/>
                <a:cs typeface="Times New Roman" panose="02020603050405020304" pitchFamily="18" charset="0"/>
              </a:rPr>
              <a:t>in the corpus and each </a:t>
            </a:r>
            <a:r>
              <a:rPr lang="en-US" sz="2100" b="1" dirty="0">
                <a:latin typeface="Times New Roman" panose="02020603050405020304" pitchFamily="18" charset="0"/>
                <a:cs typeface="Times New Roman" panose="02020603050405020304" pitchFamily="18" charset="0"/>
              </a:rPr>
              <a:t>column </a:t>
            </a:r>
            <a:r>
              <a:rPr lang="en-US" sz="2100" dirty="0">
                <a:latin typeface="Times New Roman" panose="02020603050405020304" pitchFamily="18" charset="0"/>
                <a:cs typeface="Times New Roman" panose="02020603050405020304" pitchFamily="18" charset="0"/>
              </a:rPr>
              <a:t>corresponds to a </a:t>
            </a:r>
            <a:r>
              <a:rPr lang="en-US" sz="2100" b="1" dirty="0">
                <a:latin typeface="Times New Roman" panose="02020603050405020304" pitchFamily="18" charset="0"/>
                <a:cs typeface="Times New Roman" panose="02020603050405020304" pitchFamily="18" charset="0"/>
              </a:rPr>
              <a:t>token in the vocabulary</a:t>
            </a:r>
            <a:r>
              <a:rPr lang="en-US" sz="2100" dirty="0">
                <a:latin typeface="Times New Roman" panose="02020603050405020304" pitchFamily="18" charset="0"/>
                <a:cs typeface="Times New Roman" panose="02020603050405020304" pitchFamily="18" charset="0"/>
              </a:rPr>
              <a:t>. The values in the matrix represent the count of the corresponding token in the corresponding document.</a:t>
            </a:r>
          </a:p>
          <a:p>
            <a:pPr>
              <a:buFont typeface="Courier New" panose="02070309020205020404" pitchFamily="49" charset="0"/>
              <a:buChar char="o"/>
            </a:pPr>
            <a:r>
              <a:rPr lang="en-US" sz="2100" dirty="0">
                <a:latin typeface="Times New Roman" panose="02020603050405020304" pitchFamily="18" charset="0"/>
                <a:cs typeface="Times New Roman" panose="02020603050405020304" pitchFamily="18" charset="0"/>
              </a:rPr>
              <a:t>y-array which contain target values for each document in the corpus.(feedback column)</a:t>
            </a:r>
          </a:p>
          <a:p>
            <a:pPr>
              <a:buFont typeface="Courier New" panose="02070309020205020404" pitchFamily="49" charset="0"/>
              <a:buChar char="o"/>
            </a:pPr>
            <a:r>
              <a:rPr lang="en-US" sz="2100" dirty="0">
                <a:solidFill>
                  <a:schemeClr val="tx1">
                    <a:lumMod val="50000"/>
                  </a:schemeClr>
                </a:solidFill>
                <a:latin typeface="Times New Roman" panose="02020603050405020304" pitchFamily="18" charset="0"/>
                <a:cs typeface="Times New Roman" pitchFamily="18" charset="0"/>
              </a:rPr>
              <a:t>The </a:t>
            </a:r>
            <a:r>
              <a:rPr lang="en-US" sz="2100">
                <a:solidFill>
                  <a:schemeClr val="tx1">
                    <a:lumMod val="50000"/>
                  </a:schemeClr>
                </a:solidFill>
                <a:latin typeface="Times New Roman" panose="02020603050405020304" pitchFamily="18" charset="0"/>
                <a:cs typeface="Times New Roman" pitchFamily="18" charset="0"/>
              </a:rPr>
              <a:t>train sets </a:t>
            </a:r>
            <a:r>
              <a:rPr lang="en-US" sz="2100" dirty="0">
                <a:solidFill>
                  <a:schemeClr val="tx1">
                    <a:lumMod val="50000"/>
                  </a:schemeClr>
                </a:solidFill>
                <a:latin typeface="Times New Roman" panose="02020603050405020304" pitchFamily="18" charset="0"/>
                <a:cs typeface="Times New Roman" pitchFamily="18" charset="0"/>
              </a:rPr>
              <a:t>and </a:t>
            </a:r>
            <a:r>
              <a:rPr lang="en-US" sz="2100">
                <a:solidFill>
                  <a:schemeClr val="tx1">
                    <a:lumMod val="50000"/>
                  </a:schemeClr>
                </a:solidFill>
                <a:latin typeface="Times New Roman" panose="02020603050405020304" pitchFamily="18" charset="0"/>
                <a:cs typeface="Times New Roman" pitchFamily="18" charset="0"/>
              </a:rPr>
              <a:t>test sets </a:t>
            </a:r>
            <a:r>
              <a:rPr lang="en-US" sz="2100" dirty="0">
                <a:solidFill>
                  <a:schemeClr val="tx1">
                    <a:lumMod val="50000"/>
                  </a:schemeClr>
                </a:solidFill>
                <a:latin typeface="Times New Roman" panose="02020603050405020304" pitchFamily="18" charset="0"/>
                <a:cs typeface="Times New Roman" pitchFamily="18" charset="0"/>
              </a:rPr>
              <a:t>are made </a:t>
            </a:r>
            <a:r>
              <a:rPr lang="en-US" sz="2100" b="1" dirty="0">
                <a:solidFill>
                  <a:schemeClr val="tx1">
                    <a:lumMod val="50000"/>
                  </a:schemeClr>
                </a:solidFill>
                <a:latin typeface="Times New Roman" panose="02020603050405020304" pitchFamily="18" charset="0"/>
                <a:cs typeface="Times New Roman" pitchFamily="18" charset="0"/>
              </a:rPr>
              <a:t>with 80-20 manner</a:t>
            </a:r>
            <a:r>
              <a:rPr lang="en-US" sz="2100" dirty="0">
                <a:solidFill>
                  <a:schemeClr val="tx1">
                    <a:lumMod val="50000"/>
                  </a:schemeClr>
                </a:solidFill>
                <a:latin typeface="Times New Roman" pitchFamily="18" charset="0"/>
                <a:cs typeface="Times New Roman" pitchFamily="18" charset="0"/>
              </a:rPr>
              <a:t>.</a:t>
            </a:r>
          </a:p>
          <a:p>
            <a:pPr>
              <a:buFont typeface="Courier New" panose="02070309020205020404" pitchFamily="49" charset="0"/>
              <a:buChar char="o"/>
            </a:pPr>
            <a:r>
              <a:rPr lang="en-US" sz="2100" dirty="0">
                <a:solidFill>
                  <a:schemeClr val="tx1">
                    <a:lumMod val="50000"/>
                  </a:schemeClr>
                </a:solidFill>
                <a:latin typeface="Times New Roman" pitchFamily="18" charset="0"/>
                <a:cs typeface="Times New Roman" pitchFamily="18" charset="0"/>
              </a:rPr>
              <a:t>To normalize and scale the data</a:t>
            </a:r>
            <a:r>
              <a:rPr lang="en-US" sz="2100" b="1" dirty="0">
                <a:solidFill>
                  <a:schemeClr val="tx1">
                    <a:lumMod val="50000"/>
                  </a:schemeClr>
                </a:solidFill>
                <a:latin typeface="Times New Roman" panose="02020603050405020304" pitchFamily="18" charset="0"/>
                <a:cs typeface="Times New Roman" pitchFamily="18" charset="0"/>
              </a:rPr>
              <a:t>, </a:t>
            </a:r>
            <a:r>
              <a:rPr lang="en-US" sz="2100" b="1" dirty="0" err="1">
                <a:solidFill>
                  <a:schemeClr val="tx1">
                    <a:lumMod val="50000"/>
                  </a:schemeClr>
                </a:solidFill>
                <a:latin typeface="Times New Roman" panose="02020603050405020304" pitchFamily="18" charset="0"/>
                <a:cs typeface="Times New Roman" pitchFamily="18" charset="0"/>
              </a:rPr>
              <a:t>MinMaxScaler</a:t>
            </a:r>
            <a:r>
              <a:rPr lang="en-US" sz="2100" b="1" dirty="0">
                <a:solidFill>
                  <a:schemeClr val="tx1">
                    <a:lumMod val="50000"/>
                  </a:schemeClr>
                </a:solidFill>
                <a:latin typeface="Times New Roman" panose="02020603050405020304" pitchFamily="18" charset="0"/>
                <a:cs typeface="Times New Roman" pitchFamily="18" charset="0"/>
              </a:rPr>
              <a:t>  </a:t>
            </a:r>
            <a:r>
              <a:rPr lang="en-US" sz="2100" dirty="0">
                <a:solidFill>
                  <a:schemeClr val="tx1">
                    <a:lumMod val="50000"/>
                  </a:schemeClr>
                </a:solidFill>
                <a:latin typeface="Times New Roman" panose="02020603050405020304" pitchFamily="18" charset="0"/>
                <a:cs typeface="Times New Roman" pitchFamily="18" charset="0"/>
              </a:rPr>
              <a:t>is applied</a:t>
            </a:r>
          </a:p>
          <a:p>
            <a:pPr marL="914400" lvl="2" indent="0" algn="just">
              <a:spcAft>
                <a:spcPts val="1000"/>
              </a:spcAft>
              <a:buClrTx/>
              <a:buNone/>
            </a:pPr>
            <a:r>
              <a:rPr lang="en-US" sz="2100" dirty="0" err="1">
                <a:solidFill>
                  <a:schemeClr val="tx1">
                    <a:lumMod val="50000"/>
                  </a:schemeClr>
                </a:solidFill>
                <a:latin typeface="Times New Roman" panose="02020603050405020304" pitchFamily="18" charset="0"/>
                <a:cs typeface="Times New Roman" pitchFamily="18" charset="0"/>
              </a:rPr>
              <a:t>MinMaxScaler</a:t>
            </a:r>
            <a:r>
              <a:rPr lang="en-US" sz="2100" dirty="0">
                <a:solidFill>
                  <a:schemeClr val="tx1">
                    <a:lumMod val="50000"/>
                  </a:schemeClr>
                </a:solidFill>
                <a:latin typeface="Times New Roman" panose="02020603050405020304" pitchFamily="18" charset="0"/>
                <a:cs typeface="Times New Roman" pitchFamily="18" charset="0"/>
              </a:rPr>
              <a:t> subtracts the minimum value in the feature and then divides by the 	range. The range is the difference between the original maximum and original minimum. The default range for the feature returned by </a:t>
            </a:r>
            <a:r>
              <a:rPr lang="en-US" sz="2100" dirty="0" err="1">
                <a:solidFill>
                  <a:schemeClr val="tx1">
                    <a:lumMod val="50000"/>
                  </a:schemeClr>
                </a:solidFill>
                <a:latin typeface="Times New Roman" panose="02020603050405020304" pitchFamily="18" charset="0"/>
                <a:cs typeface="Times New Roman" pitchFamily="18" charset="0"/>
              </a:rPr>
              <a:t>MinMaxScaler</a:t>
            </a:r>
            <a:r>
              <a:rPr lang="en-US" sz="2100" dirty="0">
                <a:solidFill>
                  <a:schemeClr val="tx1">
                    <a:lumMod val="50000"/>
                  </a:schemeClr>
                </a:solidFill>
                <a:latin typeface="Times New Roman" panose="02020603050405020304" pitchFamily="18" charset="0"/>
                <a:cs typeface="Times New Roman" pitchFamily="18" charset="0"/>
              </a:rPr>
              <a:t> is 0 to 1. </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57494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84DA-D2DB-405A-05B4-48542DD5B6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Building Classification Models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CE5740-4CC9-D455-D656-BA6FCE1B4B49}"/>
              </a:ext>
            </a:extLst>
          </p:cNvPr>
          <p:cNvSpPr>
            <a:spLocks noGrp="1"/>
          </p:cNvSpPr>
          <p:nvPr>
            <p:ph idx="1"/>
          </p:nvPr>
        </p:nvSpPr>
        <p:spPr/>
        <p:txBody>
          <a:bodyPr/>
          <a:lstStyle/>
          <a:p>
            <a:pPr marL="0" indent="0">
              <a:buClr>
                <a:schemeClr val="tx1"/>
              </a:buClr>
              <a:buNone/>
            </a:pPr>
            <a:r>
              <a:rPr lang="en-US" sz="2400" dirty="0">
                <a:solidFill>
                  <a:schemeClr val="tx1">
                    <a:lumMod val="50000"/>
                  </a:schemeClr>
                </a:solidFill>
                <a:latin typeface="Times New Roman" pitchFamily="18" charset="0"/>
                <a:cs typeface="Times New Roman" pitchFamily="18" charset="0"/>
              </a:rPr>
              <a:t>Before we go to model building let us go through some </a:t>
            </a:r>
            <a:r>
              <a:rPr lang="en-US" sz="2400" b="1" dirty="0">
                <a:solidFill>
                  <a:schemeClr val="tx1">
                    <a:lumMod val="50000"/>
                  </a:schemeClr>
                </a:solidFill>
                <a:latin typeface="Times New Roman" pitchFamily="18" charset="0"/>
                <a:cs typeface="Times New Roman" pitchFamily="18" charset="0"/>
              </a:rPr>
              <a:t>performance measures</a:t>
            </a:r>
          </a:p>
          <a:p>
            <a:pPr marL="1657350" lvl="3" indent="-285750" algn="just">
              <a:spcAft>
                <a:spcPts val="1000"/>
              </a:spcAft>
              <a:buClrTx/>
              <a:buFont typeface="Wingdings" pitchFamily="2" charset="2"/>
              <a:buChar char="§"/>
            </a:pPr>
            <a:r>
              <a:rPr lang="en-US" sz="2400" b="1" dirty="0">
                <a:latin typeface="Times New Roman" pitchFamily="18" charset="0"/>
                <a:cs typeface="Times New Roman" pitchFamily="18" charset="0"/>
              </a:rPr>
              <a:t>True Positives (TP)</a:t>
            </a:r>
            <a:r>
              <a:rPr lang="en-US" sz="2400" dirty="0">
                <a:latin typeface="Times New Roman" pitchFamily="18" charset="0"/>
                <a:cs typeface="Times New Roman" pitchFamily="18" charset="0"/>
              </a:rPr>
              <a:t> </a:t>
            </a:r>
          </a:p>
          <a:p>
            <a:pPr marL="1657350" lvl="3" indent="-285750" algn="just">
              <a:spcAft>
                <a:spcPts val="1000"/>
              </a:spcAft>
              <a:buClrTx/>
              <a:buFont typeface="Wingdings" pitchFamily="2" charset="2"/>
              <a:buChar char="§"/>
            </a:pPr>
            <a:r>
              <a:rPr lang="en-US" sz="2400" b="1" dirty="0">
                <a:latin typeface="Times New Roman" pitchFamily="18" charset="0"/>
                <a:cs typeface="Times New Roman" pitchFamily="18" charset="0"/>
              </a:rPr>
              <a:t>True Negatives (TN)</a:t>
            </a:r>
            <a:r>
              <a:rPr lang="en-US" sz="2400" dirty="0">
                <a:latin typeface="Times New Roman" pitchFamily="18" charset="0"/>
                <a:cs typeface="Times New Roman" pitchFamily="18" charset="0"/>
              </a:rPr>
              <a:t> </a:t>
            </a:r>
          </a:p>
          <a:p>
            <a:pPr marL="1657350" lvl="3" indent="-285750" algn="just">
              <a:spcAft>
                <a:spcPts val="1000"/>
              </a:spcAft>
              <a:buClrTx/>
              <a:buFont typeface="Wingdings" pitchFamily="2" charset="2"/>
              <a:buChar char="§"/>
            </a:pPr>
            <a:r>
              <a:rPr lang="en-US" sz="2400" b="1" dirty="0">
                <a:latin typeface="Times New Roman" pitchFamily="18" charset="0"/>
                <a:cs typeface="Times New Roman" pitchFamily="18" charset="0"/>
              </a:rPr>
              <a:t>False Positives (FP)</a:t>
            </a:r>
            <a:r>
              <a:rPr lang="en-US" sz="2400" dirty="0">
                <a:latin typeface="Times New Roman" pitchFamily="18" charset="0"/>
                <a:cs typeface="Times New Roman" pitchFamily="18" charset="0"/>
              </a:rPr>
              <a:t> </a:t>
            </a:r>
          </a:p>
          <a:p>
            <a:pPr marL="1657350" lvl="3" indent="-285750" algn="just">
              <a:spcAft>
                <a:spcPts val="1000"/>
              </a:spcAft>
              <a:buClrTx/>
              <a:buFont typeface="Wingdings" pitchFamily="2" charset="2"/>
              <a:buChar char="§"/>
            </a:pPr>
            <a:r>
              <a:rPr lang="en-US" sz="2400" b="1" dirty="0">
                <a:latin typeface="Times New Roman" pitchFamily="18" charset="0"/>
                <a:cs typeface="Times New Roman" pitchFamily="18" charset="0"/>
              </a:rPr>
              <a:t>False Negatives (FN)</a:t>
            </a:r>
            <a:endParaRPr lang="en-US" sz="2400" dirty="0">
              <a:solidFill>
                <a:schemeClr val="tx1">
                  <a:lumMod val="50000"/>
                </a:schemeClr>
              </a:solidFill>
              <a:latin typeface="Times New Roman" pitchFamily="18" charset="0"/>
              <a:cs typeface="Times New Roman" pitchFamily="18" charset="0"/>
            </a:endParaRPr>
          </a:p>
          <a:p>
            <a:pPr>
              <a:buClr>
                <a:schemeClr val="tx1"/>
              </a:buClr>
              <a:buFont typeface="Wingdings" panose="05000000000000000000" pitchFamily="2" charset="2"/>
              <a:buChar char="§"/>
            </a:pPr>
            <a:endParaRPr lang="en-US" sz="2400" b="1" dirty="0">
              <a:solidFill>
                <a:schemeClr val="tx1">
                  <a:lumMod val="50000"/>
                </a:schemeClr>
              </a:solidFill>
              <a:latin typeface="Times New Roman" pitchFamily="18" charset="0"/>
              <a:cs typeface="Times New Roman" pitchFamily="18" charset="0"/>
            </a:endParaRPr>
          </a:p>
          <a:p>
            <a:pPr marL="0" indent="0">
              <a:buClr>
                <a:schemeClr val="tx1"/>
              </a:buClr>
              <a:buNone/>
            </a:pPr>
            <a:endParaRPr lang="en-IN" dirty="0"/>
          </a:p>
        </p:txBody>
      </p:sp>
      <p:pic>
        <p:nvPicPr>
          <p:cNvPr id="4" name="Picture 3">
            <a:extLst>
              <a:ext uri="{FF2B5EF4-FFF2-40B4-BE49-F238E27FC236}">
                <a16:creationId xmlns:a16="http://schemas.microsoft.com/office/drawing/2014/main" id="{70C12D81-3A22-FCBD-06CD-4138574ED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24654"/>
            <a:ext cx="4874481" cy="122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580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291E-1EE4-3019-23FD-39239ABFD77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PERFORMANCE MEASURE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7AF10-4E0F-6F10-D5D7-1E4C840F992C}"/>
              </a:ext>
            </a:extLst>
          </p:cNvPr>
          <p:cNvSpPr>
            <a:spLocks noGrp="1"/>
          </p:cNvSpPr>
          <p:nvPr>
            <p:ph idx="1"/>
          </p:nvPr>
        </p:nvSpPr>
        <p:spPr>
          <a:xfrm>
            <a:off x="820616" y="2556932"/>
            <a:ext cx="7444153" cy="3318936"/>
          </a:xfrm>
        </p:spPr>
        <p:txBody>
          <a:bodyPr>
            <a:normAutofit fontScale="92500" lnSpcReduction="10000"/>
          </a:bodyPr>
          <a:lstStyle/>
          <a:p>
            <a:pPr marL="571500" indent="-457200" algn="just">
              <a:spcAft>
                <a:spcPts val="1000"/>
              </a:spcAft>
              <a:buClrTx/>
              <a:buFont typeface="Courier New" panose="02070309020205020404" pitchFamily="49" charset="0"/>
              <a:buChar char="o"/>
            </a:pPr>
            <a:r>
              <a:rPr lang="en-US" sz="1800" b="1" dirty="0">
                <a:latin typeface="Times New Roman" panose="02020603050405020304" pitchFamily="18" charset="0"/>
                <a:cs typeface="Times New Roman" pitchFamily="18" charset="0"/>
              </a:rPr>
              <a:t>Accuracy</a:t>
            </a:r>
            <a:r>
              <a:rPr lang="en-US" sz="1800" dirty="0">
                <a:latin typeface="Times New Roman" panose="02020603050405020304" pitchFamily="18" charset="0"/>
                <a:cs typeface="Times New Roman" pitchFamily="18" charset="0"/>
              </a:rPr>
              <a:t> - Accuracy is the most intuitive performance measure and it is simply a ratio of correctly predicted observation to the total observations.</a:t>
            </a:r>
          </a:p>
          <a:p>
            <a:pPr marL="571500" indent="-457200" algn="just">
              <a:spcAft>
                <a:spcPts val="1000"/>
              </a:spcAft>
              <a:buClrTx/>
              <a:buFont typeface="Courier New" panose="02070309020205020404" pitchFamily="49" charset="0"/>
              <a:buChar char="o"/>
            </a:pPr>
            <a:r>
              <a:rPr lang="en-US" sz="1800" b="1" dirty="0">
                <a:latin typeface="Times New Roman" panose="02020603050405020304" pitchFamily="18" charset="0"/>
                <a:cs typeface="Times New Roman" pitchFamily="18" charset="0"/>
              </a:rPr>
              <a:t>Precision</a:t>
            </a:r>
            <a:r>
              <a:rPr lang="en-US" sz="1800" dirty="0">
                <a:latin typeface="Times New Roman" pitchFamily="18" charset="0"/>
                <a:cs typeface="Times New Roman" pitchFamily="18" charset="0"/>
              </a:rPr>
              <a:t> - Precision is the ratio of correctly predicted positive observations to the total predicted positive observations. </a:t>
            </a:r>
          </a:p>
          <a:p>
            <a:pPr marL="571500" indent="-457200" algn="just">
              <a:spcAft>
                <a:spcPts val="1000"/>
              </a:spcAft>
              <a:buClrTx/>
              <a:buFont typeface="Courier New" panose="02070309020205020404" pitchFamily="49" charset="0"/>
              <a:buChar char="o"/>
            </a:pPr>
            <a:r>
              <a:rPr lang="en-US" sz="1800" b="1" dirty="0">
                <a:latin typeface="Times New Roman" panose="02020603050405020304" pitchFamily="18" charset="0"/>
                <a:cs typeface="Times New Roman" pitchFamily="18" charset="0"/>
              </a:rPr>
              <a:t>Recall</a:t>
            </a:r>
            <a:r>
              <a:rPr lang="en-US" sz="1800" dirty="0">
                <a:latin typeface="Times New Roman" panose="02020603050405020304" pitchFamily="18" charset="0"/>
                <a:cs typeface="Times New Roman" pitchFamily="18" charset="0"/>
              </a:rPr>
              <a:t> (Sensitivity) - Recall is the ratio of correctly predicted positive observations to the all observations in actual class – yes</a:t>
            </a:r>
          </a:p>
          <a:p>
            <a:pPr marL="571500" indent="-457200" algn="just">
              <a:spcAft>
                <a:spcPts val="1000"/>
              </a:spcAft>
              <a:buClrTx/>
              <a:buFont typeface="Courier New" panose="02070309020205020404" pitchFamily="49" charset="0"/>
              <a:buChar char="o"/>
            </a:pPr>
            <a:r>
              <a:rPr lang="en-US" sz="1800" b="1" dirty="0">
                <a:latin typeface="Times New Roman" panose="02020603050405020304" pitchFamily="18" charset="0"/>
                <a:cs typeface="Times New Roman" pitchFamily="18" charset="0"/>
              </a:rPr>
              <a:t>F1 Score  - </a:t>
            </a:r>
            <a:r>
              <a:rPr lang="en-US" sz="1800" dirty="0">
                <a:latin typeface="Times New Roman" panose="02020603050405020304" pitchFamily="18" charset="0"/>
                <a:cs typeface="Times New Roman" pitchFamily="18" charset="0"/>
              </a:rPr>
              <a:t>It</a:t>
            </a:r>
            <a:r>
              <a:rPr lang="en-US" sz="1800" b="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is the weighted average of Precision and Recall. Therefore, this score takes both false positives and false negatives into account. </a:t>
            </a:r>
          </a:p>
          <a:p>
            <a:pPr marL="571500" indent="-457200" algn="just">
              <a:spcAft>
                <a:spcPts val="1000"/>
              </a:spcAft>
              <a:buClrTx/>
              <a:buFont typeface="Courier New" panose="02070309020205020404" pitchFamily="49" charset="0"/>
              <a:buChar char="o"/>
            </a:pPr>
            <a:r>
              <a:rPr lang="en-US" sz="1800" b="1" dirty="0">
                <a:latin typeface="Times New Roman" panose="02020603050405020304" pitchFamily="18" charset="0"/>
                <a:cs typeface="Times New Roman" pitchFamily="18" charset="0"/>
              </a:rPr>
              <a:t>Specificity</a:t>
            </a:r>
            <a:r>
              <a:rPr lang="en-US" sz="1800" dirty="0">
                <a:latin typeface="Times New Roman" panose="02020603050405020304" pitchFamily="18" charset="0"/>
                <a:cs typeface="Times New Roman" pitchFamily="18" charset="0"/>
              </a:rPr>
              <a:t>-It is also called true negative </a:t>
            </a:r>
            <a:r>
              <a:rPr lang="en-US" sz="1800" dirty="0" err="1">
                <a:latin typeface="Times New Roman" panose="02020603050405020304" pitchFamily="18" charset="0"/>
                <a:cs typeface="Times New Roman" pitchFamily="18" charset="0"/>
              </a:rPr>
              <a:t>rate.The</a:t>
            </a:r>
            <a:r>
              <a:rPr lang="en-US" sz="1800" dirty="0">
                <a:latin typeface="Times New Roman" panose="02020603050405020304" pitchFamily="18" charset="0"/>
                <a:cs typeface="Times New Roman" pitchFamily="18" charset="0"/>
              </a:rPr>
              <a:t> best specificity is 1.0 whereas the worst is 0.0</a:t>
            </a:r>
          </a:p>
          <a:p>
            <a:endParaRPr lang="en-IN" dirty="0"/>
          </a:p>
        </p:txBody>
      </p:sp>
      <p:pic>
        <p:nvPicPr>
          <p:cNvPr id="4" name="Picture 3">
            <a:extLst>
              <a:ext uri="{FF2B5EF4-FFF2-40B4-BE49-F238E27FC236}">
                <a16:creationId xmlns:a16="http://schemas.microsoft.com/office/drawing/2014/main" id="{2D7FA3C9-D513-96B3-67EC-7A5A0499A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607" y="2874107"/>
            <a:ext cx="293332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74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950D-802E-EC00-4585-1E51BD9979EA}"/>
              </a:ext>
            </a:extLst>
          </p:cNvPr>
          <p:cNvSpPr>
            <a:spLocks noGrp="1"/>
          </p:cNvSpPr>
          <p:nvPr>
            <p:ph type="title"/>
          </p:nvPr>
        </p:nvSpPr>
        <p:spPr>
          <a:xfrm>
            <a:off x="1198687" y="1079738"/>
            <a:ext cx="5122983" cy="1303867"/>
          </a:xfrm>
        </p:spPr>
        <p:txBody>
          <a:bodyPr>
            <a:normAutofit fontScale="90000"/>
          </a:bodyPr>
          <a:lstStyle/>
          <a:p>
            <a:r>
              <a:rPr lang="en-US" b="1" dirty="0">
                <a:latin typeface="Times New Roman" panose="02020603050405020304" pitchFamily="18" charset="0"/>
                <a:cs typeface="Times New Roman" panose="02020603050405020304" pitchFamily="18" charset="0"/>
              </a:rPr>
              <a:t>Random </a:t>
            </a:r>
            <a:r>
              <a:rPr lang="en-US" b="1" dirty="0" err="1">
                <a:latin typeface="Times New Roman" panose="02020603050405020304" pitchFamily="18" charset="0"/>
                <a:cs typeface="Times New Roman" panose="02020603050405020304" pitchFamily="18" charset="0"/>
              </a:rPr>
              <a:t>forrest</a:t>
            </a:r>
            <a:r>
              <a:rPr lang="en-US" b="1" dirty="0">
                <a:latin typeface="Times New Roman" panose="02020603050405020304" pitchFamily="18" charset="0"/>
                <a:cs typeface="Times New Roman" panose="02020603050405020304" pitchFamily="18" charset="0"/>
              </a:rPr>
              <a:t> classifier</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25D3B-8AF1-7B0E-8C3E-BBD1A774188A}"/>
              </a:ext>
            </a:extLst>
          </p:cNvPr>
          <p:cNvSpPr txBox="1"/>
          <p:nvPr/>
        </p:nvSpPr>
        <p:spPr>
          <a:xfrm>
            <a:off x="1547447" y="2383605"/>
            <a:ext cx="5011614" cy="615553"/>
          </a:xfrm>
          <a:prstGeom prst="rect">
            <a:avLst/>
          </a:prstGeom>
          <a:noFill/>
        </p:spPr>
        <p:txBody>
          <a:bodyPr wrap="square" rtlCol="0">
            <a:spAutoFit/>
          </a:bodyPr>
          <a:lstStyle/>
          <a:p>
            <a:r>
              <a:rPr lang="en-US" sz="1600" dirty="0">
                <a:solidFill>
                  <a:schemeClr val="tx1">
                    <a:lumMod val="50000"/>
                  </a:schemeClr>
                </a:solidFill>
                <a:latin typeface="Times New Roman" pitchFamily="18" charset="0"/>
                <a:cs typeface="Times New Roman" pitchFamily="18" charset="0"/>
              </a:rPr>
              <a:t>from </a:t>
            </a:r>
            <a:r>
              <a:rPr lang="en-US" sz="1600" dirty="0" err="1">
                <a:solidFill>
                  <a:schemeClr val="tx1">
                    <a:lumMod val="50000"/>
                  </a:schemeClr>
                </a:solidFill>
                <a:latin typeface="Times New Roman" pitchFamily="18" charset="0"/>
                <a:cs typeface="Times New Roman" pitchFamily="18" charset="0"/>
              </a:rPr>
              <a:t>sklearn.ensemble</a:t>
            </a:r>
            <a:r>
              <a:rPr lang="en-US" sz="1600" dirty="0">
                <a:solidFill>
                  <a:schemeClr val="tx1">
                    <a:lumMod val="50000"/>
                  </a:schemeClr>
                </a:solidFill>
                <a:latin typeface="Times New Roman" pitchFamily="18" charset="0"/>
                <a:cs typeface="Times New Roman" pitchFamily="18" charset="0"/>
              </a:rPr>
              <a:t> import </a:t>
            </a:r>
            <a:r>
              <a:rPr lang="en-US" sz="1600" dirty="0" err="1">
                <a:solidFill>
                  <a:schemeClr val="tx1">
                    <a:lumMod val="50000"/>
                  </a:schemeClr>
                </a:solidFill>
                <a:latin typeface="Times New Roman" pitchFamily="18" charset="0"/>
                <a:cs typeface="Times New Roman" pitchFamily="18" charset="0"/>
              </a:rPr>
              <a:t>RandomForestClassifier</a:t>
            </a:r>
            <a:endParaRPr lang="en-US" sz="1600" dirty="0">
              <a:solidFill>
                <a:schemeClr val="tx1">
                  <a:lumMod val="50000"/>
                </a:schemeClr>
              </a:solidFill>
              <a:latin typeface="Times New Roman" pitchFamily="18" charset="0"/>
              <a:cs typeface="Times New Roman" pitchFamily="18" charset="0"/>
            </a:endParaRPr>
          </a:p>
          <a:p>
            <a:endParaRPr lang="en-IN" dirty="0"/>
          </a:p>
        </p:txBody>
      </p:sp>
      <p:sp>
        <p:nvSpPr>
          <p:cNvPr id="6" name="TextBox 5">
            <a:extLst>
              <a:ext uri="{FF2B5EF4-FFF2-40B4-BE49-F238E27FC236}">
                <a16:creationId xmlns:a16="http://schemas.microsoft.com/office/drawing/2014/main" id="{507185D4-8EB4-F3E7-244C-CDDE195916D3}"/>
              </a:ext>
            </a:extLst>
          </p:cNvPr>
          <p:cNvSpPr txBox="1"/>
          <p:nvPr/>
        </p:nvSpPr>
        <p:spPr>
          <a:xfrm>
            <a:off x="7429499" y="937055"/>
            <a:ext cx="3229706"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Logistic Regression</a:t>
            </a: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528A39-954D-BC2D-F02A-D673CC9BFCA2}"/>
              </a:ext>
            </a:extLst>
          </p:cNvPr>
          <p:cNvSpPr txBox="1"/>
          <p:nvPr/>
        </p:nvSpPr>
        <p:spPr>
          <a:xfrm flipH="1">
            <a:off x="6522727" y="2383605"/>
            <a:ext cx="4875036" cy="615553"/>
          </a:xfrm>
          <a:prstGeom prst="rect">
            <a:avLst/>
          </a:prstGeom>
          <a:noFill/>
        </p:spPr>
        <p:txBody>
          <a:bodyPr wrap="square" rtlCol="0">
            <a:spAutoFit/>
          </a:bodyPr>
          <a:lstStyle/>
          <a:p>
            <a:r>
              <a:rPr lang="en-US" sz="1600" dirty="0">
                <a:solidFill>
                  <a:schemeClr val="tx1">
                    <a:lumMod val="50000"/>
                  </a:schemeClr>
                </a:solidFill>
                <a:latin typeface="Times New Roman" panose="02020603050405020304" pitchFamily="18" charset="0"/>
                <a:cs typeface="Times New Roman" pitchFamily="18" charset="0"/>
              </a:rPr>
              <a:t>from </a:t>
            </a:r>
            <a:r>
              <a:rPr lang="en-US" sz="1600" dirty="0" err="1">
                <a:solidFill>
                  <a:schemeClr val="tx1">
                    <a:lumMod val="50000"/>
                  </a:schemeClr>
                </a:solidFill>
                <a:latin typeface="Times New Roman" panose="02020603050405020304" pitchFamily="18" charset="0"/>
                <a:cs typeface="Times New Roman" pitchFamily="18" charset="0"/>
              </a:rPr>
              <a:t>sklearn.linear_model</a:t>
            </a:r>
            <a:r>
              <a:rPr lang="en-US" sz="1600" dirty="0">
                <a:solidFill>
                  <a:schemeClr val="tx1">
                    <a:lumMod val="50000"/>
                  </a:schemeClr>
                </a:solidFill>
                <a:latin typeface="Times New Roman" panose="02020603050405020304" pitchFamily="18" charset="0"/>
                <a:cs typeface="Times New Roman" pitchFamily="18" charset="0"/>
              </a:rPr>
              <a:t> import </a:t>
            </a:r>
            <a:r>
              <a:rPr lang="en-US" sz="1600" dirty="0" err="1">
                <a:solidFill>
                  <a:schemeClr val="tx1">
                    <a:lumMod val="50000"/>
                  </a:schemeClr>
                </a:solidFill>
                <a:latin typeface="Times New Roman" panose="02020603050405020304" pitchFamily="18" charset="0"/>
                <a:cs typeface="Times New Roman" pitchFamily="18" charset="0"/>
              </a:rPr>
              <a:t>LogisticRegression</a:t>
            </a:r>
            <a:endParaRPr lang="en-US" sz="1600" dirty="0">
              <a:solidFill>
                <a:schemeClr val="tx1">
                  <a:lumMod val="50000"/>
                </a:schemeClr>
              </a:solidFill>
              <a:latin typeface="Times New Roman" panose="02020603050405020304" pitchFamily="18" charset="0"/>
              <a:cs typeface="Times New Roman" pitchFamily="18" charset="0"/>
            </a:endParaRPr>
          </a:p>
          <a:p>
            <a:endParaRPr lang="en-IN" dirty="0"/>
          </a:p>
        </p:txBody>
      </p:sp>
      <p:pic>
        <p:nvPicPr>
          <p:cNvPr id="8" name="Picture 7">
            <a:extLst>
              <a:ext uri="{FF2B5EF4-FFF2-40B4-BE49-F238E27FC236}">
                <a16:creationId xmlns:a16="http://schemas.microsoft.com/office/drawing/2014/main" id="{821C2BB3-3B85-91F5-79B2-8D2D065855D9}"/>
              </a:ext>
            </a:extLst>
          </p:cNvPr>
          <p:cNvPicPr>
            <a:picLocks noChangeAspect="1"/>
          </p:cNvPicPr>
          <p:nvPr/>
        </p:nvPicPr>
        <p:blipFill>
          <a:blip r:embed="rId2"/>
          <a:stretch>
            <a:fillRect/>
          </a:stretch>
        </p:blipFill>
        <p:spPr>
          <a:xfrm>
            <a:off x="6272144" y="2694356"/>
            <a:ext cx="4875036" cy="3083906"/>
          </a:xfrm>
          <a:prstGeom prst="rect">
            <a:avLst/>
          </a:prstGeom>
        </p:spPr>
      </p:pic>
      <p:sp>
        <p:nvSpPr>
          <p:cNvPr id="9" name="Content Placeholder 8">
            <a:extLst>
              <a:ext uri="{FF2B5EF4-FFF2-40B4-BE49-F238E27FC236}">
                <a16:creationId xmlns:a16="http://schemas.microsoft.com/office/drawing/2014/main" id="{D85877E8-A1F6-0BE0-1FD1-867A4558785D}"/>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759D2625-F1D2-AC91-3A16-A0476E92DA4F}"/>
              </a:ext>
            </a:extLst>
          </p:cNvPr>
          <p:cNvPicPr>
            <a:picLocks noChangeAspect="1"/>
          </p:cNvPicPr>
          <p:nvPr/>
        </p:nvPicPr>
        <p:blipFill>
          <a:blip r:embed="rId3"/>
          <a:stretch>
            <a:fillRect/>
          </a:stretch>
        </p:blipFill>
        <p:spPr>
          <a:xfrm>
            <a:off x="1308326" y="2739986"/>
            <a:ext cx="4903704" cy="3135882"/>
          </a:xfrm>
          <a:prstGeom prst="rect">
            <a:avLst/>
          </a:prstGeom>
        </p:spPr>
      </p:pic>
    </p:spTree>
    <p:extLst>
      <p:ext uri="{BB962C8B-B14F-4D97-AF65-F5344CB8AC3E}">
        <p14:creationId xmlns:p14="http://schemas.microsoft.com/office/powerpoint/2010/main" val="4156465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B237E-0D7C-2E8C-F2D4-00042DD3F3E0}"/>
              </a:ext>
            </a:extLst>
          </p:cNvPr>
          <p:cNvSpPr txBox="1"/>
          <p:nvPr/>
        </p:nvSpPr>
        <p:spPr>
          <a:xfrm>
            <a:off x="4681415" y="684850"/>
            <a:ext cx="3321539"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Naive Bayes Classifier</a:t>
            </a:r>
            <a:endParaRPr lang="en-IN" sz="40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7449D4B5-3CEA-9DFA-7F43-44824A7770CF}"/>
              </a:ext>
            </a:extLst>
          </p:cNvPr>
          <p:cNvCxnSpPr>
            <a:cxnSpLocks/>
          </p:cNvCxnSpPr>
          <p:nvPr/>
        </p:nvCxnSpPr>
        <p:spPr>
          <a:xfrm flipH="1">
            <a:off x="3423139" y="1605796"/>
            <a:ext cx="1008184" cy="804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8EAA39-2AAF-E1A1-4F2D-C2121DBCA937}"/>
              </a:ext>
            </a:extLst>
          </p:cNvPr>
          <p:cNvCxnSpPr/>
          <p:nvPr/>
        </p:nvCxnSpPr>
        <p:spPr>
          <a:xfrm>
            <a:off x="8002954" y="1605796"/>
            <a:ext cx="1211385" cy="695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4605FE-2312-D2B7-3A03-71C2C5CB57E2}"/>
              </a:ext>
            </a:extLst>
          </p:cNvPr>
          <p:cNvSpPr txBox="1"/>
          <p:nvPr/>
        </p:nvSpPr>
        <p:spPr>
          <a:xfrm>
            <a:off x="1664677" y="2410781"/>
            <a:ext cx="4525107" cy="830997"/>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MultinomialNB</a:t>
            </a:r>
            <a:endParaRPr lang="en-US"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D076010-B926-84E4-904B-AC625F947C09}"/>
              </a:ext>
            </a:extLst>
          </p:cNvPr>
          <p:cNvSpPr txBox="1"/>
          <p:nvPr/>
        </p:nvSpPr>
        <p:spPr>
          <a:xfrm>
            <a:off x="8307755" y="2410781"/>
            <a:ext cx="4716583" cy="830997"/>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GaussianNB</a:t>
            </a:r>
            <a:endParaRPr lang="en-US"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E82111A-6254-16C0-8CBC-319C800E9542}"/>
              </a:ext>
            </a:extLst>
          </p:cNvPr>
          <p:cNvSpPr txBox="1"/>
          <p:nvPr/>
        </p:nvSpPr>
        <p:spPr>
          <a:xfrm>
            <a:off x="1031631" y="2846434"/>
            <a:ext cx="4525107" cy="615553"/>
          </a:xfrm>
          <a:prstGeom prst="rect">
            <a:avLst/>
          </a:prstGeom>
          <a:noFill/>
        </p:spPr>
        <p:txBody>
          <a:bodyPr wrap="square" rtlCol="0">
            <a:spAutoFit/>
          </a:bodyPr>
          <a:lstStyle/>
          <a:p>
            <a:pPr algn="just"/>
            <a:r>
              <a:rPr lang="en-US" sz="1600" dirty="0">
                <a:solidFill>
                  <a:schemeClr val="tx1">
                    <a:lumMod val="50000"/>
                  </a:schemeClr>
                </a:solidFill>
                <a:latin typeface="Times New Roman" pitchFamily="18" charset="0"/>
                <a:cs typeface="Times New Roman" pitchFamily="18" charset="0"/>
              </a:rPr>
              <a:t>from </a:t>
            </a:r>
            <a:r>
              <a:rPr lang="en-US" sz="1600" dirty="0" err="1">
                <a:solidFill>
                  <a:schemeClr val="tx1">
                    <a:lumMod val="50000"/>
                  </a:schemeClr>
                </a:solidFill>
                <a:latin typeface="Times New Roman" pitchFamily="18" charset="0"/>
                <a:cs typeface="Times New Roman" pitchFamily="18" charset="0"/>
              </a:rPr>
              <a:t>sklearn.naive_bayes</a:t>
            </a:r>
            <a:r>
              <a:rPr lang="en-US" sz="1600" dirty="0">
                <a:solidFill>
                  <a:schemeClr val="tx1">
                    <a:lumMod val="50000"/>
                  </a:schemeClr>
                </a:solidFill>
                <a:latin typeface="Times New Roman" pitchFamily="18" charset="0"/>
                <a:cs typeface="Times New Roman" pitchFamily="18" charset="0"/>
              </a:rPr>
              <a:t> import </a:t>
            </a:r>
            <a:r>
              <a:rPr lang="en-US" sz="1600" dirty="0" err="1">
                <a:solidFill>
                  <a:schemeClr val="tx1">
                    <a:lumMod val="50000"/>
                  </a:schemeClr>
                </a:solidFill>
                <a:latin typeface="Times New Roman" pitchFamily="18" charset="0"/>
                <a:cs typeface="Times New Roman" pitchFamily="18" charset="0"/>
              </a:rPr>
              <a:t>MultinomialNB</a:t>
            </a:r>
            <a:endParaRPr lang="en-US" sz="1600" dirty="0">
              <a:solidFill>
                <a:schemeClr val="tx1">
                  <a:lumMod val="50000"/>
                </a:schemeClr>
              </a:solidFill>
              <a:latin typeface="Times New Roman" pitchFamily="18" charset="0"/>
              <a:cs typeface="Times New Roman" pitchFamily="18" charset="0"/>
            </a:endParaRPr>
          </a:p>
          <a:p>
            <a:endParaRPr lang="en-IN" dirty="0"/>
          </a:p>
        </p:txBody>
      </p:sp>
      <p:sp>
        <p:nvSpPr>
          <p:cNvPr id="17" name="TextBox 16">
            <a:extLst>
              <a:ext uri="{FF2B5EF4-FFF2-40B4-BE49-F238E27FC236}">
                <a16:creationId xmlns:a16="http://schemas.microsoft.com/office/drawing/2014/main" id="{CC07B89F-246B-546B-8834-0CABEA3BAE4C}"/>
              </a:ext>
            </a:extLst>
          </p:cNvPr>
          <p:cNvSpPr txBox="1"/>
          <p:nvPr/>
        </p:nvSpPr>
        <p:spPr>
          <a:xfrm>
            <a:off x="6787662" y="2852979"/>
            <a:ext cx="471658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sklearn.naive_bayes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GaussianNB</a:t>
            </a:r>
            <a:endParaRPr lang="en-IN" sz="1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029EDDBA-7CF0-54CF-DF48-591AC5F3EE6C}"/>
              </a:ext>
            </a:extLst>
          </p:cNvPr>
          <p:cNvPicPr>
            <a:picLocks noChangeAspect="1"/>
          </p:cNvPicPr>
          <p:nvPr/>
        </p:nvPicPr>
        <p:blipFill>
          <a:blip r:embed="rId2"/>
          <a:stretch>
            <a:fillRect/>
          </a:stretch>
        </p:blipFill>
        <p:spPr>
          <a:xfrm>
            <a:off x="815849" y="3306849"/>
            <a:ext cx="5038114" cy="272166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9" name="Picture 18">
            <a:extLst>
              <a:ext uri="{FF2B5EF4-FFF2-40B4-BE49-F238E27FC236}">
                <a16:creationId xmlns:a16="http://schemas.microsoft.com/office/drawing/2014/main" id="{7F4009B7-F163-9FD8-03CF-3FB0EE21ABEA}"/>
              </a:ext>
            </a:extLst>
          </p:cNvPr>
          <p:cNvPicPr>
            <a:picLocks noChangeAspect="1"/>
          </p:cNvPicPr>
          <p:nvPr/>
        </p:nvPicPr>
        <p:blipFill>
          <a:blip r:embed="rId3"/>
          <a:stretch>
            <a:fillRect/>
          </a:stretch>
        </p:blipFill>
        <p:spPr>
          <a:xfrm>
            <a:off x="6419484" y="3306849"/>
            <a:ext cx="4876310" cy="272166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053332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577-E3B4-8B76-6653-F21036C9B313}"/>
              </a:ext>
            </a:extLst>
          </p:cNvPr>
          <p:cNvSpPr>
            <a:spLocks noGrp="1"/>
          </p:cNvSpPr>
          <p:nvPr>
            <p:ph type="title"/>
          </p:nvPr>
        </p:nvSpPr>
        <p:spPr>
          <a:xfrm>
            <a:off x="1287587" y="1107178"/>
            <a:ext cx="4065952" cy="1303867"/>
          </a:xfrm>
        </p:spPr>
        <p:txBody>
          <a:bodyPr>
            <a:noAutofit/>
          </a:bodyPr>
          <a:lstStyle/>
          <a:p>
            <a:r>
              <a:rPr lang="en-US" sz="4000" b="1" dirty="0">
                <a:latin typeface="Times New Roman" panose="02020603050405020304" pitchFamily="18" charset="0"/>
                <a:cs typeface="Times New Roman" panose="02020603050405020304" pitchFamily="18" charset="0"/>
              </a:rPr>
              <a:t>Support Vector Machine(SVM)</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EB71596-20EC-4ECA-52FC-517030B96AC9}"/>
              </a:ext>
            </a:extLst>
          </p:cNvPr>
          <p:cNvPicPr>
            <a:picLocks noGrp="1" noChangeAspect="1"/>
          </p:cNvPicPr>
          <p:nvPr>
            <p:ph idx="1"/>
          </p:nvPr>
        </p:nvPicPr>
        <p:blipFill>
          <a:blip r:embed="rId2"/>
          <a:stretch>
            <a:fillRect/>
          </a:stretch>
        </p:blipFill>
        <p:spPr>
          <a:xfrm>
            <a:off x="867934" y="3112743"/>
            <a:ext cx="4925389" cy="289728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TextBox 4">
            <a:extLst>
              <a:ext uri="{FF2B5EF4-FFF2-40B4-BE49-F238E27FC236}">
                <a16:creationId xmlns:a16="http://schemas.microsoft.com/office/drawing/2014/main" id="{B3515D04-657B-14A4-810A-6415254B2381}"/>
              </a:ext>
            </a:extLst>
          </p:cNvPr>
          <p:cNvSpPr txBox="1"/>
          <p:nvPr/>
        </p:nvSpPr>
        <p:spPr>
          <a:xfrm>
            <a:off x="1211384" y="2596578"/>
            <a:ext cx="4404742" cy="646331"/>
          </a:xfrm>
          <a:prstGeom prst="rect">
            <a:avLst/>
          </a:prstGeom>
          <a:noFill/>
        </p:spPr>
        <p:txBody>
          <a:bodyPr wrap="square" rtlCol="0">
            <a:spAutoFit/>
          </a:bodyPr>
          <a:lstStyle/>
          <a:p>
            <a:r>
              <a:rPr lang="en-US" sz="1800" dirty="0">
                <a:solidFill>
                  <a:schemeClr val="tx1">
                    <a:lumMod val="50000"/>
                  </a:schemeClr>
                </a:solidFill>
                <a:latin typeface="Times New Roman" pitchFamily="18" charset="0"/>
                <a:cs typeface="Times New Roman" pitchFamily="18" charset="0"/>
              </a:rPr>
              <a:t>from </a:t>
            </a:r>
            <a:r>
              <a:rPr lang="en-US" sz="1800" dirty="0" err="1">
                <a:solidFill>
                  <a:schemeClr val="tx1">
                    <a:lumMod val="50000"/>
                  </a:schemeClr>
                </a:solidFill>
                <a:latin typeface="Times New Roman" pitchFamily="18" charset="0"/>
                <a:cs typeface="Times New Roman" pitchFamily="18" charset="0"/>
              </a:rPr>
              <a:t>sklearn.svm</a:t>
            </a:r>
            <a:r>
              <a:rPr lang="en-US" sz="1800" dirty="0">
                <a:solidFill>
                  <a:schemeClr val="tx1">
                    <a:lumMod val="50000"/>
                  </a:schemeClr>
                </a:solidFill>
                <a:latin typeface="Times New Roman" pitchFamily="18" charset="0"/>
                <a:cs typeface="Times New Roman" pitchFamily="18" charset="0"/>
              </a:rPr>
              <a:t> import SVC</a:t>
            </a:r>
          </a:p>
          <a:p>
            <a:endParaRPr lang="en-IN" dirty="0"/>
          </a:p>
        </p:txBody>
      </p:sp>
      <p:sp>
        <p:nvSpPr>
          <p:cNvPr id="6" name="TextBox 5">
            <a:extLst>
              <a:ext uri="{FF2B5EF4-FFF2-40B4-BE49-F238E27FC236}">
                <a16:creationId xmlns:a16="http://schemas.microsoft.com/office/drawing/2014/main" id="{54D5F919-BABD-0376-0C49-C182590D39A2}"/>
              </a:ext>
            </a:extLst>
          </p:cNvPr>
          <p:cNvSpPr txBox="1"/>
          <p:nvPr/>
        </p:nvSpPr>
        <p:spPr>
          <a:xfrm>
            <a:off x="7096369" y="1210716"/>
            <a:ext cx="3720123"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K Nearest Neighbors(KNN)</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CE40832-DDA9-FD33-9A20-7BBA19A5A3E1}"/>
              </a:ext>
            </a:extLst>
          </p:cNvPr>
          <p:cNvPicPr>
            <a:picLocks noChangeAspect="1"/>
          </p:cNvPicPr>
          <p:nvPr/>
        </p:nvPicPr>
        <p:blipFill>
          <a:blip r:embed="rId3"/>
          <a:stretch>
            <a:fillRect/>
          </a:stretch>
        </p:blipFill>
        <p:spPr>
          <a:xfrm>
            <a:off x="6174155" y="3112743"/>
            <a:ext cx="5149911" cy="289728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TextBox 7">
            <a:extLst>
              <a:ext uri="{FF2B5EF4-FFF2-40B4-BE49-F238E27FC236}">
                <a16:creationId xmlns:a16="http://schemas.microsoft.com/office/drawing/2014/main" id="{A0627E74-822D-9DDE-8833-02D9F7859540}"/>
              </a:ext>
            </a:extLst>
          </p:cNvPr>
          <p:cNvSpPr txBox="1"/>
          <p:nvPr/>
        </p:nvSpPr>
        <p:spPr>
          <a:xfrm>
            <a:off x="6275754" y="2596578"/>
            <a:ext cx="454073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sklearn.neighbors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KNeighborsClassifier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282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328E-6C01-4784-4A64-E98252FFACB9}"/>
              </a:ext>
            </a:extLst>
          </p:cNvPr>
          <p:cNvSpPr txBox="1">
            <a:spLocks/>
          </p:cNvSpPr>
          <p:nvPr/>
        </p:nvSpPr>
        <p:spPr>
          <a:xfrm>
            <a:off x="1040426" y="656817"/>
            <a:ext cx="9601196" cy="776329"/>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Times New Roman" panose="02020603050405020304" pitchFamily="18" charset="0"/>
                <a:cs typeface="Times New Roman" panose="02020603050405020304" pitchFamily="18" charset="0"/>
              </a:rPr>
              <a:t>Splitting of Data in LSTM</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7EB016-8DFA-6014-A2F5-1582A5E1716C}"/>
              </a:ext>
            </a:extLst>
          </p:cNvPr>
          <p:cNvSpPr txBox="1"/>
          <p:nvPr/>
        </p:nvSpPr>
        <p:spPr>
          <a:xfrm>
            <a:off x="696190" y="1547446"/>
            <a:ext cx="10965340" cy="4462760"/>
          </a:xfrm>
          <a:prstGeom prst="rect">
            <a:avLst/>
          </a:prstGeom>
          <a:noFill/>
        </p:spPr>
        <p:txBody>
          <a:bodyPr wrap="square">
            <a:spAutoFit/>
          </a:bodyPr>
          <a:lstStyle/>
          <a:p>
            <a:pPr marL="285750" indent="-285750" algn="just">
              <a:buSzPct val="114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used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Tokenizer class to tokenize the text data </a:t>
            </a:r>
            <a:r>
              <a:rPr lang="en-US" dirty="0">
                <a:latin typeface="Times New Roman" panose="02020603050405020304" pitchFamily="18" charset="0"/>
                <a:cs typeface="Times New Roman" panose="02020603050405020304" pitchFamily="18" charset="0"/>
              </a:rPr>
              <a:t>in the column  of our dataset ('</a:t>
            </a:r>
            <a:r>
              <a:rPr lang="en-US" dirty="0" err="1">
                <a:latin typeface="Times New Roman" panose="02020603050405020304" pitchFamily="18" charset="0"/>
                <a:cs typeface="Times New Roman" panose="02020603050405020304" pitchFamily="18" charset="0"/>
              </a:rPr>
              <a:t>verified_reviews_clean</a:t>
            </a:r>
            <a:r>
              <a:rPr lang="en-US" dirty="0">
                <a:latin typeface="Times New Roman" panose="02020603050405020304" pitchFamily="18" charset="0"/>
                <a:cs typeface="Times New Roman" panose="02020603050405020304" pitchFamily="18" charset="0"/>
              </a:rPr>
              <a:t>' )</a:t>
            </a:r>
          </a:p>
          <a:p>
            <a:pPr algn="just">
              <a:buSzPct val="114000"/>
            </a:pPr>
            <a:endParaRPr lang="en-US" dirty="0">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Keep only the 5000 most frequent words</a:t>
            </a:r>
            <a:r>
              <a:rPr lang="en-US" dirty="0">
                <a:latin typeface="Times New Roman" panose="02020603050405020304" pitchFamily="18" charset="0"/>
                <a:cs typeface="Times New Roman" panose="02020603050405020304" pitchFamily="18" charset="0"/>
              </a:rPr>
              <a:t> in your text data, and that you want to </a:t>
            </a:r>
            <a:r>
              <a:rPr lang="en-US" b="1" dirty="0">
                <a:latin typeface="Times New Roman" panose="02020603050405020304" pitchFamily="18" charset="0"/>
                <a:cs typeface="Times New Roman" panose="02020603050405020304" pitchFamily="18" charset="0"/>
              </a:rPr>
              <a:t>split the text into words based on spaces.</a:t>
            </a:r>
          </a:p>
          <a:p>
            <a:pPr marL="285750" indent="-285750" algn="just">
              <a:buSzPct val="114000"/>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fit_on_texts</a:t>
            </a:r>
            <a:r>
              <a:rPr lang="en-US" dirty="0">
                <a:latin typeface="Times New Roman" panose="02020603050405020304" pitchFamily="18" charset="0"/>
                <a:cs typeface="Times New Roman" panose="02020603050405020304" pitchFamily="18" charset="0"/>
              </a:rPr>
              <a:t> method is then called on the </a:t>
            </a:r>
            <a:r>
              <a:rPr lang="en-US" b="1" dirty="0">
                <a:latin typeface="Times New Roman" panose="02020603050405020304" pitchFamily="18" charset="0"/>
                <a:cs typeface="Times New Roman" panose="02020603050405020304" pitchFamily="18" charset="0"/>
              </a:rPr>
              <a:t>Tokenizer object to fit it to the text data</a:t>
            </a:r>
            <a:r>
              <a:rPr lang="en-US" dirty="0">
                <a:latin typeface="Times New Roman" panose="02020603050405020304" pitchFamily="18" charset="0"/>
                <a:cs typeface="Times New Roman" panose="02020603050405020304" pitchFamily="18" charset="0"/>
              </a:rPr>
              <a:t> .</a:t>
            </a:r>
          </a:p>
          <a:p>
            <a:pPr marL="285750" indent="-285750" algn="just">
              <a:buSzPct val="1140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texts_to_sequences</a:t>
            </a:r>
            <a:r>
              <a:rPr lang="en-US" dirty="0">
                <a:latin typeface="Times New Roman" panose="02020603050405020304" pitchFamily="18" charset="0"/>
                <a:cs typeface="Times New Roman" panose="02020603050405020304" pitchFamily="18" charset="0"/>
              </a:rPr>
              <a:t> method is used to </a:t>
            </a:r>
            <a:r>
              <a:rPr lang="en-US" b="1" dirty="0">
                <a:latin typeface="Times New Roman" panose="02020603050405020304" pitchFamily="18" charset="0"/>
                <a:cs typeface="Times New Roman" panose="02020603050405020304" pitchFamily="18" charset="0"/>
              </a:rPr>
              <a:t>convert the text data </a:t>
            </a:r>
            <a:r>
              <a:rPr lang="en-US" dirty="0">
                <a:latin typeface="Times New Roman" panose="02020603050405020304" pitchFamily="18" charset="0"/>
                <a:cs typeface="Times New Roman" panose="02020603050405020304" pitchFamily="18" charset="0"/>
              </a:rPr>
              <a:t>in the column of the Dataset to </a:t>
            </a:r>
            <a:r>
              <a:rPr lang="en-US" b="1" dirty="0">
                <a:latin typeface="Times New Roman" panose="02020603050405020304" pitchFamily="18" charset="0"/>
                <a:cs typeface="Times New Roman" panose="02020603050405020304" pitchFamily="18" charset="0"/>
              </a:rPr>
              <a:t>sequences of integer values</a:t>
            </a:r>
            <a:r>
              <a:rPr lang="en-US" dirty="0">
                <a:latin typeface="Times New Roman" panose="02020603050405020304" pitchFamily="18" charset="0"/>
                <a:cs typeface="Times New Roman" panose="02020603050405020304" pitchFamily="18" charset="0"/>
              </a:rPr>
              <a:t>, where each </a:t>
            </a:r>
            <a:r>
              <a:rPr lang="en-US" b="1" dirty="0">
                <a:latin typeface="Times New Roman" panose="02020603050405020304" pitchFamily="18" charset="0"/>
                <a:cs typeface="Times New Roman" panose="02020603050405020304" pitchFamily="18" charset="0"/>
              </a:rPr>
              <a:t>integer corresponds to a specific word in the Tokenizer's word index. </a:t>
            </a:r>
          </a:p>
          <a:p>
            <a:pPr algn="just">
              <a:buSzPct val="114000"/>
            </a:pPr>
            <a:endParaRPr lang="en-US" dirty="0">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 from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ensure that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sequences have the same length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is required for input to a neural network. </a:t>
            </a:r>
          </a:p>
          <a:p>
            <a:pPr algn="just">
              <a:buSzPct val="114000"/>
            </a:pPr>
            <a:endParaRPr lang="en-US" altLang="en-US" dirty="0">
              <a:latin typeface="Times New Roman" panose="02020603050405020304" pitchFamily="18" charset="0"/>
              <a:cs typeface="Times New Roman" panose="02020603050405020304" pitchFamily="18" charset="0"/>
            </a:endParaRPr>
          </a:p>
          <a:p>
            <a:pPr marL="285750" indent="-285750" algn="just">
              <a:buSzPct val="114000"/>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 be a 2D</a:t>
            </a:r>
            <a:r>
              <a:rPr lang="en-US" altLang="en-US" sz="1600" dirty="0">
                <a:latin typeface="Times New Roman" panose="02020603050405020304" pitchFamily="18" charset="0"/>
                <a:cs typeface="Times New Roman" panose="02020603050405020304" pitchFamily="18" charset="0"/>
              </a:rPr>
              <a:t>array where each row represent a sequence with a max length. </a:t>
            </a:r>
            <a:r>
              <a:rPr lang="en-US" altLang="en-US" sz="1600" b="1" dirty="0">
                <a:latin typeface="Times New Roman" panose="02020603050405020304" pitchFamily="18" charset="0"/>
                <a:cs typeface="Times New Roman" panose="02020603050405020304" pitchFamily="18" charset="0"/>
              </a:rPr>
              <a:t>Y</a:t>
            </a:r>
            <a:r>
              <a:rPr lang="en-US" altLang="en-US" sz="1600" dirty="0">
                <a:latin typeface="Times New Roman" panose="02020603050405020304" pitchFamily="18" charset="0"/>
                <a:cs typeface="Times New Roman" panose="02020603050405020304" pitchFamily="18" charset="0"/>
              </a:rPr>
              <a:t> is the feedback column</a:t>
            </a:r>
          </a:p>
          <a:p>
            <a:pPr marL="285750" indent="-285750" algn="just">
              <a:buSzPct val="114000"/>
              <a:buFont typeface="Wingdings" panose="05000000000000000000" pitchFamily="2" charset="2"/>
              <a:buChar char="q"/>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15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33E1-EADA-85E0-601B-8BF4F27837A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LSTM LAYERS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A34A5-32D2-4A40-FB67-9A0F06B6CC62}"/>
              </a:ext>
            </a:extLst>
          </p:cNvPr>
          <p:cNvSpPr>
            <a:spLocks noGrp="1"/>
          </p:cNvSpPr>
          <p:nvPr>
            <p:ph idx="1"/>
          </p:nvPr>
        </p:nvSpPr>
        <p:spPr>
          <a:xfrm>
            <a:off x="1295401" y="2409093"/>
            <a:ext cx="9601196" cy="3921370"/>
          </a:xfrm>
        </p:spPr>
        <p:txBody>
          <a:bodyPr>
            <a:normAutofit/>
          </a:bodyPr>
          <a:lstStyle/>
          <a:p>
            <a:pPr algn="just">
              <a:buClrTx/>
              <a:buFont typeface="Wingdings" panose="05000000000000000000" pitchFamily="2" charset="2"/>
              <a:buChar char="ü"/>
            </a:pPr>
            <a:r>
              <a:rPr lang="en-US" sz="1800" dirty="0"/>
              <a:t> </a:t>
            </a:r>
            <a:r>
              <a:rPr lang="en-US" sz="1800" dirty="0">
                <a:latin typeface="Times New Roman" panose="02020603050405020304" pitchFamily="18" charset="0"/>
                <a:cs typeface="Times New Roman" panose="02020603050405020304" pitchFamily="18" charset="0"/>
              </a:rPr>
              <a:t>Used a </a:t>
            </a:r>
            <a:r>
              <a:rPr lang="en-US" sz="1800" b="1" dirty="0">
                <a:latin typeface="Times New Roman" panose="02020603050405020304" pitchFamily="18" charset="0"/>
                <a:cs typeface="Times New Roman" panose="02020603050405020304" pitchFamily="18" charset="0"/>
              </a:rPr>
              <a:t>sequential model </a:t>
            </a:r>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for a text classification task using an embedding layer followed by an LSTM layer.</a:t>
            </a:r>
          </a:p>
          <a:p>
            <a:pPr algn="just">
              <a:buClrTx/>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Embedding layer </a:t>
            </a:r>
            <a:r>
              <a:rPr lang="en-US" sz="1800" dirty="0">
                <a:latin typeface="Times New Roman" panose="02020603050405020304" pitchFamily="18" charset="0"/>
                <a:cs typeface="Times New Roman" panose="02020603050405020304" pitchFamily="18" charset="0"/>
              </a:rPr>
              <a:t>with vocabulary size ‘</a:t>
            </a:r>
            <a:r>
              <a:rPr lang="en-US" sz="1800" dirty="0" err="1">
                <a:latin typeface="Times New Roman" panose="02020603050405020304" pitchFamily="18" charset="0"/>
                <a:cs typeface="Times New Roman" panose="02020603050405020304" pitchFamily="18" charset="0"/>
              </a:rPr>
              <a:t>vocab_size,’embedding</a:t>
            </a:r>
            <a:r>
              <a:rPr lang="en-US" sz="1800" dirty="0">
                <a:latin typeface="Times New Roman" panose="02020603050405020304" pitchFamily="18" charset="0"/>
                <a:cs typeface="Times New Roman" panose="02020603050405020304" pitchFamily="18" charset="0"/>
              </a:rPr>
              <a:t> dimension’128’,and input length ‘</a:t>
            </a:r>
            <a:r>
              <a:rPr lang="en-US" sz="1800" dirty="0" err="1">
                <a:latin typeface="Times New Roman" panose="02020603050405020304" pitchFamily="18" charset="0"/>
                <a:cs typeface="Times New Roman" panose="02020603050405020304" pitchFamily="18" charset="0"/>
              </a:rPr>
              <a:t>maxlen</a:t>
            </a:r>
            <a:r>
              <a:rPr lang="en-US" sz="1800" dirty="0">
                <a:latin typeface="Times New Roman" panose="02020603050405020304" pitchFamily="18" charset="0"/>
                <a:cs typeface="Times New Roman" panose="02020603050405020304" pitchFamily="18" charset="0"/>
              </a:rPr>
              <a:t>’,This layer learns an embedding representation of each word in the input sequences.</a:t>
            </a:r>
          </a:p>
          <a:p>
            <a:pPr algn="just">
              <a:buClrTx/>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SpatialDropout1D layer-</a:t>
            </a:r>
            <a:r>
              <a:rPr lang="en-US" sz="1800" dirty="0">
                <a:latin typeface="Times New Roman" panose="02020603050405020304" pitchFamily="18" charset="0"/>
                <a:cs typeface="Times New Roman" panose="02020603050405020304" pitchFamily="18" charset="0"/>
              </a:rPr>
              <a:t>This layer helps to regularize the model by randomly dropping out entire 1D feature maps in the embedding layer.</a:t>
            </a:r>
          </a:p>
          <a:p>
            <a:pPr algn="just">
              <a:buClrTx/>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LSTM layer-</a:t>
            </a:r>
            <a:r>
              <a:rPr lang="en-US" sz="1800" dirty="0">
                <a:latin typeface="Times New Roman" panose="02020603050405020304" pitchFamily="18" charset="0"/>
                <a:cs typeface="Times New Roman" panose="02020603050405020304" pitchFamily="18" charset="0"/>
              </a:rPr>
              <a:t>This layer processes the sequence of word embeddings generated by the previous layers and outputs a fixed-length vector representation of the entire input sequence.</a:t>
            </a:r>
          </a:p>
          <a:p>
            <a:pPr algn="just">
              <a:buClrTx/>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Flatten layer </a:t>
            </a:r>
            <a:r>
              <a:rPr lang="en-US" sz="1800" dirty="0">
                <a:latin typeface="Times New Roman" panose="02020603050405020304" pitchFamily="18" charset="0"/>
                <a:cs typeface="Times New Roman" panose="02020603050405020304" pitchFamily="18" charset="0"/>
              </a:rPr>
              <a:t>that flattens the output of the LSTM layer into a one-dimensional vector.</a:t>
            </a:r>
          </a:p>
          <a:p>
            <a:pPr algn="just">
              <a:buClrTx/>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Dense layer </a:t>
            </a:r>
            <a:r>
              <a:rPr lang="en-US" sz="1800" dirty="0">
                <a:latin typeface="Times New Roman" panose="02020603050405020304" pitchFamily="18" charset="0"/>
                <a:cs typeface="Times New Roman" panose="02020603050405020304" pitchFamily="18" charset="0"/>
              </a:rPr>
              <a:t>with a single unit, followed by an activation function that outputs a probability value between 0 and 1 using a sigmoid activation function.</a:t>
            </a:r>
          </a:p>
          <a:p>
            <a:pPr marL="0" indent="0">
              <a:buClrTx/>
              <a:buNone/>
            </a:pPr>
            <a:endParaRPr lang="en-US" dirty="0"/>
          </a:p>
          <a:p>
            <a:pPr>
              <a:buClrTx/>
              <a:buFont typeface="Wingdings" panose="05000000000000000000" pitchFamily="2" charset="2"/>
              <a:buChar char="ü"/>
            </a:pPr>
            <a:endParaRPr lang="en-US" dirty="0"/>
          </a:p>
          <a:p>
            <a:pPr>
              <a:buClrTx/>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212926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D5431-FAEC-5231-2C6D-7B86F1C3C13A}"/>
              </a:ext>
            </a:extLst>
          </p:cNvPr>
          <p:cNvPicPr>
            <a:picLocks noChangeAspect="1"/>
          </p:cNvPicPr>
          <p:nvPr/>
        </p:nvPicPr>
        <p:blipFill>
          <a:blip r:embed="rId2"/>
          <a:stretch>
            <a:fillRect/>
          </a:stretch>
        </p:blipFill>
        <p:spPr>
          <a:xfrm>
            <a:off x="2356621" y="1518703"/>
            <a:ext cx="7478758" cy="3633245"/>
          </a:xfrm>
          <a:prstGeom prst="rect">
            <a:avLst/>
          </a:prstGeom>
        </p:spPr>
      </p:pic>
      <p:pic>
        <p:nvPicPr>
          <p:cNvPr id="4" name="Content Placeholder 3">
            <a:extLst>
              <a:ext uri="{FF2B5EF4-FFF2-40B4-BE49-F238E27FC236}">
                <a16:creationId xmlns:a16="http://schemas.microsoft.com/office/drawing/2014/main" id="{A065C8E5-0D9F-6144-B3C6-2A1C5604484B}"/>
              </a:ext>
            </a:extLst>
          </p:cNvPr>
          <p:cNvPicPr>
            <a:picLocks noChangeAspect="1"/>
          </p:cNvPicPr>
          <p:nvPr/>
        </p:nvPicPr>
        <p:blipFill>
          <a:blip r:embed="rId3"/>
          <a:stretch>
            <a:fillRect/>
          </a:stretch>
        </p:blipFill>
        <p:spPr>
          <a:xfrm>
            <a:off x="2201483" y="5339297"/>
            <a:ext cx="7633896" cy="60221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a:extLst>
              <a:ext uri="{FF2B5EF4-FFF2-40B4-BE49-F238E27FC236}">
                <a16:creationId xmlns:a16="http://schemas.microsoft.com/office/drawing/2014/main" id="{90C39ADC-004B-4DF9-37AF-FFE618240CD1}"/>
              </a:ext>
            </a:extLst>
          </p:cNvPr>
          <p:cNvSpPr txBox="1"/>
          <p:nvPr/>
        </p:nvSpPr>
        <p:spPr>
          <a:xfrm>
            <a:off x="316522" y="916493"/>
            <a:ext cx="10509005"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LSTM accuracy</a:t>
            </a:r>
            <a:endParaRPr lang="en-IN" sz="4000" dirty="0"/>
          </a:p>
        </p:txBody>
      </p:sp>
    </p:spTree>
    <p:extLst>
      <p:ext uri="{BB962C8B-B14F-4D97-AF65-F5344CB8AC3E}">
        <p14:creationId xmlns:p14="http://schemas.microsoft.com/office/powerpoint/2010/main" val="217183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5B92-C5C7-16B9-4D9A-A9FFCB24E6A1}"/>
              </a:ext>
            </a:extLst>
          </p:cNvPr>
          <p:cNvSpPr>
            <a:spLocks noGrp="1"/>
          </p:cNvSpPr>
          <p:nvPr>
            <p:ph type="title"/>
          </p:nvPr>
        </p:nvSpPr>
        <p:spPr/>
        <p:txBody>
          <a:bodyPr>
            <a:normAutofit/>
          </a:bodyPr>
          <a:lstStyle/>
          <a:p>
            <a:pPr algn="ctr"/>
            <a:r>
              <a:rPr lang="en-US" b="1" dirty="0">
                <a:solidFill>
                  <a:schemeClr val="tx1"/>
                </a:solidFill>
                <a:latin typeface="Arial Black" panose="020B0A04020102020204" pitchFamily="34" charset="0"/>
              </a:rPr>
              <a:t>INTRODUCTION</a:t>
            </a:r>
            <a:endParaRPr lang="en-IN" b="1"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BC82475-DBED-F027-2905-2566712628A5}"/>
              </a:ext>
            </a:extLst>
          </p:cNvPr>
          <p:cNvSpPr>
            <a:spLocks noGrp="1"/>
          </p:cNvSpPr>
          <p:nvPr>
            <p:ph idx="1"/>
          </p:nvPr>
        </p:nvSpPr>
        <p:spPr>
          <a:xfrm>
            <a:off x="624254" y="2400301"/>
            <a:ext cx="10902461" cy="3683976"/>
          </a:xfrm>
        </p:spPr>
        <p:txBody>
          <a:bodyPr>
            <a:normAutofit fontScale="55000" lnSpcReduction="20000"/>
          </a:bodyPr>
          <a:lstStyle/>
          <a:p>
            <a:pPr algn="just">
              <a:lnSpc>
                <a:spcPct val="12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Amazon Alexa, also known simply as Alexa, is a virtual assistant technology that </a:t>
            </a:r>
            <a:r>
              <a:rPr lang="en-US" sz="2900" dirty="0">
                <a:latin typeface="Times New Roman" panose="02020603050405020304" pitchFamily="18" charset="0"/>
                <a:cs typeface="Times New Roman" panose="02020603050405020304" pitchFamily="18" charset="0"/>
              </a:rPr>
              <a:t>can also control several smart devices using itself as a home automation system. </a:t>
            </a:r>
          </a:p>
          <a:p>
            <a:pPr algn="just">
              <a:lnSpc>
                <a:spcPct val="120000"/>
              </a:lnSpc>
            </a:pPr>
            <a:r>
              <a:rPr lang="en-US" sz="2900" dirty="0">
                <a:latin typeface="Times New Roman" panose="02020603050405020304" pitchFamily="18" charset="0"/>
                <a:cs typeface="Times New Roman" panose="02020603050405020304" pitchFamily="18" charset="0"/>
              </a:rPr>
              <a:t>As the use of Alexa continues to grow, customer reviews have become an important source of feedback for Amazon to improve their product and service offerings</a:t>
            </a:r>
          </a:p>
          <a:p>
            <a:pPr algn="just">
              <a:lnSpc>
                <a:spcPct val="120000"/>
              </a:lnSpc>
            </a:pPr>
            <a:r>
              <a:rPr lang="en-US" sz="2900" dirty="0">
                <a:latin typeface="Times New Roman" panose="02020603050405020304" pitchFamily="18" charset="0"/>
                <a:cs typeface="Times New Roman" panose="02020603050405020304" pitchFamily="18" charset="0"/>
              </a:rPr>
              <a:t>In this project, we aim to develop a machine learning system that can analyze customer reviews of Amazon Alexa products and services using LSTM and NLP models. </a:t>
            </a:r>
          </a:p>
          <a:p>
            <a:pPr algn="just">
              <a:lnSpc>
                <a:spcPct val="120000"/>
              </a:lnSpc>
            </a:pPr>
            <a:r>
              <a:rPr lang="en-US" sz="2900" dirty="0">
                <a:latin typeface="Times New Roman" panose="02020603050405020304" pitchFamily="18" charset="0"/>
                <a:cs typeface="Times New Roman" panose="02020603050405020304" pitchFamily="18" charset="0"/>
              </a:rPr>
              <a:t>The goal of our project is to improve customer satisfaction by providing accurate analysis of customer reviews, identifying areas for improvement in Amazon Alexa products and services, and providing insights for Amazon to make data-driven decisions.</a:t>
            </a:r>
          </a:p>
          <a:p>
            <a:pPr algn="just">
              <a:lnSpc>
                <a:spcPct val="120000"/>
              </a:lnSpc>
            </a:pPr>
            <a:r>
              <a:rPr lang="en-US" sz="2900" dirty="0">
                <a:latin typeface="Times New Roman" panose="02020603050405020304" pitchFamily="18" charset="0"/>
                <a:cs typeface="Times New Roman" panose="02020603050405020304" pitchFamily="18" charset="0"/>
              </a:rPr>
              <a:t>We will also evaluate the accuracy of our models using different machine learning algorithms such as Logistic Regression, Random Forests,  </a:t>
            </a:r>
            <a:r>
              <a:rPr lang="en-US" sz="2900" dirty="0" err="1">
                <a:latin typeface="Times New Roman" panose="02020603050405020304" pitchFamily="18" charset="0"/>
                <a:cs typeface="Times New Roman" panose="02020603050405020304" pitchFamily="18" charset="0"/>
              </a:rPr>
              <a:t>SVM,KNN,Naïve</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Bayers</a:t>
            </a:r>
            <a:r>
              <a:rPr lang="en-US" sz="2900" dirty="0">
                <a:latin typeface="Times New Roman" panose="02020603050405020304" pitchFamily="18" charset="0"/>
                <a:cs typeface="Times New Roman" panose="02020603050405020304" pitchFamily="18" charset="0"/>
              </a:rPr>
              <a:t> and compare the performance of these algorithms to determine the best approach for analyzing feedback for the reviews provided by the customers.</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1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4483-4C73-5354-6CBA-330710B6D8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 OF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8CC306-4BE8-5FE7-F27D-2F5CDDC0280D}"/>
              </a:ext>
            </a:extLst>
          </p:cNvPr>
          <p:cNvSpPr>
            <a:spLocks noGrp="1"/>
          </p:cNvSpPr>
          <p:nvPr>
            <p:ph sz="half" idx="1"/>
          </p:nvPr>
        </p:nvSpPr>
        <p:spPr>
          <a:xfrm>
            <a:off x="1298448" y="2560320"/>
            <a:ext cx="4706698" cy="3310128"/>
          </a:xfrm>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IN" sz="1700">
                <a:effectLst/>
                <a:latin typeface="Times New Roman" panose="02020603050405020304" pitchFamily="18" charset="0"/>
                <a:ea typeface="Calibri" panose="020F0502020204030204" pitchFamily="34" charset="0"/>
                <a:cs typeface="Times New Roman" panose="02020603050405020304" pitchFamily="18" charset="0"/>
              </a:rPr>
              <a:t>Classifier- 93.81%</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Logistic regression -93.33% </a:t>
            </a:r>
          </a:p>
          <a:p>
            <a:pPr marL="342900" marR="0" lvl="0" indent="-342900" algn="just">
              <a:lnSpc>
                <a:spcPct val="150000"/>
              </a:lnSpc>
              <a:spcBef>
                <a:spcPts val="0"/>
              </a:spcBef>
              <a:spcAft>
                <a:spcPts val="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Naïve Bayes Classification </a:t>
            </a:r>
          </a:p>
          <a:p>
            <a:pPr marL="342900" marR="0" lvl="0" indent="-342900" algn="just">
              <a:lnSpc>
                <a:spcPct val="150000"/>
              </a:lnSpc>
              <a:spcBef>
                <a:spcPts val="0"/>
              </a:spcBef>
              <a:spcAft>
                <a:spcPts val="0"/>
              </a:spcAft>
              <a:buFont typeface="Courier New" panose="02070309020205020404" pitchFamily="49" charset="0"/>
              <a:buChar char="o"/>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Gaussian Naive Bayes-90.63%</a:t>
            </a:r>
          </a:p>
          <a:p>
            <a:pPr marL="342900" marR="0" lvl="0" indent="-342900" algn="just">
              <a:lnSpc>
                <a:spcPct val="150000"/>
              </a:lnSpc>
              <a:spcBef>
                <a:spcPts val="0"/>
              </a:spcBef>
              <a:spcAft>
                <a:spcPts val="0"/>
              </a:spcAft>
              <a:buFont typeface="Courier New" panose="02070309020205020404" pitchFamily="49" charset="0"/>
              <a:buChar char="o"/>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Multinomial Naïve Bayes -93.02%</a:t>
            </a:r>
          </a:p>
          <a:p>
            <a:pPr marL="342900" marR="0" lvl="0" indent="-342900" algn="just">
              <a:lnSpc>
                <a:spcPct val="150000"/>
              </a:lnSpc>
              <a:spcBef>
                <a:spcPts val="0"/>
              </a:spcBef>
              <a:spcAft>
                <a:spcPts val="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K Nearest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(KNN) -91.11% </a:t>
            </a:r>
          </a:p>
          <a:p>
            <a:pPr marL="342900" marR="0" lvl="0" indent="-342900" algn="just">
              <a:lnSpc>
                <a:spcPct val="150000"/>
              </a:lnSpc>
              <a:spcBef>
                <a:spcPts val="0"/>
              </a:spcBef>
              <a:spcAft>
                <a:spcPts val="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 -92.38%</a:t>
            </a:r>
          </a:p>
          <a:p>
            <a:pPr marL="342900" marR="0" lvl="0" indent="-342900" algn="just">
              <a:lnSpc>
                <a:spcPct val="150000"/>
              </a:lnSpc>
              <a:spcBef>
                <a:spcPts val="0"/>
              </a:spcBef>
              <a:spcAft>
                <a:spcPts val="800"/>
              </a:spcAft>
              <a:buFont typeface="Symbol" panose="05050102010706020507" pitchFamily="18" charset="2"/>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LSTM -91.9%</a:t>
            </a:r>
          </a:p>
          <a:p>
            <a:endParaRPr lang="en-IN" dirty="0"/>
          </a:p>
        </p:txBody>
      </p:sp>
      <p:pic>
        <p:nvPicPr>
          <p:cNvPr id="9" name="Content Placeholder 8">
            <a:extLst>
              <a:ext uri="{FF2B5EF4-FFF2-40B4-BE49-F238E27FC236}">
                <a16:creationId xmlns:a16="http://schemas.microsoft.com/office/drawing/2014/main" id="{019B10C4-DE8A-5AA8-1602-940F827099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0676" y="2560638"/>
            <a:ext cx="3920148" cy="3309937"/>
          </a:xfrm>
          <a:prstGeom prst="rect">
            <a:avLst/>
          </a:prstGeom>
        </p:spPr>
      </p:pic>
    </p:spTree>
    <p:extLst>
      <p:ext uri="{BB962C8B-B14F-4D97-AF65-F5344CB8AC3E}">
        <p14:creationId xmlns:p14="http://schemas.microsoft.com/office/powerpoint/2010/main" val="2830435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DDF1-A5DE-8B26-3285-7FB0E312BC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Choosing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697E25-5248-8510-EBC6-CDEDE4BF66B2}"/>
              </a:ext>
            </a:extLst>
          </p:cNvPr>
          <p:cNvSpPr>
            <a:spLocks noGrp="1"/>
          </p:cNvSpPr>
          <p:nvPr>
            <p:ph idx="1"/>
          </p:nvPr>
        </p:nvSpPr>
        <p:spPr/>
        <p:txBody>
          <a:bodyPr/>
          <a:lstStyle/>
          <a:p>
            <a:pPr>
              <a:buClrTx/>
              <a:buFont typeface="Wingdings" panose="05000000000000000000" pitchFamily="2" charset="2"/>
              <a:buChar char="§"/>
            </a:pPr>
            <a:r>
              <a:rPr lang="en-US" dirty="0" err="1">
                <a:solidFill>
                  <a:schemeClr val="tx1">
                    <a:lumMod val="50000"/>
                  </a:schemeClr>
                </a:solidFill>
                <a:latin typeface="Times New Roman" pitchFamily="18" charset="0"/>
                <a:cs typeface="Times New Roman" pitchFamily="18" charset="0"/>
              </a:rPr>
              <a:t>GaussianNB</a:t>
            </a:r>
            <a:r>
              <a:rPr lang="en-US" sz="2400" dirty="0">
                <a:solidFill>
                  <a:schemeClr val="tx1">
                    <a:lumMod val="50000"/>
                  </a:schemeClr>
                </a:solidFill>
                <a:latin typeface="Times New Roman" pitchFamily="18" charset="0"/>
                <a:cs typeface="Times New Roman" pitchFamily="18" charset="0"/>
              </a:rPr>
              <a:t> (90.63%) with comparatively </a:t>
            </a:r>
            <a:r>
              <a:rPr lang="en-US" dirty="0">
                <a:solidFill>
                  <a:schemeClr val="tx1">
                    <a:lumMod val="50000"/>
                  </a:schemeClr>
                </a:solidFill>
                <a:latin typeface="Times New Roman" pitchFamily="18" charset="0"/>
                <a:cs typeface="Times New Roman" pitchFamily="18" charset="0"/>
              </a:rPr>
              <a:t>good</a:t>
            </a:r>
            <a:r>
              <a:rPr lang="en-US" sz="2400" dirty="0">
                <a:solidFill>
                  <a:schemeClr val="tx1">
                    <a:lumMod val="50000"/>
                  </a:schemeClr>
                </a:solidFill>
                <a:latin typeface="Times New Roman" pitchFamily="18" charset="0"/>
                <a:cs typeface="Times New Roman" pitchFamily="18" charset="0"/>
              </a:rPr>
              <a:t> accuracy is selected for the model </a:t>
            </a:r>
            <a:r>
              <a:rPr lang="en-US" sz="2400" dirty="0" err="1">
                <a:solidFill>
                  <a:schemeClr val="tx1">
                    <a:lumMod val="50000"/>
                  </a:schemeClr>
                </a:solidFill>
                <a:latin typeface="Times New Roman" pitchFamily="18" charset="0"/>
                <a:cs typeface="Times New Roman" pitchFamily="18" charset="0"/>
              </a:rPr>
              <a:t>building.Because</a:t>
            </a:r>
            <a:r>
              <a:rPr lang="en-US" sz="2400" dirty="0">
                <a:solidFill>
                  <a:schemeClr val="tx1">
                    <a:lumMod val="50000"/>
                  </a:schemeClr>
                </a:solidFill>
                <a:latin typeface="Times New Roman" pitchFamily="18" charset="0"/>
                <a:cs typeface="Times New Roman" pitchFamily="18" charset="0"/>
              </a:rPr>
              <a:t> this model give us a better prediction.</a:t>
            </a:r>
          </a:p>
          <a:p>
            <a:pPr>
              <a:buClrTx/>
              <a:buFont typeface="Wingdings" panose="05000000000000000000" pitchFamily="2" charset="2"/>
              <a:buChar char="§"/>
            </a:pPr>
            <a:r>
              <a:rPr lang="en-US" dirty="0">
                <a:solidFill>
                  <a:schemeClr val="tx1">
                    <a:lumMod val="50000"/>
                  </a:schemeClr>
                </a:solidFill>
                <a:latin typeface="Times New Roman" pitchFamily="18" charset="0"/>
                <a:cs typeface="Times New Roman" pitchFamily="18" charset="0"/>
              </a:rPr>
              <a:t>Prediction is done for new inputs.</a:t>
            </a:r>
          </a:p>
          <a:p>
            <a:pPr>
              <a:buClrTx/>
              <a:buFont typeface="Wingdings" panose="05000000000000000000" pitchFamily="2" charset="2"/>
              <a:buChar char="§"/>
            </a:pPr>
            <a:r>
              <a:rPr lang="en-US" sz="2400" dirty="0">
                <a:solidFill>
                  <a:schemeClr val="tx1">
                    <a:lumMod val="50000"/>
                  </a:schemeClr>
                </a:solidFill>
                <a:latin typeface="Times New Roman" pitchFamily="18" charset="0"/>
                <a:cs typeface="Times New Roman" pitchFamily="18" charset="0"/>
              </a:rPr>
              <a:t>LSTM model to</a:t>
            </a:r>
            <a:r>
              <a:rPr lang="en-US" dirty="0">
                <a:solidFill>
                  <a:schemeClr val="tx1">
                    <a:lumMod val="50000"/>
                  </a:schemeClr>
                </a:solidFill>
                <a:latin typeface="Times New Roman" pitchFamily="18" charset="0"/>
                <a:cs typeface="Times New Roman" pitchFamily="18" charset="0"/>
              </a:rPr>
              <a:t> give prediction for reviews in the dataset.</a:t>
            </a:r>
          </a:p>
          <a:p>
            <a:pPr marL="0" indent="0">
              <a:buClrTx/>
              <a:buNone/>
            </a:pPr>
            <a:endParaRPr lang="en-US" sz="2400" dirty="0">
              <a:solidFill>
                <a:schemeClr val="tx1">
                  <a:lumMod val="50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60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BFE-1D8F-A3D3-6278-F49388A295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PREDICTION</a:t>
            </a:r>
            <a:r>
              <a:rPr lang="en-US" dirty="0"/>
              <a:t> </a:t>
            </a:r>
            <a:endParaRPr lang="en-IN" dirty="0"/>
          </a:p>
        </p:txBody>
      </p:sp>
      <p:pic>
        <p:nvPicPr>
          <p:cNvPr id="5" name="Content Placeholder 4">
            <a:extLst>
              <a:ext uri="{FF2B5EF4-FFF2-40B4-BE49-F238E27FC236}">
                <a16:creationId xmlns:a16="http://schemas.microsoft.com/office/drawing/2014/main" id="{4EA57373-0E60-0C02-EE73-BD8134FD3F14}"/>
              </a:ext>
            </a:extLst>
          </p:cNvPr>
          <p:cNvPicPr>
            <a:picLocks noGrp="1" noChangeAspect="1"/>
          </p:cNvPicPr>
          <p:nvPr>
            <p:ph idx="1"/>
          </p:nvPr>
        </p:nvPicPr>
        <p:blipFill>
          <a:blip r:embed="rId2"/>
          <a:stretch>
            <a:fillRect/>
          </a:stretch>
        </p:blipFill>
        <p:spPr>
          <a:xfrm>
            <a:off x="916190" y="3032766"/>
            <a:ext cx="5638267" cy="3078472"/>
          </a:xfrm>
        </p:spPr>
      </p:pic>
      <p:pic>
        <p:nvPicPr>
          <p:cNvPr id="4" name="Picture 3">
            <a:extLst>
              <a:ext uri="{FF2B5EF4-FFF2-40B4-BE49-F238E27FC236}">
                <a16:creationId xmlns:a16="http://schemas.microsoft.com/office/drawing/2014/main" id="{E3523FA0-D3F2-4035-1C1E-62AF6FF01690}"/>
              </a:ext>
            </a:extLst>
          </p:cNvPr>
          <p:cNvPicPr>
            <a:picLocks noChangeAspect="1"/>
          </p:cNvPicPr>
          <p:nvPr/>
        </p:nvPicPr>
        <p:blipFill>
          <a:blip r:embed="rId3"/>
          <a:stretch>
            <a:fillRect/>
          </a:stretch>
        </p:blipFill>
        <p:spPr>
          <a:xfrm>
            <a:off x="7351435" y="3343504"/>
            <a:ext cx="4113176" cy="1371719"/>
          </a:xfrm>
          <a:prstGeom prst="rect">
            <a:avLst/>
          </a:prstGeom>
        </p:spPr>
      </p:pic>
      <p:sp>
        <p:nvSpPr>
          <p:cNvPr id="6" name="TextBox 5">
            <a:extLst>
              <a:ext uri="{FF2B5EF4-FFF2-40B4-BE49-F238E27FC236}">
                <a16:creationId xmlns:a16="http://schemas.microsoft.com/office/drawing/2014/main" id="{073E32B9-A742-346C-FA6A-DDB69F56337B}"/>
              </a:ext>
            </a:extLst>
          </p:cNvPr>
          <p:cNvSpPr txBox="1"/>
          <p:nvPr/>
        </p:nvSpPr>
        <p:spPr>
          <a:xfrm>
            <a:off x="8456677" y="2819697"/>
            <a:ext cx="19026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LSTM model</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C3507C-3D9F-06C4-5A8D-A9A1AAA8EF9A}"/>
              </a:ext>
            </a:extLst>
          </p:cNvPr>
          <p:cNvSpPr txBox="1"/>
          <p:nvPr/>
        </p:nvSpPr>
        <p:spPr>
          <a:xfrm>
            <a:off x="1597891" y="2565498"/>
            <a:ext cx="3759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USING </a:t>
            </a:r>
            <a:r>
              <a:rPr lang="en-US" b="1" dirty="0" err="1">
                <a:latin typeface="Times New Roman" panose="02020603050405020304" pitchFamily="18" charset="0"/>
                <a:cs typeface="Times New Roman" panose="02020603050405020304" pitchFamily="18" charset="0"/>
              </a:rPr>
              <a:t>GaussianNB</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854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C2FB-A6A4-0FF1-B692-1A11E785895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BDD0DA-D201-1489-EAEC-B8717013FCB6}"/>
              </a:ext>
            </a:extLst>
          </p:cNvPr>
          <p:cNvSpPr>
            <a:spLocks noGrp="1"/>
          </p:cNvSpPr>
          <p:nvPr>
            <p:ph idx="1"/>
          </p:nvPr>
        </p:nvSpPr>
        <p:spPr/>
        <p:txBody>
          <a:bodyPr>
            <a:normAutofit lnSpcReduction="10000"/>
          </a:bodyPr>
          <a:lstStyle/>
          <a:p>
            <a:pPr>
              <a:buClrTx/>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Sentiment analysis: </a:t>
            </a:r>
            <a:r>
              <a:rPr lang="en-US" sz="1600" dirty="0">
                <a:latin typeface="Times New Roman" panose="02020603050405020304" pitchFamily="18" charset="0"/>
                <a:cs typeface="Times New Roman" panose="02020603050405020304" pitchFamily="18" charset="0"/>
              </a:rPr>
              <a:t>One application of the model could be to analyze the sentiment of customer reviews(positive or negative)of Amazon Alexa. This could be useful for companies to understand how customers are responding to their products, and to identify areas for improvement.</a:t>
            </a:r>
          </a:p>
          <a:p>
            <a:pPr>
              <a:buClrTx/>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Feature extraction: </a:t>
            </a:r>
            <a:r>
              <a:rPr lang="en-US" sz="1600" dirty="0">
                <a:latin typeface="Times New Roman" panose="02020603050405020304" pitchFamily="18" charset="0"/>
                <a:cs typeface="Times New Roman" panose="02020603050405020304" pitchFamily="18" charset="0"/>
              </a:rPr>
              <a:t>The model could be used to identify the key features or aspects of Amazon Alexa that customers are most satisfied or dissatisfied with</a:t>
            </a:r>
          </a:p>
          <a:p>
            <a:pPr>
              <a:buClrTx/>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Customer feedback analysis: </a:t>
            </a:r>
            <a:r>
              <a:rPr lang="en-US" sz="1600" dirty="0">
                <a:latin typeface="Times New Roman" panose="02020603050405020304" pitchFamily="18" charset="0"/>
                <a:cs typeface="Times New Roman" panose="02020603050405020304" pitchFamily="18" charset="0"/>
              </a:rPr>
              <a:t>The model could be used to track changes in customer sentiment over time, providing companies with valuable feedback on the effectiveness of changes made to the system</a:t>
            </a:r>
          </a:p>
          <a:p>
            <a:pPr>
              <a:buClrTx/>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Competitor analysis: </a:t>
            </a:r>
            <a:r>
              <a:rPr lang="en-US" sz="1600" dirty="0">
                <a:latin typeface="Times New Roman" panose="02020603050405020304" pitchFamily="18" charset="0"/>
                <a:cs typeface="Times New Roman" panose="02020603050405020304" pitchFamily="18" charset="0"/>
              </a:rPr>
              <a:t>The model could be used to compare customer sentiment of Amazon Alexa with other similar products on the market. </a:t>
            </a:r>
          </a:p>
          <a:p>
            <a:pPr>
              <a:buClrTx/>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Customer service: </a:t>
            </a:r>
            <a:r>
              <a:rPr lang="en-US" sz="1600" dirty="0">
                <a:latin typeface="Times New Roman" panose="02020603050405020304" pitchFamily="18" charset="0"/>
                <a:cs typeface="Times New Roman" panose="02020603050405020304" pitchFamily="18" charset="0"/>
              </a:rPr>
              <a:t>The model could be used to automatically classify incoming customer reviews or feedback and to direct them to the appropriate department for further action. </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292136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D570-E1CD-7BB7-AC2E-76E2F715ABE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CHALLENGES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64EBFE-0257-BAA1-65C6-CA1748F0C105}"/>
              </a:ext>
            </a:extLst>
          </p:cNvPr>
          <p:cNvSpPr>
            <a:spLocks noGrp="1"/>
          </p:cNvSpPr>
          <p:nvPr>
            <p:ph idx="1"/>
          </p:nvPr>
        </p:nvSpPr>
        <p:spPr/>
        <p:txBody>
          <a:bodyPr>
            <a:normAutofit fontScale="92500"/>
          </a:bodyPr>
          <a:lstStyle/>
          <a:p>
            <a:pPr>
              <a:buClrTx/>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NLP and LSTM models may require different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steps. </a:t>
            </a:r>
          </a:p>
          <a:p>
            <a:pPr>
              <a:buClrTx/>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hese models may not take into account domain-specific knowledge, such as industry-specific terminology or slang. </a:t>
            </a:r>
          </a:p>
          <a:p>
            <a:pPr>
              <a:buClrTx/>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However, the prediction accuracy may vary when the model is applied to new, unseen data.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buClrTx/>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output of NLP and LSTM models may be difficult to interpret.</a:t>
            </a:r>
          </a:p>
          <a:p>
            <a:pPr>
              <a:buClrTx/>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Dataset may be unbalanced, model may be biased towards the majority class.</a:t>
            </a:r>
          </a:p>
          <a:p>
            <a:pPr>
              <a:buClrTx/>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Difficulty in choosing hyperparameters.</a:t>
            </a:r>
          </a:p>
          <a:p>
            <a:pPr>
              <a:buClrTx/>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Memory and processing power.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36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F9C64D-1849-B8FB-16FE-CED48213EF62}"/>
              </a:ext>
            </a:extLst>
          </p:cNvPr>
          <p:cNvSpPr txBox="1"/>
          <p:nvPr/>
        </p:nvSpPr>
        <p:spPr>
          <a:xfrm>
            <a:off x="723898" y="1621779"/>
            <a:ext cx="10744201" cy="4613058"/>
          </a:xfrm>
          <a:prstGeom prst="rect">
            <a:avLst/>
          </a:prstGeom>
          <a:noFill/>
        </p:spPr>
        <p:txBody>
          <a:bodyPr wrap="square">
            <a:spAutoFit/>
          </a:bodyPr>
          <a:lstStyle/>
          <a:p>
            <a:pPr marL="342900" marR="0" lvl="0" indent="-342900" algn="just">
              <a:lnSpc>
                <a:spcPct val="150000"/>
              </a:lnSpc>
              <a:buFont typeface="Wingdings" panose="05000000000000000000" pitchFamily="2" charset="2"/>
              <a:buChar char="q"/>
              <a:tabLst>
                <a:tab pos="457200" algn="l"/>
              </a:tabLst>
            </a:pPr>
            <a:r>
              <a:rPr lang="en-IN" b="1" dirty="0">
                <a:effectLst/>
                <a:latin typeface="Times New Roman" panose="02020603050405020304" pitchFamily="18" charset="0"/>
                <a:ea typeface="Times New Roman" panose="02020603050405020304" pitchFamily="18" charset="0"/>
              </a:rPr>
              <a:t>Personalized recommendations: </a:t>
            </a:r>
            <a:r>
              <a:rPr lang="en-IN" dirty="0">
                <a:effectLst/>
                <a:latin typeface="Times New Roman" panose="02020603050405020304" pitchFamily="18" charset="0"/>
                <a:ea typeface="Times New Roman" panose="02020603050405020304" pitchFamily="18" charset="0"/>
              </a:rPr>
              <a:t>By </a:t>
            </a:r>
            <a:r>
              <a:rPr lang="en-IN" dirty="0" err="1">
                <a:effectLst/>
                <a:latin typeface="Times New Roman" panose="02020603050405020304" pitchFamily="18" charset="0"/>
                <a:ea typeface="Times New Roman" panose="02020603050405020304" pitchFamily="18" charset="0"/>
              </a:rPr>
              <a:t>analyzing</a:t>
            </a:r>
            <a:r>
              <a:rPr lang="en-IN" dirty="0">
                <a:effectLst/>
                <a:latin typeface="Times New Roman" panose="02020603050405020304" pitchFamily="18" charset="0"/>
                <a:ea typeface="Times New Roman" panose="02020603050405020304" pitchFamily="18" charset="0"/>
              </a:rPr>
              <a:t> a user's review history and past interactions with Alexa, you could develop personalized recommendations </a:t>
            </a:r>
            <a:r>
              <a:rPr lang="en-IN" b="1" dirty="0">
                <a:effectLst/>
                <a:latin typeface="Times New Roman" panose="02020603050405020304" pitchFamily="18" charset="0"/>
                <a:ea typeface="Times New Roman" panose="02020603050405020304" pitchFamily="18" charset="0"/>
              </a:rPr>
              <a:t>for products and features that are most relevant to that user.</a:t>
            </a:r>
          </a:p>
          <a:p>
            <a:pPr marL="342900" marR="0" lvl="0" indent="-342900" algn="just">
              <a:lnSpc>
                <a:spcPct val="150000"/>
              </a:lnSpc>
              <a:buFont typeface="Wingdings" panose="05000000000000000000" pitchFamily="2" charset="2"/>
              <a:buChar char="q"/>
              <a:tabLst>
                <a:tab pos="457200" algn="l"/>
              </a:tabLst>
            </a:pPr>
            <a:r>
              <a:rPr lang="en-IN" b="1" dirty="0">
                <a:effectLst/>
                <a:latin typeface="Times New Roman" panose="02020603050405020304" pitchFamily="18" charset="0"/>
                <a:ea typeface="Times New Roman" panose="02020603050405020304" pitchFamily="18" charset="0"/>
              </a:rPr>
              <a:t>Real-time feedback: </a:t>
            </a:r>
            <a:r>
              <a:rPr lang="en-IN" dirty="0">
                <a:effectLst/>
                <a:latin typeface="Times New Roman" panose="02020603050405020304" pitchFamily="18" charset="0"/>
                <a:ea typeface="Times New Roman" panose="02020603050405020304" pitchFamily="18" charset="0"/>
              </a:rPr>
              <a:t>By </a:t>
            </a:r>
            <a:r>
              <a:rPr lang="en-IN" dirty="0" err="1">
                <a:effectLst/>
                <a:latin typeface="Times New Roman" panose="02020603050405020304" pitchFamily="18" charset="0"/>
                <a:ea typeface="Times New Roman" panose="02020603050405020304" pitchFamily="18" charset="0"/>
              </a:rPr>
              <a:t>analyzing</a:t>
            </a:r>
            <a:r>
              <a:rPr lang="en-IN" dirty="0">
                <a:effectLst/>
                <a:latin typeface="Times New Roman" panose="02020603050405020304" pitchFamily="18" charset="0"/>
                <a:ea typeface="Times New Roman" panose="02020603050405020304" pitchFamily="18" charset="0"/>
              </a:rPr>
              <a:t> reviews in real-time, you could </a:t>
            </a:r>
            <a:r>
              <a:rPr lang="en-IN" b="1" dirty="0">
                <a:effectLst/>
                <a:latin typeface="Times New Roman" panose="02020603050405020304" pitchFamily="18" charset="0"/>
                <a:ea typeface="Times New Roman" panose="02020603050405020304" pitchFamily="18" charset="0"/>
              </a:rPr>
              <a:t>provide instant feedback to Amazon on issues or concerns raised by users</a:t>
            </a:r>
            <a:r>
              <a:rPr lang="en-IN" dirty="0">
                <a:effectLst/>
                <a:latin typeface="Times New Roman" panose="02020603050405020304" pitchFamily="18" charset="0"/>
                <a:ea typeface="Times New Roman" panose="02020603050405020304" pitchFamily="18" charset="0"/>
              </a:rPr>
              <a:t>. This could help Amazon quickly identify and address issues with the Alexa device, improving customer satisfaction and retention.</a:t>
            </a:r>
          </a:p>
          <a:p>
            <a:pPr marL="342900" marR="0" lvl="0" indent="-342900" algn="just">
              <a:lnSpc>
                <a:spcPct val="150000"/>
              </a:lnSpc>
              <a:buFont typeface="Wingdings" panose="05000000000000000000" pitchFamily="2" charset="2"/>
              <a:buChar char="q"/>
              <a:tabLst>
                <a:tab pos="457200" algn="l"/>
              </a:tabLst>
            </a:pPr>
            <a:r>
              <a:rPr lang="en-IN" b="1" dirty="0">
                <a:effectLst/>
                <a:latin typeface="Times New Roman" panose="02020603050405020304" pitchFamily="18" charset="0"/>
                <a:ea typeface="Times New Roman" panose="02020603050405020304" pitchFamily="18" charset="0"/>
              </a:rPr>
              <a:t>Competitive analysis: </a:t>
            </a:r>
            <a:r>
              <a:rPr lang="en-IN" dirty="0">
                <a:effectLst/>
                <a:latin typeface="Times New Roman" panose="02020603050405020304" pitchFamily="18" charset="0"/>
                <a:ea typeface="Times New Roman" panose="02020603050405020304" pitchFamily="18" charset="0"/>
              </a:rPr>
              <a:t>By </a:t>
            </a:r>
            <a:r>
              <a:rPr lang="en-IN" dirty="0" err="1">
                <a:effectLst/>
                <a:latin typeface="Times New Roman" panose="02020603050405020304" pitchFamily="18" charset="0"/>
                <a:ea typeface="Times New Roman" panose="02020603050405020304" pitchFamily="18" charset="0"/>
              </a:rPr>
              <a:t>analyzing</a:t>
            </a:r>
            <a:r>
              <a:rPr lang="en-IN" dirty="0">
                <a:effectLst/>
                <a:latin typeface="Times New Roman" panose="02020603050405020304" pitchFamily="18" charset="0"/>
                <a:ea typeface="Times New Roman" panose="02020603050405020304" pitchFamily="18" charset="0"/>
              </a:rPr>
              <a:t> reviews of </a:t>
            </a:r>
            <a:r>
              <a:rPr lang="en-IN" b="1" dirty="0">
                <a:effectLst/>
                <a:latin typeface="Times New Roman" panose="02020603050405020304" pitchFamily="18" charset="0"/>
                <a:ea typeface="Times New Roman" panose="02020603050405020304" pitchFamily="18" charset="0"/>
              </a:rPr>
              <a:t>competing products and services,</a:t>
            </a:r>
            <a:r>
              <a:rPr lang="en-IN" dirty="0">
                <a:effectLst/>
                <a:latin typeface="Times New Roman" panose="02020603050405020304" pitchFamily="18" charset="0"/>
                <a:ea typeface="Times New Roman" panose="02020603050405020304" pitchFamily="18" charset="0"/>
              </a:rPr>
              <a:t> you could provide valuable insights to Amazon on how they compare to their competitors. </a:t>
            </a:r>
          </a:p>
          <a:p>
            <a:pPr marL="342900" marR="0" lvl="0" indent="-342900" algn="just">
              <a:lnSpc>
                <a:spcPct val="150000"/>
              </a:lnSpc>
              <a:buFont typeface="Wingdings" panose="05000000000000000000" pitchFamily="2" charset="2"/>
              <a:buChar char="q"/>
              <a:tabLst>
                <a:tab pos="457200" algn="l"/>
              </a:tabLst>
            </a:pPr>
            <a:r>
              <a:rPr lang="en-IN" b="1" dirty="0">
                <a:effectLst/>
                <a:latin typeface="Times New Roman" panose="02020603050405020304" pitchFamily="18" charset="0"/>
                <a:ea typeface="Times New Roman" panose="02020603050405020304" pitchFamily="18" charset="0"/>
              </a:rPr>
              <a:t>Predictive analytics: </a:t>
            </a:r>
            <a:r>
              <a:rPr lang="en-IN" dirty="0">
                <a:effectLst/>
                <a:latin typeface="Times New Roman" panose="02020603050405020304" pitchFamily="18" charset="0"/>
                <a:ea typeface="Times New Roman" panose="02020603050405020304" pitchFamily="18" charset="0"/>
              </a:rPr>
              <a:t>By </a:t>
            </a:r>
            <a:r>
              <a:rPr lang="en-IN" dirty="0" err="1">
                <a:effectLst/>
                <a:latin typeface="Times New Roman" panose="02020603050405020304" pitchFamily="18" charset="0"/>
                <a:ea typeface="Times New Roman" panose="02020603050405020304" pitchFamily="18" charset="0"/>
              </a:rPr>
              <a:t>analyzing</a:t>
            </a:r>
            <a:r>
              <a:rPr lang="en-IN" dirty="0">
                <a:effectLst/>
                <a:latin typeface="Times New Roman" panose="02020603050405020304" pitchFamily="18" charset="0"/>
                <a:ea typeface="Times New Roman" panose="02020603050405020304" pitchFamily="18" charset="0"/>
              </a:rPr>
              <a:t> patterns in user reviews and </a:t>
            </a:r>
            <a:r>
              <a:rPr lang="en-IN" dirty="0" err="1">
                <a:effectLst/>
                <a:latin typeface="Times New Roman" panose="02020603050405020304" pitchFamily="18" charset="0"/>
                <a:ea typeface="Times New Roman" panose="02020603050405020304" pitchFamily="18" charset="0"/>
              </a:rPr>
              <a:t>behavior</a:t>
            </a:r>
            <a:r>
              <a:rPr lang="en-IN" dirty="0">
                <a:effectLst/>
                <a:latin typeface="Times New Roman" panose="02020603050405020304" pitchFamily="18" charset="0"/>
                <a:ea typeface="Times New Roman" panose="02020603050405020304" pitchFamily="18" charset="0"/>
              </a:rPr>
              <a:t>, you could develop predictive models that </a:t>
            </a:r>
            <a:r>
              <a:rPr lang="en-IN" b="1" dirty="0">
                <a:effectLst/>
                <a:latin typeface="Times New Roman" panose="02020603050405020304" pitchFamily="18" charset="0"/>
                <a:ea typeface="Times New Roman" panose="02020603050405020304" pitchFamily="18" charset="0"/>
              </a:rPr>
              <a:t>forecast future trends and user needs. </a:t>
            </a:r>
          </a:p>
          <a:p>
            <a:pPr marL="342900" marR="0" lvl="0" indent="-342900" algn="just">
              <a:lnSpc>
                <a:spcPct val="150000"/>
              </a:lnSpc>
              <a:buFont typeface="Wingdings" panose="05000000000000000000" pitchFamily="2" charset="2"/>
              <a:buChar char="q"/>
              <a:tabLst>
                <a:tab pos="457200" algn="l"/>
              </a:tabLst>
            </a:pPr>
            <a:r>
              <a:rPr lang="en-IN" b="1" dirty="0">
                <a:effectLst/>
                <a:latin typeface="Times New Roman" panose="02020603050405020304" pitchFamily="18" charset="0"/>
                <a:ea typeface="Times New Roman" panose="02020603050405020304" pitchFamily="18" charset="0"/>
              </a:rPr>
              <a:t>Voice sentiment analysis: </a:t>
            </a:r>
            <a:r>
              <a:rPr lang="en-IN" dirty="0">
                <a:effectLst/>
                <a:latin typeface="Times New Roman" panose="02020603050405020304" pitchFamily="18" charset="0"/>
                <a:ea typeface="Times New Roman" panose="02020603050405020304" pitchFamily="18" charset="0"/>
              </a:rPr>
              <a:t>With the rise of voice assistants like Alexa, there is a growing need for sentiment analysis techniques that can </a:t>
            </a:r>
            <a:r>
              <a:rPr lang="en-IN" dirty="0" err="1">
                <a:effectLst/>
                <a:latin typeface="Times New Roman" panose="02020603050405020304" pitchFamily="18" charset="0"/>
                <a:ea typeface="Times New Roman" panose="02020603050405020304" pitchFamily="18" charset="0"/>
              </a:rPr>
              <a:t>analyze</a:t>
            </a:r>
            <a:r>
              <a:rPr lang="en-IN" dirty="0">
                <a:effectLst/>
                <a:latin typeface="Times New Roman" panose="02020603050405020304" pitchFamily="18" charset="0"/>
                <a:ea typeface="Times New Roman" panose="02020603050405020304" pitchFamily="18" charset="0"/>
              </a:rPr>
              <a:t> the </a:t>
            </a:r>
            <a:r>
              <a:rPr lang="en-IN" b="1" dirty="0">
                <a:effectLst/>
                <a:latin typeface="Times New Roman" panose="02020603050405020304" pitchFamily="18" charset="0"/>
                <a:ea typeface="Times New Roman" panose="02020603050405020304" pitchFamily="18" charset="0"/>
              </a:rPr>
              <a:t>sentiment behind spoken language</a:t>
            </a:r>
            <a:r>
              <a:rPr lang="en-IN"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092C6D78-5083-049E-7D45-CCF42C75649C}"/>
              </a:ext>
            </a:extLst>
          </p:cNvPr>
          <p:cNvSpPr txBox="1"/>
          <p:nvPr/>
        </p:nvSpPr>
        <p:spPr>
          <a:xfrm>
            <a:off x="641836" y="741016"/>
            <a:ext cx="10908326"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FUTURE ENHANCEMENT</a:t>
            </a:r>
            <a:endParaRPr lang="en-IN" sz="4000" dirty="0"/>
          </a:p>
        </p:txBody>
      </p:sp>
    </p:spTree>
    <p:extLst>
      <p:ext uri="{BB962C8B-B14F-4D97-AF65-F5344CB8AC3E}">
        <p14:creationId xmlns:p14="http://schemas.microsoft.com/office/powerpoint/2010/main" val="1865727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DE4B-EBCF-CCB7-B483-A749BB9394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59E543-0549-B962-5018-B420C4515AE1}"/>
              </a:ext>
            </a:extLst>
          </p:cNvPr>
          <p:cNvSpPr>
            <a:spLocks noGrp="1"/>
          </p:cNvSpPr>
          <p:nvPr>
            <p:ph idx="1"/>
          </p:nvPr>
        </p:nvSpPr>
        <p:spPr/>
        <p:txBody>
          <a:bodyPr>
            <a:normAutofit lnSpcReduction="10000"/>
          </a:bodyPr>
          <a:lstStyle/>
          <a:p>
            <a:pPr marL="914400" lvl="2" indent="0" algn="just">
              <a:spcAft>
                <a:spcPts val="1000"/>
              </a:spcAft>
              <a:buClrTx/>
              <a:buNone/>
            </a:pPr>
            <a:r>
              <a:rPr lang="en-US" sz="1800" dirty="0">
                <a:solidFill>
                  <a:schemeClr val="tx1">
                    <a:lumMod val="50000"/>
                  </a:schemeClr>
                </a:solidFill>
                <a:latin typeface="Times New Roman" pitchFamily="18" charset="0"/>
                <a:cs typeface="Times New Roman" pitchFamily="18" charset="0"/>
              </a:rPr>
              <a:t>As conclusion we can infer the following from the amazon </a:t>
            </a:r>
            <a:r>
              <a:rPr lang="en-US" sz="1800" dirty="0" err="1">
                <a:solidFill>
                  <a:schemeClr val="tx1">
                    <a:lumMod val="50000"/>
                  </a:schemeClr>
                </a:solidFill>
                <a:latin typeface="Times New Roman" pitchFamily="18" charset="0"/>
                <a:cs typeface="Times New Roman" pitchFamily="18" charset="0"/>
              </a:rPr>
              <a:t>alexa</a:t>
            </a:r>
            <a:r>
              <a:rPr lang="en-US" sz="1800" dirty="0">
                <a:solidFill>
                  <a:schemeClr val="tx1">
                    <a:lumMod val="50000"/>
                  </a:schemeClr>
                </a:solidFill>
                <a:latin typeface="Times New Roman" pitchFamily="18" charset="0"/>
                <a:cs typeface="Times New Roman" pitchFamily="18" charset="0"/>
              </a:rPr>
              <a:t> review analysis. </a:t>
            </a:r>
          </a:p>
          <a:p>
            <a:pPr marL="1200150" lvl="2" indent="-285750" algn="just">
              <a:spcAft>
                <a:spcPts val="1000"/>
              </a:spcAft>
              <a:buClrTx/>
              <a:buFont typeface="Wingdings" pitchFamily="2" charset="2"/>
              <a:buChar char="§"/>
            </a:pPr>
            <a:r>
              <a:rPr lang="en-US" sz="1800" dirty="0">
                <a:solidFill>
                  <a:schemeClr val="tx1">
                    <a:lumMod val="50000"/>
                  </a:schemeClr>
                </a:solidFill>
                <a:latin typeface="Times New Roman" pitchFamily="18" charset="0"/>
                <a:cs typeface="Times New Roman" pitchFamily="18" charset="0"/>
              </a:rPr>
              <a:t>The average rating of the amazon </a:t>
            </a:r>
            <a:r>
              <a:rPr lang="en-US" sz="1800" dirty="0" err="1">
                <a:solidFill>
                  <a:schemeClr val="tx1">
                    <a:lumMod val="50000"/>
                  </a:schemeClr>
                </a:solidFill>
                <a:latin typeface="Times New Roman" pitchFamily="18" charset="0"/>
                <a:cs typeface="Times New Roman" pitchFamily="18" charset="0"/>
              </a:rPr>
              <a:t>alexa</a:t>
            </a:r>
            <a:r>
              <a:rPr lang="en-US" sz="1800" dirty="0">
                <a:solidFill>
                  <a:schemeClr val="tx1">
                    <a:lumMod val="50000"/>
                  </a:schemeClr>
                </a:solidFill>
                <a:latin typeface="Times New Roman" pitchFamily="18" charset="0"/>
                <a:cs typeface="Times New Roman" pitchFamily="18" charset="0"/>
              </a:rPr>
              <a:t> product is 4.463 </a:t>
            </a:r>
          </a:p>
          <a:p>
            <a:pPr marL="1200150" lvl="2" indent="-285750" algn="just">
              <a:spcAft>
                <a:spcPts val="1000"/>
              </a:spcAft>
              <a:buClrTx/>
              <a:buFont typeface="Wingdings" pitchFamily="2" charset="2"/>
              <a:buChar char="§"/>
            </a:pPr>
            <a:r>
              <a:rPr lang="en-US" sz="1800" dirty="0">
                <a:solidFill>
                  <a:schemeClr val="tx1">
                    <a:lumMod val="50000"/>
                  </a:schemeClr>
                </a:solidFill>
                <a:latin typeface="Times New Roman" pitchFamily="18" charset="0"/>
                <a:cs typeface="Times New Roman" pitchFamily="18" charset="0"/>
              </a:rPr>
              <a:t>Black Dot is the most popular variation of Amazon Alexa. </a:t>
            </a:r>
          </a:p>
          <a:p>
            <a:pPr marL="1200150" lvl="2" indent="-285750" algn="just">
              <a:spcAft>
                <a:spcPts val="1000"/>
              </a:spcAft>
              <a:buClrTx/>
              <a:buFont typeface="Wingdings" pitchFamily="2" charset="2"/>
              <a:buChar char="§"/>
            </a:pPr>
            <a:r>
              <a:rPr lang="en-US" sz="1800" dirty="0">
                <a:solidFill>
                  <a:schemeClr val="tx1">
                    <a:lumMod val="50000"/>
                  </a:schemeClr>
                </a:solidFill>
                <a:latin typeface="Times New Roman" pitchFamily="18" charset="0"/>
                <a:cs typeface="Times New Roman" pitchFamily="18" charset="0"/>
              </a:rPr>
              <a:t>Charcoal Fabric and Configuration: Fire TV Stick are also good and very much popular after Black dot. </a:t>
            </a:r>
          </a:p>
          <a:p>
            <a:pPr marL="1200150" lvl="2" indent="-285750" algn="just">
              <a:spcAft>
                <a:spcPts val="1000"/>
              </a:spcAft>
              <a:buClrTx/>
              <a:buFont typeface="Wingdings" pitchFamily="2" charset="2"/>
              <a:buChar char="§"/>
            </a:pPr>
            <a:r>
              <a:rPr lang="en-US" sz="1800" dirty="0">
                <a:solidFill>
                  <a:schemeClr val="tx1">
                    <a:lumMod val="50000"/>
                  </a:schemeClr>
                </a:solidFill>
                <a:latin typeface="Times New Roman" pitchFamily="18" charset="0"/>
                <a:cs typeface="Times New Roman" pitchFamily="18" charset="0"/>
              </a:rPr>
              <a:t>Oak Fish and Walnut Finish are very Unpopular </a:t>
            </a:r>
          </a:p>
          <a:p>
            <a:pPr marL="1200150" lvl="2" indent="-285750" algn="just">
              <a:spcAft>
                <a:spcPts val="1000"/>
              </a:spcAft>
              <a:buClrTx/>
              <a:buFont typeface="Wingdings" pitchFamily="2" charset="2"/>
              <a:buChar char="§"/>
            </a:pPr>
            <a:r>
              <a:rPr lang="en-US" sz="1800" dirty="0">
                <a:solidFill>
                  <a:schemeClr val="tx1">
                    <a:lumMod val="50000"/>
                  </a:schemeClr>
                </a:solidFill>
                <a:latin typeface="Times New Roman" pitchFamily="18" charset="0"/>
                <a:cs typeface="Times New Roman" pitchFamily="18" charset="0"/>
              </a:rPr>
              <a:t> Around 92% people gave a positive feedback to Amazon Alexa and only 8% people gave negative feedback to Amazon Alexa. </a:t>
            </a:r>
          </a:p>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898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E28D-E865-E8EE-4F35-CCE514D74C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4B4541-4E0E-8618-816A-DF85CB0E6138}"/>
              </a:ext>
            </a:extLst>
          </p:cNvPr>
          <p:cNvSpPr>
            <a:spLocks noGrp="1"/>
          </p:cNvSpPr>
          <p:nvPr>
            <p:ph idx="1"/>
          </p:nvPr>
        </p:nvSpPr>
        <p:spPr/>
        <p:txBody>
          <a:bodyPr>
            <a:normAutofit fontScale="85000" lnSpcReduction="20000"/>
          </a:bodyPr>
          <a:lstStyle/>
          <a:p>
            <a:pPr marL="1200150" lvl="2" indent="-285750" algn="just">
              <a:spcAft>
                <a:spcPts val="1000"/>
              </a:spcAft>
              <a:buClrTx/>
              <a:buFont typeface="Wingdings" pitchFamily="2" charset="2"/>
              <a:buChar char="§"/>
            </a:pPr>
            <a:r>
              <a:rPr lang="en-US" sz="2400" dirty="0">
                <a:solidFill>
                  <a:schemeClr val="tx1">
                    <a:lumMod val="50000"/>
                  </a:schemeClr>
                </a:solidFill>
                <a:latin typeface="Times New Roman" pitchFamily="18" charset="0"/>
                <a:cs typeface="Times New Roman" pitchFamily="18" charset="0"/>
              </a:rPr>
              <a:t>Most people write reviews that is 5-20 words longer.</a:t>
            </a:r>
          </a:p>
          <a:p>
            <a:pPr marL="1200150" lvl="2" indent="-285750" algn="just">
              <a:spcAft>
                <a:spcPts val="1000"/>
              </a:spcAft>
              <a:buClrTx/>
              <a:buFont typeface="Wingdings" pitchFamily="2" charset="2"/>
              <a:buChar char="§"/>
            </a:pPr>
            <a:r>
              <a:rPr lang="en-US" sz="2400" dirty="0">
                <a:solidFill>
                  <a:schemeClr val="tx1">
                    <a:lumMod val="50000"/>
                  </a:schemeClr>
                </a:solidFill>
                <a:latin typeface="Times New Roman" pitchFamily="18" charset="0"/>
                <a:cs typeface="Times New Roman" pitchFamily="18" charset="0"/>
              </a:rPr>
              <a:t>The longest reviews are all written for the Black type variations in Amazon Alexa. </a:t>
            </a:r>
          </a:p>
          <a:p>
            <a:pPr marL="1200150" lvl="2" indent="-285750" algn="just">
              <a:spcAft>
                <a:spcPts val="1000"/>
              </a:spcAft>
              <a:buClrTx/>
              <a:buFont typeface="Wingdings" pitchFamily="2" charset="2"/>
              <a:buChar char="§"/>
            </a:pPr>
            <a:r>
              <a:rPr lang="en-US" sz="2400" dirty="0">
                <a:solidFill>
                  <a:schemeClr val="tx1">
                    <a:lumMod val="50000"/>
                  </a:schemeClr>
                </a:solidFill>
                <a:latin typeface="Times New Roman" pitchFamily="18" charset="0"/>
                <a:cs typeface="Times New Roman" pitchFamily="18" charset="0"/>
              </a:rPr>
              <a:t> In </a:t>
            </a:r>
            <a:r>
              <a:rPr lang="en-US" sz="2400" dirty="0" err="1">
                <a:solidFill>
                  <a:schemeClr val="tx1">
                    <a:lumMod val="50000"/>
                  </a:schemeClr>
                </a:solidFill>
                <a:latin typeface="Times New Roman" pitchFamily="18" charset="0"/>
                <a:cs typeface="Times New Roman" pitchFamily="18" charset="0"/>
              </a:rPr>
              <a:t>wordcloud</a:t>
            </a:r>
            <a:r>
              <a:rPr lang="en-US" sz="2400" dirty="0">
                <a:solidFill>
                  <a:schemeClr val="tx1">
                    <a:lumMod val="50000"/>
                  </a:schemeClr>
                </a:solidFill>
                <a:latin typeface="Times New Roman" pitchFamily="18" charset="0"/>
                <a:cs typeface="Times New Roman" pitchFamily="18" charset="0"/>
              </a:rPr>
              <a:t> we can see that love is the most frequent word in the word suggesting that most of the people absolutely love </a:t>
            </a:r>
            <a:r>
              <a:rPr lang="en-US" sz="2400" dirty="0" err="1">
                <a:solidFill>
                  <a:schemeClr val="tx1">
                    <a:lumMod val="50000"/>
                  </a:schemeClr>
                </a:solidFill>
                <a:latin typeface="Times New Roman" pitchFamily="18" charset="0"/>
                <a:cs typeface="Times New Roman" pitchFamily="18" charset="0"/>
              </a:rPr>
              <a:t>alexa</a:t>
            </a:r>
            <a:r>
              <a:rPr lang="en-US" sz="2400" dirty="0">
                <a:solidFill>
                  <a:schemeClr val="tx1">
                    <a:lumMod val="50000"/>
                  </a:schemeClr>
                </a:solidFill>
                <a:latin typeface="Times New Roman" pitchFamily="18" charset="0"/>
                <a:cs typeface="Times New Roman" pitchFamily="18" charset="0"/>
              </a:rPr>
              <a:t>. </a:t>
            </a:r>
          </a:p>
          <a:p>
            <a:pPr marL="1200150" lvl="2" indent="-285750" algn="just">
              <a:spcAft>
                <a:spcPts val="1000"/>
              </a:spcAft>
              <a:buClrTx/>
              <a:buFont typeface="Wingdings" pitchFamily="2" charset="2"/>
              <a:buChar char="§"/>
            </a:pPr>
            <a:r>
              <a:rPr lang="en-US" sz="2400" dirty="0">
                <a:solidFill>
                  <a:schemeClr val="tx1">
                    <a:lumMod val="50000"/>
                  </a:schemeClr>
                </a:solidFill>
                <a:latin typeface="Times New Roman" pitchFamily="18" charset="0"/>
                <a:cs typeface="Times New Roman" pitchFamily="18" charset="0"/>
              </a:rPr>
              <a:t>LSTM is also good for prediction without losing the meaning of the </a:t>
            </a:r>
            <a:r>
              <a:rPr lang="en-US" sz="2400" dirty="0" err="1">
                <a:solidFill>
                  <a:schemeClr val="tx1">
                    <a:lumMod val="50000"/>
                  </a:schemeClr>
                </a:solidFill>
                <a:latin typeface="Times New Roman" pitchFamily="18" charset="0"/>
                <a:cs typeface="Times New Roman" pitchFamily="18" charset="0"/>
              </a:rPr>
              <a:t>sentence.But</a:t>
            </a:r>
            <a:r>
              <a:rPr lang="en-US" sz="2400" dirty="0">
                <a:solidFill>
                  <a:schemeClr val="tx1">
                    <a:lumMod val="50000"/>
                  </a:schemeClr>
                </a:solidFill>
                <a:latin typeface="Times New Roman" pitchFamily="18" charset="0"/>
                <a:cs typeface="Times New Roman" pitchFamily="18" charset="0"/>
              </a:rPr>
              <a:t> it have some limitation of the system.</a:t>
            </a:r>
          </a:p>
          <a:p>
            <a:pPr marL="1200150" lvl="2" indent="-285750" algn="just">
              <a:spcAft>
                <a:spcPts val="1000"/>
              </a:spcAft>
              <a:buClrTx/>
              <a:buFont typeface="Wingdings" pitchFamily="2" charset="2"/>
              <a:buChar char="§"/>
            </a:pPr>
            <a:r>
              <a:rPr lang="en-US" sz="2400" dirty="0">
                <a:solidFill>
                  <a:schemeClr val="tx1">
                    <a:lumMod val="50000"/>
                  </a:schemeClr>
                </a:solidFill>
                <a:latin typeface="Times New Roman" pitchFamily="18" charset="0"/>
                <a:cs typeface="Times New Roman" pitchFamily="18" charset="0"/>
              </a:rPr>
              <a:t>A model is build using </a:t>
            </a:r>
            <a:r>
              <a:rPr lang="en-US" sz="2400" dirty="0" err="1">
                <a:solidFill>
                  <a:schemeClr val="tx1">
                    <a:lumMod val="50000"/>
                  </a:schemeClr>
                </a:solidFill>
                <a:latin typeface="Times New Roman" pitchFamily="18" charset="0"/>
                <a:cs typeface="Times New Roman" pitchFamily="18" charset="0"/>
              </a:rPr>
              <a:t>GaussianNB</a:t>
            </a:r>
            <a:r>
              <a:rPr lang="en-US" sz="2400" dirty="0">
                <a:solidFill>
                  <a:schemeClr val="tx1">
                    <a:lumMod val="50000"/>
                  </a:schemeClr>
                </a:solidFill>
                <a:latin typeface="Times New Roman" pitchFamily="18" charset="0"/>
                <a:cs typeface="Times New Roman" pitchFamily="18" charset="0"/>
              </a:rPr>
              <a:t> with accuracy 90.63% </a:t>
            </a:r>
            <a:r>
              <a:rPr lang="en-US" sz="2400" dirty="0" err="1">
                <a:solidFill>
                  <a:schemeClr val="tx1">
                    <a:lumMod val="50000"/>
                  </a:schemeClr>
                </a:solidFill>
                <a:latin typeface="Times New Roman" pitchFamily="18" charset="0"/>
                <a:cs typeface="Times New Roman" pitchFamily="18" charset="0"/>
              </a:rPr>
              <a:t>eventhough</a:t>
            </a:r>
            <a:r>
              <a:rPr lang="en-US" sz="2400" dirty="0">
                <a:solidFill>
                  <a:schemeClr val="tx1">
                    <a:lumMod val="50000"/>
                  </a:schemeClr>
                </a:solidFill>
                <a:latin typeface="Times New Roman" pitchFamily="18" charset="0"/>
                <a:cs typeface="Times New Roman" pitchFamily="18" charset="0"/>
              </a:rPr>
              <a:t> the accuracy is lower than other algorithm this algorithm gives the better prediction</a:t>
            </a:r>
          </a:p>
          <a:p>
            <a:endParaRPr lang="en-IN" dirty="0"/>
          </a:p>
        </p:txBody>
      </p:sp>
    </p:spTree>
    <p:extLst>
      <p:ext uri="{BB962C8B-B14F-4D97-AF65-F5344CB8AC3E}">
        <p14:creationId xmlns:p14="http://schemas.microsoft.com/office/powerpoint/2010/main" val="21431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FFED0-0055-EFCC-9BA5-406B9C14AEB1}"/>
              </a:ext>
            </a:extLst>
          </p:cNvPr>
          <p:cNvSpPr txBox="1"/>
          <p:nvPr/>
        </p:nvSpPr>
        <p:spPr>
          <a:xfrm flipH="1">
            <a:off x="2569463" y="2551176"/>
            <a:ext cx="6830569" cy="1569660"/>
          </a:xfrm>
          <a:prstGeom prst="rect">
            <a:avLst/>
          </a:prstGeom>
          <a:noFill/>
        </p:spPr>
        <p:txBody>
          <a:bodyPr wrap="square" rtlCol="0">
            <a:spAutoFit/>
          </a:bodyPr>
          <a:lstStyle/>
          <a:p>
            <a:pPr algn="ctr"/>
            <a:r>
              <a:rPr lang="en-US" sz="9600" dirty="0">
                <a:solidFill>
                  <a:schemeClr val="accent1">
                    <a:lumMod val="50000"/>
                  </a:schemeClr>
                </a:solidFill>
                <a:latin typeface="Algerian" panose="04020705040A02060702" pitchFamily="82" charset="0"/>
              </a:rPr>
              <a:t>THANK YOU</a:t>
            </a:r>
            <a:endParaRPr lang="en-IN" sz="96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1746423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075E-61B4-DE71-C03F-4DE8B3BFA50C}"/>
              </a:ext>
            </a:extLst>
          </p:cNvPr>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DATASET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4DB5D2-D63F-ACA0-1F19-CBC5E0D4E21C}"/>
              </a:ext>
            </a:extLst>
          </p:cNvPr>
          <p:cNvSpPr>
            <a:spLocks noGrp="1"/>
          </p:cNvSpPr>
          <p:nvPr>
            <p:ph idx="1"/>
          </p:nvPr>
        </p:nvSpPr>
        <p:spPr>
          <a:xfrm>
            <a:off x="1295401" y="2556932"/>
            <a:ext cx="9601196" cy="3500968"/>
          </a:xfrm>
        </p:spPr>
        <p:txBody>
          <a:bodyPr>
            <a:normAutofit fontScale="92500" lnSpcReduction="10000"/>
          </a:bodyPr>
          <a:lstStyle/>
          <a:p>
            <a:pPr>
              <a:buClr>
                <a:schemeClr val="tx2"/>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Source:</a:t>
            </a:r>
          </a:p>
          <a:p>
            <a:pPr marL="914400" lvl="2" indent="0">
              <a:buClr>
                <a:schemeClr val="tx2"/>
              </a:buClr>
              <a:buNone/>
            </a:pPr>
            <a:r>
              <a:rPr lang="en-US" sz="2000" dirty="0">
                <a:latin typeface="Times New Roman" panose="02020603050405020304" pitchFamily="18" charset="0"/>
                <a:cs typeface="Times New Roman" panose="02020603050405020304" pitchFamily="18" charset="0"/>
              </a:rPr>
              <a:t>Taken </a:t>
            </a:r>
            <a:r>
              <a:rPr lang="en-US" sz="2000" dirty="0" err="1">
                <a:latin typeface="Times New Roman" panose="02020603050405020304" pitchFamily="18" charset="0"/>
                <a:cs typeface="Times New Roman" panose="02020603050405020304" pitchFamily="18" charset="0"/>
              </a:rPr>
              <a:t>fron</a:t>
            </a:r>
            <a:r>
              <a:rPr lang="en-US" sz="2000" dirty="0">
                <a:latin typeface="Times New Roman" panose="02020603050405020304" pitchFamily="18" charset="0"/>
                <a:cs typeface="Times New Roman" panose="02020603050405020304" pitchFamily="18" charset="0"/>
              </a:rPr>
              <a:t> Kaggle </a:t>
            </a:r>
            <a:r>
              <a:rPr lang="en-US" sz="2000" dirty="0" err="1">
                <a:latin typeface="Times New Roman" panose="02020603050405020304" pitchFamily="18" charset="0"/>
                <a:cs typeface="Times New Roman" panose="02020603050405020304" pitchFamily="18" charset="0"/>
              </a:rPr>
              <a:t>website,actual</a:t>
            </a:r>
            <a:r>
              <a:rPr lang="en-US" sz="2000" dirty="0">
                <a:latin typeface="Times New Roman" panose="02020603050405020304" pitchFamily="18" charset="0"/>
                <a:cs typeface="Times New Roman" panose="02020603050405020304" pitchFamily="18" charset="0"/>
              </a:rPr>
              <a:t> source is amazon’s website</a:t>
            </a:r>
          </a:p>
          <a:p>
            <a:pPr marL="914400" lvl="2" indent="0">
              <a:buClr>
                <a:schemeClr val="tx2"/>
              </a:buClr>
              <a:buNone/>
            </a:pPr>
            <a:endParaRPr lang="en-US" sz="2000" dirty="0">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Number of observations:</a:t>
            </a:r>
          </a:p>
          <a:p>
            <a:pPr marL="914400" lvl="2" indent="0">
              <a:buClr>
                <a:schemeClr val="tx2"/>
              </a:buClr>
              <a:buNone/>
            </a:pPr>
            <a:r>
              <a:rPr lang="en-US" sz="2000" dirty="0">
                <a:latin typeface="Times New Roman" panose="02020603050405020304" pitchFamily="18" charset="0"/>
                <a:cs typeface="Times New Roman" panose="02020603050405020304" pitchFamily="18" charset="0"/>
              </a:rPr>
              <a:t>3150(rows)</a:t>
            </a:r>
          </a:p>
          <a:p>
            <a:pPr marL="914400" lvl="2" indent="0">
              <a:buClr>
                <a:schemeClr val="tx2"/>
              </a:buClr>
              <a:buNone/>
            </a:pPr>
            <a:endParaRPr lang="en-US" sz="2000" dirty="0">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Number of attributes or variables:</a:t>
            </a:r>
          </a:p>
          <a:p>
            <a:pPr marL="914400" lvl="2" indent="0">
              <a:buClr>
                <a:schemeClr val="tx2"/>
              </a:buClr>
              <a:buNone/>
            </a:pPr>
            <a:r>
              <a:rPr lang="en-US" sz="2000" dirty="0">
                <a:latin typeface="Times New Roman" panose="02020603050405020304" pitchFamily="18" charset="0"/>
                <a:cs typeface="Times New Roman" panose="02020603050405020304" pitchFamily="18" charset="0"/>
              </a:rPr>
              <a:t>5 (columns)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EAC44D-C334-AE3E-956D-8BEFB92233FF}"/>
              </a:ext>
            </a:extLst>
          </p:cNvPr>
          <p:cNvPicPr>
            <a:picLocks noChangeAspect="1"/>
          </p:cNvPicPr>
          <p:nvPr/>
        </p:nvPicPr>
        <p:blipFill>
          <a:blip r:embed="rId2"/>
          <a:stretch>
            <a:fillRect/>
          </a:stretch>
        </p:blipFill>
        <p:spPr>
          <a:xfrm>
            <a:off x="9081653" y="3819572"/>
            <a:ext cx="2410693" cy="2410693"/>
          </a:xfrm>
          <a:prstGeom prst="rect">
            <a:avLst/>
          </a:prstGeom>
          <a:ln>
            <a:noFill/>
          </a:ln>
          <a:effectLst>
            <a:softEdge rad="31750"/>
          </a:effectLst>
        </p:spPr>
      </p:pic>
    </p:spTree>
    <p:extLst>
      <p:ext uri="{BB962C8B-B14F-4D97-AF65-F5344CB8AC3E}">
        <p14:creationId xmlns:p14="http://schemas.microsoft.com/office/powerpoint/2010/main" val="270160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A852-740B-0EA0-42E6-17130F2306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ATTRIBUTES IN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B3CC2C-C91B-819E-6D23-C0745E03F66E}"/>
              </a:ext>
            </a:extLst>
          </p:cNvPr>
          <p:cNvSpPr>
            <a:spLocks noGrp="1"/>
          </p:cNvSpPr>
          <p:nvPr>
            <p:ph idx="1"/>
          </p:nvPr>
        </p:nvSpPr>
        <p:spPr>
          <a:xfrm>
            <a:off x="1295401" y="2556932"/>
            <a:ext cx="9601196" cy="3676814"/>
          </a:xfrm>
        </p:spPr>
        <p:txBody>
          <a:bodyPr>
            <a:normAutofit fontScale="25000" lnSpcReduction="20000"/>
          </a:bodyPr>
          <a:lstStyle/>
          <a:p>
            <a:pPr algn="just">
              <a:lnSpc>
                <a:spcPct val="120000"/>
              </a:lnSpc>
              <a:buClrTx/>
              <a:buFont typeface="Wingdings" panose="05000000000000000000" pitchFamily="2" charset="2"/>
              <a:buChar char="Ø"/>
            </a:pPr>
            <a:r>
              <a:rPr lang="en-US" sz="6400" b="1" dirty="0">
                <a:latin typeface="Times New Roman" panose="02020603050405020304" pitchFamily="18" charset="0"/>
                <a:cs typeface="Times New Roman" panose="02020603050405020304" pitchFamily="18" charset="0"/>
              </a:rPr>
              <a:t>Rating</a:t>
            </a:r>
            <a:r>
              <a:rPr lang="en-US" sz="6400" dirty="0">
                <a:latin typeface="Times New Roman" panose="02020603050405020304" pitchFamily="18" charset="0"/>
                <a:cs typeface="Times New Roman" panose="02020603050405020304" pitchFamily="18" charset="0"/>
              </a:rPr>
              <a:t>: Numerical evaluation of users' satisfaction with the </a:t>
            </a:r>
            <a:r>
              <a:rPr lang="en-US" sz="6400" dirty="0" err="1">
                <a:latin typeface="Times New Roman" panose="02020603050405020304" pitchFamily="18" charset="0"/>
                <a:cs typeface="Times New Roman" panose="02020603050405020304" pitchFamily="18" charset="0"/>
              </a:rPr>
              <a:t>device.It</a:t>
            </a:r>
            <a:r>
              <a:rPr lang="en-US" sz="6400" dirty="0">
                <a:latin typeface="Times New Roman" panose="02020603050405020304" pitchFamily="18" charset="0"/>
                <a:cs typeface="Times New Roman" panose="02020603050405020304" pitchFamily="18" charset="0"/>
              </a:rPr>
              <a:t> falls between 1 and 5</a:t>
            </a:r>
          </a:p>
          <a:p>
            <a:pPr algn="just">
              <a:lnSpc>
                <a:spcPct val="120000"/>
              </a:lnSpc>
              <a:buClrTx/>
              <a:buFont typeface="Wingdings" panose="05000000000000000000" pitchFamily="2" charset="2"/>
              <a:buChar char="Ø"/>
            </a:pPr>
            <a:r>
              <a:rPr lang="en-US" sz="6400" b="1" dirty="0">
                <a:latin typeface="Times New Roman" panose="02020603050405020304" pitchFamily="18" charset="0"/>
                <a:cs typeface="Times New Roman" panose="02020603050405020304" pitchFamily="18" charset="0"/>
              </a:rPr>
              <a:t>Date: </a:t>
            </a:r>
            <a:r>
              <a:rPr lang="en-US" sz="6400" dirty="0">
                <a:latin typeface="Times New Roman" panose="02020603050405020304" pitchFamily="18" charset="0"/>
                <a:cs typeface="Times New Roman" panose="02020603050405020304" pitchFamily="18" charset="0"/>
              </a:rPr>
              <a:t>Analysis of changes in users' opinions of Alexa over time.</a:t>
            </a:r>
          </a:p>
          <a:p>
            <a:pPr algn="just">
              <a:lnSpc>
                <a:spcPct val="120000"/>
              </a:lnSpc>
              <a:buClrTx/>
              <a:buFont typeface="Wingdings" panose="05000000000000000000" pitchFamily="2" charset="2"/>
              <a:buChar char="Ø"/>
            </a:pPr>
            <a:r>
              <a:rPr lang="en-US" sz="6400" b="1" dirty="0">
                <a:latin typeface="Times New Roman" panose="02020603050405020304" pitchFamily="18" charset="0"/>
                <a:cs typeface="Times New Roman" panose="02020603050405020304" pitchFamily="18" charset="0"/>
              </a:rPr>
              <a:t>Variation: </a:t>
            </a:r>
            <a:r>
              <a:rPr lang="en-US" sz="6400" dirty="0">
                <a:latin typeface="Times New Roman" panose="02020603050405020304" pitchFamily="18" charset="0"/>
                <a:cs typeface="Times New Roman" panose="02020603050405020304" pitchFamily="18" charset="0"/>
              </a:rPr>
              <a:t>The variation attribute can be used to differentiate between different models of Alexa or other products in the same category.</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It has many variants which includes Black Dot, Charcoal Fabric, Configuration: Fire TV Stick, Black Plus, Black Show, Black, Black Spot, White Dot, Heather Gray Fabric, White Spot, White, Sandstone Fabric, White Show, White Plus, Oak Finish, Walnut Finish. </a:t>
            </a:r>
            <a:endParaRPr lang="en-US" sz="64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pPr>
            <a:r>
              <a:rPr lang="en-US" sz="6400" b="1" dirty="0" err="1">
                <a:latin typeface="Times New Roman" panose="02020603050405020304" pitchFamily="18" charset="0"/>
                <a:cs typeface="Times New Roman" panose="02020603050405020304" pitchFamily="18" charset="0"/>
              </a:rPr>
              <a:t>Verified_reviews</a:t>
            </a:r>
            <a:r>
              <a:rPr lang="en-US" sz="6400" b="1" dirty="0">
                <a:latin typeface="Times New Roman" panose="02020603050405020304" pitchFamily="18" charset="0"/>
                <a:cs typeface="Times New Roman" panose="02020603050405020304" pitchFamily="18" charset="0"/>
              </a:rPr>
              <a:t>:</a:t>
            </a:r>
            <a:r>
              <a:rPr lang="en-US" sz="6400" dirty="0">
                <a:latin typeface="Times New Roman" panose="02020603050405020304" pitchFamily="18" charset="0"/>
                <a:cs typeface="Times New Roman" panose="02020603050405020304" pitchFamily="18" charset="0"/>
              </a:rPr>
              <a:t> Provides insight into the experiences of users who have purchased and used Alexa which is a text</a:t>
            </a:r>
          </a:p>
          <a:p>
            <a:pPr algn="just">
              <a:lnSpc>
                <a:spcPct val="120000"/>
              </a:lnSpc>
              <a:buClrTx/>
              <a:buFont typeface="Wingdings" panose="05000000000000000000" pitchFamily="2" charset="2"/>
              <a:buChar char="Ø"/>
            </a:pPr>
            <a:r>
              <a:rPr lang="en-US" sz="6400" b="1" dirty="0">
                <a:latin typeface="Times New Roman" panose="02020603050405020304" pitchFamily="18" charset="0"/>
                <a:cs typeface="Times New Roman" panose="02020603050405020304" pitchFamily="18" charset="0"/>
              </a:rPr>
              <a:t>Feedback: </a:t>
            </a:r>
            <a:r>
              <a:rPr lang="en-US" sz="6400" dirty="0">
                <a:latin typeface="Times New Roman" panose="02020603050405020304" pitchFamily="18" charset="0"/>
                <a:cs typeface="Times New Roman" panose="02020603050405020304" pitchFamily="18" charset="0"/>
              </a:rPr>
              <a:t>The feedback attribute can provide additional information about users' experiences with Alexa, such as specific issues they encountered or features they particularly enjoyed.it says positive(1) and negative(0) review.0(rating 1 &amp;2) and 1 (rating 3,4 &amp;5).It is the dependent variable we used for classification</a:t>
            </a:r>
          </a:p>
          <a:p>
            <a:pPr>
              <a:buClr>
                <a:schemeClr val="tx1"/>
              </a:buClr>
              <a:buFont typeface="Arial" panose="020B0604020202020204" pitchFamily="34" charset="0"/>
              <a:buChar char="•"/>
            </a:pPr>
            <a:endParaRPr lang="en-IN" dirty="0"/>
          </a:p>
        </p:txBody>
      </p:sp>
    </p:spTree>
    <p:extLst>
      <p:ext uri="{BB962C8B-B14F-4D97-AF65-F5344CB8AC3E}">
        <p14:creationId xmlns:p14="http://schemas.microsoft.com/office/powerpoint/2010/main" val="220179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2117-6D36-6636-943C-3CE1215867D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 USED</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173584-143D-361B-B0C0-17E4B20FA4B0}"/>
              </a:ext>
            </a:extLst>
          </p:cNvPr>
          <p:cNvPicPr>
            <a:picLocks noGrp="1" noChangeAspect="1"/>
          </p:cNvPicPr>
          <p:nvPr>
            <p:ph idx="1"/>
          </p:nvPr>
        </p:nvPicPr>
        <p:blipFill>
          <a:blip r:embed="rId2"/>
          <a:stretch>
            <a:fillRect/>
          </a:stretch>
        </p:blipFill>
        <p:spPr>
          <a:xfrm>
            <a:off x="3595255" y="2557463"/>
            <a:ext cx="4663126" cy="3577461"/>
          </a:xfrm>
        </p:spPr>
      </p:pic>
    </p:spTree>
    <p:extLst>
      <p:ext uri="{BB962C8B-B14F-4D97-AF65-F5344CB8AC3E}">
        <p14:creationId xmlns:p14="http://schemas.microsoft.com/office/powerpoint/2010/main" val="382684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AC2B-CDC0-F48A-73C0-4E9D746496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LIBRARIES &amp; PACKAGES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269F7E-9284-924A-4BCF-745ED9B2979A}"/>
              </a:ext>
            </a:extLst>
          </p:cNvPr>
          <p:cNvSpPr>
            <a:spLocks noGrp="1"/>
          </p:cNvSpPr>
          <p:nvPr>
            <p:ph idx="1"/>
          </p:nvPr>
        </p:nvSpPr>
        <p:spPr>
          <a:xfrm>
            <a:off x="1295402" y="2523393"/>
            <a:ext cx="9601196" cy="3457983"/>
          </a:xfrm>
        </p:spPr>
        <p:txBody>
          <a:bodyPr>
            <a:normAutofit/>
          </a:bodyPr>
          <a:lstStyle/>
          <a:p>
            <a:pPr marL="0" marR="0" lvl="0" indent="0" algn="just">
              <a:lnSpc>
                <a:spcPct val="120000"/>
              </a:lnSpc>
              <a:spcBef>
                <a:spcPts val="0"/>
              </a:spcBef>
              <a:spcAft>
                <a:spcPts val="0"/>
              </a:spcAft>
              <a:buClrTx/>
              <a:buNone/>
              <a:tabLst>
                <a:tab pos="845820"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emoji:</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allows you to use and print emojis through a python program.</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It will provide the support for efficient numerical computation.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pandas: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convenient library that supports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Working with pandas will bring ease in many crucial data operations.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matplotlib: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provides a MATLAB-like plotting framework. </a:t>
            </a: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seaborn: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a visualization library based on matplotlib which provides a high-level interface for drawing attractive statistical graphics.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python library for data mining, data analysis and machine learning.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0"/>
              </a:spcBef>
              <a:spcAft>
                <a:spcPts val="0"/>
              </a:spcAft>
              <a:buClrTx/>
              <a:buNone/>
              <a:tabLst>
                <a:tab pos="84582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84582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43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F05F-336B-D586-E994-B8D7779443A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LIBRARIES &amp; PACKAGES USED</a:t>
            </a:r>
            <a:endParaRPr lang="en-IN" dirty="0"/>
          </a:p>
        </p:txBody>
      </p:sp>
      <p:sp>
        <p:nvSpPr>
          <p:cNvPr id="3" name="Content Placeholder 2">
            <a:extLst>
              <a:ext uri="{FF2B5EF4-FFF2-40B4-BE49-F238E27FC236}">
                <a16:creationId xmlns:a16="http://schemas.microsoft.com/office/drawing/2014/main" id="{922AA78A-09EA-F190-F53D-46BF1F777DC3}"/>
              </a:ext>
            </a:extLst>
          </p:cNvPr>
          <p:cNvSpPr>
            <a:spLocks noGrp="1"/>
          </p:cNvSpPr>
          <p:nvPr>
            <p:ph idx="1"/>
          </p:nvPr>
        </p:nvSpPr>
        <p:spPr>
          <a:xfrm>
            <a:off x="1295401" y="2417885"/>
            <a:ext cx="9601196" cy="3851029"/>
          </a:xfrm>
        </p:spPr>
        <p:txBody>
          <a:bodyPr>
            <a:normAutofit/>
          </a:bodyPr>
          <a:lstStyle/>
          <a:p>
            <a:pPr algn="just">
              <a:lnSpc>
                <a:spcPct val="110000"/>
              </a:lnSpc>
              <a:spcBef>
                <a:spcPts val="0"/>
              </a:spcBef>
              <a:spcAft>
                <a:spcPts val="0"/>
              </a:spcAft>
              <a:buClrTx/>
              <a:buFont typeface="Arial" panose="020B0604020202020204" pitchFamily="34" charset="0"/>
              <a:buChar char="•"/>
              <a:tabLst>
                <a:tab pos="845820" algn="l"/>
              </a:tabLs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0"/>
              </a:spcBef>
              <a:spcAft>
                <a:spcPts val="0"/>
              </a:spcAft>
              <a:buClrTx/>
              <a:buFont typeface="Arial" panose="020B0604020202020204" pitchFamily="34" charset="0"/>
              <a:buChar char="•"/>
              <a:tabLst>
                <a:tab pos="8458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Python has a built-in package called re, which can be used to work with Regular Expressions.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wordcloud</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Word Cloud is a data visualization technique used for representing text data in which the size of each word indicates its frequency or importance. </a:t>
            </a:r>
          </a:p>
          <a:p>
            <a:pPr marR="0" lvl="0" algn="just">
              <a:lnSpc>
                <a:spcPct val="11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nltk</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Natural Language Toolkit (NLTK) is a Python package for natural language processing. NLTK is one of the leading platforms for working with human language data and Python, the module NLTK is used for natural language processing.</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0000"/>
              </a:lnSpc>
              <a:spcBef>
                <a:spcPts val="0"/>
              </a:spcBef>
              <a:spcAft>
                <a:spcPts val="0"/>
              </a:spcAft>
              <a:buClrTx/>
              <a:buFont typeface="Arial" panose="020B0604020202020204" pitchFamily="34" charset="0"/>
              <a:buChar char="•"/>
              <a:tabLst>
                <a:tab pos="8458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TensorFlow: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an open-source software library developed by Google Brain  which allows developers to build and train machine learning models by creating computational graphs, which represent the operations that the model performs.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0000"/>
              </a:lnSpc>
              <a:spcBef>
                <a:spcPts val="0"/>
              </a:spcBef>
              <a:spcAft>
                <a:spcPts val="0"/>
              </a:spcAft>
              <a:buClrTx/>
              <a:buFont typeface="Arial" panose="020B0604020202020204" pitchFamily="34" charset="0"/>
              <a:buChar char="•"/>
              <a:tabLst>
                <a:tab pos="845820" algn="l"/>
              </a:tabLs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is an open-source deep learning framework written in Python. It is designed to enable fast experimentation with deep neural networks, while also providing a user-friendly and modular API. </a:t>
            </a:r>
          </a:p>
          <a:p>
            <a:pPr marR="0" lvl="0" algn="just">
              <a:lnSpc>
                <a:spcPct val="110000"/>
              </a:lnSpc>
              <a:spcBef>
                <a:spcPts val="0"/>
              </a:spcBef>
              <a:spcAft>
                <a:spcPts val="0"/>
              </a:spcAft>
              <a:buClrTx/>
              <a:buFont typeface="Arial" panose="020B0604020202020204" pitchFamily="34" charset="0"/>
              <a:buChar char="•"/>
              <a:tabLst>
                <a:tab pos="84582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189869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themeOverride>
</file>

<file path=docProps/app.xml><?xml version="1.0" encoding="utf-8"?>
<Properties xmlns="http://schemas.openxmlformats.org/officeDocument/2006/extended-properties" xmlns:vt="http://schemas.openxmlformats.org/officeDocument/2006/docPropsVTypes">
  <Template/>
  <TotalTime>5270</TotalTime>
  <Words>4036</Words>
  <Application>Microsoft Office PowerPoint</Application>
  <PresentationFormat>Widescreen</PresentationFormat>
  <Paragraphs>309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Organic</vt:lpstr>
      <vt:lpstr>Amazon alexa review analysis</vt:lpstr>
      <vt:lpstr>PowerPoint Presentation</vt:lpstr>
      <vt:lpstr>OBJECTIVES</vt:lpstr>
      <vt:lpstr>INTRODUCTION</vt:lpstr>
      <vt:lpstr>DATASET</vt:lpstr>
      <vt:lpstr>ATTRIBUTES IN DATASET</vt:lpstr>
      <vt:lpstr>TECHNOLOGY USED</vt:lpstr>
      <vt:lpstr>LIBRARIES &amp; PACKAGES USED</vt:lpstr>
      <vt:lpstr>LIBRARIES &amp; PACKAGES USED</vt:lpstr>
      <vt:lpstr>PLOTS USED IN VISUALIZATION</vt:lpstr>
      <vt:lpstr>PLOTS USED IN VISUALIZATION</vt:lpstr>
      <vt:lpstr>ALGOTITHMS USED</vt:lpstr>
      <vt:lpstr>PowerPoint Presentation</vt:lpstr>
      <vt:lpstr>PowerPoint Presentation</vt:lpstr>
      <vt:lpstr>ANALYSIS AND INTERPRETATION</vt:lpstr>
      <vt:lpstr>PowerPoint Presentation</vt:lpstr>
      <vt:lpstr>LSTM (Data preprocessing and cleaning)</vt:lpstr>
      <vt:lpstr>VISUALIZATION</vt:lpstr>
      <vt:lpstr>PowerPoint Presentation</vt:lpstr>
      <vt:lpstr>PowerPoint Presentation</vt:lpstr>
      <vt:lpstr>PowerPoint Presentation</vt:lpstr>
      <vt:lpstr>PowerPoint Presentation</vt:lpstr>
      <vt:lpstr>PowerPoint Presentation</vt:lpstr>
      <vt:lpstr>PowerPoint Presentation</vt:lpstr>
      <vt:lpstr> Library: seaborn, matplotlib  Plot used: barplot  </vt:lpstr>
      <vt:lpstr>      Most frequently occurring  words in positive and negative reviews </vt:lpstr>
      <vt:lpstr>PowerPoint Presentation</vt:lpstr>
      <vt:lpstr>PowerPoint Presentation</vt:lpstr>
      <vt:lpstr>PowerPoint Presentation</vt:lpstr>
      <vt:lpstr>MODEL BUILDING</vt:lpstr>
      <vt:lpstr>SPLITTING OF DATA</vt:lpstr>
      <vt:lpstr>Building Classification Models </vt:lpstr>
      <vt:lpstr>PERFORMANCE MEASURE</vt:lpstr>
      <vt:lpstr>Random forrest classifier</vt:lpstr>
      <vt:lpstr>PowerPoint Presentation</vt:lpstr>
      <vt:lpstr>Support Vector Machine(SVM)</vt:lpstr>
      <vt:lpstr>PowerPoint Presentation</vt:lpstr>
      <vt:lpstr>LSTM LAYERS</vt:lpstr>
      <vt:lpstr>PowerPoint Presentation</vt:lpstr>
      <vt:lpstr>COMPARISON OF ALGORITHMS</vt:lpstr>
      <vt:lpstr>Choosing Model</vt:lpstr>
      <vt:lpstr>PREDICTION </vt:lpstr>
      <vt:lpstr>APPLICATIONS</vt:lpstr>
      <vt:lpstr>CHALLENGES</vt:lpstr>
      <vt:lpstr>PowerPoint Presentation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alexa review analysis</dc:title>
  <dc:creator>JISSMOL JOSE</dc:creator>
  <cp:lastModifiedBy>JISSMOL JOSE</cp:lastModifiedBy>
  <cp:revision>34</cp:revision>
  <dcterms:created xsi:type="dcterms:W3CDTF">2023-04-20T04:25:27Z</dcterms:created>
  <dcterms:modified xsi:type="dcterms:W3CDTF">2023-07-29T17:41:33Z</dcterms:modified>
</cp:coreProperties>
</file>