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4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3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FC5D9-4965-4F78-BFCF-5C2E18C0B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BF6955-CD4F-4496-8455-8825DA875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4E1074-3969-415B-BF71-268ECF24A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47F0-76C5-43AC-AC99-EC8C7D0D1F23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C46D2D-4BA0-4863-A042-BB3F7BFB4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06A9F0-899C-4831-8126-1F81E4E0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1DF4-ADB6-441A-9716-D6598BBCB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8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1E530-D6BD-4CAE-8162-12C4649D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C1D1FB-4DCF-4927-9001-271933FD5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8F2037-E607-4F61-B2A4-5C5B3910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47F0-76C5-43AC-AC99-EC8C7D0D1F23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28DE4-182F-4666-9D8B-100CFFB99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71F84-6A37-43F7-864D-73525D59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1DF4-ADB6-441A-9716-D6598BBCB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0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A1823E-7FBC-4A59-996C-C57825251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032E41-CC33-4630-9340-CEC08220B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AFF21B-4A38-4BB0-B389-C996226DC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47F0-76C5-43AC-AC99-EC8C7D0D1F23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7E9DD-AEB1-4DA9-AEC2-E20744A3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598851-D3C2-4519-8405-0931C56A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1DF4-ADB6-441A-9716-D6598BBCB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01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294D5-C946-4FB5-8A22-A80D8795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E99D17-69A5-4311-9D10-88C8668EB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3761F4-38A9-4850-92EE-4751C1D5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47F0-76C5-43AC-AC99-EC8C7D0D1F23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07AB86-1471-4014-8DF8-51B83DB69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B33E13-D208-4E0B-95A3-DBB87A8F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1DF4-ADB6-441A-9716-D6598BBCB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88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828E3-7150-4FB5-8578-A42B9DB5C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59A404-0B0D-44DF-86A1-B38EA01AC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F63789-984D-442D-86B1-128BE12BD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47F0-76C5-43AC-AC99-EC8C7D0D1F23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E0BD4D-61D9-4ADE-ADB6-6732AD8E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670824-9052-4D08-B533-DF661F116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1DF4-ADB6-441A-9716-D6598BBCB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66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82467-A0CA-4A96-9FB0-7FB2059E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7A5658-6255-47D8-9804-23BA894B7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C21408-5D2A-470E-95C9-348D67B28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0F0BC7-928C-471A-8DA0-49F8707C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47F0-76C5-43AC-AC99-EC8C7D0D1F23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204E54-8758-43E8-B01D-0EA8FF1CD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5E96F7-1457-4FD4-9A67-D4B763E2F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1DF4-ADB6-441A-9716-D6598BBCB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142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07B14-9231-43A6-B283-739B5205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C5D8D3-7954-409E-9211-D56844F00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A1424A-C5B3-4D5B-A6F9-776791B7D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76FAB-8A9E-4643-86C8-FB596334E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EAE5F8-B31D-43C6-A822-C16F89930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EA030D-EA7A-436A-BFE1-59AAD35F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47F0-76C5-43AC-AC99-EC8C7D0D1F23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187D3D-C1F3-4BF5-8B71-8AD73D99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826F7E-2C7A-458F-BC4D-128120F66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1DF4-ADB6-441A-9716-D6598BBCB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32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C563E-5735-482D-9E3B-3B668851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CA4C96-F188-4446-BBBB-8B63958E8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47F0-76C5-43AC-AC99-EC8C7D0D1F23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A9FEA2-BC46-41D2-8926-C784ABDA8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F33417-521E-49B9-AC8B-BB9C5C74E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1DF4-ADB6-441A-9716-D6598BBCB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84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B7DA32-0C84-409C-9034-BC8E698E3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47F0-76C5-43AC-AC99-EC8C7D0D1F23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1EAAD0-21A9-4DC4-A641-402A82224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1B1383-5887-4770-9DCA-16131CBD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1DF4-ADB6-441A-9716-D6598BBCB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31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A142B-918D-4D8D-83F2-AC6F9E7DF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D5F3E8-D746-4C98-93AA-D27B0B148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14ADE2-3092-4CB2-8E9C-1B0DCEE74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997FDC-44FD-4736-B231-482E1BA7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47F0-76C5-43AC-AC99-EC8C7D0D1F23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7240E0-6C51-47C9-B306-27657413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60ABBB-AE58-4B42-BDD6-0C0E9399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1DF4-ADB6-441A-9716-D6598BBCB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619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43C59-63E5-4F0A-B200-3D9FC690E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9F9FF6-641C-4350-95C2-49A024117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252E9E-AD19-4AC5-9FA9-B440D0D4C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6CAD3A-6517-447B-AAE8-FAA8235C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47F0-76C5-43AC-AC99-EC8C7D0D1F23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28C5CF-83AE-4ECE-9E63-8D9B15367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2A8526-C6AA-497A-A2FE-961A43A4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1DF4-ADB6-441A-9716-D6598BBCB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65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804B06-E8FC-414E-B226-07EE04E7B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890C77-2B7A-4460-88C7-B2B774D59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5A308A-64EC-4573-B9F7-BAAF58DEA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747F0-76C5-43AC-AC99-EC8C7D0D1F23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4BAD6C-9CD7-4B3E-81E9-FDF4A68E8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80F4E4-D502-45BB-91FA-34AAF50C6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F1DF4-ADB6-441A-9716-D6598BBCB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3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E6AC6-B6DA-4F32-8345-B05525819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275" y="570451"/>
            <a:ext cx="9144000" cy="892598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 유사도란 무엇인가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026" name="Picture 2" descr="ë³´ë¸ë³´ë¸ pngì ëí ì´ë¯¸ì§ ê²ìê²°ê³¼">
            <a:extLst>
              <a:ext uri="{FF2B5EF4-FFF2-40B4-BE49-F238E27FC236}">
                <a16:creationId xmlns:a16="http://schemas.microsoft.com/office/drawing/2014/main" id="{1C422AEE-E025-4F47-A531-252B73ACC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029" y="4035157"/>
            <a:ext cx="4071806" cy="264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358C317-94DE-40A4-BC64-D9DBA0F6A2DB}"/>
              </a:ext>
            </a:extLst>
          </p:cNvPr>
          <p:cNvSpPr txBox="1">
            <a:spLocks/>
          </p:cNvSpPr>
          <p:nvPr/>
        </p:nvSpPr>
        <p:spPr>
          <a:xfrm>
            <a:off x="2897172" y="4569903"/>
            <a:ext cx="9144000" cy="8925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특별 출현 </a:t>
            </a:r>
            <a:r>
              <a:rPr lang="en-US" altLang="ko-KR" sz="3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3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보노보노</a:t>
            </a:r>
            <a:endParaRPr lang="ko-KR" altLang="en-US" sz="3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863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E6AC6-B6DA-4F32-8345-B05525819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095" y="360727"/>
            <a:ext cx="10698760" cy="89259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Basic Block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358C317-94DE-40A4-BC64-D9DBA0F6A2DB}"/>
              </a:ext>
            </a:extLst>
          </p:cNvPr>
          <p:cNvSpPr txBox="1">
            <a:spLocks/>
          </p:cNvSpPr>
          <p:nvPr/>
        </p:nvSpPr>
        <p:spPr>
          <a:xfrm>
            <a:off x="369115" y="1186097"/>
            <a:ext cx="10793835" cy="7086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안히</a:t>
            </a:r>
            <a:r>
              <a:rPr lang="ko-KR" altLang="en-US" sz="3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선생님 </a:t>
            </a:r>
            <a:r>
              <a:rPr lang="ko-KR" altLang="en-US" sz="3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아까부터</a:t>
            </a:r>
            <a:r>
              <a:rPr lang="ko-KR" altLang="en-US" sz="3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3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BasicBlock</a:t>
            </a:r>
            <a:r>
              <a:rPr lang="ko-KR" altLang="en-US" sz="3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거리는데</a:t>
            </a:r>
            <a:r>
              <a:rPr lang="ko-KR" altLang="en-US" sz="3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그게 </a:t>
            </a:r>
            <a:r>
              <a:rPr lang="ko-KR" altLang="en-US" sz="3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뭐임</a:t>
            </a:r>
            <a:endParaRPr lang="en-US" altLang="ko-KR" sz="3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B8B06F-7234-49CC-A117-ABBADA50A785}"/>
              </a:ext>
            </a:extLst>
          </p:cNvPr>
          <p:cNvSpPr/>
          <p:nvPr/>
        </p:nvSpPr>
        <p:spPr>
          <a:xfrm>
            <a:off x="539691" y="2078695"/>
            <a:ext cx="109700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Ida</a:t>
            </a:r>
            <a:r>
              <a:rPr lang="ko-KR" altLang="en-US" dirty="0"/>
              <a:t> 까보면 </a:t>
            </a:r>
            <a:r>
              <a:rPr lang="en-US" altLang="ko-KR" dirty="0"/>
              <a:t>sub_400100 </a:t>
            </a:r>
            <a:r>
              <a:rPr lang="ko-KR" altLang="en-US" dirty="0"/>
              <a:t>함수 </a:t>
            </a:r>
            <a:r>
              <a:rPr lang="ko-KR" altLang="en-US" dirty="0" err="1"/>
              <a:t>들가면</a:t>
            </a:r>
            <a:r>
              <a:rPr lang="ko-KR" altLang="en-US" dirty="0"/>
              <a:t> 여러 개의 플로우 차트로 블록마다 </a:t>
            </a:r>
            <a:r>
              <a:rPr lang="ko-KR" altLang="en-US" dirty="0" err="1"/>
              <a:t>어셈있는거</a:t>
            </a:r>
            <a:r>
              <a:rPr lang="ko-KR" altLang="en-US" dirty="0"/>
              <a:t> 보이죠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그 블록이 베이직 </a:t>
            </a:r>
            <a:r>
              <a:rPr lang="ko-KR" altLang="en-US" dirty="0" err="1"/>
              <a:t>블록이에영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DD59A1-6D97-480C-BC25-032EB71D1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875" y="3429000"/>
            <a:ext cx="4179600" cy="2832400"/>
          </a:xfrm>
          <a:prstGeom prst="rect">
            <a:avLst/>
          </a:prstGeom>
        </p:spPr>
      </p:pic>
      <p:pic>
        <p:nvPicPr>
          <p:cNvPr id="9218" name="Picture 2" descr="ê´ë ¨ ì´ë¯¸ì§">
            <a:extLst>
              <a:ext uri="{FF2B5EF4-FFF2-40B4-BE49-F238E27FC236}">
                <a16:creationId xmlns:a16="http://schemas.microsoft.com/office/drawing/2014/main" id="{BD116EE2-980E-4E68-A05A-C482A7D96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32975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960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E6AC6-B6DA-4F32-8345-B05525819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095" y="360727"/>
            <a:ext cx="10698760" cy="89259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Basic Block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유사도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358C317-94DE-40A4-BC64-D9DBA0F6A2DB}"/>
              </a:ext>
            </a:extLst>
          </p:cNvPr>
          <p:cNvSpPr txBox="1">
            <a:spLocks/>
          </p:cNvSpPr>
          <p:nvPr/>
        </p:nvSpPr>
        <p:spPr>
          <a:xfrm>
            <a:off x="369115" y="1186097"/>
            <a:ext cx="10793835" cy="7086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그럼 베이직 블록 유사도는 </a:t>
            </a:r>
            <a:r>
              <a:rPr lang="ko-KR" altLang="en-US" sz="3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어케해야되요</a:t>
            </a:r>
            <a:r>
              <a:rPr lang="en-US" altLang="ko-KR" sz="3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B8B06F-7234-49CC-A117-ABBADA50A785}"/>
              </a:ext>
            </a:extLst>
          </p:cNvPr>
          <p:cNvSpPr/>
          <p:nvPr/>
        </p:nvSpPr>
        <p:spPr>
          <a:xfrm>
            <a:off x="539691" y="2078695"/>
            <a:ext cx="109700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대표적으로 다음과 같아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베이직 </a:t>
            </a:r>
            <a:r>
              <a:rPr lang="ko-KR" altLang="en-US" dirty="0" err="1"/>
              <a:t>블록간의</a:t>
            </a:r>
            <a:r>
              <a:rPr lang="ko-KR" altLang="en-US" dirty="0"/>
              <a:t> 해시 </a:t>
            </a:r>
            <a:r>
              <a:rPr lang="en-US" altLang="ko-KR" dirty="0"/>
              <a:t>-&gt; </a:t>
            </a:r>
            <a:r>
              <a:rPr lang="ko-KR" altLang="en-US" dirty="0"/>
              <a:t>일명 함수 대푯값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베이직 블록 내 </a:t>
            </a:r>
            <a:r>
              <a:rPr lang="ko-KR" altLang="en-US" dirty="0" err="1"/>
              <a:t>상숫값들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베이직 블록 어셈블리어에 대한 </a:t>
            </a:r>
            <a:r>
              <a:rPr lang="en-US" altLang="ko-KR" dirty="0" err="1"/>
              <a:t>ngram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‘</a:t>
            </a:r>
            <a:r>
              <a:rPr lang="ko-KR" altLang="en-US" dirty="0"/>
              <a:t>함수</a:t>
            </a:r>
            <a:r>
              <a:rPr lang="en-US" altLang="ko-KR" dirty="0"/>
              <a:t>’</a:t>
            </a:r>
            <a:r>
              <a:rPr lang="ko-KR" altLang="en-US" dirty="0"/>
              <a:t>단위 </a:t>
            </a:r>
            <a:r>
              <a:rPr lang="en-US" altLang="ko-KR" dirty="0"/>
              <a:t>(</a:t>
            </a:r>
            <a:r>
              <a:rPr lang="ko-KR" altLang="en-US" dirty="0"/>
              <a:t>베이직블록 단위 아님</a:t>
            </a:r>
            <a:r>
              <a:rPr lang="en-US" altLang="ko-KR" dirty="0"/>
              <a:t>)</a:t>
            </a:r>
            <a:r>
              <a:rPr lang="ko-KR" altLang="en-US" dirty="0"/>
              <a:t>에 대한 </a:t>
            </a:r>
            <a:r>
              <a:rPr lang="en-US" altLang="ko-KR" dirty="0"/>
              <a:t>block hash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DD59A1-6D97-480C-BC25-032EB71D1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984" y="3664873"/>
            <a:ext cx="4179600" cy="2832400"/>
          </a:xfrm>
          <a:prstGeom prst="rect">
            <a:avLst/>
          </a:prstGeom>
        </p:spPr>
      </p:pic>
      <p:pic>
        <p:nvPicPr>
          <p:cNvPr id="9218" name="Picture 2" descr="ê´ë ¨ ì´ë¯¸ì§">
            <a:extLst>
              <a:ext uri="{FF2B5EF4-FFF2-40B4-BE49-F238E27FC236}">
                <a16:creationId xmlns:a16="http://schemas.microsoft.com/office/drawing/2014/main" id="{BD116EE2-980E-4E68-A05A-C482A7D96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058" y="4211273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258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E6AC6-B6DA-4F32-8345-B05525819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095" y="360727"/>
            <a:ext cx="10698760" cy="89259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Basic Block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유사도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358C317-94DE-40A4-BC64-D9DBA0F6A2DB}"/>
              </a:ext>
            </a:extLst>
          </p:cNvPr>
          <p:cNvSpPr txBox="1">
            <a:spLocks/>
          </p:cNvSpPr>
          <p:nvPr/>
        </p:nvSpPr>
        <p:spPr>
          <a:xfrm>
            <a:off x="369115" y="1186097"/>
            <a:ext cx="10793835" cy="7086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베이직 블록간 해시는 </a:t>
            </a:r>
            <a:r>
              <a:rPr lang="ko-KR" altLang="en-US" sz="3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뭐임</a:t>
            </a:r>
            <a:r>
              <a:rPr lang="en-US" altLang="ko-KR" sz="3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B8B06F-7234-49CC-A117-ABBADA50A785}"/>
              </a:ext>
            </a:extLst>
          </p:cNvPr>
          <p:cNvSpPr/>
          <p:nvPr/>
        </p:nvSpPr>
        <p:spPr>
          <a:xfrm>
            <a:off x="531302" y="2078695"/>
            <a:ext cx="109700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말그대로 블록을 </a:t>
            </a:r>
            <a:r>
              <a:rPr lang="ko-KR" altLang="en-US" dirty="0" err="1"/>
              <a:t>해시처버리는거야</a:t>
            </a:r>
            <a:r>
              <a:rPr lang="ko-KR" altLang="en-US" dirty="0"/>
              <a:t> 베이직 블록 내 어셈블리어를 추출하고 어셈블리어에 대한 문자열들을 </a:t>
            </a:r>
            <a:r>
              <a:rPr lang="en-US" altLang="ko-KR" dirty="0"/>
              <a:t>hex </a:t>
            </a:r>
            <a:r>
              <a:rPr lang="ko-KR" altLang="en-US" dirty="0"/>
              <a:t>값으로 변환한 뒤 이 </a:t>
            </a:r>
            <a:r>
              <a:rPr lang="en-US" altLang="ko-KR" dirty="0"/>
              <a:t>hex </a:t>
            </a:r>
            <a:r>
              <a:rPr lang="ko-KR" altLang="en-US" dirty="0"/>
              <a:t>값들을 더해서 해시를 </a:t>
            </a:r>
            <a:r>
              <a:rPr lang="ko-KR" altLang="en-US" dirty="0" err="1"/>
              <a:t>내는거지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DD59A1-6D97-480C-BC25-032EB71D1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74" y="4025600"/>
            <a:ext cx="4179600" cy="2832400"/>
          </a:xfrm>
          <a:prstGeom prst="rect">
            <a:avLst/>
          </a:prstGeom>
        </p:spPr>
      </p:pic>
      <p:pic>
        <p:nvPicPr>
          <p:cNvPr id="9218" name="Picture 2" descr="ê´ë ¨ ì´ë¯¸ì§">
            <a:extLst>
              <a:ext uri="{FF2B5EF4-FFF2-40B4-BE49-F238E27FC236}">
                <a16:creationId xmlns:a16="http://schemas.microsoft.com/office/drawing/2014/main" id="{BD116EE2-980E-4E68-A05A-C482A7D96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874" y="4211273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5C47726-1872-46F1-9CFE-4CA30D978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099" y="2762933"/>
            <a:ext cx="9571801" cy="133213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14051FB-DCE4-40A2-94E7-A93816074284}"/>
              </a:ext>
            </a:extLst>
          </p:cNvPr>
          <p:cNvSpPr/>
          <p:nvPr/>
        </p:nvSpPr>
        <p:spPr>
          <a:xfrm>
            <a:off x="7717874" y="4511072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안히</a:t>
            </a:r>
            <a:r>
              <a:rPr lang="ko-KR" altLang="en-US" dirty="0"/>
              <a:t> </a:t>
            </a:r>
            <a:r>
              <a:rPr lang="ko-KR" altLang="en-US" dirty="0" err="1"/>
              <a:t>이게머임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5315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E6AC6-B6DA-4F32-8345-B05525819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095" y="360727"/>
            <a:ext cx="10698760" cy="89259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Basic Block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유사도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358C317-94DE-40A4-BC64-D9DBA0F6A2DB}"/>
              </a:ext>
            </a:extLst>
          </p:cNvPr>
          <p:cNvSpPr txBox="1">
            <a:spLocks/>
          </p:cNvSpPr>
          <p:nvPr/>
        </p:nvSpPr>
        <p:spPr>
          <a:xfrm>
            <a:off x="369115" y="1186097"/>
            <a:ext cx="10793835" cy="7086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근데 왜 더함</a:t>
            </a:r>
            <a:r>
              <a:rPr lang="en-US" altLang="ko-KR" sz="3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B8B06F-7234-49CC-A117-ABBADA50A785}"/>
              </a:ext>
            </a:extLst>
          </p:cNvPr>
          <p:cNvSpPr/>
          <p:nvPr/>
        </p:nvSpPr>
        <p:spPr>
          <a:xfrm>
            <a:off x="531302" y="2078695"/>
            <a:ext cx="109700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같은 기능인 두개의 베이직 블록이 있다 해보자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A : mov </a:t>
            </a:r>
            <a:r>
              <a:rPr lang="en-US" altLang="ko-KR" dirty="0" err="1"/>
              <a:t>mov</a:t>
            </a:r>
            <a:r>
              <a:rPr lang="en-US" altLang="ko-KR" dirty="0"/>
              <a:t> </a:t>
            </a:r>
            <a:r>
              <a:rPr lang="en-US" altLang="ko-KR" dirty="0" err="1"/>
              <a:t>mov</a:t>
            </a:r>
            <a:r>
              <a:rPr lang="en-US" altLang="ko-KR" dirty="0"/>
              <a:t> push </a:t>
            </a:r>
            <a:r>
              <a:rPr lang="en-US" altLang="ko-KR" dirty="0" err="1"/>
              <a:t>push</a:t>
            </a:r>
            <a:r>
              <a:rPr lang="en-US" altLang="ko-KR" dirty="0"/>
              <a:t> call</a:t>
            </a:r>
          </a:p>
          <a:p>
            <a:r>
              <a:rPr lang="en-US" altLang="ko-KR" dirty="0"/>
              <a:t>B : push </a:t>
            </a:r>
            <a:r>
              <a:rPr lang="en-US" altLang="ko-KR" dirty="0" err="1"/>
              <a:t>psuh</a:t>
            </a:r>
            <a:r>
              <a:rPr lang="en-US" altLang="ko-KR" dirty="0"/>
              <a:t> call mov </a:t>
            </a:r>
            <a:r>
              <a:rPr lang="en-US" altLang="ko-KR" dirty="0" err="1"/>
              <a:t>mov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같은 기능을 활용하는데</a:t>
            </a:r>
            <a:r>
              <a:rPr lang="en-US" altLang="ko-KR" dirty="0"/>
              <a:t>, </a:t>
            </a:r>
            <a:r>
              <a:rPr lang="ko-KR" altLang="en-US" dirty="0"/>
              <a:t>순서가 달라진 것을 </a:t>
            </a:r>
            <a:r>
              <a:rPr lang="ko-KR" altLang="en-US" dirty="0" err="1"/>
              <a:t>해시할</a:t>
            </a:r>
            <a:r>
              <a:rPr lang="ko-KR" altLang="en-US" dirty="0"/>
              <a:t> 경우 이 둘은 </a:t>
            </a:r>
            <a:r>
              <a:rPr lang="ko-KR" altLang="en-US" dirty="0" err="1"/>
              <a:t>다른게</a:t>
            </a:r>
            <a:r>
              <a:rPr lang="ko-KR" altLang="en-US" dirty="0"/>
              <a:t> </a:t>
            </a:r>
            <a:r>
              <a:rPr lang="ko-KR" altLang="en-US" dirty="0" err="1"/>
              <a:t>되버려</a:t>
            </a:r>
            <a:endParaRPr lang="en-US" altLang="ko-KR" dirty="0"/>
          </a:p>
          <a:p>
            <a:r>
              <a:rPr lang="ko-KR" altLang="en-US" dirty="0"/>
              <a:t>근데 이것을 </a:t>
            </a:r>
            <a:r>
              <a:rPr lang="en-US" altLang="ko-KR" dirty="0"/>
              <a:t>hex</a:t>
            </a:r>
            <a:r>
              <a:rPr lang="ko-KR" altLang="en-US" dirty="0"/>
              <a:t>값으로 모두 </a:t>
            </a:r>
            <a:r>
              <a:rPr lang="ko-KR" altLang="en-US" dirty="0" err="1"/>
              <a:t>바꾼뒤</a:t>
            </a:r>
            <a:r>
              <a:rPr lang="ko-KR" altLang="en-US" dirty="0"/>
              <a:t> 더하면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이 둘은 같아져</a:t>
            </a:r>
            <a:r>
              <a:rPr lang="en-US" altLang="ko-KR" dirty="0"/>
              <a:t>! </a:t>
            </a:r>
            <a:r>
              <a:rPr lang="ko-KR" altLang="en-US" dirty="0"/>
              <a:t>이것이 바로 함수 대푯값이야</a:t>
            </a:r>
            <a:endParaRPr lang="en-US" altLang="ko-KR" dirty="0"/>
          </a:p>
        </p:txBody>
      </p:sp>
      <p:pic>
        <p:nvPicPr>
          <p:cNvPr id="12290" name="Picture 2" descr="ììë ëª»í ì ì²´ì ëí ì´ë¯¸ì§ ê²ìê²°ê³¼">
            <a:extLst>
              <a:ext uri="{FF2B5EF4-FFF2-40B4-BE49-F238E27FC236}">
                <a16:creationId xmlns:a16="http://schemas.microsoft.com/office/drawing/2014/main" id="{E5E7E35B-A5DC-4858-87DB-DD2194E28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421" y="4457700"/>
            <a:ext cx="32004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930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ë³´ë¸ë³´ë¸ pngì ëí ì´ë¯¸ì§ ê²ìê²°ê³¼">
            <a:extLst>
              <a:ext uri="{FF2B5EF4-FFF2-40B4-BE49-F238E27FC236}">
                <a16:creationId xmlns:a16="http://schemas.microsoft.com/office/drawing/2014/main" id="{DAF749C3-2400-4E11-86DB-C06525F05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769" y="30480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6AE6AC6-B6DA-4F32-8345-B05525819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095" y="360727"/>
            <a:ext cx="10698760" cy="89259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Basic Block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상숫값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358C317-94DE-40A4-BC64-D9DBA0F6A2DB}"/>
              </a:ext>
            </a:extLst>
          </p:cNvPr>
          <p:cNvSpPr txBox="1">
            <a:spLocks/>
          </p:cNvSpPr>
          <p:nvPr/>
        </p:nvSpPr>
        <p:spPr>
          <a:xfrm>
            <a:off x="369115" y="1186097"/>
            <a:ext cx="10793835" cy="7086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넌 또 </a:t>
            </a:r>
            <a:r>
              <a:rPr lang="ko-KR" altLang="en-US" sz="3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뭐임</a:t>
            </a:r>
            <a:endParaRPr lang="en-US" altLang="ko-KR" sz="3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B8B06F-7234-49CC-A117-ABBADA50A785}"/>
              </a:ext>
            </a:extLst>
          </p:cNvPr>
          <p:cNvSpPr/>
          <p:nvPr/>
        </p:nvSpPr>
        <p:spPr>
          <a:xfrm>
            <a:off x="4966981" y="2286709"/>
            <a:ext cx="68677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베이직 블록 내 존재하는 </a:t>
            </a:r>
            <a:r>
              <a:rPr lang="ko-KR" altLang="en-US" dirty="0" err="1"/>
              <a:t>상숫</a:t>
            </a:r>
            <a:r>
              <a:rPr lang="ko-KR" altLang="en-US" dirty="0"/>
              <a:t> 값들을 모두 추출해서 이것을</a:t>
            </a:r>
            <a:endParaRPr lang="en-US" altLang="ko-KR" dirty="0"/>
          </a:p>
          <a:p>
            <a:r>
              <a:rPr lang="ko-KR" altLang="en-US" dirty="0"/>
              <a:t>하나의 문자열 </a:t>
            </a:r>
            <a:r>
              <a:rPr lang="ko-KR" altLang="en-US" dirty="0" err="1"/>
              <a:t>처럼</a:t>
            </a:r>
            <a:r>
              <a:rPr lang="ko-KR" altLang="en-US" dirty="0"/>
              <a:t> 다루고 유사도에 </a:t>
            </a:r>
            <a:r>
              <a:rPr lang="ko-KR" altLang="en-US" dirty="0" err="1"/>
              <a:t>활용하는거야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실제로 사용되는 </a:t>
            </a:r>
            <a:r>
              <a:rPr lang="ko-KR" altLang="en-US" dirty="0" err="1"/>
              <a:t>상숫</a:t>
            </a:r>
            <a:r>
              <a:rPr lang="ko-KR" altLang="en-US" dirty="0"/>
              <a:t> 값들은</a:t>
            </a:r>
            <a:r>
              <a:rPr lang="en-US" altLang="ko-KR" dirty="0"/>
              <a:t> </a:t>
            </a:r>
            <a:r>
              <a:rPr lang="en-US" altLang="ko-KR" dirty="0" err="1"/>
              <a:t>Xor</a:t>
            </a:r>
            <a:r>
              <a:rPr lang="ko-KR" altLang="en-US" dirty="0"/>
              <a:t>키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복호화키값</a:t>
            </a:r>
            <a:r>
              <a:rPr lang="ko-KR" altLang="en-US" dirty="0"/>
              <a:t> 등이 </a:t>
            </a:r>
            <a:r>
              <a:rPr lang="ko-KR" altLang="en-US" dirty="0" err="1"/>
              <a:t>삽입되어있을</a:t>
            </a:r>
            <a:r>
              <a:rPr lang="ko-KR" altLang="en-US" dirty="0"/>
              <a:t> 수도 있어서 문자열 못지않게 </a:t>
            </a:r>
            <a:endParaRPr lang="en-US" altLang="ko-KR" dirty="0"/>
          </a:p>
          <a:p>
            <a:r>
              <a:rPr lang="ko-KR" altLang="en-US" dirty="0"/>
              <a:t>그 효력을 발휘해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AE69BE-6213-456B-875D-5893C9358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18" y="2012800"/>
            <a:ext cx="4179600" cy="28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98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ë³´ë¸ë³´ë¸ pngì ëí ì´ë¯¸ì§ ê²ìê²°ê³¼">
            <a:extLst>
              <a:ext uri="{FF2B5EF4-FFF2-40B4-BE49-F238E27FC236}">
                <a16:creationId xmlns:a16="http://schemas.microsoft.com/office/drawing/2014/main" id="{5D71F3AB-37A1-4683-AF8C-47A1D16F9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2671762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9D6B8243-36C9-44E3-ACD5-44D98E53EF26}"/>
              </a:ext>
            </a:extLst>
          </p:cNvPr>
          <p:cNvSpPr txBox="1">
            <a:spLocks/>
          </p:cNvSpPr>
          <p:nvPr/>
        </p:nvSpPr>
        <p:spPr>
          <a:xfrm>
            <a:off x="0" y="360726"/>
            <a:ext cx="12191999" cy="2311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그럼 우선 앞으로 개발할 목록이 보이지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</a:p>
          <a:p>
            <a:pPr algn="ctr"/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그럼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1886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E6AC6-B6DA-4F32-8345-B05525819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095" y="360727"/>
            <a:ext cx="9144000" cy="89259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 유사도는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…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358C317-94DE-40A4-BC64-D9DBA0F6A2DB}"/>
              </a:ext>
            </a:extLst>
          </p:cNvPr>
          <p:cNvSpPr txBox="1">
            <a:spLocks/>
          </p:cNvSpPr>
          <p:nvPr/>
        </p:nvSpPr>
        <p:spPr>
          <a:xfrm>
            <a:off x="-95076" y="1894883"/>
            <a:ext cx="12382151" cy="19458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파일간의</a:t>
            </a:r>
            <a:r>
              <a:rPr lang="en-US" altLang="ko-KR" sz="3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Metadata, Code, Resource, </a:t>
            </a:r>
            <a:r>
              <a:rPr lang="ko-KR" altLang="en-US" sz="3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문자열</a:t>
            </a:r>
            <a:r>
              <a:rPr lang="en-US" altLang="ko-KR" sz="3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3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등을</a:t>
            </a:r>
            <a:r>
              <a:rPr lang="en-US" altLang="ko-KR" sz="3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3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유사도 측정 값으로 잡을 때 </a:t>
            </a:r>
            <a:endParaRPr lang="en-US" altLang="ko-KR" sz="3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3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3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 </a:t>
            </a:r>
            <a:r>
              <a:rPr lang="ko-KR" altLang="en-US" sz="3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파일과 </a:t>
            </a:r>
            <a:r>
              <a:rPr lang="en-US" altLang="ko-KR" sz="3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 </a:t>
            </a:r>
            <a:r>
              <a:rPr lang="ko-KR" altLang="en-US" sz="3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파일간의 유사도를 말해</a:t>
            </a:r>
            <a:r>
              <a:rPr lang="en-US" altLang="ko-KR" sz="3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3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2050" name="Picture 2" descr="ë³´ë¸ë³´ë¸ pngì ëí ì´ë¯¸ì§ ê²ìê²°ê³¼">
            <a:extLst>
              <a:ext uri="{FF2B5EF4-FFF2-40B4-BE49-F238E27FC236}">
                <a16:creationId xmlns:a16="http://schemas.microsoft.com/office/drawing/2014/main" id="{1EF43E8F-46D8-43C3-BF41-987D70433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829" y="4104768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658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E6AC6-B6DA-4F32-8345-B05525819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095" y="360727"/>
            <a:ext cx="10698760" cy="89259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 유사도는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feature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싸움이야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358C317-94DE-40A4-BC64-D9DBA0F6A2DB}"/>
              </a:ext>
            </a:extLst>
          </p:cNvPr>
          <p:cNvSpPr txBox="1">
            <a:spLocks/>
          </p:cNvSpPr>
          <p:nvPr/>
        </p:nvSpPr>
        <p:spPr>
          <a:xfrm>
            <a:off x="385893" y="1653938"/>
            <a:ext cx="10793835" cy="10009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 유사도에 쓰이기 위해 뽑아지는 수 많은 </a:t>
            </a:r>
            <a:r>
              <a:rPr lang="en-US" altLang="ko-KR" sz="3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feature</a:t>
            </a:r>
            <a:r>
              <a:rPr lang="ko-KR" altLang="en-US" sz="3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들은 파일간 유사도 뿐만이 아니라 </a:t>
            </a:r>
            <a:r>
              <a:rPr lang="ko-KR" altLang="en-US" sz="3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머신러닝</a:t>
            </a:r>
            <a:r>
              <a:rPr lang="ko-KR" altLang="en-US" sz="3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3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딥러닝의</a:t>
            </a:r>
            <a:r>
              <a:rPr lang="ko-KR" altLang="en-US" sz="3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요소로 많이 사용됨</a:t>
            </a:r>
            <a:r>
              <a:rPr lang="en-US" altLang="ko-KR" sz="3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</a:p>
        </p:txBody>
      </p:sp>
      <p:pic>
        <p:nvPicPr>
          <p:cNvPr id="2050" name="Picture 2" descr="ë³´ë¸ë³´ë¸ pngì ëí ì´ë¯¸ì§ ê²ìê²°ê³¼">
            <a:extLst>
              <a:ext uri="{FF2B5EF4-FFF2-40B4-BE49-F238E27FC236}">
                <a16:creationId xmlns:a16="http://schemas.microsoft.com/office/drawing/2014/main" id="{1EF43E8F-46D8-43C3-BF41-987D70433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948" y="4356438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3C3C7FB-67EA-425A-965B-6798CD947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96" y="2753232"/>
            <a:ext cx="3719001" cy="372901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5F786A2-AAA1-4E2E-8A28-C9B2E82BB410}"/>
              </a:ext>
            </a:extLst>
          </p:cNvPr>
          <p:cNvSpPr/>
          <p:nvPr/>
        </p:nvSpPr>
        <p:spPr>
          <a:xfrm>
            <a:off x="4381732" y="3279771"/>
            <a:ext cx="761939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실제로 </a:t>
            </a:r>
            <a:r>
              <a:rPr lang="en-US" altLang="ko-KR" dirty="0"/>
              <a:t>2018 </a:t>
            </a:r>
            <a:r>
              <a:rPr lang="ko-KR" altLang="en-US" dirty="0"/>
              <a:t>정보보호 </a:t>
            </a:r>
            <a:r>
              <a:rPr lang="en-US" altLang="ko-KR" dirty="0"/>
              <a:t>R&amp;D </a:t>
            </a:r>
            <a:r>
              <a:rPr lang="ko-KR" altLang="en-US" dirty="0" err="1"/>
              <a:t>첼린지에선</a:t>
            </a:r>
            <a:endParaRPr lang="en-US" altLang="ko-KR" dirty="0"/>
          </a:p>
          <a:p>
            <a:r>
              <a:rPr lang="en-US" altLang="ko-KR" dirty="0"/>
              <a:t>PE</a:t>
            </a:r>
            <a:r>
              <a:rPr lang="ko-KR" altLang="en-US" dirty="0"/>
              <a:t>포맷의 </a:t>
            </a:r>
            <a:r>
              <a:rPr lang="en-US" altLang="ko-KR" dirty="0"/>
              <a:t>700</a:t>
            </a:r>
            <a:r>
              <a:rPr lang="ko-KR" altLang="en-US" dirty="0"/>
              <a:t>여개 요소를 기반으로 학습시킨 악성코드 </a:t>
            </a:r>
            <a:r>
              <a:rPr lang="ko-KR" altLang="en-US" dirty="0" err="1"/>
              <a:t>머신러닝</a:t>
            </a:r>
            <a:r>
              <a:rPr lang="ko-KR" altLang="en-US" dirty="0"/>
              <a:t> 분류기</a:t>
            </a:r>
            <a:endParaRPr lang="en-US" altLang="ko-KR" dirty="0"/>
          </a:p>
          <a:p>
            <a:r>
              <a:rPr lang="ko-KR" altLang="en-US" dirty="0"/>
              <a:t>모델이 </a:t>
            </a:r>
            <a:r>
              <a:rPr lang="en-US" altLang="ko-KR" dirty="0"/>
              <a:t>1</a:t>
            </a:r>
            <a:r>
              <a:rPr lang="ko-KR" altLang="en-US" dirty="0"/>
              <a:t>위를 </a:t>
            </a:r>
            <a:r>
              <a:rPr lang="ko-KR" altLang="en-US" dirty="0" err="1"/>
              <a:t>차지했어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DF1ADD-8E02-4A6A-B9D8-7B8A62674AE5}"/>
              </a:ext>
            </a:extLst>
          </p:cNvPr>
          <p:cNvSpPr/>
          <p:nvPr/>
        </p:nvSpPr>
        <p:spPr>
          <a:xfrm>
            <a:off x="4099898" y="6112912"/>
            <a:ext cx="2220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&lt;- </a:t>
            </a:r>
            <a:r>
              <a:rPr lang="ko-KR" altLang="en-US" dirty="0"/>
              <a:t>얘가 </a:t>
            </a:r>
            <a:r>
              <a:rPr lang="en-US" altLang="ko-KR" dirty="0"/>
              <a:t>PE Header!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549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E6AC6-B6DA-4F32-8345-B05525819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095" y="360727"/>
            <a:ext cx="10698760" cy="89259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PE Header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유사도 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358C317-94DE-40A4-BC64-D9DBA0F6A2DB}"/>
              </a:ext>
            </a:extLst>
          </p:cNvPr>
          <p:cNvSpPr txBox="1">
            <a:spLocks/>
          </p:cNvSpPr>
          <p:nvPr/>
        </p:nvSpPr>
        <p:spPr>
          <a:xfrm>
            <a:off x="369115" y="1186097"/>
            <a:ext cx="10793835" cy="7086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PE</a:t>
            </a:r>
            <a:r>
              <a:rPr lang="ko-KR" altLang="en-US" sz="3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헤더에서 서로 비교할 수 있는 </a:t>
            </a:r>
            <a:r>
              <a:rPr lang="en-US" altLang="ko-KR" sz="3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feature</a:t>
            </a:r>
            <a:r>
              <a:rPr lang="ko-KR" altLang="en-US" sz="3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는 뭐가 있을까</a:t>
            </a:r>
            <a:r>
              <a:rPr lang="en-US" altLang="ko-KR" sz="3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</a:p>
        </p:txBody>
      </p:sp>
      <p:pic>
        <p:nvPicPr>
          <p:cNvPr id="2050" name="Picture 2" descr="ë³´ë¸ë³´ë¸ pngì ëí ì´ë¯¸ì§ ê²ìê²°ê³¼">
            <a:extLst>
              <a:ext uri="{FF2B5EF4-FFF2-40B4-BE49-F238E27FC236}">
                <a16:creationId xmlns:a16="http://schemas.microsoft.com/office/drawing/2014/main" id="{1EF43E8F-46D8-43C3-BF41-987D70433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4598432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3C3C7FB-67EA-425A-965B-6798CD947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07" y="2338595"/>
            <a:ext cx="3719001" cy="372901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5F786A2-AAA1-4E2E-8A28-C9B2E82BB410}"/>
              </a:ext>
            </a:extLst>
          </p:cNvPr>
          <p:cNvSpPr/>
          <p:nvPr/>
        </p:nvSpPr>
        <p:spPr>
          <a:xfrm>
            <a:off x="4247508" y="2248431"/>
            <a:ext cx="6830716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주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Stringfileinfo</a:t>
            </a:r>
            <a:r>
              <a:rPr lang="en-US" altLang="ko-KR" dirty="0"/>
              <a:t> : </a:t>
            </a:r>
            <a:r>
              <a:rPr lang="ko-KR" altLang="en-US" dirty="0"/>
              <a:t>파일 제작사의 제조회사이름</a:t>
            </a:r>
            <a:r>
              <a:rPr lang="en-US" altLang="ko-KR" dirty="0"/>
              <a:t>, </a:t>
            </a:r>
            <a:r>
              <a:rPr lang="ko-KR" altLang="en-US" dirty="0"/>
              <a:t>버전 </a:t>
            </a:r>
            <a:r>
              <a:rPr lang="en-US" altLang="ko-KR" dirty="0"/>
              <a:t>, </a:t>
            </a:r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r>
              <a:rPr lang="en-US" altLang="ko-KR" dirty="0" err="1"/>
              <a:t>Pdb</a:t>
            </a:r>
            <a:r>
              <a:rPr lang="en-US" altLang="ko-KR" dirty="0"/>
              <a:t> : </a:t>
            </a:r>
            <a:r>
              <a:rPr lang="ko-KR" altLang="en-US" dirty="0"/>
              <a:t>컴파일러 경로를 통한 같은 제작자 유추 가능</a:t>
            </a:r>
            <a:endParaRPr lang="en-US" altLang="ko-KR" dirty="0"/>
          </a:p>
          <a:p>
            <a:r>
              <a:rPr lang="en-US" altLang="ko-KR" dirty="0"/>
              <a:t>Rich header : </a:t>
            </a:r>
            <a:r>
              <a:rPr lang="ko-KR" altLang="en-US" dirty="0"/>
              <a:t>같은 컴파일러 경로를 통한 같은 제작자 유추 가능</a:t>
            </a:r>
            <a:endParaRPr lang="en-US" altLang="ko-KR" dirty="0"/>
          </a:p>
          <a:p>
            <a:r>
              <a:rPr lang="en-US" altLang="ko-KR" dirty="0"/>
              <a:t>Icon : </a:t>
            </a:r>
            <a:r>
              <a:rPr lang="ko-KR" altLang="en-US" dirty="0"/>
              <a:t>파일 </a:t>
            </a:r>
            <a:r>
              <a:rPr lang="en-US" altLang="ko-KR" dirty="0"/>
              <a:t>icon</a:t>
            </a:r>
          </a:p>
          <a:p>
            <a:r>
              <a:rPr lang="en-US" altLang="ko-KR" dirty="0"/>
              <a:t>Resource</a:t>
            </a:r>
            <a:r>
              <a:rPr lang="ko-KR" altLang="en-US" dirty="0"/>
              <a:t> </a:t>
            </a:r>
            <a:r>
              <a:rPr lang="en-US" altLang="ko-KR" dirty="0"/>
              <a:t>data : resource</a:t>
            </a:r>
            <a:r>
              <a:rPr lang="ko-KR" altLang="en-US" dirty="0"/>
              <a:t>에 첨부된 데이터</a:t>
            </a:r>
            <a:endParaRPr lang="en-US" altLang="ko-KR" dirty="0"/>
          </a:p>
          <a:p>
            <a:r>
              <a:rPr lang="ko-KR" altLang="en-US" dirty="0"/>
              <a:t>부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Api</a:t>
            </a:r>
            <a:r>
              <a:rPr lang="en-US" altLang="ko-KR" dirty="0"/>
              <a:t> : </a:t>
            </a:r>
            <a:r>
              <a:rPr lang="ko-KR" altLang="en-US" dirty="0"/>
              <a:t>사용된 </a:t>
            </a:r>
            <a:r>
              <a:rPr lang="en-US" altLang="ko-KR" dirty="0" err="1"/>
              <a:t>api</a:t>
            </a:r>
            <a:r>
              <a:rPr lang="ko-KR" altLang="en-US" dirty="0"/>
              <a:t>가 </a:t>
            </a:r>
            <a:r>
              <a:rPr lang="ko-KR" altLang="en-US" dirty="0" err="1"/>
              <a:t>같은지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Entropy : </a:t>
            </a:r>
            <a:r>
              <a:rPr lang="ko-KR" altLang="en-US" dirty="0"/>
              <a:t>섹션간 엔트로피 수치가 </a:t>
            </a:r>
            <a:r>
              <a:rPr lang="ko-KR" altLang="en-US" dirty="0" err="1"/>
              <a:t>비슷한지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Section : </a:t>
            </a:r>
            <a:r>
              <a:rPr lang="ko-KR" altLang="en-US" dirty="0"/>
              <a:t>섹션간 특징 </a:t>
            </a:r>
            <a:r>
              <a:rPr lang="ko-KR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Characteristics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비슷한지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등등 그 밖에도 매우 많아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DF1ADD-8E02-4A6A-B9D8-7B8A62674AE5}"/>
              </a:ext>
            </a:extLst>
          </p:cNvPr>
          <p:cNvSpPr/>
          <p:nvPr/>
        </p:nvSpPr>
        <p:spPr>
          <a:xfrm>
            <a:off x="2852042" y="6273106"/>
            <a:ext cx="2220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&lt;- </a:t>
            </a:r>
            <a:r>
              <a:rPr lang="ko-KR" altLang="en-US" dirty="0"/>
              <a:t>얘가 </a:t>
            </a:r>
            <a:r>
              <a:rPr lang="en-US" altLang="ko-KR" dirty="0"/>
              <a:t>PE Header!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524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E6AC6-B6DA-4F32-8345-B05525819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095" y="360727"/>
            <a:ext cx="10698760" cy="89259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PE Header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유사도 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358C317-94DE-40A4-BC64-D9DBA0F6A2DB}"/>
              </a:ext>
            </a:extLst>
          </p:cNvPr>
          <p:cNvSpPr txBox="1">
            <a:spLocks/>
          </p:cNvSpPr>
          <p:nvPr/>
        </p:nvSpPr>
        <p:spPr>
          <a:xfrm>
            <a:off x="369115" y="1186097"/>
            <a:ext cx="10793835" cy="7086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그럼 </a:t>
            </a:r>
            <a:r>
              <a:rPr lang="en-US" altLang="ko-KR" sz="3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pe file</a:t>
            </a:r>
            <a:r>
              <a:rPr lang="ko-KR" altLang="en-US" sz="3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 어떻게 추출해</a:t>
            </a:r>
            <a:r>
              <a:rPr lang="en-US" altLang="ko-KR" sz="3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B8B06F-7234-49CC-A117-ABBADA50A785}"/>
              </a:ext>
            </a:extLst>
          </p:cNvPr>
          <p:cNvSpPr/>
          <p:nvPr/>
        </p:nvSpPr>
        <p:spPr>
          <a:xfrm>
            <a:off x="531302" y="273481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Google</a:t>
            </a:r>
            <a:r>
              <a:rPr lang="ko-KR" altLang="en-US" dirty="0"/>
              <a:t>에 </a:t>
            </a:r>
            <a:r>
              <a:rPr lang="en-US" altLang="ko-KR" dirty="0"/>
              <a:t>python </a:t>
            </a:r>
            <a:r>
              <a:rPr lang="en-US" altLang="ko-KR" dirty="0" err="1"/>
              <a:t>pefile</a:t>
            </a:r>
            <a:r>
              <a:rPr lang="en-US" altLang="ko-KR" dirty="0"/>
              <a:t> </a:t>
            </a:r>
            <a:r>
              <a:rPr lang="ko-KR" altLang="en-US" dirty="0"/>
              <a:t>이라고 검색해봐</a:t>
            </a:r>
            <a:r>
              <a:rPr lang="en-US" altLang="ko-KR" dirty="0"/>
              <a:t>! </a:t>
            </a:r>
            <a:r>
              <a:rPr lang="ko-KR" altLang="en-US" dirty="0"/>
              <a:t>정말 쉬워</a:t>
            </a:r>
            <a:endParaRPr lang="en-US" altLang="ko-KR" dirty="0"/>
          </a:p>
        </p:txBody>
      </p:sp>
      <p:pic>
        <p:nvPicPr>
          <p:cNvPr id="5122" name="Picture 2" descr="ê´ë ¨ ì´ë¯¸ì§">
            <a:extLst>
              <a:ext uri="{FF2B5EF4-FFF2-40B4-BE49-F238E27FC236}">
                <a16:creationId xmlns:a16="http://schemas.microsoft.com/office/drawing/2014/main" id="{F2C8E2B3-4F85-4B03-B20B-98F09C581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032" y="2431646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82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ê´ë ¨ ì´ë¯¸ì§">
            <a:extLst>
              <a:ext uri="{FF2B5EF4-FFF2-40B4-BE49-F238E27FC236}">
                <a16:creationId xmlns:a16="http://schemas.microsoft.com/office/drawing/2014/main" id="{39BE8606-1612-4034-9B33-E761E1EB4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057" y="3793118"/>
            <a:ext cx="1462437" cy="259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6AE6AC6-B6DA-4F32-8345-B05525819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095" y="360727"/>
            <a:ext cx="10698760" cy="89259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strings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358C317-94DE-40A4-BC64-D9DBA0F6A2DB}"/>
              </a:ext>
            </a:extLst>
          </p:cNvPr>
          <p:cNvSpPr txBox="1">
            <a:spLocks/>
          </p:cNvSpPr>
          <p:nvPr/>
        </p:nvSpPr>
        <p:spPr>
          <a:xfrm>
            <a:off x="369115" y="1186097"/>
            <a:ext cx="10793835" cy="7086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문자열은 정말 중요한 요소 중 하나야</a:t>
            </a:r>
            <a:endParaRPr lang="en-US" altLang="ko-KR" sz="3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B8B06F-7234-49CC-A117-ABBADA50A785}"/>
              </a:ext>
            </a:extLst>
          </p:cNvPr>
          <p:cNvSpPr/>
          <p:nvPr/>
        </p:nvSpPr>
        <p:spPr>
          <a:xfrm>
            <a:off x="766192" y="2167840"/>
            <a:ext cx="1112100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대부분의 악성코드는 난독화를 사용해서 정적으로는 </a:t>
            </a:r>
            <a:r>
              <a:rPr lang="en-US" altLang="ko-KR" dirty="0"/>
              <a:t>strings</a:t>
            </a:r>
            <a:r>
              <a:rPr lang="ko-KR" altLang="en-US" dirty="0"/>
              <a:t>간 유사도를 비교하는데 한계가 있어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그래서 너희들은 세가지 방식을 </a:t>
            </a:r>
            <a:r>
              <a:rPr lang="ko-KR" altLang="en-US" dirty="0" err="1"/>
              <a:t>개발해야된단다</a:t>
            </a:r>
            <a:r>
              <a:rPr lang="en-US" altLang="ko-KR" dirty="0"/>
              <a:t>! Strings</a:t>
            </a:r>
            <a:r>
              <a:rPr lang="ko-KR" altLang="en-US" dirty="0"/>
              <a:t>는 </a:t>
            </a:r>
            <a:r>
              <a:rPr lang="ko-KR" altLang="en-US" b="1" dirty="0"/>
              <a:t>정말 무시못할 자산이거든</a:t>
            </a:r>
            <a:r>
              <a:rPr lang="en-US" altLang="ko-KR" b="1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1. Strings </a:t>
            </a:r>
            <a:r>
              <a:rPr lang="ko-KR" altLang="en-US" dirty="0"/>
              <a:t>자체를 함수 단위당 리스트를 만들어서 </a:t>
            </a:r>
            <a:r>
              <a:rPr lang="en-US" altLang="ko-KR" dirty="0"/>
              <a:t>2gram~3gram</a:t>
            </a:r>
            <a:r>
              <a:rPr lang="ko-KR" altLang="en-US" dirty="0"/>
              <a:t>으로 비교하는 방식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dirty="0" err="1"/>
              <a:t>Ngram</a:t>
            </a:r>
            <a:r>
              <a:rPr lang="en-US" altLang="ko-KR" dirty="0"/>
              <a:t> Counting </a:t>
            </a:r>
            <a:r>
              <a:rPr lang="ko-KR" altLang="en-US" dirty="0"/>
              <a:t>방식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Ngram</a:t>
            </a:r>
            <a:r>
              <a:rPr lang="en-US" altLang="ko-KR" dirty="0"/>
              <a:t> Counting </a:t>
            </a:r>
            <a:r>
              <a:rPr lang="ko-KR" altLang="en-US" dirty="0"/>
              <a:t>방식이란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		</a:t>
            </a:r>
            <a:r>
              <a:rPr lang="ko-KR" altLang="en-US" dirty="0"/>
              <a:t>문자열을 모두 추출한 뒤 </a:t>
            </a:r>
            <a:r>
              <a:rPr lang="en-US" altLang="ko-KR" dirty="0" err="1"/>
              <a:t>countin</a:t>
            </a:r>
            <a:r>
              <a:rPr lang="ko-KR" altLang="en-US" dirty="0"/>
              <a:t>을 매기는 방식이야 어떻게 하냐고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			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“</a:t>
            </a:r>
            <a:r>
              <a:rPr lang="en-US" altLang="ko-KR" dirty="0" err="1"/>
              <a:t>helloworld</a:t>
            </a:r>
            <a:r>
              <a:rPr lang="en-US" altLang="ko-KR" dirty="0"/>
              <a:t>”</a:t>
            </a:r>
            <a:r>
              <a:rPr lang="ko-KR" altLang="en-US" dirty="0"/>
              <a:t>라는 문자열이 있다고 </a:t>
            </a:r>
            <a:r>
              <a:rPr lang="ko-KR" altLang="en-US" dirty="0" err="1"/>
              <a:t>가정해볼게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aa:0, ab:0 ac:0… he:1 ..el:1.. </a:t>
            </a:r>
            <a:r>
              <a:rPr lang="ko-KR" altLang="en-US" dirty="0" err="1"/>
              <a:t>이런식으로</a:t>
            </a:r>
            <a:r>
              <a:rPr lang="ko-KR" altLang="en-US" dirty="0"/>
              <a:t> </a:t>
            </a:r>
            <a:r>
              <a:rPr lang="en-US" altLang="ko-KR" dirty="0"/>
              <a:t>counting</a:t>
            </a:r>
            <a:r>
              <a:rPr lang="ko-KR" altLang="en-US" dirty="0"/>
              <a:t>을 해준다음 최종적으로 원본 파일과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가장 근접한 파일이 유사도가 높은 파일이야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 err="1"/>
              <a:t>정규식</a:t>
            </a:r>
            <a:r>
              <a:rPr lang="ko-KR" altLang="en-US" dirty="0"/>
              <a:t> 때려 넣어서 주요 문자열은 전부 캐치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가장 신뢰성이 높지만 가장 캐치가 안되는 방식이야 </a:t>
            </a:r>
            <a:r>
              <a:rPr lang="ko-KR" altLang="en-US" dirty="0" err="1"/>
              <a:t>예를들어</a:t>
            </a:r>
            <a:r>
              <a:rPr lang="ko-KR" altLang="en-US" dirty="0"/>
              <a:t> 문자열 검색 중 </a:t>
            </a:r>
            <a:r>
              <a:rPr lang="en-US" altLang="ko-KR" dirty="0"/>
              <a:t>http://, cmd.exe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같은 문자열이 있는지 확인하는 거지</a:t>
            </a:r>
            <a:endParaRPr lang="en-US" altLang="ko-KR" dirty="0"/>
          </a:p>
          <a:p>
            <a:r>
              <a:rPr lang="en-US" altLang="ko-KR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820598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E6AC6-B6DA-4F32-8345-B05525819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095" y="360727"/>
            <a:ext cx="10698760" cy="89259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Fuzzy hash(block hash)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358C317-94DE-40A4-BC64-D9DBA0F6A2DB}"/>
              </a:ext>
            </a:extLst>
          </p:cNvPr>
          <p:cNvSpPr txBox="1">
            <a:spLocks/>
          </p:cNvSpPr>
          <p:nvPr/>
        </p:nvSpPr>
        <p:spPr>
          <a:xfrm>
            <a:off x="369115" y="1186097"/>
            <a:ext cx="10793835" cy="7086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Fuzzy hash??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B8B06F-7234-49CC-A117-ABBADA50A785}"/>
              </a:ext>
            </a:extLst>
          </p:cNvPr>
          <p:cNvSpPr/>
          <p:nvPr/>
        </p:nvSpPr>
        <p:spPr>
          <a:xfrm>
            <a:off x="539691" y="2078695"/>
            <a:ext cx="109700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걍 한마디로 말하면 기존 전체 데이터에 대한 해시 대신</a:t>
            </a:r>
            <a:r>
              <a:rPr lang="en-US" altLang="ko-KR" dirty="0"/>
              <a:t> </a:t>
            </a:r>
            <a:r>
              <a:rPr lang="ko-KR" altLang="en-US" dirty="0"/>
              <a:t>블록 단위로 해시를 구성한 알고리즘 방식</a:t>
            </a:r>
            <a:endParaRPr lang="en-US" altLang="ko-KR" dirty="0"/>
          </a:p>
          <a:p>
            <a:r>
              <a:rPr lang="ko-KR" altLang="en-US" dirty="0"/>
              <a:t>대표적으로 </a:t>
            </a:r>
            <a:r>
              <a:rPr lang="en-US" altLang="ko-KR" dirty="0" err="1"/>
              <a:t>ssdeep</a:t>
            </a:r>
            <a:r>
              <a:rPr lang="en-US" altLang="ko-KR" dirty="0"/>
              <a:t>, </a:t>
            </a:r>
            <a:r>
              <a:rPr lang="en-US" altLang="ko-KR" dirty="0" err="1"/>
              <a:t>sdhash</a:t>
            </a:r>
            <a:r>
              <a:rPr lang="en-US" altLang="ko-KR" dirty="0"/>
              <a:t>, </a:t>
            </a:r>
            <a:r>
              <a:rPr lang="en-US" altLang="ko-KR" dirty="0" err="1"/>
              <a:t>tlsh</a:t>
            </a:r>
            <a:r>
              <a:rPr lang="ko-KR" altLang="en-US" dirty="0"/>
              <a:t>가 있으며 </a:t>
            </a:r>
            <a:r>
              <a:rPr lang="en-US" altLang="ko-KR" dirty="0" err="1"/>
              <a:t>sdhash+tlsh</a:t>
            </a:r>
            <a:r>
              <a:rPr lang="en-US" altLang="ko-KR" dirty="0"/>
              <a:t> </a:t>
            </a:r>
            <a:r>
              <a:rPr lang="ko-KR" altLang="en-US" dirty="0"/>
              <a:t>방식이 가장 효과적이란 연구 결과가 있음</a:t>
            </a:r>
            <a:r>
              <a:rPr lang="en-US" altLang="ko-KR" dirty="0"/>
              <a:t>!</a:t>
            </a:r>
          </a:p>
        </p:txBody>
      </p:sp>
      <p:pic>
        <p:nvPicPr>
          <p:cNvPr id="5122" name="Picture 2" descr="ê´ë ¨ ì´ë¯¸ì§">
            <a:extLst>
              <a:ext uri="{FF2B5EF4-FFF2-40B4-BE49-F238E27FC236}">
                <a16:creationId xmlns:a16="http://schemas.microsoft.com/office/drawing/2014/main" id="{F2C8E2B3-4F85-4B03-B20B-98F09C581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968" y="4211273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03C103-F740-49C6-902F-141945762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91" y="3079717"/>
            <a:ext cx="7158606" cy="341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57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E6AC6-B6DA-4F32-8345-B05525819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095" y="360727"/>
            <a:ext cx="10698760" cy="89259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문자열 거리 알고리즘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358C317-94DE-40A4-BC64-D9DBA0F6A2DB}"/>
              </a:ext>
            </a:extLst>
          </p:cNvPr>
          <p:cNvSpPr txBox="1">
            <a:spLocks/>
          </p:cNvSpPr>
          <p:nvPr/>
        </p:nvSpPr>
        <p:spPr>
          <a:xfrm>
            <a:off x="369115" y="1186097"/>
            <a:ext cx="10793835" cy="7086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문자열 거리</a:t>
            </a:r>
            <a:r>
              <a:rPr lang="en-US" altLang="ko-KR" sz="3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B8B06F-7234-49CC-A117-ABBADA50A785}"/>
              </a:ext>
            </a:extLst>
          </p:cNvPr>
          <p:cNvSpPr/>
          <p:nvPr/>
        </p:nvSpPr>
        <p:spPr>
          <a:xfrm>
            <a:off x="539691" y="2078695"/>
            <a:ext cx="109700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일명 편집 거리 알고리즘이라고도 하며 두 </a:t>
            </a:r>
            <a:r>
              <a:rPr lang="en-US" altLang="ko-KR" dirty="0"/>
              <a:t>‘</a:t>
            </a:r>
            <a:r>
              <a:rPr lang="ko-KR" altLang="en-US" dirty="0"/>
              <a:t>문자열</a:t>
            </a:r>
            <a:r>
              <a:rPr lang="en-US" altLang="ko-KR" dirty="0"/>
              <a:t>’</a:t>
            </a:r>
            <a:r>
              <a:rPr lang="ko-KR" altLang="en-US" dirty="0"/>
              <a:t>간의 유사도를 판단하는 알고리즘이야</a:t>
            </a:r>
            <a:endParaRPr lang="en-US" altLang="ko-KR" dirty="0"/>
          </a:p>
          <a:p>
            <a:r>
              <a:rPr lang="ko-KR" altLang="en-US" dirty="0"/>
              <a:t>유사도를 판단하기 위해 두 문자열 간에 특정 문자열을 삽입</a:t>
            </a:r>
            <a:r>
              <a:rPr lang="en-US" altLang="ko-KR" dirty="0"/>
              <a:t>,</a:t>
            </a:r>
            <a:r>
              <a:rPr lang="ko-KR" altLang="en-US" dirty="0"/>
              <a:t>삭제</a:t>
            </a:r>
            <a:r>
              <a:rPr lang="en-US" altLang="ko-KR" dirty="0"/>
              <a:t>,</a:t>
            </a:r>
            <a:r>
              <a:rPr lang="ko-KR" altLang="en-US" dirty="0"/>
              <a:t>변경</a:t>
            </a:r>
            <a:r>
              <a:rPr lang="en-US" altLang="ko-KR" dirty="0"/>
              <a:t>, </a:t>
            </a:r>
            <a:r>
              <a:rPr lang="ko-KR" altLang="en-US" dirty="0"/>
              <a:t>시프트 등을 수행하며 최종적으로 유사도가 얼마나 되는지 확인하지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대표적으로 사용되는게 </a:t>
            </a:r>
            <a:r>
              <a:rPr lang="en-US" altLang="ko-KR" dirty="0"/>
              <a:t>N-gram, </a:t>
            </a:r>
            <a:r>
              <a:rPr lang="ko-KR" altLang="en-US" dirty="0" err="1"/>
              <a:t>라벤슈타인</a:t>
            </a:r>
            <a:r>
              <a:rPr lang="en-US" altLang="ko-KR" dirty="0"/>
              <a:t>, </a:t>
            </a:r>
            <a:r>
              <a:rPr lang="ko-KR" altLang="en-US" dirty="0" err="1"/>
              <a:t>자카르드</a:t>
            </a:r>
            <a:r>
              <a:rPr lang="en-US" altLang="ko-KR" dirty="0"/>
              <a:t>(Jaccard) </a:t>
            </a:r>
            <a:r>
              <a:rPr lang="ko-KR" altLang="en-US" dirty="0"/>
              <a:t>방식이 있어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알고리즘의 특징은 짧은 문장에 대해선 강력하나 길면 길수록 </a:t>
            </a:r>
            <a:r>
              <a:rPr lang="ko-KR" altLang="en-US" dirty="0" err="1"/>
              <a:t>취약하다는거야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그 증명에 대해선 다음장에서 </a:t>
            </a:r>
            <a:r>
              <a:rPr lang="ko-KR" altLang="en-US" dirty="0" err="1"/>
              <a:t>설명해줄게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8194" name="Picture 2" descr="ê´ë ¨ ì´ë¯¸ì§">
            <a:extLst>
              <a:ext uri="{FF2B5EF4-FFF2-40B4-BE49-F238E27FC236}">
                <a16:creationId xmlns:a16="http://schemas.microsoft.com/office/drawing/2014/main" id="{FA759773-1147-41CB-A250-5BDD9BFB7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455" y="4788495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680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E6AC6-B6DA-4F32-8345-B05525819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095" y="360727"/>
            <a:ext cx="10698760" cy="89259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문자열 거리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vs block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hash?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358C317-94DE-40A4-BC64-D9DBA0F6A2DB}"/>
              </a:ext>
            </a:extLst>
          </p:cNvPr>
          <p:cNvSpPr txBox="1">
            <a:spLocks/>
          </p:cNvSpPr>
          <p:nvPr/>
        </p:nvSpPr>
        <p:spPr>
          <a:xfrm>
            <a:off x="369115" y="1186097"/>
            <a:ext cx="10793835" cy="7086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안히</a:t>
            </a:r>
            <a:r>
              <a:rPr lang="en-US" altLang="ko-KR" sz="3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;; </a:t>
            </a:r>
            <a:r>
              <a:rPr lang="ko-KR" altLang="en-US" sz="3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그래서 뭐가 더 좋아</a:t>
            </a:r>
            <a:r>
              <a:rPr lang="en-US" altLang="ko-KR" sz="3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B8B06F-7234-49CC-A117-ABBADA50A785}"/>
              </a:ext>
            </a:extLst>
          </p:cNvPr>
          <p:cNvSpPr/>
          <p:nvPr/>
        </p:nvSpPr>
        <p:spPr>
          <a:xfrm>
            <a:off x="539691" y="2078695"/>
            <a:ext cx="109700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결론은 제목에 나와있어</a:t>
            </a:r>
            <a:r>
              <a:rPr lang="en-US" altLang="ko-KR" dirty="0"/>
              <a:t>! </a:t>
            </a:r>
          </a:p>
          <a:p>
            <a:r>
              <a:rPr lang="ko-KR" altLang="en-US" dirty="0"/>
              <a:t>긴 문자열</a:t>
            </a:r>
            <a:r>
              <a:rPr lang="en-US" altLang="ko-KR" dirty="0"/>
              <a:t>, </a:t>
            </a:r>
            <a:r>
              <a:rPr lang="ko-KR" altLang="en-US" dirty="0"/>
              <a:t>큰 데이터 </a:t>
            </a:r>
            <a:r>
              <a:rPr lang="en-US" altLang="ko-KR" dirty="0">
                <a:sym typeface="Wingdings" panose="05000000000000000000" pitchFamily="2" charset="2"/>
              </a:rPr>
              <a:t> block hash</a:t>
            </a:r>
          </a:p>
          <a:p>
            <a:r>
              <a:rPr lang="ko-KR" altLang="en-US" dirty="0"/>
              <a:t>짧은 문장</a:t>
            </a:r>
            <a:r>
              <a:rPr lang="en-US" altLang="ko-KR" dirty="0"/>
              <a:t>, </a:t>
            </a:r>
            <a:r>
              <a:rPr lang="ko-KR" altLang="en-US" dirty="0"/>
              <a:t>문단 </a:t>
            </a:r>
            <a:r>
              <a:rPr lang="en-US" altLang="ko-KR" dirty="0"/>
              <a:t>-&gt; </a:t>
            </a:r>
            <a:r>
              <a:rPr lang="ko-KR" altLang="en-US" dirty="0"/>
              <a:t>문자열 거리</a:t>
            </a:r>
            <a:endParaRPr lang="en-US" altLang="ko-KR" dirty="0"/>
          </a:p>
        </p:txBody>
      </p:sp>
      <p:pic>
        <p:nvPicPr>
          <p:cNvPr id="8194" name="Picture 2" descr="ê´ë ¨ ì´ë¯¸ì§">
            <a:extLst>
              <a:ext uri="{FF2B5EF4-FFF2-40B4-BE49-F238E27FC236}">
                <a16:creationId xmlns:a16="http://schemas.microsoft.com/office/drawing/2014/main" id="{FA759773-1147-41CB-A250-5BDD9BFB7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455" y="4788495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39B9755-FE1D-4495-9D71-95BCDD6AE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799" y="3061982"/>
            <a:ext cx="3239178" cy="379601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4EF69A8-702F-4CA5-AAED-E4E1E30F5FAA}"/>
              </a:ext>
            </a:extLst>
          </p:cNvPr>
          <p:cNvSpPr/>
          <p:nvPr/>
        </p:nvSpPr>
        <p:spPr>
          <a:xfrm>
            <a:off x="4214070" y="3209645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이건 실제 </a:t>
            </a:r>
            <a:r>
              <a:rPr lang="en-US" altLang="ko-KR" dirty="0"/>
              <a:t>7</a:t>
            </a:r>
            <a:r>
              <a:rPr lang="ko-KR" altLang="en-US" dirty="0"/>
              <a:t>기 프로젝트에서 비교 </a:t>
            </a:r>
            <a:r>
              <a:rPr lang="ko-KR" altLang="en-US" dirty="0" err="1"/>
              <a:t>분석한거야</a:t>
            </a:r>
            <a:endParaRPr lang="en-US" altLang="ko-KR" dirty="0"/>
          </a:p>
          <a:p>
            <a:r>
              <a:rPr lang="en-US" altLang="ko-KR" dirty="0" err="1"/>
              <a:t>BasicBlock</a:t>
            </a:r>
            <a:r>
              <a:rPr lang="en-US" altLang="ko-KR" dirty="0"/>
              <a:t> </a:t>
            </a:r>
            <a:r>
              <a:rPr lang="en-US" altLang="ko-KR" dirty="0" err="1"/>
              <a:t>Comparsion</a:t>
            </a:r>
            <a:r>
              <a:rPr lang="ko-KR" altLang="en-US" dirty="0"/>
              <a:t>은 베이직블록간 비교이며</a:t>
            </a:r>
            <a:endParaRPr lang="en-US" altLang="ko-KR" dirty="0"/>
          </a:p>
          <a:p>
            <a:r>
              <a:rPr lang="en-US" altLang="ko-KR" dirty="0"/>
              <a:t>File Comparison</a:t>
            </a:r>
            <a:r>
              <a:rPr lang="ko-KR" altLang="en-US" dirty="0"/>
              <a:t>은 파일간 비교를 나타내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Ssdeep</a:t>
            </a:r>
            <a:r>
              <a:rPr lang="en-US" altLang="ko-KR" dirty="0"/>
              <a:t> </a:t>
            </a:r>
            <a:r>
              <a:rPr lang="ko-KR" altLang="en-US" dirty="0"/>
              <a:t>같은 </a:t>
            </a:r>
            <a:r>
              <a:rPr lang="en-US" altLang="ko-KR" dirty="0"/>
              <a:t>block hash</a:t>
            </a:r>
            <a:r>
              <a:rPr lang="ko-KR" altLang="en-US" dirty="0"/>
              <a:t>는 베이직 블록간 유사도 비교 수치는 낮은 반면 파일간 비교에선 강세를 보여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반면에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 err="1"/>
              <a:t>Ngram</a:t>
            </a:r>
            <a:r>
              <a:rPr lang="en-US" altLang="ko-KR" dirty="0"/>
              <a:t> </a:t>
            </a:r>
            <a:r>
              <a:rPr lang="ko-KR" altLang="en-US" dirty="0"/>
              <a:t>같은 경우 베이직 블록간 유사도 비교 수치는 높은 반면 파일간 비교에선 약세를 보이지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2639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652</Words>
  <Application>Microsoft Office PowerPoint</Application>
  <PresentationFormat>와이드스크린</PresentationFormat>
  <Paragraphs>115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나눔고딕</vt:lpstr>
      <vt:lpstr>나눔스퀘어라운드 Bold</vt:lpstr>
      <vt:lpstr>맑은 고딕</vt:lpstr>
      <vt:lpstr>Arial</vt:lpstr>
      <vt:lpstr>Office 테마</vt:lpstr>
      <vt:lpstr>파일 유사도란 무엇인가?</vt:lpstr>
      <vt:lpstr>파일 유사도는…</vt:lpstr>
      <vt:lpstr>파일 유사도는 feature의 싸움이야!</vt:lpstr>
      <vt:lpstr>PE Header와 유사도 분석</vt:lpstr>
      <vt:lpstr>PE Header와 유사도 분석</vt:lpstr>
      <vt:lpstr>strings</vt:lpstr>
      <vt:lpstr>Fuzzy hash(block hash)</vt:lpstr>
      <vt:lpstr>문자열 거리 알고리즘</vt:lpstr>
      <vt:lpstr>문자열 거리 vs block hash?</vt:lpstr>
      <vt:lpstr>Basic Block</vt:lpstr>
      <vt:lpstr>Basic Block 유사도</vt:lpstr>
      <vt:lpstr>Basic Block 유사도</vt:lpstr>
      <vt:lpstr>Basic Block 유사도</vt:lpstr>
      <vt:lpstr>Basic Block 상숫값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파일 유사도란 무엇인가?</dc:title>
  <dc:creator>lee dongju</dc:creator>
  <cp:lastModifiedBy>lee dongju</cp:lastModifiedBy>
  <cp:revision>7</cp:revision>
  <dcterms:created xsi:type="dcterms:W3CDTF">2019-09-02T13:16:14Z</dcterms:created>
  <dcterms:modified xsi:type="dcterms:W3CDTF">2019-09-02T14:14:45Z</dcterms:modified>
</cp:coreProperties>
</file>