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492" r:id="rId2"/>
    <p:sldId id="742" r:id="rId3"/>
    <p:sldId id="743" r:id="rId4"/>
    <p:sldId id="744" r:id="rId5"/>
    <p:sldId id="741" r:id="rId6"/>
    <p:sldId id="747" r:id="rId7"/>
    <p:sldId id="745" r:id="rId8"/>
    <p:sldId id="746" r:id="rId9"/>
    <p:sldId id="748" r:id="rId10"/>
    <p:sldId id="751" r:id="rId11"/>
    <p:sldId id="752" r:id="rId12"/>
    <p:sldId id="740" r:id="rId13"/>
    <p:sldId id="749" r:id="rId14"/>
    <p:sldId id="750" r:id="rId15"/>
    <p:sldId id="790" r:id="rId16"/>
    <p:sldId id="789" r:id="rId17"/>
    <p:sldId id="792" r:id="rId18"/>
    <p:sldId id="780" r:id="rId19"/>
    <p:sldId id="78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A10202-FDE0-1A41-95C3-9A2099847EB5}">
          <p14:sldIdLst>
            <p14:sldId id="492"/>
            <p14:sldId id="742"/>
            <p14:sldId id="743"/>
            <p14:sldId id="744"/>
            <p14:sldId id="741"/>
            <p14:sldId id="747"/>
            <p14:sldId id="745"/>
            <p14:sldId id="746"/>
            <p14:sldId id="748"/>
            <p14:sldId id="751"/>
            <p14:sldId id="752"/>
            <p14:sldId id="740"/>
            <p14:sldId id="749"/>
            <p14:sldId id="750"/>
            <p14:sldId id="790"/>
            <p14:sldId id="789"/>
          </p14:sldIdLst>
        </p14:section>
        <p14:section name="CSS Exercise" id="{4DE403D1-CE4B-6246-9218-88C82DFBCC7F}">
          <p14:sldIdLst>
            <p14:sldId id="792"/>
            <p14:sldId id="780"/>
            <p14:sldId id="7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6640"/>
    <a:srgbClr val="127755"/>
    <a:srgbClr val="4E57A5"/>
    <a:srgbClr val="44A3BD"/>
    <a:srgbClr val="409659"/>
    <a:srgbClr val="00311E"/>
    <a:srgbClr val="BCC922"/>
    <a:srgbClr val="DEDBC4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21" autoAdjust="0"/>
    <p:restoredTop sz="88343" autoAdjust="0"/>
  </p:normalViewPr>
  <p:slideViewPr>
    <p:cSldViewPr snapToGrid="0">
      <p:cViewPr varScale="1">
        <p:scale>
          <a:sx n="109" d="100"/>
          <a:sy n="109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2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F682A-C8A4-46A2-BDD9-8EEBF0E5256D}" type="datetimeFigureOut">
              <a:rPr lang="ko-KR" altLang="en-US" smtClean="0"/>
              <a:t>2020. 11. 1.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07409-E316-4F54-AFBE-37A31F2AE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634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6058" y="1492648"/>
            <a:ext cx="7950742" cy="1550108"/>
          </a:xfrm>
        </p:spPr>
        <p:txBody>
          <a:bodyPr anchor="ctr">
            <a:normAutofit/>
          </a:bodyPr>
          <a:lstStyle>
            <a:lvl1pPr algn="l">
              <a:defRPr sz="5400">
                <a:solidFill>
                  <a:srgbClr val="00653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93924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A5D9-07ED-415E-B35A-5C5A5B890F68}" type="datetime1">
              <a:rPr lang="ko-KR" altLang="en-US" smtClean="0"/>
              <a:t>2020. 11. 1.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58" y="667270"/>
            <a:ext cx="1443396" cy="612000"/>
          </a:xfrm>
          <a:prstGeom prst="rect">
            <a:avLst/>
          </a:prstGeom>
        </p:spPr>
      </p:pic>
      <p:pic>
        <p:nvPicPr>
          <p:cNvPr id="8" name="그림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88" y="5993660"/>
            <a:ext cx="182086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연결선 10"/>
          <p:cNvCxnSpPr/>
          <p:nvPr userDrawn="1"/>
        </p:nvCxnSpPr>
        <p:spPr>
          <a:xfrm>
            <a:off x="716602" y="2830746"/>
            <a:ext cx="7970198" cy="0"/>
          </a:xfrm>
          <a:prstGeom prst="line">
            <a:avLst/>
          </a:prstGeom>
          <a:ln w="28575">
            <a:solidFill>
              <a:srgbClr val="006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82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081A-DC07-49B7-AEBF-D184284BB20E}" type="datetime1">
              <a:rPr lang="ko-KR" altLang="en-US" smtClean="0"/>
              <a:t>2020. 11. 1.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FDA1-4D36-4BAB-B2CD-FD7CFD24261C}" type="datetime1">
              <a:rPr lang="ko-KR" altLang="en-US" smtClean="0"/>
              <a:t>2020. 11. 1.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5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84"/>
            <a:ext cx="9144001" cy="122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2pPr>
            <a:lvl3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3pPr>
            <a:lvl4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4pPr>
            <a:lvl5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5437-21A0-41C5-A301-426AD5A54AF6}" type="datetime1">
              <a:rPr lang="ko-KR" altLang="en-US" smtClean="0"/>
              <a:t>2020. 11. 1.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6974" y="624396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9EBB13B-027C-43FE-86BD-FC8243F0A9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225" y="6345884"/>
            <a:ext cx="125412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244079"/>
            <a:ext cx="896870" cy="38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9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17911"/>
            <a:ext cx="7886700" cy="1189104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5821" y="2918266"/>
            <a:ext cx="4424767" cy="1500187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4835-C33C-4013-AF7C-766CB8EE5872}" type="datetime1">
              <a:rPr lang="ko-KR" altLang="en-US" smtClean="0"/>
              <a:t>2020. 11. 1.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58" y="644320"/>
            <a:ext cx="1444320" cy="612000"/>
          </a:xfrm>
          <a:prstGeom prst="rect">
            <a:avLst/>
          </a:prstGeom>
        </p:spPr>
      </p:pic>
      <p:pic>
        <p:nvPicPr>
          <p:cNvPr id="9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128" y="6003789"/>
            <a:ext cx="18653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91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7193-0CC4-479C-A14C-F92F6E6ADB07}" type="datetime1">
              <a:rPr lang="ko-KR" altLang="en-US" smtClean="0"/>
              <a:t>2020. 11. 1.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9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3E3-C0AF-4755-907B-C4D24CDBADEE}" type="datetime1">
              <a:rPr lang="ko-KR" altLang="en-US" smtClean="0"/>
              <a:t>2020. 11. 1.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1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9A71-A0D3-468A-A2A3-8688F00A6E68}" type="datetime1">
              <a:rPr lang="ko-KR" altLang="en-US" smtClean="0"/>
              <a:t>2020. 11. 1.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668C-2AFA-4EC9-A718-5F61D22B384A}" type="datetime1">
              <a:rPr lang="ko-KR" altLang="en-US" smtClean="0"/>
              <a:t>2020. 11. 1.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87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1EBA-26F4-4F55-9FB7-E07D62BDCF30}" type="datetime1">
              <a:rPr lang="ko-KR" altLang="en-US" smtClean="0"/>
              <a:t>2020. 11. 1.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3A01-CBC4-420F-8960-B9B5F25222D1}" type="datetime1">
              <a:rPr lang="ko-KR" altLang="en-US" smtClean="0"/>
              <a:t>2020. 11. 1.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8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fld id="{B5095B23-4AF9-4363-8F18-A5B77E1C7A9C}" type="datetime1">
              <a:rPr lang="ko-KR" altLang="en-US" smtClean="0"/>
              <a:t>2020. 11. 1.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fld id="{C9EBB13B-027C-43FE-86BD-FC8243F0A9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1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lor-hex.com/color-palettes/popular.ph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86750" cy="1325563"/>
          </a:xfrm>
        </p:spPr>
        <p:txBody>
          <a:bodyPr/>
          <a:lstStyle/>
          <a:p>
            <a:r>
              <a:rPr lang="en-US" altLang="ko-KR" b="1" dirty="0"/>
              <a:t>2. CSS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>
                <a:solidFill>
                  <a:schemeClr val="tx1"/>
                </a:solidFill>
              </a:rPr>
              <a:t>Cascading Style Sheet</a:t>
            </a:r>
          </a:p>
          <a:p>
            <a:pPr fontAlgn="base"/>
            <a:r>
              <a:rPr lang="en-US" altLang="ko-KR" dirty="0">
                <a:solidFill>
                  <a:schemeClr val="tx1"/>
                </a:solidFill>
              </a:rPr>
              <a:t>A style sheet language to decide the visual style of a HTML document</a:t>
            </a:r>
          </a:p>
          <a:p>
            <a:pPr lvl="1" fontAlgn="base"/>
            <a:r>
              <a:rPr lang="en-US" altLang="ko-KR" dirty="0">
                <a:solidFill>
                  <a:schemeClr val="tx1"/>
                </a:solidFill>
              </a:rPr>
              <a:t>Font color, size, style (bold, italic), page layout, transparency and so on</a:t>
            </a:r>
          </a:p>
          <a:p>
            <a:pPr fontAlgn="base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577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86750" cy="1325563"/>
          </a:xfrm>
        </p:spPr>
        <p:txBody>
          <a:bodyPr/>
          <a:lstStyle/>
          <a:p>
            <a:r>
              <a:rPr lang="en-US" altLang="ko-KR" b="1" dirty="0"/>
              <a:t>2. CSS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780" y="1350218"/>
            <a:ext cx="7886700" cy="4351338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2400" dirty="0">
                <a:solidFill>
                  <a:schemeClr val="tx1"/>
                </a:solidFill>
              </a:rPr>
              <a:t>Applying different styles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to individual elements</a:t>
            </a:r>
          </a:p>
          <a:p>
            <a:pPr marL="457200" lvl="1" indent="0" fontAlgn="base">
              <a:buNone/>
            </a:pPr>
            <a:r>
              <a:rPr lang="en-US" altLang="ko-KR" dirty="0">
                <a:solidFill>
                  <a:schemeClr val="tx1"/>
                </a:solidFill>
              </a:rPr>
              <a:t>3. Pseudo-class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26CA05-D284-4030-9679-E0E36BE88E91}"/>
              </a:ext>
            </a:extLst>
          </p:cNvPr>
          <p:cNvSpPr/>
          <p:nvPr/>
        </p:nvSpPr>
        <p:spPr>
          <a:xfrm>
            <a:off x="447780" y="3060989"/>
            <a:ext cx="5031634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&lt;html&gt;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&lt;head&gt; </a:t>
            </a:r>
          </a:p>
          <a:p>
            <a:pPr lvl="2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&lt;link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rel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=“stylesheet”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href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=“mystyle.css”&gt;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&lt;/head&gt;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&lt;body&gt;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    &lt;div id=“wrapper”&gt; 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	&lt;p class=“text1”&gt;Hi &lt;/p&gt;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highlight>
                  <a:srgbClr val="FFFFFF"/>
                </a:highlight>
              </a:rPr>
              <a:t>         &lt;p class=“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text2”&gt; How are you? &lt;/p&gt;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highlight>
                  <a:srgbClr val="FFFFFF"/>
                </a:highlight>
              </a:rPr>
              <a:t>         &lt;p class=“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text3”&gt; I’m fine, and you? &lt;/p&gt;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       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highlight>
                  <a:srgbClr val="FFFFFF"/>
                </a:highlight>
              </a:rPr>
              <a:t> &lt;p class=“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text4”&gt; Great! &lt;/p&gt;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    &lt;/div&gt;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&lt;/body&gt;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&lt;/html&gt;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FB4444-C3ED-4FEC-A665-EA28F85832B7}"/>
              </a:ext>
            </a:extLst>
          </p:cNvPr>
          <p:cNvSpPr/>
          <p:nvPr/>
        </p:nvSpPr>
        <p:spPr>
          <a:xfrm>
            <a:off x="5734050" y="4445984"/>
            <a:ext cx="3290324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highlight>
                  <a:srgbClr val="FFFFFF"/>
                </a:highlight>
              </a:rPr>
              <a:t>.text1 { font-size: 10px }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highlight>
                  <a:srgbClr val="FFFFFF"/>
                </a:highlight>
              </a:rPr>
              <a:t>.text2 { font-size: 20px }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highlight>
                  <a:srgbClr val="FFFFFF"/>
                </a:highlight>
              </a:rPr>
              <a:t>.text3 { font-size: 30px }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highlight>
                  <a:srgbClr val="FFFFFF"/>
                </a:highlight>
              </a:rPr>
              <a:t>.text4 { font-size: 40px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pPr lvl="1" fontAlgn="base"/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p:nth-child(2) {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   background: #999999;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2CA8A-BF91-4256-852C-A917A54A4090}"/>
              </a:ext>
            </a:extLst>
          </p:cNvPr>
          <p:cNvSpPr txBox="1"/>
          <p:nvPr/>
        </p:nvSpPr>
        <p:spPr>
          <a:xfrm>
            <a:off x="5758900" y="4159380"/>
            <a:ext cx="123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mystyle.css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B6F5DD-316A-425C-B584-A8EA9345D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649" y="1975139"/>
            <a:ext cx="2371725" cy="217170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046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86750" cy="1325563"/>
          </a:xfrm>
        </p:spPr>
        <p:txBody>
          <a:bodyPr/>
          <a:lstStyle/>
          <a:p>
            <a:r>
              <a:rPr lang="en-US" altLang="ko-KR" b="1" dirty="0"/>
              <a:t>2. CSS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z="2400" dirty="0">
                <a:solidFill>
                  <a:schemeClr val="tx1"/>
                </a:solidFill>
              </a:rPr>
              <a:t>Applying different styles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to individual elements</a:t>
            </a:r>
          </a:p>
          <a:p>
            <a:pPr marL="457200" lvl="1" indent="0" fontAlgn="base">
              <a:buNone/>
            </a:pPr>
            <a:r>
              <a:rPr lang="en-US" altLang="ko-KR" dirty="0">
                <a:solidFill>
                  <a:schemeClr val="tx1"/>
                </a:solidFill>
              </a:rPr>
              <a:t>3. Pseudo-class </a:t>
            </a:r>
          </a:p>
          <a:p>
            <a:pPr lvl="2" fontAlgn="base"/>
            <a:r>
              <a:rPr lang="en-US" altLang="ko-KR" dirty="0">
                <a:solidFill>
                  <a:schemeClr val="tx1"/>
                </a:solidFill>
              </a:rPr>
              <a:t>Other </a:t>
            </a:r>
            <a:r>
              <a:rPr lang="en-US" altLang="ko-KR" dirty="0" err="1">
                <a:solidFill>
                  <a:schemeClr val="tx1"/>
                </a:solidFill>
              </a:rPr>
              <a:t>exampels</a:t>
            </a:r>
            <a:endParaRPr lang="en-US" altLang="ko-KR" dirty="0">
              <a:solidFill>
                <a:schemeClr val="tx1"/>
              </a:solidFill>
            </a:endParaRPr>
          </a:p>
          <a:p>
            <a:pPr lvl="3" fontAlgn="base"/>
            <a:r>
              <a:rPr lang="en-US" altLang="ko-KR" dirty="0">
                <a:solidFill>
                  <a:schemeClr val="tx1"/>
                </a:solidFill>
              </a:rPr>
              <a:t>p:nth-child(odd), p:nth-child(even) </a:t>
            </a:r>
          </a:p>
          <a:p>
            <a:pPr lvl="3" fontAlgn="base"/>
            <a:r>
              <a:rPr lang="en-US" altLang="ko-KR" dirty="0">
                <a:solidFill>
                  <a:schemeClr val="tx1"/>
                </a:solidFill>
              </a:rPr>
              <a:t>p:first-child{}, p:last-child{} </a:t>
            </a:r>
          </a:p>
          <a:p>
            <a:pPr lvl="3" fontAlgn="base"/>
            <a:r>
              <a:rPr lang="en-US" altLang="ko-KR" dirty="0">
                <a:solidFill>
                  <a:schemeClr val="tx1"/>
                </a:solidFill>
              </a:rPr>
              <a:t>* {} &lt;- applies to the entire document</a:t>
            </a:r>
          </a:p>
          <a:p>
            <a:pPr lvl="3" fontAlgn="base"/>
            <a:r>
              <a:rPr lang="en-US" altLang="ko-KR" dirty="0">
                <a:solidFill>
                  <a:schemeClr val="tx1"/>
                </a:solidFill>
              </a:rPr>
              <a:t>:not(p) {} &lt;-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applies to the entire document but paragraphs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735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86750" cy="1325563"/>
          </a:xfrm>
        </p:spPr>
        <p:txBody>
          <a:bodyPr/>
          <a:lstStyle/>
          <a:p>
            <a:r>
              <a:rPr lang="en-US" altLang="ko-KR" b="1" dirty="0"/>
              <a:t>2. CSS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30350"/>
            <a:ext cx="4352925" cy="4351338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altLang="ko-KR" sz="3400" b="1" dirty="0">
                <a:solidFill>
                  <a:schemeClr val="tx1"/>
                </a:solidFill>
              </a:rPr>
              <a:t>CSS Example</a:t>
            </a:r>
          </a:p>
          <a:p>
            <a:pPr fontAlgn="base"/>
            <a:r>
              <a:rPr lang="en-US" altLang="ko-KR" sz="3400" dirty="0">
                <a:solidFill>
                  <a:schemeClr val="tx1"/>
                </a:solidFill>
              </a:rPr>
              <a:t>CSS File</a:t>
            </a:r>
            <a:r>
              <a:rPr lang="ko-KR" altLang="en-US" sz="3400" dirty="0">
                <a:solidFill>
                  <a:schemeClr val="tx1"/>
                </a:solidFill>
              </a:rPr>
              <a:t> </a:t>
            </a:r>
            <a:r>
              <a:rPr lang="en-US" altLang="ko-KR" sz="3400" dirty="0">
                <a:solidFill>
                  <a:schemeClr val="tx1"/>
                </a:solidFill>
              </a:rPr>
              <a:t>(</a:t>
            </a:r>
            <a:r>
              <a:rPr lang="en-US" altLang="ko-KR" sz="3400" dirty="0" err="1">
                <a:solidFill>
                  <a:schemeClr val="tx1"/>
                </a:solidFill>
              </a:rPr>
              <a:t>ex.css</a:t>
            </a:r>
            <a:r>
              <a:rPr lang="en-US" altLang="ko-KR" sz="3400" dirty="0">
                <a:solidFill>
                  <a:schemeClr val="tx1"/>
                </a:solidFill>
              </a:rPr>
              <a:t>)</a:t>
            </a:r>
          </a:p>
          <a:p>
            <a:pPr marL="457200" lvl="1" indent="0" fontAlgn="base">
              <a:buNone/>
            </a:pPr>
            <a:r>
              <a:rPr lang="en-US" altLang="ko-KR" dirty="0">
                <a:solidFill>
                  <a:schemeClr val="tx1"/>
                </a:solidFill>
              </a:rPr>
              <a:t>body {</a:t>
            </a:r>
          </a:p>
          <a:p>
            <a:pPr marL="457200" lvl="1" indent="0" fontAlgn="base">
              <a:buNone/>
            </a:pPr>
            <a:r>
              <a:rPr lang="en-US" altLang="ko-KR" dirty="0">
                <a:solidFill>
                  <a:schemeClr val="tx1"/>
                </a:solidFill>
              </a:rPr>
              <a:t>   color: red;</a:t>
            </a:r>
          </a:p>
          <a:p>
            <a:pPr marL="457200" lvl="1" indent="0" fontAlgn="base">
              <a:buNone/>
            </a:pPr>
            <a:r>
              <a:rPr lang="en-US" altLang="ko-KR" dirty="0">
                <a:solidFill>
                  <a:schemeClr val="tx1"/>
                </a:solidFill>
              </a:rPr>
              <a:t>   background-color: #808080;</a:t>
            </a:r>
          </a:p>
          <a:p>
            <a:pPr marL="457200" lvl="1" indent="0" fontAlgn="base">
              <a:buNone/>
            </a:pPr>
            <a:r>
              <a:rPr lang="en-US" altLang="ko-KR" dirty="0">
                <a:solidFill>
                  <a:schemeClr val="tx1"/>
                </a:solidFill>
              </a:rPr>
              <a:t>   font-size: 12px;</a:t>
            </a:r>
          </a:p>
          <a:p>
            <a:pPr marL="457200" lvl="1" indent="0" fontAlgn="base">
              <a:buNone/>
            </a:pPr>
            <a:r>
              <a:rPr lang="en-US" altLang="ko-KR" dirty="0">
                <a:solidFill>
                  <a:schemeClr val="tx1"/>
                </a:solidFill>
              </a:rPr>
              <a:t>   font-style: bold;</a:t>
            </a:r>
          </a:p>
          <a:p>
            <a:pPr marL="457200" lvl="1" indent="0" fontAlgn="base">
              <a:buNone/>
            </a:pPr>
            <a:r>
              <a:rPr lang="en-US" altLang="ko-KR" dirty="0">
                <a:solidFill>
                  <a:schemeClr val="tx1"/>
                </a:solidFill>
              </a:rPr>
              <a:t>   font-family: Arial;</a:t>
            </a:r>
          </a:p>
          <a:p>
            <a:pPr marL="457200" lvl="1" indent="0" fontAlgn="base">
              <a:buNone/>
            </a:pPr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marL="457200" lvl="1" indent="0" fontAlgn="base">
              <a:buNone/>
            </a:pP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  <a:r>
              <a:rPr lang="en-US" altLang="ko-KR" dirty="0" err="1">
                <a:solidFill>
                  <a:srgbClr val="FF0000"/>
                </a:solidFill>
                <a:highlight>
                  <a:srgbClr val="FFFF00"/>
                </a:highlight>
              </a:rPr>
              <a:t>mystyle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{ font-style: italic }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3B96FE0-F944-4BD2-83F5-334F62581B77}"/>
              </a:ext>
            </a:extLst>
          </p:cNvPr>
          <p:cNvSpPr txBox="1">
            <a:spLocks/>
          </p:cNvSpPr>
          <p:nvPr/>
        </p:nvSpPr>
        <p:spPr>
          <a:xfrm>
            <a:off x="4371975" y="2075185"/>
            <a:ext cx="4352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>
                <a:solidFill>
                  <a:schemeClr val="tx1"/>
                </a:solidFill>
              </a:rPr>
              <a:t>HTML </a:t>
            </a:r>
            <a:r>
              <a:rPr lang="ko-KR" altLang="en-US" dirty="0">
                <a:solidFill>
                  <a:schemeClr val="tx1"/>
                </a:solidFill>
              </a:rPr>
              <a:t>파일</a:t>
            </a:r>
            <a:endParaRPr lang="en-US" altLang="ko-KR" dirty="0">
              <a:solidFill>
                <a:schemeClr val="tx1"/>
              </a:solidFill>
            </a:endParaRPr>
          </a:p>
          <a:p>
            <a:pPr marL="457200" lvl="1" indent="0" fontAlgn="base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</a:rPr>
              <a:t>&lt;html&gt;</a:t>
            </a:r>
          </a:p>
          <a:p>
            <a:pPr marL="457200" lvl="1" indent="0" fontAlgn="base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</a:rPr>
              <a:t>&lt;head&gt;</a:t>
            </a:r>
          </a:p>
          <a:p>
            <a:pPr marL="457200" lvl="1" indent="0" fontAlgn="base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FF0000"/>
                </a:solidFill>
              </a:rPr>
              <a:t>&lt;link </a:t>
            </a:r>
            <a:r>
              <a:rPr lang="en-US" altLang="ko-KR" dirty="0" err="1">
                <a:solidFill>
                  <a:srgbClr val="FF0000"/>
                </a:solidFill>
              </a:rPr>
              <a:t>rel</a:t>
            </a:r>
            <a:r>
              <a:rPr lang="en-US" altLang="ko-KR" dirty="0">
                <a:solidFill>
                  <a:srgbClr val="FF0000"/>
                </a:solidFill>
              </a:rPr>
              <a:t>=“stylesheet” </a:t>
            </a:r>
            <a:r>
              <a:rPr lang="en-US" altLang="ko-KR" dirty="0" err="1">
                <a:solidFill>
                  <a:srgbClr val="FF0000"/>
                </a:solidFill>
              </a:rPr>
              <a:t>href</a:t>
            </a:r>
            <a:r>
              <a:rPr lang="en-US" altLang="ko-KR" dirty="0">
                <a:solidFill>
                  <a:srgbClr val="FF0000"/>
                </a:solidFill>
              </a:rPr>
              <a:t>=“ex.css” type=“text/</a:t>
            </a:r>
            <a:r>
              <a:rPr lang="en-US" altLang="ko-KR" dirty="0" err="1">
                <a:solidFill>
                  <a:srgbClr val="FF0000"/>
                </a:solidFill>
              </a:rPr>
              <a:t>css</a:t>
            </a:r>
            <a:r>
              <a:rPr lang="en-US" altLang="ko-KR" dirty="0">
                <a:solidFill>
                  <a:srgbClr val="FF0000"/>
                </a:solidFill>
              </a:rPr>
              <a:t>” /&gt;</a:t>
            </a:r>
          </a:p>
          <a:p>
            <a:pPr marL="457200" lvl="1" indent="0" fontAlgn="base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</a:rPr>
              <a:t>&lt;/head&gt;</a:t>
            </a:r>
          </a:p>
          <a:p>
            <a:pPr marL="457200" lvl="1" indent="0" fontAlgn="base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</a:rPr>
              <a:t>&lt;body&gt;</a:t>
            </a:r>
          </a:p>
          <a:p>
            <a:pPr marL="457200" lvl="1" indent="0" fontAlgn="base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</a:rPr>
              <a:t>	&lt;h1 class=“</a:t>
            </a:r>
            <a:r>
              <a:rPr lang="en-US" altLang="ko-KR" dirty="0" err="1">
                <a:solidFill>
                  <a:srgbClr val="FF0000"/>
                </a:solidFill>
                <a:highlight>
                  <a:srgbClr val="FFFF00"/>
                </a:highlight>
              </a:rPr>
              <a:t>mystyle</a:t>
            </a:r>
            <a:r>
              <a:rPr lang="en-US" altLang="ko-KR" dirty="0">
                <a:solidFill>
                  <a:schemeClr val="tx1"/>
                </a:solidFill>
              </a:rPr>
              <a:t>”&gt; Hello! &lt;/h1&gt;</a:t>
            </a:r>
          </a:p>
          <a:p>
            <a:pPr marL="457200" lvl="1" indent="0" fontAlgn="base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</a:rPr>
              <a:t>        How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are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you?</a:t>
            </a:r>
          </a:p>
          <a:p>
            <a:pPr marL="457200" lvl="1" indent="0" fontAlgn="base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</a:rPr>
              <a:t>&lt;/body&gt;</a:t>
            </a:r>
          </a:p>
          <a:p>
            <a:pPr marL="457200" lvl="1" indent="0" fontAlgn="base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</a:rPr>
              <a:t>&lt;/html&gt;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6715EC-495E-40F1-92AB-125F94EF6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324" y="1622747"/>
            <a:ext cx="1028700" cy="90487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23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86750" cy="1325563"/>
          </a:xfrm>
        </p:spPr>
        <p:txBody>
          <a:bodyPr/>
          <a:lstStyle/>
          <a:p>
            <a:r>
              <a:rPr lang="en-US" altLang="ko-KR" b="1" dirty="0"/>
              <a:t>2. CSS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30350"/>
            <a:ext cx="8096250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3400" dirty="0">
                <a:solidFill>
                  <a:schemeClr val="tx1"/>
                </a:solidFill>
              </a:rPr>
              <a:t>FYI) Units related to font size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7FDFBE4-AE0A-489A-B873-76C95EF3D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759158"/>
            <a:ext cx="708660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0000"/>
                </a:solidFill>
                <a:effectLst/>
                <a:latin typeface="Arial Unicode MS"/>
                <a:ea typeface="Source Code Pro"/>
              </a:rPr>
              <a:t>px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at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ato"/>
              </a:rPr>
              <a:t>such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at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ato"/>
              </a:rPr>
              <a:t>as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ato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0000"/>
                </a:solidFill>
                <a:effectLst/>
                <a:latin typeface="Arial Unicode MS"/>
                <a:ea typeface="Source Code Pro"/>
              </a:rPr>
              <a:t>font-size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Arial Unicode MS"/>
                <a:ea typeface="Source Code Pro"/>
              </a:rPr>
              <a:t>: 12px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)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is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unit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pixels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0000"/>
                </a:solidFill>
                <a:effectLst/>
                <a:latin typeface="Arial Unicode MS"/>
                <a:ea typeface="Source Code Pro"/>
              </a:rPr>
              <a:t>em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at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ato"/>
              </a:rPr>
              <a:t>such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at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ato"/>
              </a:rPr>
              <a:t>as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ato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0000"/>
                </a:solidFill>
                <a:effectLst/>
                <a:latin typeface="Arial Unicode MS"/>
                <a:ea typeface="Source Code Pro"/>
              </a:rPr>
              <a:t>font-size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Arial Unicode MS"/>
                <a:ea typeface="Source Code Pro"/>
              </a:rPr>
              <a:t>: 2em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)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is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unit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calculated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size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 of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font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.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So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 “2em”,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example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is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two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times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current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font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size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0000"/>
                </a:solidFill>
                <a:effectLst/>
                <a:latin typeface="Arial Unicode MS"/>
                <a:ea typeface="Source Code Pro"/>
              </a:rPr>
              <a:t>pt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at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ato"/>
              </a:rPr>
              <a:t>such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at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ato"/>
              </a:rPr>
              <a:t>as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ato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0000"/>
                </a:solidFill>
                <a:effectLst/>
                <a:latin typeface="Arial Unicode MS"/>
                <a:ea typeface="Source Code Pro"/>
              </a:rPr>
              <a:t>font-size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Arial Unicode MS"/>
                <a:ea typeface="Source Code Pro"/>
              </a:rPr>
              <a:t>: 12pt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)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is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unit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points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measurements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typically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printed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media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Arial Unicode MS"/>
                <a:ea typeface="Source Code Pro"/>
              </a:rPr>
              <a:t>%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at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ato"/>
              </a:rPr>
              <a:t>such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at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ato"/>
              </a:rPr>
              <a:t>as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Lato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0000"/>
                </a:solidFill>
                <a:effectLst/>
                <a:latin typeface="Arial Unicode MS"/>
                <a:ea typeface="Source Code Pro"/>
              </a:rPr>
              <a:t>width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Arial Unicode MS"/>
                <a:ea typeface="Source Code Pro"/>
              </a:rPr>
              <a:t>: 80%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)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is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unit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fo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r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percentages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Lato"/>
              </a:rPr>
              <a:t>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474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86750" cy="1325563"/>
          </a:xfrm>
        </p:spPr>
        <p:txBody>
          <a:bodyPr/>
          <a:lstStyle/>
          <a:p>
            <a:r>
              <a:rPr lang="en-US" altLang="ko-KR" b="1" dirty="0"/>
              <a:t>2. CSS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237C221-47C9-4D6C-AEE2-AA6123959BAD}"/>
              </a:ext>
            </a:extLst>
          </p:cNvPr>
          <p:cNvSpPr txBox="1">
            <a:spLocks/>
          </p:cNvSpPr>
          <p:nvPr/>
        </p:nvSpPr>
        <p:spPr>
          <a:xfrm>
            <a:off x="781050" y="19780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" altLang="ko-KR" b="1" dirty="0">
                <a:solidFill>
                  <a:schemeClr val="tx1"/>
                </a:solidFill>
              </a:rPr>
              <a:t>Box model</a:t>
            </a:r>
          </a:p>
          <a:p>
            <a:pPr fontAlgn="base"/>
            <a:r>
              <a:rPr lang="en" altLang="ko-KR" dirty="0">
                <a:solidFill>
                  <a:schemeClr val="tx1"/>
                </a:solidFill>
              </a:rPr>
              <a:t>The CSS box model is essentially a box that wraps around every HTML element. It consists of: margins, borders, padding, and the actual content. 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956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7F294-4B37-9B46-A5B5-7A3AA9B1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CSS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76B78-1611-6D43-8A81-205D0F4C3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" altLang="ko-KR" dirty="0">
                <a:solidFill>
                  <a:schemeClr val="tx1"/>
                </a:solidFill>
              </a:rPr>
              <a:t>Explanation of the different parts:</a:t>
            </a:r>
          </a:p>
          <a:p>
            <a:r>
              <a:rPr lang="en" altLang="ko-KR" b="1" dirty="0">
                <a:solidFill>
                  <a:schemeClr val="tx1"/>
                </a:solidFill>
              </a:rPr>
              <a:t>Content</a:t>
            </a:r>
            <a:r>
              <a:rPr lang="en" altLang="ko-KR" dirty="0">
                <a:solidFill>
                  <a:schemeClr val="tx1"/>
                </a:solidFill>
              </a:rPr>
              <a:t> - The content of the box, where text and images appear</a:t>
            </a:r>
          </a:p>
          <a:p>
            <a:r>
              <a:rPr lang="en" altLang="ko-KR" b="1" dirty="0">
                <a:solidFill>
                  <a:schemeClr val="tx1"/>
                </a:solidFill>
              </a:rPr>
              <a:t>Padding</a:t>
            </a:r>
            <a:r>
              <a:rPr lang="en" altLang="ko-KR" dirty="0">
                <a:solidFill>
                  <a:schemeClr val="tx1"/>
                </a:solidFill>
              </a:rPr>
              <a:t> - Clears an area around the content. The padding is transparent</a:t>
            </a:r>
          </a:p>
          <a:p>
            <a:r>
              <a:rPr lang="en" altLang="ko-KR" b="1" dirty="0">
                <a:solidFill>
                  <a:schemeClr val="tx1"/>
                </a:solidFill>
              </a:rPr>
              <a:t>Border</a:t>
            </a:r>
            <a:r>
              <a:rPr lang="en" altLang="ko-KR" dirty="0">
                <a:solidFill>
                  <a:schemeClr val="tx1"/>
                </a:solidFill>
              </a:rPr>
              <a:t> - A border that goes around the padding and content</a:t>
            </a:r>
          </a:p>
          <a:p>
            <a:r>
              <a:rPr lang="en" altLang="ko-KR" b="1" dirty="0">
                <a:solidFill>
                  <a:schemeClr val="tx1"/>
                </a:solidFill>
              </a:rPr>
              <a:t>Margin</a:t>
            </a:r>
            <a:r>
              <a:rPr lang="en" altLang="ko-KR" dirty="0">
                <a:solidFill>
                  <a:schemeClr val="tx1"/>
                </a:solidFill>
              </a:rPr>
              <a:t> - Clears an area outside the border. The margin is transparent</a:t>
            </a:r>
          </a:p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74ECB4-263E-5343-AB9D-15C9B1EE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237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86750" cy="1325563"/>
          </a:xfrm>
        </p:spPr>
        <p:txBody>
          <a:bodyPr/>
          <a:lstStyle/>
          <a:p>
            <a:r>
              <a:rPr lang="en-US" altLang="ko-KR" b="1" dirty="0"/>
              <a:t>2. CSS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EFC72C-06EB-B74D-96B4-88DE68B1C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8896"/>
            <a:ext cx="9144000" cy="485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73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C16872-DCAA-4EC0-93C9-287F7F78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F17730C-065D-40CA-BE03-FE23B8DA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b="1" dirty="0"/>
              <a:t>4. CSS Exercise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5B1B2D-CF3B-8043-BD92-17C739DFC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193" y="1832282"/>
            <a:ext cx="7397087" cy="50257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8187F47-C086-994C-8722-31AEC810D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0" y="1340052"/>
            <a:ext cx="7886700" cy="4351338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>
                <a:solidFill>
                  <a:schemeClr val="tx1"/>
                </a:solidFill>
              </a:rPr>
              <a:t>Step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2: Add styles to that HTML file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108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C16872-DCAA-4EC0-93C9-287F7F78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F17730C-065D-40CA-BE03-FE23B8DA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b="1" dirty="0"/>
              <a:t>4. CSS Exercise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8187F47-C086-994C-8722-31AEC810D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0" y="1340052"/>
            <a:ext cx="7886700" cy="4351338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altLang="ko-KR" dirty="0">
                <a:solidFill>
                  <a:schemeClr val="tx1"/>
                </a:solidFill>
              </a:rPr>
              <a:t>Complete the page by adding links to all menu items:</a:t>
            </a:r>
          </a:p>
          <a:p>
            <a:pPr lvl="1" fontAlgn="base"/>
            <a:r>
              <a:rPr lang="en-US" altLang="ko-KR" dirty="0">
                <a:solidFill>
                  <a:schemeClr val="tx1"/>
                </a:solidFill>
              </a:rPr>
              <a:t>Display the same navigation bar whichever link is clicked</a:t>
            </a:r>
          </a:p>
          <a:p>
            <a:pPr lvl="1" fontAlgn="base"/>
            <a:r>
              <a:rPr lang="en-US" altLang="ko-KR" dirty="0">
                <a:solidFill>
                  <a:schemeClr val="tx1"/>
                </a:solidFill>
              </a:rPr>
              <a:t>You should have at least three menu items, and you are free to have any menu names and content for each item. </a:t>
            </a:r>
          </a:p>
          <a:p>
            <a:pPr lvl="1" fontAlgn="base"/>
            <a:r>
              <a:rPr lang="en-US" altLang="ko-KR" dirty="0">
                <a:solidFill>
                  <a:schemeClr val="tx1"/>
                </a:solidFill>
              </a:rPr>
              <a:t>Upload at least 3 images or videos </a:t>
            </a:r>
          </a:p>
          <a:p>
            <a:pPr lvl="1" fontAlgn="base"/>
            <a:r>
              <a:rPr lang="en-US" altLang="ko-KR" dirty="0">
                <a:solidFill>
                  <a:schemeClr val="tx1"/>
                </a:solidFill>
              </a:rPr>
              <a:t>Use different colors but within the same theme</a:t>
            </a:r>
          </a:p>
          <a:p>
            <a:pPr lvl="2" fontAlgn="base"/>
            <a:r>
              <a:rPr lang="en-US" altLang="ko-KR" dirty="0">
                <a:solidFill>
                  <a:schemeClr val="tx1"/>
                </a:solidFill>
              </a:rPr>
              <a:t>Color </a:t>
            </a:r>
            <a:r>
              <a:rPr lang="en-US" altLang="ko-KR" dirty="0" err="1">
                <a:solidFill>
                  <a:schemeClr val="tx1"/>
                </a:solidFill>
              </a:rPr>
              <a:t>pallettes</a:t>
            </a:r>
            <a:r>
              <a:rPr lang="en-US" altLang="ko-KR" dirty="0">
                <a:solidFill>
                  <a:schemeClr val="tx1"/>
                </a:solidFill>
              </a:rPr>
              <a:t>! </a:t>
            </a:r>
            <a:r>
              <a:rPr lang="en" altLang="ko-KR" dirty="0">
                <a:hlinkClick r:id="rId2"/>
              </a:rPr>
              <a:t>https://www.color-hex.com/color-palettes/popular.php</a:t>
            </a:r>
            <a:endParaRPr lang="en-US" altLang="ko-KR" dirty="0">
              <a:solidFill>
                <a:schemeClr val="tx1"/>
              </a:solidFill>
            </a:endParaRPr>
          </a:p>
          <a:p>
            <a:pPr lvl="1" fontAlgn="base"/>
            <a:r>
              <a:rPr lang="en" altLang="ko-KR" dirty="0"/>
              <a:t>&lt;</a:t>
            </a:r>
            <a:r>
              <a:rPr lang="en" altLang="ko-KR" dirty="0" err="1"/>
              <a:t>nav</a:t>
            </a:r>
            <a:r>
              <a:rPr lang="en" altLang="ko-KR" dirty="0"/>
              <a:t> id="</a:t>
            </a:r>
            <a:r>
              <a:rPr lang="en" altLang="ko-KR" dirty="0" err="1"/>
              <a:t>main_menu</a:t>
            </a:r>
            <a:r>
              <a:rPr lang="en" altLang="ko-KR" dirty="0"/>
              <a:t>"&gt;</a:t>
            </a:r>
            <a:br>
              <a:rPr lang="en" altLang="ko-KR" dirty="0"/>
            </a:br>
            <a:r>
              <a:rPr lang="en" altLang="ko-KR" dirty="0"/>
              <a:t>  &lt;</a:t>
            </a:r>
            <a:r>
              <a:rPr lang="en" altLang="ko-KR" dirty="0" err="1"/>
              <a:t>ul</a:t>
            </a:r>
            <a:r>
              <a:rPr lang="en" altLang="ko-KR" dirty="0"/>
              <a:t>&gt;</a:t>
            </a:r>
            <a:br>
              <a:rPr lang="en" altLang="ko-KR" dirty="0"/>
            </a:br>
            <a:r>
              <a:rPr lang="en" altLang="ko-KR" dirty="0"/>
              <a:t>    &lt;li</a:t>
            </a:r>
            <a:r>
              <a:rPr lang="en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en" altLang="ko-KR" dirty="0">
                <a:solidFill>
                  <a:srgbClr val="FF0000"/>
                </a:solidFill>
              </a:rPr>
              <a:t>&lt;a </a:t>
            </a:r>
            <a:r>
              <a:rPr lang="en" altLang="ko-KR" dirty="0" err="1">
                <a:solidFill>
                  <a:srgbClr val="FF0000"/>
                </a:solidFill>
              </a:rPr>
              <a:t>href</a:t>
            </a:r>
            <a:r>
              <a:rPr lang="en" altLang="ko-KR" dirty="0">
                <a:solidFill>
                  <a:srgbClr val="FF0000"/>
                </a:solidFill>
              </a:rPr>
              <a:t>=</a:t>
            </a:r>
            <a:r>
              <a:rPr lang="en-US" altLang="ko-KR" dirty="0">
                <a:solidFill>
                  <a:srgbClr val="FF0000"/>
                </a:solidFill>
              </a:rPr>
              <a:t>”home</a:t>
            </a:r>
            <a:r>
              <a:rPr lang="en" altLang="ko-KR" dirty="0">
                <a:solidFill>
                  <a:srgbClr val="FF0000"/>
                </a:solidFill>
              </a:rPr>
              <a:t>.html"&gt;home&lt;/a&gt;</a:t>
            </a:r>
            <a:r>
              <a:rPr lang="en" altLang="ko-KR" dirty="0"/>
              <a:t>&lt;/li&gt;</a:t>
            </a:r>
            <a:br>
              <a:rPr lang="en" altLang="ko-KR" dirty="0"/>
            </a:br>
            <a:r>
              <a:rPr lang="en" altLang="ko-KR" dirty="0"/>
              <a:t>    &lt;li&gt;</a:t>
            </a:r>
            <a:r>
              <a:rPr lang="en" altLang="ko-KR" dirty="0">
                <a:solidFill>
                  <a:srgbClr val="FF0000"/>
                </a:solidFill>
              </a:rPr>
              <a:t>&lt;a </a:t>
            </a:r>
            <a:r>
              <a:rPr lang="en" altLang="ko-KR" dirty="0" err="1">
                <a:solidFill>
                  <a:srgbClr val="FF0000"/>
                </a:solidFill>
              </a:rPr>
              <a:t>href</a:t>
            </a:r>
            <a:r>
              <a:rPr lang="en" altLang="ko-KR" dirty="0">
                <a:solidFill>
                  <a:srgbClr val="FF0000"/>
                </a:solidFill>
              </a:rPr>
              <a:t>=</a:t>
            </a:r>
            <a:r>
              <a:rPr lang="en-US" altLang="ko-KR" dirty="0">
                <a:solidFill>
                  <a:srgbClr val="FF0000"/>
                </a:solidFill>
              </a:rPr>
              <a:t>”contact</a:t>
            </a:r>
            <a:r>
              <a:rPr lang="en" altLang="ko-KR" dirty="0">
                <a:solidFill>
                  <a:srgbClr val="FF0000"/>
                </a:solidFill>
              </a:rPr>
              <a:t>.html"&gt;contact &lt;/a&gt; </a:t>
            </a:r>
            <a:r>
              <a:rPr lang="en" altLang="ko-KR" dirty="0"/>
              <a:t>&lt;/li&gt;</a:t>
            </a:r>
            <a:br>
              <a:rPr lang="en" altLang="ko-KR" dirty="0"/>
            </a:br>
            <a:r>
              <a:rPr lang="en" altLang="ko-KR" dirty="0"/>
              <a:t>  &lt;/</a:t>
            </a:r>
            <a:r>
              <a:rPr lang="en" altLang="ko-KR" dirty="0" err="1"/>
              <a:t>ul</a:t>
            </a:r>
            <a:r>
              <a:rPr lang="en" altLang="ko-KR" dirty="0"/>
              <a:t>&gt;</a:t>
            </a:r>
            <a:br>
              <a:rPr lang="en" altLang="ko-KR" dirty="0"/>
            </a:br>
            <a:r>
              <a:rPr lang="en" altLang="ko-KR" dirty="0"/>
              <a:t>&lt;/</a:t>
            </a:r>
            <a:r>
              <a:rPr lang="en" altLang="ko-KR" dirty="0" err="1"/>
              <a:t>nav</a:t>
            </a:r>
            <a:r>
              <a:rPr lang="en" altLang="ko-KR" dirty="0"/>
              <a:t>&gt;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854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9616CD-5EBB-EA4D-8604-A249C1AF4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663" y="2975674"/>
            <a:ext cx="7886700" cy="3882325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r>
              <a:rPr lang="en" altLang="ko-KR" dirty="0"/>
              <a:t>&lt;div class="row"&gt;</a:t>
            </a:r>
            <a:br>
              <a:rPr lang="en" altLang="ko-KR" dirty="0"/>
            </a:br>
            <a:r>
              <a:rPr lang="en" altLang="ko-KR" dirty="0"/>
              <a:t>  &lt;div class="column"&gt;</a:t>
            </a:r>
            <a:br>
              <a:rPr lang="en" altLang="ko-KR" dirty="0"/>
            </a:br>
            <a:r>
              <a:rPr lang="en" altLang="ko-KR" dirty="0"/>
              <a:t>    &lt;</a:t>
            </a:r>
            <a:r>
              <a:rPr lang="en" altLang="ko-KR" dirty="0" err="1"/>
              <a:t>img</a:t>
            </a:r>
            <a:r>
              <a:rPr lang="en" altLang="ko-KR" dirty="0"/>
              <a:t> </a:t>
            </a:r>
            <a:r>
              <a:rPr lang="en" altLang="ko-KR" dirty="0" err="1"/>
              <a:t>src</a:t>
            </a:r>
            <a:r>
              <a:rPr lang="en" altLang="ko-KR" dirty="0"/>
              <a:t>="</a:t>
            </a:r>
            <a:r>
              <a:rPr lang="en" altLang="ko-KR" dirty="0" err="1"/>
              <a:t>img_snow.jpg</a:t>
            </a:r>
            <a:r>
              <a:rPr lang="en" altLang="ko-KR" dirty="0"/>
              <a:t>" alt="Snow" style="width:100%"&gt;</a:t>
            </a:r>
            <a:br>
              <a:rPr lang="en" altLang="ko-KR" dirty="0"/>
            </a:br>
            <a:r>
              <a:rPr lang="en" altLang="ko-KR" dirty="0"/>
              <a:t>  &lt;/div&gt;</a:t>
            </a:r>
            <a:br>
              <a:rPr lang="en" altLang="ko-KR" dirty="0"/>
            </a:br>
            <a:r>
              <a:rPr lang="en" altLang="ko-KR" dirty="0"/>
              <a:t>  &lt;div class="column"&gt;</a:t>
            </a:r>
            <a:br>
              <a:rPr lang="en" altLang="ko-KR" dirty="0"/>
            </a:br>
            <a:r>
              <a:rPr lang="en" altLang="ko-KR" dirty="0"/>
              <a:t>    &lt;</a:t>
            </a:r>
            <a:r>
              <a:rPr lang="en" altLang="ko-KR" dirty="0" err="1"/>
              <a:t>img</a:t>
            </a:r>
            <a:r>
              <a:rPr lang="en" altLang="ko-KR" dirty="0"/>
              <a:t> </a:t>
            </a:r>
            <a:r>
              <a:rPr lang="en" altLang="ko-KR" dirty="0" err="1"/>
              <a:t>src</a:t>
            </a:r>
            <a:r>
              <a:rPr lang="en" altLang="ko-KR" dirty="0"/>
              <a:t>="</a:t>
            </a:r>
            <a:r>
              <a:rPr lang="en" altLang="ko-KR" dirty="0" err="1"/>
              <a:t>img_forest.jpg</a:t>
            </a:r>
            <a:r>
              <a:rPr lang="en" altLang="ko-KR" dirty="0"/>
              <a:t>" alt="Forest" style="width:100%"&gt;</a:t>
            </a:r>
            <a:br>
              <a:rPr lang="en" altLang="ko-KR" dirty="0"/>
            </a:br>
            <a:r>
              <a:rPr lang="en" altLang="ko-KR" dirty="0"/>
              <a:t>  &lt;/div&gt;</a:t>
            </a:r>
            <a:br>
              <a:rPr lang="en" altLang="ko-KR" dirty="0"/>
            </a:br>
            <a:r>
              <a:rPr lang="en" altLang="ko-KR" dirty="0"/>
              <a:t>  &lt;div class="column"&gt;</a:t>
            </a:r>
            <a:br>
              <a:rPr lang="en" altLang="ko-KR" dirty="0"/>
            </a:br>
            <a:r>
              <a:rPr lang="en" altLang="ko-KR" dirty="0"/>
              <a:t>    &lt;</a:t>
            </a:r>
            <a:r>
              <a:rPr lang="en" altLang="ko-KR" dirty="0" err="1"/>
              <a:t>img</a:t>
            </a:r>
            <a:r>
              <a:rPr lang="en" altLang="ko-KR" dirty="0"/>
              <a:t> </a:t>
            </a:r>
            <a:r>
              <a:rPr lang="en" altLang="ko-KR" dirty="0" err="1"/>
              <a:t>src</a:t>
            </a:r>
            <a:r>
              <a:rPr lang="en" altLang="ko-KR" dirty="0"/>
              <a:t>="</a:t>
            </a:r>
            <a:r>
              <a:rPr lang="en" altLang="ko-KR" dirty="0" err="1"/>
              <a:t>img_mountains.jpg</a:t>
            </a:r>
            <a:r>
              <a:rPr lang="en" altLang="ko-KR" dirty="0"/>
              <a:t>" alt="Mountains" style="width:100%"&gt;</a:t>
            </a:r>
            <a:br>
              <a:rPr lang="en" altLang="ko-KR" dirty="0"/>
            </a:br>
            <a:r>
              <a:rPr lang="en" altLang="ko-KR" dirty="0"/>
              <a:t>  &lt;/div&gt;</a:t>
            </a:r>
            <a:br>
              <a:rPr lang="en" altLang="ko-KR" dirty="0"/>
            </a:br>
            <a:r>
              <a:rPr lang="en" altLang="ko-KR" dirty="0"/>
              <a:t>&lt;/div&gt;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0E8037-EE15-4B44-B7EA-20E4DF5F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A9DFDC-9757-FA4B-94CA-F216B33C6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5" y="225192"/>
            <a:ext cx="9112855" cy="250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3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86750" cy="1325563"/>
          </a:xfrm>
        </p:spPr>
        <p:txBody>
          <a:bodyPr/>
          <a:lstStyle/>
          <a:p>
            <a:r>
              <a:rPr lang="en-US" altLang="ko-KR" b="1" dirty="0"/>
              <a:t>2. CSS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>
                <a:solidFill>
                  <a:schemeClr val="tx1"/>
                </a:solidFill>
              </a:rPr>
              <a:t>Problems with html when it comes to styling</a:t>
            </a:r>
          </a:p>
          <a:p>
            <a:pPr lvl="1" fontAlgn="base"/>
            <a:r>
              <a:rPr lang="en-US" altLang="ko-KR" dirty="0">
                <a:solidFill>
                  <a:schemeClr val="tx1"/>
                </a:solidFill>
              </a:rPr>
              <a:t>The style needs to be defined for every element repeatedly</a:t>
            </a:r>
          </a:p>
          <a:p>
            <a:pPr lvl="2" fontAlgn="base"/>
            <a:r>
              <a:rPr lang="en-US" altLang="ko-KR" dirty="0">
                <a:solidFill>
                  <a:schemeClr val="tx1"/>
                </a:solidFill>
              </a:rPr>
              <a:t>=&gt; The size of the document increases</a:t>
            </a:r>
          </a:p>
          <a:p>
            <a:pPr lvl="2" fontAlgn="base"/>
            <a:r>
              <a:rPr lang="en-US" altLang="ko-KR" dirty="0">
                <a:solidFill>
                  <a:schemeClr val="tx1"/>
                </a:solidFill>
              </a:rPr>
              <a:t>=&gt; Difficult to maintain and update the document.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26CA05-D284-4030-9679-E0E36BE88E91}"/>
              </a:ext>
            </a:extLst>
          </p:cNvPr>
          <p:cNvSpPr/>
          <p:nvPr/>
        </p:nvSpPr>
        <p:spPr>
          <a:xfrm>
            <a:off x="1905160" y="4598914"/>
            <a:ext cx="446712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&lt;html&gt;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&lt;head&gt; 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&lt;/head&gt;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&lt;body&gt;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    &lt;p style=“font-size: 20px”&gt; Hello &lt;/p&gt;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&lt;/body&gt;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1019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86750" cy="1325563"/>
          </a:xfrm>
        </p:spPr>
        <p:txBody>
          <a:bodyPr/>
          <a:lstStyle/>
          <a:p>
            <a:r>
              <a:rPr lang="en-US" altLang="ko-KR" b="1" dirty="0"/>
              <a:t>2. CSS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>
                <a:solidFill>
                  <a:schemeClr val="tx1"/>
                </a:solidFill>
              </a:rPr>
              <a:t>Solution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1: Embedded Styling </a:t>
            </a:r>
          </a:p>
          <a:p>
            <a:pPr lvl="1" fontAlgn="base"/>
            <a:r>
              <a:rPr lang="en-US" altLang="ko-KR" dirty="0">
                <a:solidFill>
                  <a:schemeClr val="tx1"/>
                </a:solidFill>
              </a:rPr>
              <a:t>Define the style all at once inside &lt;head&gt;</a:t>
            </a:r>
          </a:p>
          <a:p>
            <a:pPr lvl="2" fontAlgn="base"/>
            <a:r>
              <a:rPr lang="en-US" altLang="ko-KR" dirty="0">
                <a:solidFill>
                  <a:schemeClr val="tx1"/>
                </a:solidFill>
              </a:rPr>
              <a:t>Saves space, easy to maintain the code</a:t>
            </a:r>
          </a:p>
          <a:p>
            <a:pPr lvl="2" fontAlgn="base"/>
            <a:r>
              <a:rPr lang="en-US" altLang="ko-KR" dirty="0">
                <a:solidFill>
                  <a:schemeClr val="tx1"/>
                </a:solidFill>
              </a:rPr>
              <a:t>But, it needs to be copied to all documents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482E57-1092-449B-87CB-956535C73649}"/>
              </a:ext>
            </a:extLst>
          </p:cNvPr>
          <p:cNvSpPr/>
          <p:nvPr/>
        </p:nvSpPr>
        <p:spPr>
          <a:xfrm>
            <a:off x="2360048" y="4191794"/>
            <a:ext cx="4423903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&lt;html&gt;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&lt;head&gt; </a:t>
            </a:r>
          </a:p>
          <a:p>
            <a:pPr lvl="2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&lt;style&gt; p { font-size: 20px } &lt;/style&gt;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&lt;/head&gt;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&lt;body&gt;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      &lt;p&gt; Hello &lt;/p&gt;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&lt;/body&gt;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8521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86750" cy="1325563"/>
          </a:xfrm>
        </p:spPr>
        <p:txBody>
          <a:bodyPr/>
          <a:lstStyle/>
          <a:p>
            <a:r>
              <a:rPr lang="en-US" altLang="ko-KR" b="1" dirty="0"/>
              <a:t>2. CSS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0218"/>
            <a:ext cx="7886700" cy="4351338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>
                <a:solidFill>
                  <a:schemeClr val="tx1"/>
                </a:solidFill>
              </a:rPr>
              <a:t>Solution 2: External File</a:t>
            </a:r>
          </a:p>
          <a:p>
            <a:pPr lvl="1" fontAlgn="base"/>
            <a:r>
              <a:rPr lang="en-US" altLang="ko-KR" dirty="0">
                <a:solidFill>
                  <a:schemeClr val="tx1"/>
                </a:solidFill>
              </a:rPr>
              <a:t>Using CSS</a:t>
            </a:r>
          </a:p>
          <a:p>
            <a:pPr lvl="2" fontAlgn="base"/>
            <a:r>
              <a:rPr lang="en-US" altLang="ko-KR" dirty="0">
                <a:solidFill>
                  <a:schemeClr val="tx1"/>
                </a:solidFill>
              </a:rPr>
              <a:t>Make a separate style file as an external file, and use link element to embed the style</a:t>
            </a:r>
          </a:p>
          <a:p>
            <a:pPr lvl="2" fontAlgn="base"/>
            <a:r>
              <a:rPr lang="en-US" altLang="ko-KR" dirty="0">
                <a:solidFill>
                  <a:schemeClr val="tx1"/>
                </a:solidFill>
              </a:rPr>
              <a:t>It is easy to set styles of different groups just by linking different </a:t>
            </a:r>
            <a:r>
              <a:rPr lang="en-US" altLang="ko-KR" dirty="0" err="1">
                <a:solidFill>
                  <a:schemeClr val="tx1"/>
                </a:solidFill>
              </a:rPr>
              <a:t>css</a:t>
            </a:r>
            <a:r>
              <a:rPr lang="en-US" altLang="ko-KR" dirty="0">
                <a:solidFill>
                  <a:schemeClr val="tx1"/>
                </a:solidFill>
              </a:rPr>
              <a:t> files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482E57-1092-449B-87CB-956535C73649}"/>
              </a:ext>
            </a:extLst>
          </p:cNvPr>
          <p:cNvSpPr/>
          <p:nvPr/>
        </p:nvSpPr>
        <p:spPr>
          <a:xfrm>
            <a:off x="521723" y="4429919"/>
            <a:ext cx="5028428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&lt;html&gt;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&lt;head&gt; </a:t>
            </a:r>
          </a:p>
          <a:p>
            <a:pPr lvl="2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&lt;link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rel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=“stylesheet”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href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=“</a:t>
            </a:r>
            <a:r>
              <a:rPr lang="en-US" altLang="ko-KR" dirty="0">
                <a:solidFill>
                  <a:srgbClr val="FF0000"/>
                </a:solidFill>
              </a:rPr>
              <a:t>mystyle.css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”&gt;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&lt;/head&gt;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&lt;body&gt;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      &lt;p&gt; Hello &lt;/p&gt;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&lt;/body&gt;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&lt;/html&gt;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FE284A-836B-4455-87CE-99109F0F0FA0}"/>
              </a:ext>
            </a:extLst>
          </p:cNvPr>
          <p:cNvSpPr/>
          <p:nvPr/>
        </p:nvSpPr>
        <p:spPr>
          <a:xfrm>
            <a:off x="5753100" y="5214749"/>
            <a:ext cx="28691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p { font-size: 20px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69EDD3-E6ED-447C-BA1B-2E60383C13BA}"/>
              </a:ext>
            </a:extLst>
          </p:cNvPr>
          <p:cNvSpPr txBox="1"/>
          <p:nvPr/>
        </p:nvSpPr>
        <p:spPr>
          <a:xfrm>
            <a:off x="5998493" y="4873992"/>
            <a:ext cx="123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mystyle.css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8E1EC-91BD-467C-89DC-AA65A7611580}"/>
              </a:ext>
            </a:extLst>
          </p:cNvPr>
          <p:cNvSpPr txBox="1"/>
          <p:nvPr/>
        </p:nvSpPr>
        <p:spPr>
          <a:xfrm>
            <a:off x="740693" y="413678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50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86750" cy="1325563"/>
          </a:xfrm>
        </p:spPr>
        <p:txBody>
          <a:bodyPr/>
          <a:lstStyle/>
          <a:p>
            <a:r>
              <a:rPr lang="en-US" altLang="ko-KR" b="1" dirty="0"/>
              <a:t>2. CSS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>
                <a:solidFill>
                  <a:schemeClr val="tx1"/>
                </a:solidFill>
              </a:rPr>
              <a:t>Grouping examples </a:t>
            </a:r>
          </a:p>
          <a:p>
            <a:pPr marL="457200" lvl="1" indent="0" fontAlgn="base">
              <a:buNone/>
            </a:pPr>
            <a:r>
              <a:rPr lang="en-US" altLang="ko-KR" dirty="0">
                <a:solidFill>
                  <a:schemeClr val="tx1"/>
                </a:solidFill>
              </a:rPr>
              <a:t>- body { color: red }   &lt;- applies to body only</a:t>
            </a:r>
          </a:p>
          <a:p>
            <a:pPr lvl="1" fontAlgn="base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p { color: red}         &lt;- to all paragraphs</a:t>
            </a:r>
          </a:p>
          <a:p>
            <a:pPr lvl="1" fontAlgn="base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a { color: red }        &lt;- to all hyperlinks</a:t>
            </a:r>
          </a:p>
          <a:p>
            <a:pPr lvl="1" fontAlgn="base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h1 a { color: red }    &lt;- to all hyper links inside h1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94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86750" cy="1325563"/>
          </a:xfrm>
        </p:spPr>
        <p:txBody>
          <a:bodyPr/>
          <a:lstStyle/>
          <a:p>
            <a:r>
              <a:rPr lang="en-US" altLang="ko-KR" b="1" dirty="0"/>
              <a:t>2. CSS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>
                <a:solidFill>
                  <a:schemeClr val="tx1"/>
                </a:solidFill>
              </a:rPr>
              <a:t>Elements of groupings </a:t>
            </a:r>
          </a:p>
          <a:p>
            <a:pPr lvl="1" fontAlgn="base"/>
            <a:r>
              <a:rPr lang="en-US" altLang="ko-KR" dirty="0">
                <a:solidFill>
                  <a:schemeClr val="tx1"/>
                </a:solidFill>
              </a:rPr>
              <a:t>div: block</a:t>
            </a:r>
          </a:p>
          <a:p>
            <a:pPr lvl="1" fontAlgn="base"/>
            <a:r>
              <a:rPr lang="en-US" altLang="ko-KR" dirty="0">
                <a:solidFill>
                  <a:schemeClr val="tx1"/>
                </a:solidFill>
              </a:rPr>
              <a:t>span: inline</a:t>
            </a:r>
          </a:p>
          <a:p>
            <a:pPr fontAlgn="base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026" name="Picture 2" descr="https://t1.daumcdn.net/cfile/tistory/273C034456348CDF0E">
            <a:extLst>
              <a:ext uri="{FF2B5EF4-FFF2-40B4-BE49-F238E27FC236}">
                <a16:creationId xmlns:a16="http://schemas.microsoft.com/office/drawing/2014/main" id="{F0F41577-CEEB-4E10-9E78-C51CC8991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2" y="4133850"/>
            <a:ext cx="70580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71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86750" cy="1325563"/>
          </a:xfrm>
        </p:spPr>
        <p:txBody>
          <a:bodyPr/>
          <a:lstStyle/>
          <a:p>
            <a:r>
              <a:rPr lang="en-US" altLang="ko-KR" b="1" dirty="0"/>
              <a:t>2. CSS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z="2400" dirty="0">
                <a:solidFill>
                  <a:schemeClr val="tx1"/>
                </a:solidFill>
              </a:rPr>
              <a:t>Applying different styles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to individual elements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id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attribute (only to single element)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26CA05-D284-4030-9679-E0E36BE88E91}"/>
              </a:ext>
            </a:extLst>
          </p:cNvPr>
          <p:cNvSpPr/>
          <p:nvPr/>
        </p:nvSpPr>
        <p:spPr>
          <a:xfrm>
            <a:off x="447780" y="3060989"/>
            <a:ext cx="5031634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&lt;html&gt;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&lt;head&gt; </a:t>
            </a:r>
          </a:p>
          <a:p>
            <a:pPr lvl="2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&lt;link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rel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=“stylesheet”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href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=“mystyle.css”&gt;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&lt;/head&gt;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&lt;body&gt;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    &lt;p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id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=“text1”&gt; Hello &lt;/p&gt;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&lt;/body&gt;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&lt;/html&gt;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FB4444-C3ED-4FEC-A665-EA28F85832B7}"/>
              </a:ext>
            </a:extLst>
          </p:cNvPr>
          <p:cNvSpPr/>
          <p:nvPr/>
        </p:nvSpPr>
        <p:spPr>
          <a:xfrm>
            <a:off x="5836568" y="4014669"/>
            <a:ext cx="28596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#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text1 { font-size: 20px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2CA8A-BF91-4256-852C-A917A54A4090}"/>
              </a:ext>
            </a:extLst>
          </p:cNvPr>
          <p:cNvSpPr txBox="1"/>
          <p:nvPr/>
        </p:nvSpPr>
        <p:spPr>
          <a:xfrm>
            <a:off x="6301036" y="3721526"/>
            <a:ext cx="123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mystyle.css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189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86750" cy="1325563"/>
          </a:xfrm>
        </p:spPr>
        <p:txBody>
          <a:bodyPr/>
          <a:lstStyle/>
          <a:p>
            <a:r>
              <a:rPr lang="en-US" altLang="ko-KR" b="1" dirty="0"/>
              <a:t>2. CSS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z="2400" dirty="0">
                <a:solidFill>
                  <a:schemeClr val="tx1"/>
                </a:solidFill>
              </a:rPr>
              <a:t>Applying different styles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to individual elements</a:t>
            </a:r>
          </a:p>
          <a:p>
            <a:pPr marL="457200" lvl="1" indent="0" fontAlgn="base">
              <a:buNone/>
            </a:pPr>
            <a:r>
              <a:rPr lang="en-US" altLang="ko-KR" dirty="0">
                <a:solidFill>
                  <a:schemeClr val="tx1"/>
                </a:solidFill>
              </a:rPr>
              <a:t>2. class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attribute (can be applied to multiple elements)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26CA05-D284-4030-9679-E0E36BE88E91}"/>
              </a:ext>
            </a:extLst>
          </p:cNvPr>
          <p:cNvSpPr/>
          <p:nvPr/>
        </p:nvSpPr>
        <p:spPr>
          <a:xfrm>
            <a:off x="628650" y="3448447"/>
            <a:ext cx="5031634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&lt;html&gt;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&lt;head&gt; </a:t>
            </a:r>
          </a:p>
          <a:p>
            <a:pPr lvl="2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&lt;link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rel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=“stylesheet”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href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=“mystyle.css”&gt;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&lt;/head&gt;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&lt;body&gt;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    &lt;p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class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=“text1”&gt; Hello &lt;/p&gt;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    &lt;p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class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=“text1”&gt; How are you? &lt;/p&gt;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&lt;/body&gt;</a:t>
            </a:r>
          </a:p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&lt;/html&gt;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FB4444-C3ED-4FEC-A665-EA28F85832B7}"/>
              </a:ext>
            </a:extLst>
          </p:cNvPr>
          <p:cNvSpPr/>
          <p:nvPr/>
        </p:nvSpPr>
        <p:spPr>
          <a:xfrm>
            <a:off x="5883265" y="4167069"/>
            <a:ext cx="28596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fontAlgn="base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.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text1 { font-size: 20px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2CA8A-BF91-4256-852C-A917A54A4090}"/>
              </a:ext>
            </a:extLst>
          </p:cNvPr>
          <p:cNvSpPr txBox="1"/>
          <p:nvPr/>
        </p:nvSpPr>
        <p:spPr>
          <a:xfrm>
            <a:off x="6347733" y="3873926"/>
            <a:ext cx="123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mystyle.css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21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86750" cy="1325563"/>
          </a:xfrm>
        </p:spPr>
        <p:txBody>
          <a:bodyPr/>
          <a:lstStyle/>
          <a:p>
            <a:r>
              <a:rPr lang="en-US" altLang="ko-KR" b="1" dirty="0"/>
              <a:t>2. CSS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>
                <a:solidFill>
                  <a:schemeClr val="tx1"/>
                </a:solidFill>
              </a:rPr>
              <a:t>id vs. class</a:t>
            </a:r>
          </a:p>
          <a:p>
            <a:pPr lvl="1" fontAlgn="base"/>
            <a:r>
              <a:rPr lang="en-US" altLang="ko-KR" dirty="0">
                <a:solidFill>
                  <a:schemeClr val="tx1"/>
                </a:solidFill>
              </a:rPr>
              <a:t>The number of times that can be used in a doc</a:t>
            </a:r>
          </a:p>
          <a:p>
            <a:pPr lvl="2" fontAlgn="base"/>
            <a:r>
              <a:rPr lang="en-US" altLang="ko-KR" dirty="0">
                <a:solidFill>
                  <a:schemeClr val="tx1"/>
                </a:solidFill>
              </a:rPr>
              <a:t>One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id per doc</a:t>
            </a:r>
          </a:p>
          <a:p>
            <a:pPr lvl="2" fontAlgn="base"/>
            <a:r>
              <a:rPr lang="en-US" altLang="ko-KR" dirty="0">
                <a:solidFill>
                  <a:schemeClr val="tx1"/>
                </a:solidFill>
              </a:rPr>
              <a:t>Class has no limit per doc</a:t>
            </a:r>
          </a:p>
          <a:p>
            <a:pPr lvl="1" fontAlgn="base"/>
            <a:r>
              <a:rPr lang="en-US" altLang="ko-KR" dirty="0">
                <a:solidFill>
                  <a:schemeClr val="tx1"/>
                </a:solidFill>
              </a:rPr>
              <a:t>id attributes have higher priority than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class’</a:t>
            </a:r>
          </a:p>
          <a:p>
            <a:pPr lvl="1" fontAlgn="base"/>
            <a:r>
              <a:rPr lang="en-US" altLang="ko-KR" dirty="0">
                <a:solidFill>
                  <a:schemeClr val="tx1"/>
                </a:solidFill>
              </a:rPr>
              <a:t>=&gt; id attribute does can get affected by class attributes</a:t>
            </a:r>
          </a:p>
          <a:p>
            <a:pPr lvl="1" fontAlgn="base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1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11591</TotalTime>
  <Words>1337</Words>
  <Application>Microsoft Macintosh PowerPoint</Application>
  <PresentationFormat>On-screen Show (4:3)</PresentationFormat>
  <Paragraphs>190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 Unicode MS</vt:lpstr>
      <vt:lpstr>맑은 고딕</vt:lpstr>
      <vt:lpstr>이화체</vt:lpstr>
      <vt:lpstr>Arial</vt:lpstr>
      <vt:lpstr>Calibri</vt:lpstr>
      <vt:lpstr>Office 테마</vt:lpstr>
      <vt:lpstr>2. CSS</vt:lpstr>
      <vt:lpstr>2. CSS</vt:lpstr>
      <vt:lpstr>2. CSS</vt:lpstr>
      <vt:lpstr>2. CSS</vt:lpstr>
      <vt:lpstr>2. CSS</vt:lpstr>
      <vt:lpstr>2. CSS</vt:lpstr>
      <vt:lpstr>2. CSS</vt:lpstr>
      <vt:lpstr>2. CSS</vt:lpstr>
      <vt:lpstr>2. CSS</vt:lpstr>
      <vt:lpstr>2. CSS</vt:lpstr>
      <vt:lpstr>2. CSS</vt:lpstr>
      <vt:lpstr>2. CSS</vt:lpstr>
      <vt:lpstr>2. CSS</vt:lpstr>
      <vt:lpstr>2. CSS</vt:lpstr>
      <vt:lpstr>2. CSS</vt:lpstr>
      <vt:lpstr>2. CSS</vt:lpstr>
      <vt:lpstr>4. CSS Exercise</vt:lpstr>
      <vt:lpstr>4. CSS 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한지수(컴퓨터공학전공)</cp:lastModifiedBy>
  <cp:revision>337</cp:revision>
  <dcterms:created xsi:type="dcterms:W3CDTF">2018-01-12T04:32:51Z</dcterms:created>
  <dcterms:modified xsi:type="dcterms:W3CDTF">2020-11-01T00:07:16Z</dcterms:modified>
</cp:coreProperties>
</file>