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71" r:id="rId25"/>
    <p:sldId id="280" r:id="rId26"/>
  </p:sldIdLst>
  <p:sldSz cx="9144000" cy="5143500" type="screen16x9"/>
  <p:notesSz cx="6858000" cy="9144000"/>
  <p:embeddedFontLst>
    <p:embeddedFont>
      <p:font typeface="Lato" panose="020F0502020204030203"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714"/>
    <a:srgbClr val="000B22"/>
    <a:srgbClr val="080808"/>
    <a:srgbClr val="040C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8ceba3dc3d_0_15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8ceba3dc3d_0_1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95c616048f_0_3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95c616048f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95f4c4bb38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95f4c4bb38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912ab25a83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912ab25a8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8ceba3dc3d_0_1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8ceba3dc3d_0_1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8ceba3dc3d_0_1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8ceba3dc3d_0_1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8ceba3dc3d_0_15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8ceba3dc3d_0_1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95f4c4bb38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95f4c4bb38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912ab25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912ab25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8ceba3dc3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8ceba3dc3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8ceba3dc3d_0_14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8ceba3dc3d_0_1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8ceba3dc3d_0_14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8ceba3dc3d_0_1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8ceba3dc3d_0_14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8ceba3dc3d_0_1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8ceba3dc3d_0_15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8ceba3dc3d_0_1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8ceba3dc3d_0_15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8ceba3dc3d_0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812373"/>
            <a:ext cx="8520600" cy="932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300" dirty="0"/>
              <a:t>Topic: On conflict free DNA codes</a:t>
            </a:r>
            <a:endParaRPr sz="4300" dirty="0"/>
          </a:p>
        </p:txBody>
      </p:sp>
      <p:sp>
        <p:nvSpPr>
          <p:cNvPr id="55" name="Google Shape;55;p13"/>
          <p:cNvSpPr txBox="1">
            <a:spLocks noGrp="1"/>
          </p:cNvSpPr>
          <p:nvPr>
            <p:ph type="subTitle" idx="1"/>
          </p:nvPr>
        </p:nvSpPr>
        <p:spPr>
          <a:xfrm>
            <a:off x="2929500" y="1744473"/>
            <a:ext cx="3285000" cy="725700"/>
          </a:xfrm>
          <a:prstGeom prst="rect">
            <a:avLst/>
          </a:prstGeom>
        </p:spPr>
        <p:txBody>
          <a:bodyPr spcFirstLastPara="1" wrap="square" lIns="91425" tIns="91425" rIns="91425" bIns="91425" anchor="t" anchorCtr="0">
            <a:normAutofit fontScale="55000" lnSpcReduction="20000"/>
          </a:bodyPr>
          <a:lstStyle/>
          <a:p>
            <a:pPr marL="0" lvl="0" indent="0" algn="ctr" rtl="0">
              <a:spcBef>
                <a:spcPts val="0"/>
              </a:spcBef>
              <a:spcAft>
                <a:spcPts val="0"/>
              </a:spcAft>
              <a:buNone/>
            </a:pPr>
            <a:r>
              <a:rPr lang="en" dirty="0">
                <a:solidFill>
                  <a:schemeClr val="dk1"/>
                </a:solidFill>
              </a:rPr>
              <a:t>Krishna Gopal Benerjee · Sourav Deb · Manish K. Gupta</a:t>
            </a:r>
            <a:endParaRPr dirty="0">
              <a:solidFill>
                <a:schemeClr val="dk1"/>
              </a:solidFill>
            </a:endParaRPr>
          </a:p>
        </p:txBody>
      </p:sp>
      <p:sp>
        <p:nvSpPr>
          <p:cNvPr id="56" name="Google Shape;56;p13"/>
          <p:cNvSpPr txBox="1">
            <a:spLocks noGrp="1"/>
          </p:cNvSpPr>
          <p:nvPr>
            <p:ph type="subTitle" idx="1"/>
          </p:nvPr>
        </p:nvSpPr>
        <p:spPr>
          <a:xfrm>
            <a:off x="311700" y="3552825"/>
            <a:ext cx="3285000" cy="725700"/>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0"/>
              </a:spcAft>
              <a:buNone/>
            </a:pPr>
            <a:r>
              <a:rPr lang="en">
                <a:solidFill>
                  <a:schemeClr val="dk1"/>
                </a:solidFill>
              </a:rPr>
              <a:t>Name: Jitanshu Shaw</a:t>
            </a:r>
            <a:endParaRPr>
              <a:solidFill>
                <a:schemeClr val="dk1"/>
              </a:solidFill>
            </a:endParaRPr>
          </a:p>
          <a:p>
            <a:pPr marL="0" lvl="0" indent="0" algn="ctr" rtl="0">
              <a:spcBef>
                <a:spcPts val="0"/>
              </a:spcBef>
              <a:spcAft>
                <a:spcPts val="0"/>
              </a:spcAft>
              <a:buNone/>
            </a:pPr>
            <a:r>
              <a:rPr lang="en">
                <a:solidFill>
                  <a:schemeClr val="dk1"/>
                </a:solidFill>
              </a:rPr>
              <a:t>ID: 201901292</a:t>
            </a:r>
            <a:endParaRPr>
              <a:solidFill>
                <a:schemeClr val="dk1"/>
              </a:solidFill>
            </a:endParaRPr>
          </a:p>
        </p:txBody>
      </p:sp>
      <p:sp>
        <p:nvSpPr>
          <p:cNvPr id="2" name="Google Shape;55;p13">
            <a:extLst>
              <a:ext uri="{FF2B5EF4-FFF2-40B4-BE49-F238E27FC236}">
                <a16:creationId xmlns:a16="http://schemas.microsoft.com/office/drawing/2014/main" id="{00FBF99F-5EC1-B24F-FD2A-27DB48056E96}"/>
              </a:ext>
            </a:extLst>
          </p:cNvPr>
          <p:cNvSpPr txBox="1">
            <a:spLocks/>
          </p:cNvSpPr>
          <p:nvPr/>
        </p:nvSpPr>
        <p:spPr>
          <a:xfrm>
            <a:off x="5547302" y="3522300"/>
            <a:ext cx="3285000" cy="725700"/>
          </a:xfrm>
          <a:prstGeom prst="rect">
            <a:avLst/>
          </a:prstGeom>
          <a:noFill/>
          <a:ln>
            <a:noFill/>
          </a:ln>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r>
              <a:rPr lang="en-IN" dirty="0">
                <a:solidFill>
                  <a:schemeClr val="dk1"/>
                </a:solidFill>
              </a:rPr>
              <a:t>Course: </a:t>
            </a:r>
            <a:r>
              <a:rPr lang="en-US" dirty="0">
                <a:solidFill>
                  <a:schemeClr val="dk1"/>
                </a:solidFill>
              </a:rPr>
              <a:t>IT 495 DNA Storage and Security</a:t>
            </a:r>
            <a:endParaRPr lang="en-IN" dirty="0">
              <a:solidFill>
                <a:schemeClr val="dk1"/>
              </a:solidFill>
            </a:endParaRPr>
          </a:p>
        </p:txBody>
      </p:sp>
      <p:sp>
        <p:nvSpPr>
          <p:cNvPr id="3" name="Google Shape;55;p13">
            <a:extLst>
              <a:ext uri="{FF2B5EF4-FFF2-40B4-BE49-F238E27FC236}">
                <a16:creationId xmlns:a16="http://schemas.microsoft.com/office/drawing/2014/main" id="{EA871F65-8F58-207C-7EF2-ADC9CA6B021C}"/>
              </a:ext>
            </a:extLst>
          </p:cNvPr>
          <p:cNvSpPr txBox="1">
            <a:spLocks/>
          </p:cNvSpPr>
          <p:nvPr/>
        </p:nvSpPr>
        <p:spPr>
          <a:xfrm>
            <a:off x="2929500" y="4248000"/>
            <a:ext cx="3285000" cy="725700"/>
          </a:xfrm>
          <a:prstGeom prst="rect">
            <a:avLst/>
          </a:prstGeom>
          <a:noFill/>
          <a:ln>
            <a:noFill/>
          </a:ln>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r>
              <a:rPr lang="en-US" dirty="0">
                <a:solidFill>
                  <a:schemeClr val="dk1"/>
                </a:solidFill>
              </a:rPr>
              <a:t>Guidance under:</a:t>
            </a:r>
          </a:p>
          <a:p>
            <a:pPr marL="0" indent="0"/>
            <a:r>
              <a:rPr lang="en-US" dirty="0">
                <a:solidFill>
                  <a:schemeClr val="dk1"/>
                </a:solidFill>
              </a:rPr>
              <a:t>Manish K. Gupta</a:t>
            </a:r>
            <a:endParaRPr lang="en-IN"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Conflict free constraint</a:t>
            </a:r>
            <a:endParaRPr/>
          </a:p>
        </p:txBody>
      </p:sp>
      <p:sp>
        <p:nvSpPr>
          <p:cNvPr id="134" name="Google Shape;13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a DNA string a character or a substring should repeat it self consecutively.</a:t>
            </a:r>
            <a:endParaRPr/>
          </a:p>
          <a:p>
            <a:pPr marL="0" lvl="0" indent="0" algn="l" rtl="0">
              <a:spcBef>
                <a:spcPts val="1200"/>
              </a:spcBef>
              <a:spcAft>
                <a:spcPts val="0"/>
              </a:spcAft>
              <a:buNone/>
            </a:pPr>
            <a:r>
              <a:rPr lang="en"/>
              <a:t>For example: AAAAAA, CCCCCC, ACGTACGT, ACACAC, ACGTTTGAC. </a:t>
            </a:r>
            <a:endParaRPr/>
          </a:p>
          <a:p>
            <a:pPr marL="0" lvl="0" indent="0" algn="l" rtl="0">
              <a:spcBef>
                <a:spcPts val="1200"/>
              </a:spcBef>
              <a:spcAft>
                <a:spcPts val="1200"/>
              </a:spcAft>
              <a:buNone/>
            </a:pPr>
            <a:r>
              <a:rPr lang="en"/>
              <a:t>All these DNA strings or not conflict free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Mapping for encoding</a:t>
            </a:r>
            <a:endParaRPr/>
          </a:p>
        </p:txBody>
      </p:sp>
      <p:sp>
        <p:nvSpPr>
          <p:cNvPr id="140" name="Google Shape;140;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If we take x= CG and y=AT</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41" name="Google Shape;141;p23"/>
          <p:cNvPicPr preferRelativeResize="0"/>
          <p:nvPr/>
        </p:nvPicPr>
        <p:blipFill>
          <a:blip r:embed="rId3">
            <a:alphaModFix/>
          </a:blip>
          <a:stretch>
            <a:fillRect/>
          </a:stretch>
        </p:blipFill>
        <p:spPr>
          <a:xfrm>
            <a:off x="311700" y="1946263"/>
            <a:ext cx="2838450" cy="1552575"/>
          </a:xfrm>
          <a:prstGeom prst="rect">
            <a:avLst/>
          </a:prstGeom>
          <a:noFill/>
          <a:ln>
            <a:noFill/>
          </a:ln>
        </p:spPr>
      </p:pic>
      <p:pic>
        <p:nvPicPr>
          <p:cNvPr id="142" name="Google Shape;142;p23"/>
          <p:cNvPicPr preferRelativeResize="0"/>
          <p:nvPr/>
        </p:nvPicPr>
        <p:blipFill>
          <a:blip r:embed="rId4">
            <a:alphaModFix/>
          </a:blip>
          <a:stretch>
            <a:fillRect/>
          </a:stretch>
        </p:blipFill>
        <p:spPr>
          <a:xfrm>
            <a:off x="3346938" y="1946275"/>
            <a:ext cx="2828925" cy="1828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 examples of Binary numbers are:(x=ATA, y=CGC)</a:t>
            </a:r>
            <a:endParaRPr/>
          </a:p>
        </p:txBody>
      </p:sp>
      <p:sp>
        <p:nvSpPr>
          <p:cNvPr id="148" name="Google Shape;148;p24"/>
          <p:cNvSpPr txBox="1">
            <a:spLocks noGrp="1"/>
          </p:cNvSpPr>
          <p:nvPr>
            <p:ph type="body" idx="1"/>
          </p:nvPr>
        </p:nvSpPr>
        <p:spPr>
          <a:xfrm>
            <a:off x="311675" y="1727100"/>
            <a:ext cx="3048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0000001</a:t>
            </a:r>
            <a:endParaRPr/>
          </a:p>
          <a:p>
            <a:pPr marL="0" lvl="0" indent="0" algn="l" rtl="0">
              <a:spcBef>
                <a:spcPts val="1200"/>
              </a:spcBef>
              <a:spcAft>
                <a:spcPts val="0"/>
              </a:spcAft>
              <a:buNone/>
            </a:pPr>
            <a:r>
              <a:rPr lang="en"/>
              <a:t>1001101</a:t>
            </a:r>
            <a:endParaRPr/>
          </a:p>
          <a:p>
            <a:pPr marL="0" lvl="0" indent="0" algn="l" rtl="0">
              <a:spcBef>
                <a:spcPts val="1200"/>
              </a:spcBef>
              <a:spcAft>
                <a:spcPts val="0"/>
              </a:spcAft>
              <a:buNone/>
            </a:pPr>
            <a:r>
              <a:rPr lang="en"/>
              <a:t>1110001</a:t>
            </a:r>
            <a:endParaRPr/>
          </a:p>
          <a:p>
            <a:pPr marL="0" lvl="0" indent="0" algn="l" rtl="0">
              <a:spcBef>
                <a:spcPts val="1200"/>
              </a:spcBef>
              <a:spcAft>
                <a:spcPts val="0"/>
              </a:spcAft>
              <a:buNone/>
            </a:pPr>
            <a:r>
              <a:rPr lang="en"/>
              <a:t>0111101</a:t>
            </a:r>
            <a:endParaRPr/>
          </a:p>
          <a:p>
            <a:pPr marL="0" lvl="0" indent="0" algn="l" rtl="0">
              <a:spcBef>
                <a:spcPts val="1200"/>
              </a:spcBef>
              <a:spcAft>
                <a:spcPts val="0"/>
              </a:spcAft>
              <a:buNone/>
            </a:pPr>
            <a:r>
              <a:rPr lang="en"/>
              <a:t>0011000</a:t>
            </a:r>
            <a:endParaRPr/>
          </a:p>
          <a:p>
            <a:pPr marL="0" lvl="0" indent="0" algn="l" rtl="0">
              <a:spcBef>
                <a:spcPts val="1200"/>
              </a:spcBef>
              <a:spcAft>
                <a:spcPts val="0"/>
              </a:spcAft>
              <a:buNone/>
            </a:pPr>
            <a:r>
              <a:rPr lang="en"/>
              <a:t>0100100 </a:t>
            </a:r>
            <a:endParaRPr/>
          </a:p>
          <a:p>
            <a:pPr marL="0" lvl="0" indent="0" algn="l" rtl="0">
              <a:spcBef>
                <a:spcPts val="1200"/>
              </a:spcBef>
              <a:spcAft>
                <a:spcPts val="1200"/>
              </a:spcAft>
              <a:buNone/>
            </a:pPr>
            <a:endParaRPr/>
          </a:p>
        </p:txBody>
      </p:sp>
      <p:sp>
        <p:nvSpPr>
          <p:cNvPr id="149" name="Google Shape;149;p24"/>
          <p:cNvSpPr txBox="1">
            <a:spLocks noGrp="1"/>
          </p:cNvSpPr>
          <p:nvPr>
            <p:ph type="body" idx="1"/>
          </p:nvPr>
        </p:nvSpPr>
        <p:spPr>
          <a:xfrm>
            <a:off x="4514425" y="1727100"/>
            <a:ext cx="4317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ATACGCATACGCATACGCATA</a:t>
            </a:r>
            <a:endParaRPr/>
          </a:p>
          <a:p>
            <a:pPr marL="0" lvl="0" indent="0" algn="l" rtl="0">
              <a:spcBef>
                <a:spcPts val="1200"/>
              </a:spcBef>
              <a:spcAft>
                <a:spcPts val="0"/>
              </a:spcAft>
              <a:buNone/>
            </a:pPr>
            <a:r>
              <a:rPr lang="en"/>
              <a:t>TATGCGTATCGCTATGCGATA</a:t>
            </a:r>
            <a:endParaRPr/>
          </a:p>
          <a:p>
            <a:pPr marL="0" lvl="0" indent="0" algn="l" rtl="0">
              <a:spcBef>
                <a:spcPts val="1200"/>
              </a:spcBef>
              <a:spcAft>
                <a:spcPts val="0"/>
              </a:spcAft>
              <a:buNone/>
            </a:pPr>
            <a:r>
              <a:rPr lang="en"/>
              <a:t>TATCGCTATGCGTATGCGATA</a:t>
            </a:r>
            <a:endParaRPr/>
          </a:p>
          <a:p>
            <a:pPr marL="0" lvl="0" indent="0" algn="l" rtl="0">
              <a:spcBef>
                <a:spcPts val="1200"/>
              </a:spcBef>
              <a:spcAft>
                <a:spcPts val="0"/>
              </a:spcAft>
              <a:buNone/>
            </a:pPr>
            <a:r>
              <a:rPr lang="en"/>
              <a:t>ATAGCGATAGCGATACGCTAT</a:t>
            </a:r>
            <a:endParaRPr/>
          </a:p>
          <a:p>
            <a:pPr marL="0" lvl="0" indent="0" algn="l" rtl="0">
              <a:spcBef>
                <a:spcPts val="1200"/>
              </a:spcBef>
              <a:spcAft>
                <a:spcPts val="0"/>
              </a:spcAft>
              <a:buNone/>
            </a:pPr>
            <a:r>
              <a:rPr lang="en"/>
              <a:t>ATACGCTATCGCATACGCATA</a:t>
            </a:r>
            <a:endParaRPr/>
          </a:p>
          <a:p>
            <a:pPr marL="0" lvl="0" indent="0" algn="l" rtl="0">
              <a:spcBef>
                <a:spcPts val="1200"/>
              </a:spcBef>
              <a:spcAft>
                <a:spcPts val="1200"/>
              </a:spcAft>
              <a:buClr>
                <a:schemeClr val="dk1"/>
              </a:buClr>
              <a:buSzPts val="1100"/>
              <a:buFont typeface="Arial"/>
              <a:buNone/>
            </a:pPr>
            <a:r>
              <a:rPr lang="en"/>
              <a:t>ATAGCGTATGCGATACGCATA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My contribution</a:t>
            </a:r>
            <a:endParaRPr/>
          </a:p>
        </p:txBody>
      </p:sp>
      <p:sp>
        <p:nvSpPr>
          <p:cNvPr id="155" name="Google Shape;15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Will write a code to run this algorithm with a programming language with most of the constraint given in this paper and if possible I will try to increase the M(codewords) for given n(length of the DNA strings) for given dH(hamming distance)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40C14"/>
        </a:solidFill>
        <a:effectLst/>
      </p:bgPr>
    </p:bg>
    <p:spTree>
      <p:nvGrpSpPr>
        <p:cNvPr id="1" name="Shape 159"/>
        <p:cNvGrpSpPr/>
        <p:nvPr/>
      </p:nvGrpSpPr>
      <p:grpSpPr>
        <a:xfrm>
          <a:off x="0" y="0"/>
          <a:ext cx="0" cy="0"/>
          <a:chOff x="0" y="0"/>
          <a:chExt cx="0" cy="0"/>
        </a:xfrm>
      </p:grpSpPr>
      <p:sp>
        <p:nvSpPr>
          <p:cNvPr id="160" name="Google Shape;16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lt1"/>
                </a:solidFill>
              </a:rPr>
              <a:t>Code(.py)</a:t>
            </a:r>
            <a:endParaRPr>
              <a:solidFill>
                <a:schemeClr val="lt1"/>
              </a:solidFill>
            </a:endParaRPr>
          </a:p>
        </p:txBody>
      </p:sp>
      <p:sp>
        <p:nvSpPr>
          <p:cNvPr id="161" name="Google Shape;161;p26"/>
          <p:cNvSpPr txBox="1">
            <a:spLocks noGrp="1"/>
          </p:cNvSpPr>
          <p:nvPr>
            <p:ph type="body" idx="1"/>
          </p:nvPr>
        </p:nvSpPr>
        <p:spPr>
          <a:xfrm>
            <a:off x="1303800" y="1597875"/>
            <a:ext cx="7030500" cy="2541600"/>
          </a:xfrm>
          <a:prstGeom prst="rect">
            <a:avLst/>
          </a:prstGeom>
        </p:spPr>
        <p:txBody>
          <a:bodyPr spcFirstLastPara="1" wrap="square" lIns="91425" tIns="91425" rIns="91425" bIns="91425" anchor="t" anchorCtr="0">
            <a:noAutofit/>
          </a:bodyPr>
          <a:lstStyle/>
          <a:p>
            <a:pPr marL="0" lvl="0" indent="0" algn="l" rtl="0">
              <a:lnSpc>
                <a:spcPct val="125714"/>
              </a:lnSpc>
              <a:spcBef>
                <a:spcPts val="0"/>
              </a:spcBef>
              <a:spcAft>
                <a:spcPts val="0"/>
              </a:spcAft>
              <a:buSzPts val="605"/>
              <a:buNone/>
            </a:pPr>
            <a:r>
              <a:rPr lang="en" sz="777">
                <a:solidFill>
                  <a:srgbClr val="BFBDB6"/>
                </a:solidFill>
                <a:highlight>
                  <a:srgbClr val="040C14"/>
                </a:highlight>
                <a:latin typeface="Courier New"/>
                <a:ea typeface="Courier New"/>
                <a:cs typeface="Courier New"/>
                <a:sym typeface="Courier New"/>
              </a:rPr>
              <a:t>lst </a:t>
            </a:r>
            <a:r>
              <a:rPr lang="en" sz="777">
                <a:solidFill>
                  <a:srgbClr val="F29668"/>
                </a:solidFill>
                <a:highlight>
                  <a:srgbClr val="040C14"/>
                </a:highlight>
                <a:latin typeface="Courier New"/>
                <a:ea typeface="Courier New"/>
                <a:cs typeface="Courier New"/>
                <a:sym typeface="Courier New"/>
              </a:rPr>
              <a:t>=</a:t>
            </a:r>
            <a:r>
              <a:rPr lang="en" sz="777">
                <a:solidFill>
                  <a:srgbClr val="BFBDB6"/>
                </a:solidFill>
                <a:highlight>
                  <a:srgbClr val="040C14"/>
                </a:highlight>
                <a:latin typeface="Courier New"/>
                <a:ea typeface="Courier New"/>
                <a:cs typeface="Courier New"/>
                <a:sym typeface="Courier New"/>
              </a:rPr>
              <a:t> []</a:t>
            </a:r>
            <a:endParaRPr sz="777">
              <a:solidFill>
                <a:srgbClr val="BFBDB6"/>
              </a:solidFill>
              <a:highlight>
                <a:srgbClr val="040C14"/>
              </a:highlight>
              <a:latin typeface="Courier New"/>
              <a:ea typeface="Courier New"/>
              <a:cs typeface="Courier New"/>
              <a:sym typeface="Courier New"/>
            </a:endParaRPr>
          </a:p>
          <a:p>
            <a:pPr marL="0" lvl="0" indent="0" algn="l" rtl="0">
              <a:lnSpc>
                <a:spcPct val="125714"/>
              </a:lnSpc>
              <a:spcBef>
                <a:spcPts val="0"/>
              </a:spcBef>
              <a:spcAft>
                <a:spcPts val="0"/>
              </a:spcAft>
              <a:buSzPts val="605"/>
              <a:buNone/>
            </a:pPr>
            <a:endParaRPr sz="777">
              <a:solidFill>
                <a:srgbClr val="BFBDB6"/>
              </a:solidFill>
              <a:highlight>
                <a:srgbClr val="040C14"/>
              </a:highlight>
              <a:latin typeface="Courier New"/>
              <a:ea typeface="Courier New"/>
              <a:cs typeface="Courier New"/>
              <a:sym typeface="Courier New"/>
            </a:endParaRPr>
          </a:p>
          <a:p>
            <a:pPr marL="0" lvl="0" indent="0" algn="l" rtl="0">
              <a:lnSpc>
                <a:spcPct val="125714"/>
              </a:lnSpc>
              <a:spcBef>
                <a:spcPts val="0"/>
              </a:spcBef>
              <a:spcAft>
                <a:spcPts val="0"/>
              </a:spcAft>
              <a:buSzPts val="605"/>
              <a:buNone/>
            </a:pPr>
            <a:r>
              <a:rPr lang="en" sz="777">
                <a:solidFill>
                  <a:srgbClr val="BFBDB6"/>
                </a:solidFill>
                <a:highlight>
                  <a:srgbClr val="040C14"/>
                </a:highlight>
                <a:latin typeface="Courier New"/>
                <a:ea typeface="Courier New"/>
                <a:cs typeface="Courier New"/>
                <a:sym typeface="Courier New"/>
              </a:rPr>
              <a:t>acgtString </a:t>
            </a:r>
            <a:r>
              <a:rPr lang="en" sz="777">
                <a:solidFill>
                  <a:srgbClr val="F29668"/>
                </a:solidFill>
                <a:highlight>
                  <a:srgbClr val="040C14"/>
                </a:highlight>
                <a:latin typeface="Courier New"/>
                <a:ea typeface="Courier New"/>
                <a:cs typeface="Courier New"/>
                <a:sym typeface="Courier New"/>
              </a:rPr>
              <a:t>=</a:t>
            </a:r>
            <a:r>
              <a:rPr lang="en" sz="777">
                <a:solidFill>
                  <a:srgbClr val="BFBDB6"/>
                </a:solidFill>
                <a:highlight>
                  <a:srgbClr val="040C14"/>
                </a:highlight>
                <a:latin typeface="Courier New"/>
                <a:ea typeface="Courier New"/>
                <a:cs typeface="Courier New"/>
                <a:sym typeface="Courier New"/>
              </a:rPr>
              <a:t> </a:t>
            </a:r>
            <a:r>
              <a:rPr lang="en" sz="777">
                <a:solidFill>
                  <a:srgbClr val="AAD94C"/>
                </a:solidFill>
                <a:highlight>
                  <a:srgbClr val="040C14"/>
                </a:highlight>
                <a:latin typeface="Courier New"/>
                <a:ea typeface="Courier New"/>
                <a:cs typeface="Courier New"/>
                <a:sym typeface="Courier New"/>
              </a:rPr>
              <a:t>"ACGT"</a:t>
            </a:r>
            <a:endParaRPr sz="777">
              <a:solidFill>
                <a:srgbClr val="AAD94C"/>
              </a:solidFill>
              <a:highlight>
                <a:srgbClr val="040C14"/>
              </a:highlight>
              <a:latin typeface="Courier New"/>
              <a:ea typeface="Courier New"/>
              <a:cs typeface="Courier New"/>
              <a:sym typeface="Courier New"/>
            </a:endParaRPr>
          </a:p>
          <a:p>
            <a:pPr marL="0" lvl="0" indent="0" algn="l" rtl="0">
              <a:lnSpc>
                <a:spcPct val="125714"/>
              </a:lnSpc>
              <a:spcBef>
                <a:spcPts val="0"/>
              </a:spcBef>
              <a:spcAft>
                <a:spcPts val="0"/>
              </a:spcAft>
              <a:buSzPts val="605"/>
              <a:buNone/>
            </a:pPr>
            <a:r>
              <a:rPr lang="en" sz="777">
                <a:solidFill>
                  <a:srgbClr val="BFBDB6"/>
                </a:solidFill>
                <a:highlight>
                  <a:srgbClr val="040C14"/>
                </a:highlight>
                <a:latin typeface="Courier New"/>
                <a:ea typeface="Courier New"/>
                <a:cs typeface="Courier New"/>
                <a:sym typeface="Courier New"/>
              </a:rPr>
              <a:t>strPred </a:t>
            </a:r>
            <a:r>
              <a:rPr lang="en" sz="777">
                <a:solidFill>
                  <a:srgbClr val="F29668"/>
                </a:solidFill>
                <a:highlight>
                  <a:srgbClr val="040C14"/>
                </a:highlight>
                <a:latin typeface="Courier New"/>
                <a:ea typeface="Courier New"/>
                <a:cs typeface="Courier New"/>
                <a:sym typeface="Courier New"/>
              </a:rPr>
              <a:t>=</a:t>
            </a:r>
            <a:r>
              <a:rPr lang="en" sz="777">
                <a:solidFill>
                  <a:srgbClr val="BFBDB6"/>
                </a:solidFill>
                <a:highlight>
                  <a:srgbClr val="040C14"/>
                </a:highlight>
                <a:latin typeface="Courier New"/>
                <a:ea typeface="Courier New"/>
                <a:cs typeface="Courier New"/>
                <a:sym typeface="Courier New"/>
              </a:rPr>
              <a:t> </a:t>
            </a:r>
            <a:r>
              <a:rPr lang="en" sz="777">
                <a:solidFill>
                  <a:srgbClr val="AAD94C"/>
                </a:solidFill>
                <a:highlight>
                  <a:srgbClr val="040C14"/>
                </a:highlight>
                <a:latin typeface="Courier New"/>
                <a:ea typeface="Courier New"/>
                <a:cs typeface="Courier New"/>
                <a:sym typeface="Courier New"/>
              </a:rPr>
              <a:t>""</a:t>
            </a:r>
            <a:endParaRPr sz="777">
              <a:solidFill>
                <a:srgbClr val="AAD94C"/>
              </a:solidFill>
              <a:highlight>
                <a:srgbClr val="040C14"/>
              </a:highlight>
              <a:latin typeface="Courier New"/>
              <a:ea typeface="Courier New"/>
              <a:cs typeface="Courier New"/>
              <a:sym typeface="Courier New"/>
            </a:endParaRPr>
          </a:p>
          <a:p>
            <a:pPr marL="0" lvl="0" indent="0" algn="l" rtl="0">
              <a:lnSpc>
                <a:spcPct val="125714"/>
              </a:lnSpc>
              <a:spcBef>
                <a:spcPts val="0"/>
              </a:spcBef>
              <a:spcAft>
                <a:spcPts val="0"/>
              </a:spcAft>
              <a:buSzPts val="605"/>
              <a:buNone/>
            </a:pPr>
            <a:r>
              <a:rPr lang="en" sz="777">
                <a:solidFill>
                  <a:srgbClr val="BFBDB6"/>
                </a:solidFill>
                <a:highlight>
                  <a:srgbClr val="040C14"/>
                </a:highlight>
                <a:latin typeface="Courier New"/>
                <a:ea typeface="Courier New"/>
                <a:cs typeface="Courier New"/>
                <a:sym typeface="Courier New"/>
              </a:rPr>
              <a:t>arr </a:t>
            </a:r>
            <a:r>
              <a:rPr lang="en" sz="777">
                <a:solidFill>
                  <a:srgbClr val="F29668"/>
                </a:solidFill>
                <a:highlight>
                  <a:srgbClr val="040C14"/>
                </a:highlight>
                <a:latin typeface="Courier New"/>
                <a:ea typeface="Courier New"/>
                <a:cs typeface="Courier New"/>
                <a:sym typeface="Courier New"/>
              </a:rPr>
              <a:t>=</a:t>
            </a:r>
            <a:r>
              <a:rPr lang="en" sz="777">
                <a:solidFill>
                  <a:srgbClr val="BFBDB6"/>
                </a:solidFill>
                <a:highlight>
                  <a:srgbClr val="040C14"/>
                </a:highlight>
                <a:latin typeface="Courier New"/>
                <a:ea typeface="Courier New"/>
                <a:cs typeface="Courier New"/>
                <a:sym typeface="Courier New"/>
              </a:rPr>
              <a:t> [</a:t>
            </a:r>
            <a:r>
              <a:rPr lang="en" sz="777">
                <a:solidFill>
                  <a:srgbClr val="AAD94C"/>
                </a:solidFill>
                <a:highlight>
                  <a:srgbClr val="040C14"/>
                </a:highlight>
                <a:latin typeface="Courier New"/>
                <a:ea typeface="Courier New"/>
                <a:cs typeface="Courier New"/>
                <a:sym typeface="Courier New"/>
              </a:rPr>
              <a:t>'x'</a:t>
            </a:r>
            <a:r>
              <a:rPr lang="en" sz="777">
                <a:solidFill>
                  <a:srgbClr val="BFBDB6"/>
                </a:solidFill>
                <a:highlight>
                  <a:srgbClr val="040C14"/>
                </a:highlight>
                <a:latin typeface="Courier New"/>
                <a:ea typeface="Courier New"/>
                <a:cs typeface="Courier New"/>
                <a:sym typeface="Courier New"/>
              </a:rPr>
              <a:t>,</a:t>
            </a:r>
            <a:r>
              <a:rPr lang="en" sz="777">
                <a:solidFill>
                  <a:srgbClr val="AAD94C"/>
                </a:solidFill>
                <a:highlight>
                  <a:srgbClr val="040C14"/>
                </a:highlight>
                <a:latin typeface="Courier New"/>
                <a:ea typeface="Courier New"/>
                <a:cs typeface="Courier New"/>
                <a:sym typeface="Courier New"/>
              </a:rPr>
              <a:t>'x'</a:t>
            </a:r>
            <a:r>
              <a:rPr lang="en" sz="777">
                <a:solidFill>
                  <a:srgbClr val="BFBDB6"/>
                </a:solidFill>
                <a:highlight>
                  <a:srgbClr val="040C14"/>
                </a:highlight>
                <a:latin typeface="Courier New"/>
                <a:ea typeface="Courier New"/>
                <a:cs typeface="Courier New"/>
                <a:sym typeface="Courier New"/>
              </a:rPr>
              <a:t>,</a:t>
            </a:r>
            <a:r>
              <a:rPr lang="en" sz="777">
                <a:solidFill>
                  <a:srgbClr val="AAD94C"/>
                </a:solidFill>
                <a:highlight>
                  <a:srgbClr val="040C14"/>
                </a:highlight>
                <a:latin typeface="Courier New"/>
                <a:ea typeface="Courier New"/>
                <a:cs typeface="Courier New"/>
                <a:sym typeface="Courier New"/>
              </a:rPr>
              <a:t>'x'</a:t>
            </a:r>
            <a:r>
              <a:rPr lang="en" sz="777">
                <a:solidFill>
                  <a:srgbClr val="BFBDB6"/>
                </a:solidFill>
                <a:highlight>
                  <a:srgbClr val="040C14"/>
                </a:highlight>
                <a:latin typeface="Courier New"/>
                <a:ea typeface="Courier New"/>
                <a:cs typeface="Courier New"/>
                <a:sym typeface="Courier New"/>
              </a:rPr>
              <a:t>,</a:t>
            </a:r>
            <a:r>
              <a:rPr lang="en" sz="777">
                <a:solidFill>
                  <a:srgbClr val="AAD94C"/>
                </a:solidFill>
                <a:highlight>
                  <a:srgbClr val="040C14"/>
                </a:highlight>
                <a:latin typeface="Courier New"/>
                <a:ea typeface="Courier New"/>
                <a:cs typeface="Courier New"/>
                <a:sym typeface="Courier New"/>
              </a:rPr>
              <a:t>'x'</a:t>
            </a:r>
            <a:r>
              <a:rPr lang="en" sz="777">
                <a:solidFill>
                  <a:srgbClr val="BFBDB6"/>
                </a:solidFill>
                <a:highlight>
                  <a:srgbClr val="040C14"/>
                </a:highlight>
                <a:latin typeface="Courier New"/>
                <a:ea typeface="Courier New"/>
                <a:cs typeface="Courier New"/>
                <a:sym typeface="Courier New"/>
              </a:rPr>
              <a:t>]</a:t>
            </a:r>
            <a:endParaRPr sz="777">
              <a:solidFill>
                <a:srgbClr val="BFBDB6"/>
              </a:solidFill>
              <a:highlight>
                <a:srgbClr val="040C14"/>
              </a:highlight>
              <a:latin typeface="Courier New"/>
              <a:ea typeface="Courier New"/>
              <a:cs typeface="Courier New"/>
              <a:sym typeface="Courier New"/>
            </a:endParaRPr>
          </a:p>
          <a:p>
            <a:pPr marL="0" lvl="0" indent="0" algn="l" rtl="0">
              <a:lnSpc>
                <a:spcPct val="125714"/>
              </a:lnSpc>
              <a:spcBef>
                <a:spcPts val="0"/>
              </a:spcBef>
              <a:spcAft>
                <a:spcPts val="0"/>
              </a:spcAft>
              <a:buSzPts val="605"/>
              <a:buNone/>
            </a:pPr>
            <a:r>
              <a:rPr lang="en" sz="777">
                <a:solidFill>
                  <a:srgbClr val="FF8F40"/>
                </a:solidFill>
                <a:highlight>
                  <a:srgbClr val="040C14"/>
                </a:highlight>
                <a:latin typeface="Courier New"/>
                <a:ea typeface="Courier New"/>
                <a:cs typeface="Courier New"/>
                <a:sym typeface="Courier New"/>
              </a:rPr>
              <a:t>for</a:t>
            </a:r>
            <a:r>
              <a:rPr lang="en" sz="777">
                <a:solidFill>
                  <a:srgbClr val="BFBDB6"/>
                </a:solidFill>
                <a:highlight>
                  <a:srgbClr val="040C14"/>
                </a:highlight>
                <a:latin typeface="Courier New"/>
                <a:ea typeface="Courier New"/>
                <a:cs typeface="Courier New"/>
                <a:sym typeface="Courier New"/>
              </a:rPr>
              <a:t> one </a:t>
            </a:r>
            <a:r>
              <a:rPr lang="en" sz="777">
                <a:solidFill>
                  <a:srgbClr val="FF8F40"/>
                </a:solidFill>
                <a:highlight>
                  <a:srgbClr val="040C14"/>
                </a:highlight>
                <a:latin typeface="Courier New"/>
                <a:ea typeface="Courier New"/>
                <a:cs typeface="Courier New"/>
                <a:sym typeface="Courier New"/>
              </a:rPr>
              <a:t>in</a:t>
            </a:r>
            <a:r>
              <a:rPr lang="en" sz="777">
                <a:solidFill>
                  <a:srgbClr val="BFBDB6"/>
                </a:solidFill>
                <a:highlight>
                  <a:srgbClr val="040C14"/>
                </a:highlight>
                <a:latin typeface="Courier New"/>
                <a:ea typeface="Courier New"/>
                <a:cs typeface="Courier New"/>
                <a:sym typeface="Courier New"/>
              </a:rPr>
              <a:t> </a:t>
            </a:r>
            <a:r>
              <a:rPr lang="en" sz="777">
                <a:solidFill>
                  <a:srgbClr val="59C2FF"/>
                </a:solidFill>
                <a:highlight>
                  <a:srgbClr val="040C14"/>
                </a:highlight>
                <a:latin typeface="Courier New"/>
                <a:ea typeface="Courier New"/>
                <a:cs typeface="Courier New"/>
                <a:sym typeface="Courier New"/>
              </a:rPr>
              <a:t>range</a:t>
            </a:r>
            <a:r>
              <a:rPr lang="en" sz="777">
                <a:solidFill>
                  <a:srgbClr val="BFBDB6"/>
                </a:solidFill>
                <a:highlight>
                  <a:srgbClr val="040C14"/>
                </a:highlight>
                <a:latin typeface="Courier New"/>
                <a:ea typeface="Courier New"/>
                <a:cs typeface="Courier New"/>
                <a:sym typeface="Courier New"/>
              </a:rPr>
              <a:t>(</a:t>
            </a:r>
            <a:r>
              <a:rPr lang="en" sz="777">
                <a:solidFill>
                  <a:srgbClr val="D2A6FF"/>
                </a:solidFill>
                <a:highlight>
                  <a:srgbClr val="040C14"/>
                </a:highlight>
                <a:latin typeface="Courier New"/>
                <a:ea typeface="Courier New"/>
                <a:cs typeface="Courier New"/>
                <a:sym typeface="Courier New"/>
              </a:rPr>
              <a:t>0</a:t>
            </a:r>
            <a:r>
              <a:rPr lang="en" sz="777">
                <a:solidFill>
                  <a:srgbClr val="BFBDB6"/>
                </a:solidFill>
                <a:highlight>
                  <a:srgbClr val="040C14"/>
                </a:highlight>
                <a:latin typeface="Courier New"/>
                <a:ea typeface="Courier New"/>
                <a:cs typeface="Courier New"/>
                <a:sym typeface="Courier New"/>
              </a:rPr>
              <a:t>,</a:t>
            </a:r>
            <a:r>
              <a:rPr lang="en" sz="777">
                <a:solidFill>
                  <a:srgbClr val="D2A6FF"/>
                </a:solidFill>
                <a:highlight>
                  <a:srgbClr val="040C14"/>
                </a:highlight>
                <a:latin typeface="Courier New"/>
                <a:ea typeface="Courier New"/>
                <a:cs typeface="Courier New"/>
                <a:sym typeface="Courier New"/>
              </a:rPr>
              <a:t>4</a:t>
            </a:r>
            <a:r>
              <a:rPr lang="en" sz="777">
                <a:solidFill>
                  <a:srgbClr val="BFBDB6"/>
                </a:solidFill>
                <a:highlight>
                  <a:srgbClr val="040C14"/>
                </a:highlight>
                <a:latin typeface="Courier New"/>
                <a:ea typeface="Courier New"/>
                <a:cs typeface="Courier New"/>
                <a:sym typeface="Courier New"/>
              </a:rPr>
              <a:t>):</a:t>
            </a:r>
            <a:endParaRPr sz="777">
              <a:solidFill>
                <a:srgbClr val="BFBDB6"/>
              </a:solidFill>
              <a:highlight>
                <a:srgbClr val="040C14"/>
              </a:highlight>
              <a:latin typeface="Courier New"/>
              <a:ea typeface="Courier New"/>
              <a:cs typeface="Courier New"/>
              <a:sym typeface="Courier New"/>
            </a:endParaRPr>
          </a:p>
          <a:p>
            <a:pPr marL="0" lvl="0" indent="0" algn="l" rtl="0">
              <a:lnSpc>
                <a:spcPct val="125714"/>
              </a:lnSpc>
              <a:spcBef>
                <a:spcPts val="0"/>
              </a:spcBef>
              <a:spcAft>
                <a:spcPts val="0"/>
              </a:spcAft>
              <a:buSzPts val="605"/>
              <a:buNone/>
            </a:pPr>
            <a:r>
              <a:rPr lang="en" sz="777">
                <a:solidFill>
                  <a:srgbClr val="BFBDB6"/>
                </a:solidFill>
                <a:highlight>
                  <a:srgbClr val="040C14"/>
                </a:highlight>
                <a:latin typeface="Courier New"/>
                <a:ea typeface="Courier New"/>
                <a:cs typeface="Courier New"/>
                <a:sym typeface="Courier New"/>
              </a:rPr>
              <a:t>    arr[</a:t>
            </a:r>
            <a:r>
              <a:rPr lang="en" sz="777">
                <a:solidFill>
                  <a:srgbClr val="D2A6FF"/>
                </a:solidFill>
                <a:highlight>
                  <a:srgbClr val="040C14"/>
                </a:highlight>
                <a:latin typeface="Courier New"/>
                <a:ea typeface="Courier New"/>
                <a:cs typeface="Courier New"/>
                <a:sym typeface="Courier New"/>
              </a:rPr>
              <a:t>0</a:t>
            </a:r>
            <a:r>
              <a:rPr lang="en" sz="777">
                <a:solidFill>
                  <a:srgbClr val="BFBDB6"/>
                </a:solidFill>
                <a:highlight>
                  <a:srgbClr val="040C14"/>
                </a:highlight>
                <a:latin typeface="Courier New"/>
                <a:ea typeface="Courier New"/>
                <a:cs typeface="Courier New"/>
                <a:sym typeface="Courier New"/>
              </a:rPr>
              <a:t>] </a:t>
            </a:r>
            <a:r>
              <a:rPr lang="en" sz="777">
                <a:solidFill>
                  <a:srgbClr val="F29668"/>
                </a:solidFill>
                <a:highlight>
                  <a:srgbClr val="040C14"/>
                </a:highlight>
                <a:latin typeface="Courier New"/>
                <a:ea typeface="Courier New"/>
                <a:cs typeface="Courier New"/>
                <a:sym typeface="Courier New"/>
              </a:rPr>
              <a:t>=</a:t>
            </a:r>
            <a:r>
              <a:rPr lang="en" sz="777">
                <a:solidFill>
                  <a:srgbClr val="BFBDB6"/>
                </a:solidFill>
                <a:highlight>
                  <a:srgbClr val="040C14"/>
                </a:highlight>
                <a:latin typeface="Courier New"/>
                <a:ea typeface="Courier New"/>
                <a:cs typeface="Courier New"/>
                <a:sym typeface="Courier New"/>
              </a:rPr>
              <a:t> acgtString[one]</a:t>
            </a:r>
            <a:endParaRPr sz="777">
              <a:solidFill>
                <a:srgbClr val="BFBDB6"/>
              </a:solidFill>
              <a:highlight>
                <a:srgbClr val="040C14"/>
              </a:highlight>
              <a:latin typeface="Courier New"/>
              <a:ea typeface="Courier New"/>
              <a:cs typeface="Courier New"/>
              <a:sym typeface="Courier New"/>
            </a:endParaRPr>
          </a:p>
          <a:p>
            <a:pPr marL="0" lvl="0" indent="0" algn="l" rtl="0">
              <a:lnSpc>
                <a:spcPct val="125714"/>
              </a:lnSpc>
              <a:spcBef>
                <a:spcPts val="0"/>
              </a:spcBef>
              <a:spcAft>
                <a:spcPts val="0"/>
              </a:spcAft>
              <a:buSzPts val="605"/>
              <a:buNone/>
            </a:pPr>
            <a:r>
              <a:rPr lang="en" sz="777">
                <a:solidFill>
                  <a:srgbClr val="BFBDB6"/>
                </a:solidFill>
                <a:highlight>
                  <a:srgbClr val="040C14"/>
                </a:highlight>
                <a:latin typeface="Courier New"/>
                <a:ea typeface="Courier New"/>
                <a:cs typeface="Courier New"/>
                <a:sym typeface="Courier New"/>
              </a:rPr>
              <a:t>    </a:t>
            </a:r>
            <a:r>
              <a:rPr lang="en" sz="777">
                <a:solidFill>
                  <a:srgbClr val="FF8F40"/>
                </a:solidFill>
                <a:highlight>
                  <a:srgbClr val="040C14"/>
                </a:highlight>
                <a:latin typeface="Courier New"/>
                <a:ea typeface="Courier New"/>
                <a:cs typeface="Courier New"/>
                <a:sym typeface="Courier New"/>
              </a:rPr>
              <a:t>for</a:t>
            </a:r>
            <a:r>
              <a:rPr lang="en" sz="777">
                <a:solidFill>
                  <a:srgbClr val="BFBDB6"/>
                </a:solidFill>
                <a:highlight>
                  <a:srgbClr val="040C14"/>
                </a:highlight>
                <a:latin typeface="Courier New"/>
                <a:ea typeface="Courier New"/>
                <a:cs typeface="Courier New"/>
                <a:sym typeface="Courier New"/>
              </a:rPr>
              <a:t> two </a:t>
            </a:r>
            <a:r>
              <a:rPr lang="en" sz="777">
                <a:solidFill>
                  <a:srgbClr val="FF8F40"/>
                </a:solidFill>
                <a:highlight>
                  <a:srgbClr val="040C14"/>
                </a:highlight>
                <a:latin typeface="Courier New"/>
                <a:ea typeface="Courier New"/>
                <a:cs typeface="Courier New"/>
                <a:sym typeface="Courier New"/>
              </a:rPr>
              <a:t>in</a:t>
            </a:r>
            <a:r>
              <a:rPr lang="en" sz="777">
                <a:solidFill>
                  <a:srgbClr val="BFBDB6"/>
                </a:solidFill>
                <a:highlight>
                  <a:srgbClr val="040C14"/>
                </a:highlight>
                <a:latin typeface="Courier New"/>
                <a:ea typeface="Courier New"/>
                <a:cs typeface="Courier New"/>
                <a:sym typeface="Courier New"/>
              </a:rPr>
              <a:t> </a:t>
            </a:r>
            <a:r>
              <a:rPr lang="en" sz="777">
                <a:solidFill>
                  <a:srgbClr val="59C2FF"/>
                </a:solidFill>
                <a:highlight>
                  <a:srgbClr val="040C14"/>
                </a:highlight>
                <a:latin typeface="Courier New"/>
                <a:ea typeface="Courier New"/>
                <a:cs typeface="Courier New"/>
                <a:sym typeface="Courier New"/>
              </a:rPr>
              <a:t>range</a:t>
            </a:r>
            <a:r>
              <a:rPr lang="en" sz="777">
                <a:solidFill>
                  <a:srgbClr val="BFBDB6"/>
                </a:solidFill>
                <a:highlight>
                  <a:srgbClr val="040C14"/>
                </a:highlight>
                <a:latin typeface="Courier New"/>
                <a:ea typeface="Courier New"/>
                <a:cs typeface="Courier New"/>
                <a:sym typeface="Courier New"/>
              </a:rPr>
              <a:t>(</a:t>
            </a:r>
            <a:r>
              <a:rPr lang="en" sz="777">
                <a:solidFill>
                  <a:srgbClr val="D2A6FF"/>
                </a:solidFill>
                <a:highlight>
                  <a:srgbClr val="040C14"/>
                </a:highlight>
                <a:latin typeface="Courier New"/>
                <a:ea typeface="Courier New"/>
                <a:cs typeface="Courier New"/>
                <a:sym typeface="Courier New"/>
              </a:rPr>
              <a:t>0</a:t>
            </a:r>
            <a:r>
              <a:rPr lang="en" sz="777">
                <a:solidFill>
                  <a:srgbClr val="BFBDB6"/>
                </a:solidFill>
                <a:highlight>
                  <a:srgbClr val="040C14"/>
                </a:highlight>
                <a:latin typeface="Courier New"/>
                <a:ea typeface="Courier New"/>
                <a:cs typeface="Courier New"/>
                <a:sym typeface="Courier New"/>
              </a:rPr>
              <a:t>,</a:t>
            </a:r>
            <a:r>
              <a:rPr lang="en" sz="777">
                <a:solidFill>
                  <a:srgbClr val="D2A6FF"/>
                </a:solidFill>
                <a:highlight>
                  <a:srgbClr val="040C14"/>
                </a:highlight>
                <a:latin typeface="Courier New"/>
                <a:ea typeface="Courier New"/>
                <a:cs typeface="Courier New"/>
                <a:sym typeface="Courier New"/>
              </a:rPr>
              <a:t>4</a:t>
            </a:r>
            <a:r>
              <a:rPr lang="en" sz="777">
                <a:solidFill>
                  <a:srgbClr val="BFBDB6"/>
                </a:solidFill>
                <a:highlight>
                  <a:srgbClr val="040C14"/>
                </a:highlight>
                <a:latin typeface="Courier New"/>
                <a:ea typeface="Courier New"/>
                <a:cs typeface="Courier New"/>
                <a:sym typeface="Courier New"/>
              </a:rPr>
              <a:t>):</a:t>
            </a:r>
            <a:endParaRPr sz="777">
              <a:solidFill>
                <a:srgbClr val="BFBDB6"/>
              </a:solidFill>
              <a:highlight>
                <a:srgbClr val="040C14"/>
              </a:highlight>
              <a:latin typeface="Courier New"/>
              <a:ea typeface="Courier New"/>
              <a:cs typeface="Courier New"/>
              <a:sym typeface="Courier New"/>
            </a:endParaRPr>
          </a:p>
          <a:p>
            <a:pPr marL="0" lvl="0" indent="0" algn="l" rtl="0">
              <a:lnSpc>
                <a:spcPct val="125714"/>
              </a:lnSpc>
              <a:spcBef>
                <a:spcPts val="0"/>
              </a:spcBef>
              <a:spcAft>
                <a:spcPts val="0"/>
              </a:spcAft>
              <a:buSzPts val="605"/>
              <a:buNone/>
            </a:pPr>
            <a:r>
              <a:rPr lang="en" sz="777">
                <a:solidFill>
                  <a:srgbClr val="BFBDB6"/>
                </a:solidFill>
                <a:highlight>
                  <a:srgbClr val="040C14"/>
                </a:highlight>
                <a:latin typeface="Courier New"/>
                <a:ea typeface="Courier New"/>
                <a:cs typeface="Courier New"/>
                <a:sym typeface="Courier New"/>
              </a:rPr>
              <a:t>        arr[</a:t>
            </a:r>
            <a:r>
              <a:rPr lang="en" sz="777">
                <a:solidFill>
                  <a:srgbClr val="D2A6FF"/>
                </a:solidFill>
                <a:highlight>
                  <a:srgbClr val="040C14"/>
                </a:highlight>
                <a:latin typeface="Courier New"/>
                <a:ea typeface="Courier New"/>
                <a:cs typeface="Courier New"/>
                <a:sym typeface="Courier New"/>
              </a:rPr>
              <a:t>1</a:t>
            </a:r>
            <a:r>
              <a:rPr lang="en" sz="777">
                <a:solidFill>
                  <a:srgbClr val="BFBDB6"/>
                </a:solidFill>
                <a:highlight>
                  <a:srgbClr val="040C14"/>
                </a:highlight>
                <a:latin typeface="Courier New"/>
                <a:ea typeface="Courier New"/>
                <a:cs typeface="Courier New"/>
                <a:sym typeface="Courier New"/>
              </a:rPr>
              <a:t>] </a:t>
            </a:r>
            <a:r>
              <a:rPr lang="en" sz="777">
                <a:solidFill>
                  <a:srgbClr val="F29668"/>
                </a:solidFill>
                <a:highlight>
                  <a:srgbClr val="040C14"/>
                </a:highlight>
                <a:latin typeface="Courier New"/>
                <a:ea typeface="Courier New"/>
                <a:cs typeface="Courier New"/>
                <a:sym typeface="Courier New"/>
              </a:rPr>
              <a:t>=</a:t>
            </a:r>
            <a:r>
              <a:rPr lang="en" sz="777">
                <a:solidFill>
                  <a:srgbClr val="BFBDB6"/>
                </a:solidFill>
                <a:highlight>
                  <a:srgbClr val="040C14"/>
                </a:highlight>
                <a:latin typeface="Courier New"/>
                <a:ea typeface="Courier New"/>
                <a:cs typeface="Courier New"/>
                <a:sym typeface="Courier New"/>
              </a:rPr>
              <a:t> acgtString[two]</a:t>
            </a:r>
            <a:endParaRPr sz="777">
              <a:solidFill>
                <a:srgbClr val="BFBDB6"/>
              </a:solidFill>
              <a:highlight>
                <a:srgbClr val="040C14"/>
              </a:highlight>
              <a:latin typeface="Courier New"/>
              <a:ea typeface="Courier New"/>
              <a:cs typeface="Courier New"/>
              <a:sym typeface="Courier New"/>
            </a:endParaRPr>
          </a:p>
          <a:p>
            <a:pPr marL="0" lvl="0" indent="0" algn="l" rtl="0">
              <a:lnSpc>
                <a:spcPct val="125714"/>
              </a:lnSpc>
              <a:spcBef>
                <a:spcPts val="0"/>
              </a:spcBef>
              <a:spcAft>
                <a:spcPts val="0"/>
              </a:spcAft>
              <a:buSzPts val="605"/>
              <a:buNone/>
            </a:pPr>
            <a:r>
              <a:rPr lang="en" sz="777">
                <a:solidFill>
                  <a:srgbClr val="BFBDB6"/>
                </a:solidFill>
                <a:highlight>
                  <a:srgbClr val="040C14"/>
                </a:highlight>
                <a:latin typeface="Courier New"/>
                <a:ea typeface="Courier New"/>
                <a:cs typeface="Courier New"/>
                <a:sym typeface="Courier New"/>
              </a:rPr>
              <a:t>        </a:t>
            </a:r>
            <a:r>
              <a:rPr lang="en" sz="777">
                <a:solidFill>
                  <a:srgbClr val="FF8F40"/>
                </a:solidFill>
                <a:highlight>
                  <a:srgbClr val="040C14"/>
                </a:highlight>
                <a:latin typeface="Courier New"/>
                <a:ea typeface="Courier New"/>
                <a:cs typeface="Courier New"/>
                <a:sym typeface="Courier New"/>
              </a:rPr>
              <a:t>for</a:t>
            </a:r>
            <a:r>
              <a:rPr lang="en" sz="777">
                <a:solidFill>
                  <a:srgbClr val="BFBDB6"/>
                </a:solidFill>
                <a:highlight>
                  <a:srgbClr val="040C14"/>
                </a:highlight>
                <a:latin typeface="Courier New"/>
                <a:ea typeface="Courier New"/>
                <a:cs typeface="Courier New"/>
                <a:sym typeface="Courier New"/>
              </a:rPr>
              <a:t> three </a:t>
            </a:r>
            <a:r>
              <a:rPr lang="en" sz="777">
                <a:solidFill>
                  <a:srgbClr val="FF8F40"/>
                </a:solidFill>
                <a:highlight>
                  <a:srgbClr val="040C14"/>
                </a:highlight>
                <a:latin typeface="Courier New"/>
                <a:ea typeface="Courier New"/>
                <a:cs typeface="Courier New"/>
                <a:sym typeface="Courier New"/>
              </a:rPr>
              <a:t>in</a:t>
            </a:r>
            <a:r>
              <a:rPr lang="en" sz="777">
                <a:solidFill>
                  <a:srgbClr val="BFBDB6"/>
                </a:solidFill>
                <a:highlight>
                  <a:srgbClr val="040C14"/>
                </a:highlight>
                <a:latin typeface="Courier New"/>
                <a:ea typeface="Courier New"/>
                <a:cs typeface="Courier New"/>
                <a:sym typeface="Courier New"/>
              </a:rPr>
              <a:t> </a:t>
            </a:r>
            <a:r>
              <a:rPr lang="en" sz="777">
                <a:solidFill>
                  <a:srgbClr val="59C2FF"/>
                </a:solidFill>
                <a:highlight>
                  <a:srgbClr val="040C14"/>
                </a:highlight>
                <a:latin typeface="Courier New"/>
                <a:ea typeface="Courier New"/>
                <a:cs typeface="Courier New"/>
                <a:sym typeface="Courier New"/>
              </a:rPr>
              <a:t>range</a:t>
            </a:r>
            <a:r>
              <a:rPr lang="en" sz="777">
                <a:solidFill>
                  <a:srgbClr val="BFBDB6"/>
                </a:solidFill>
                <a:highlight>
                  <a:srgbClr val="040C14"/>
                </a:highlight>
                <a:latin typeface="Courier New"/>
                <a:ea typeface="Courier New"/>
                <a:cs typeface="Courier New"/>
                <a:sym typeface="Courier New"/>
              </a:rPr>
              <a:t>(</a:t>
            </a:r>
            <a:r>
              <a:rPr lang="en" sz="777">
                <a:solidFill>
                  <a:srgbClr val="D2A6FF"/>
                </a:solidFill>
                <a:highlight>
                  <a:srgbClr val="040C14"/>
                </a:highlight>
                <a:latin typeface="Courier New"/>
                <a:ea typeface="Courier New"/>
                <a:cs typeface="Courier New"/>
                <a:sym typeface="Courier New"/>
              </a:rPr>
              <a:t>0</a:t>
            </a:r>
            <a:r>
              <a:rPr lang="en" sz="777">
                <a:solidFill>
                  <a:srgbClr val="BFBDB6"/>
                </a:solidFill>
                <a:highlight>
                  <a:srgbClr val="040C14"/>
                </a:highlight>
                <a:latin typeface="Courier New"/>
                <a:ea typeface="Courier New"/>
                <a:cs typeface="Courier New"/>
                <a:sym typeface="Courier New"/>
              </a:rPr>
              <a:t>,</a:t>
            </a:r>
            <a:r>
              <a:rPr lang="en" sz="777">
                <a:solidFill>
                  <a:srgbClr val="D2A6FF"/>
                </a:solidFill>
                <a:highlight>
                  <a:srgbClr val="040C14"/>
                </a:highlight>
                <a:latin typeface="Courier New"/>
                <a:ea typeface="Courier New"/>
                <a:cs typeface="Courier New"/>
                <a:sym typeface="Courier New"/>
              </a:rPr>
              <a:t>4</a:t>
            </a:r>
            <a:r>
              <a:rPr lang="en" sz="777">
                <a:solidFill>
                  <a:srgbClr val="BFBDB6"/>
                </a:solidFill>
                <a:highlight>
                  <a:srgbClr val="040C14"/>
                </a:highlight>
                <a:latin typeface="Courier New"/>
                <a:ea typeface="Courier New"/>
                <a:cs typeface="Courier New"/>
                <a:sym typeface="Courier New"/>
              </a:rPr>
              <a:t>):</a:t>
            </a:r>
            <a:endParaRPr sz="777">
              <a:solidFill>
                <a:srgbClr val="BFBDB6"/>
              </a:solidFill>
              <a:highlight>
                <a:srgbClr val="040C14"/>
              </a:highlight>
              <a:latin typeface="Courier New"/>
              <a:ea typeface="Courier New"/>
              <a:cs typeface="Courier New"/>
              <a:sym typeface="Courier New"/>
            </a:endParaRPr>
          </a:p>
          <a:p>
            <a:pPr marL="0" lvl="0" indent="0" algn="l" rtl="0">
              <a:lnSpc>
                <a:spcPct val="125714"/>
              </a:lnSpc>
              <a:spcBef>
                <a:spcPts val="0"/>
              </a:spcBef>
              <a:spcAft>
                <a:spcPts val="0"/>
              </a:spcAft>
              <a:buSzPts val="605"/>
              <a:buNone/>
            </a:pPr>
            <a:r>
              <a:rPr lang="en" sz="777">
                <a:solidFill>
                  <a:srgbClr val="BFBDB6"/>
                </a:solidFill>
                <a:highlight>
                  <a:srgbClr val="040C14"/>
                </a:highlight>
                <a:latin typeface="Courier New"/>
                <a:ea typeface="Courier New"/>
                <a:cs typeface="Courier New"/>
                <a:sym typeface="Courier New"/>
              </a:rPr>
              <a:t>            arr[</a:t>
            </a:r>
            <a:r>
              <a:rPr lang="en" sz="777">
                <a:solidFill>
                  <a:srgbClr val="D2A6FF"/>
                </a:solidFill>
                <a:highlight>
                  <a:srgbClr val="040C14"/>
                </a:highlight>
                <a:latin typeface="Courier New"/>
                <a:ea typeface="Courier New"/>
                <a:cs typeface="Courier New"/>
                <a:sym typeface="Courier New"/>
              </a:rPr>
              <a:t>2</a:t>
            </a:r>
            <a:r>
              <a:rPr lang="en" sz="777">
                <a:solidFill>
                  <a:srgbClr val="BFBDB6"/>
                </a:solidFill>
                <a:highlight>
                  <a:srgbClr val="040C14"/>
                </a:highlight>
                <a:latin typeface="Courier New"/>
                <a:ea typeface="Courier New"/>
                <a:cs typeface="Courier New"/>
                <a:sym typeface="Courier New"/>
              </a:rPr>
              <a:t>] </a:t>
            </a:r>
            <a:r>
              <a:rPr lang="en" sz="777">
                <a:solidFill>
                  <a:srgbClr val="F29668"/>
                </a:solidFill>
                <a:highlight>
                  <a:srgbClr val="040C14"/>
                </a:highlight>
                <a:latin typeface="Courier New"/>
                <a:ea typeface="Courier New"/>
                <a:cs typeface="Courier New"/>
                <a:sym typeface="Courier New"/>
              </a:rPr>
              <a:t>=</a:t>
            </a:r>
            <a:r>
              <a:rPr lang="en" sz="777">
                <a:solidFill>
                  <a:srgbClr val="BFBDB6"/>
                </a:solidFill>
                <a:highlight>
                  <a:srgbClr val="040C14"/>
                </a:highlight>
                <a:latin typeface="Courier New"/>
                <a:ea typeface="Courier New"/>
                <a:cs typeface="Courier New"/>
                <a:sym typeface="Courier New"/>
              </a:rPr>
              <a:t> acgtString[three]</a:t>
            </a:r>
            <a:endParaRPr sz="777">
              <a:solidFill>
                <a:srgbClr val="BFBDB6"/>
              </a:solidFill>
              <a:highlight>
                <a:srgbClr val="040C14"/>
              </a:highlight>
              <a:latin typeface="Courier New"/>
              <a:ea typeface="Courier New"/>
              <a:cs typeface="Courier New"/>
              <a:sym typeface="Courier New"/>
            </a:endParaRPr>
          </a:p>
          <a:p>
            <a:pPr marL="0" lvl="0" indent="0" algn="l" rtl="0">
              <a:lnSpc>
                <a:spcPct val="125714"/>
              </a:lnSpc>
              <a:spcBef>
                <a:spcPts val="0"/>
              </a:spcBef>
              <a:spcAft>
                <a:spcPts val="0"/>
              </a:spcAft>
              <a:buSzPts val="605"/>
              <a:buNone/>
            </a:pPr>
            <a:r>
              <a:rPr lang="en" sz="777">
                <a:solidFill>
                  <a:srgbClr val="BFBDB6"/>
                </a:solidFill>
                <a:highlight>
                  <a:srgbClr val="040C14"/>
                </a:highlight>
                <a:latin typeface="Courier New"/>
                <a:ea typeface="Courier New"/>
                <a:cs typeface="Courier New"/>
                <a:sym typeface="Courier New"/>
              </a:rPr>
              <a:t>            </a:t>
            </a:r>
            <a:r>
              <a:rPr lang="en" sz="777">
                <a:solidFill>
                  <a:srgbClr val="FF8F40"/>
                </a:solidFill>
                <a:highlight>
                  <a:srgbClr val="040C14"/>
                </a:highlight>
                <a:latin typeface="Courier New"/>
                <a:ea typeface="Courier New"/>
                <a:cs typeface="Courier New"/>
                <a:sym typeface="Courier New"/>
              </a:rPr>
              <a:t>for</a:t>
            </a:r>
            <a:r>
              <a:rPr lang="en" sz="777">
                <a:solidFill>
                  <a:srgbClr val="BFBDB6"/>
                </a:solidFill>
                <a:highlight>
                  <a:srgbClr val="040C14"/>
                </a:highlight>
                <a:latin typeface="Courier New"/>
                <a:ea typeface="Courier New"/>
                <a:cs typeface="Courier New"/>
                <a:sym typeface="Courier New"/>
              </a:rPr>
              <a:t> four </a:t>
            </a:r>
            <a:r>
              <a:rPr lang="en" sz="777">
                <a:solidFill>
                  <a:srgbClr val="FF8F40"/>
                </a:solidFill>
                <a:highlight>
                  <a:srgbClr val="040C14"/>
                </a:highlight>
                <a:latin typeface="Courier New"/>
                <a:ea typeface="Courier New"/>
                <a:cs typeface="Courier New"/>
                <a:sym typeface="Courier New"/>
              </a:rPr>
              <a:t>in</a:t>
            </a:r>
            <a:r>
              <a:rPr lang="en" sz="777">
                <a:solidFill>
                  <a:srgbClr val="BFBDB6"/>
                </a:solidFill>
                <a:highlight>
                  <a:srgbClr val="040C14"/>
                </a:highlight>
                <a:latin typeface="Courier New"/>
                <a:ea typeface="Courier New"/>
                <a:cs typeface="Courier New"/>
                <a:sym typeface="Courier New"/>
              </a:rPr>
              <a:t> </a:t>
            </a:r>
            <a:r>
              <a:rPr lang="en" sz="777">
                <a:solidFill>
                  <a:srgbClr val="59C2FF"/>
                </a:solidFill>
                <a:highlight>
                  <a:srgbClr val="040C14"/>
                </a:highlight>
                <a:latin typeface="Courier New"/>
                <a:ea typeface="Courier New"/>
                <a:cs typeface="Courier New"/>
                <a:sym typeface="Courier New"/>
              </a:rPr>
              <a:t>range</a:t>
            </a:r>
            <a:r>
              <a:rPr lang="en" sz="777">
                <a:solidFill>
                  <a:srgbClr val="BFBDB6"/>
                </a:solidFill>
                <a:highlight>
                  <a:srgbClr val="040C14"/>
                </a:highlight>
                <a:latin typeface="Courier New"/>
                <a:ea typeface="Courier New"/>
                <a:cs typeface="Courier New"/>
                <a:sym typeface="Courier New"/>
              </a:rPr>
              <a:t>(</a:t>
            </a:r>
            <a:r>
              <a:rPr lang="en" sz="777">
                <a:solidFill>
                  <a:srgbClr val="D2A6FF"/>
                </a:solidFill>
                <a:highlight>
                  <a:srgbClr val="040C14"/>
                </a:highlight>
                <a:latin typeface="Courier New"/>
                <a:ea typeface="Courier New"/>
                <a:cs typeface="Courier New"/>
                <a:sym typeface="Courier New"/>
              </a:rPr>
              <a:t>0</a:t>
            </a:r>
            <a:r>
              <a:rPr lang="en" sz="777">
                <a:solidFill>
                  <a:srgbClr val="BFBDB6"/>
                </a:solidFill>
                <a:highlight>
                  <a:srgbClr val="040C14"/>
                </a:highlight>
                <a:latin typeface="Courier New"/>
                <a:ea typeface="Courier New"/>
                <a:cs typeface="Courier New"/>
                <a:sym typeface="Courier New"/>
              </a:rPr>
              <a:t>,</a:t>
            </a:r>
            <a:r>
              <a:rPr lang="en" sz="777">
                <a:solidFill>
                  <a:srgbClr val="D2A6FF"/>
                </a:solidFill>
                <a:highlight>
                  <a:srgbClr val="040C14"/>
                </a:highlight>
                <a:latin typeface="Courier New"/>
                <a:ea typeface="Courier New"/>
                <a:cs typeface="Courier New"/>
                <a:sym typeface="Courier New"/>
              </a:rPr>
              <a:t>4</a:t>
            </a:r>
            <a:r>
              <a:rPr lang="en" sz="777">
                <a:solidFill>
                  <a:srgbClr val="BFBDB6"/>
                </a:solidFill>
                <a:highlight>
                  <a:srgbClr val="040C14"/>
                </a:highlight>
                <a:latin typeface="Courier New"/>
                <a:ea typeface="Courier New"/>
                <a:cs typeface="Courier New"/>
                <a:sym typeface="Courier New"/>
              </a:rPr>
              <a:t>):</a:t>
            </a:r>
            <a:endParaRPr sz="777">
              <a:solidFill>
                <a:srgbClr val="BFBDB6"/>
              </a:solidFill>
              <a:highlight>
                <a:srgbClr val="040C14"/>
              </a:highlight>
              <a:latin typeface="Courier New"/>
              <a:ea typeface="Courier New"/>
              <a:cs typeface="Courier New"/>
              <a:sym typeface="Courier New"/>
            </a:endParaRPr>
          </a:p>
          <a:p>
            <a:pPr marL="0" lvl="0" indent="0" algn="l" rtl="0">
              <a:lnSpc>
                <a:spcPct val="125714"/>
              </a:lnSpc>
              <a:spcBef>
                <a:spcPts val="0"/>
              </a:spcBef>
              <a:spcAft>
                <a:spcPts val="0"/>
              </a:spcAft>
              <a:buSzPts val="605"/>
              <a:buNone/>
            </a:pPr>
            <a:r>
              <a:rPr lang="en" sz="777">
                <a:solidFill>
                  <a:srgbClr val="BFBDB6"/>
                </a:solidFill>
                <a:highlight>
                  <a:srgbClr val="040C14"/>
                </a:highlight>
                <a:latin typeface="Courier New"/>
                <a:ea typeface="Courier New"/>
                <a:cs typeface="Courier New"/>
                <a:sym typeface="Courier New"/>
              </a:rPr>
              <a:t>                arr[</a:t>
            </a:r>
            <a:r>
              <a:rPr lang="en" sz="777">
                <a:solidFill>
                  <a:srgbClr val="D2A6FF"/>
                </a:solidFill>
                <a:highlight>
                  <a:srgbClr val="040C14"/>
                </a:highlight>
                <a:latin typeface="Courier New"/>
                <a:ea typeface="Courier New"/>
                <a:cs typeface="Courier New"/>
                <a:sym typeface="Courier New"/>
              </a:rPr>
              <a:t>3</a:t>
            </a:r>
            <a:r>
              <a:rPr lang="en" sz="777">
                <a:solidFill>
                  <a:srgbClr val="BFBDB6"/>
                </a:solidFill>
                <a:highlight>
                  <a:srgbClr val="040C14"/>
                </a:highlight>
                <a:latin typeface="Courier New"/>
                <a:ea typeface="Courier New"/>
                <a:cs typeface="Courier New"/>
                <a:sym typeface="Courier New"/>
              </a:rPr>
              <a:t>] </a:t>
            </a:r>
            <a:r>
              <a:rPr lang="en" sz="777">
                <a:solidFill>
                  <a:srgbClr val="F29668"/>
                </a:solidFill>
                <a:highlight>
                  <a:srgbClr val="040C14"/>
                </a:highlight>
                <a:latin typeface="Courier New"/>
                <a:ea typeface="Courier New"/>
                <a:cs typeface="Courier New"/>
                <a:sym typeface="Courier New"/>
              </a:rPr>
              <a:t>=</a:t>
            </a:r>
            <a:r>
              <a:rPr lang="en" sz="777">
                <a:solidFill>
                  <a:srgbClr val="BFBDB6"/>
                </a:solidFill>
                <a:highlight>
                  <a:srgbClr val="040C14"/>
                </a:highlight>
                <a:latin typeface="Courier New"/>
                <a:ea typeface="Courier New"/>
                <a:cs typeface="Courier New"/>
                <a:sym typeface="Courier New"/>
              </a:rPr>
              <a:t> acgtString[four]</a:t>
            </a:r>
            <a:endParaRPr sz="777">
              <a:solidFill>
                <a:srgbClr val="BFBDB6"/>
              </a:solidFill>
              <a:highlight>
                <a:srgbClr val="040C14"/>
              </a:highlight>
              <a:latin typeface="Courier New"/>
              <a:ea typeface="Courier New"/>
              <a:cs typeface="Courier New"/>
              <a:sym typeface="Courier New"/>
            </a:endParaRPr>
          </a:p>
          <a:p>
            <a:pPr marL="0" lvl="0" indent="0" algn="l" rtl="0">
              <a:lnSpc>
                <a:spcPct val="125714"/>
              </a:lnSpc>
              <a:spcBef>
                <a:spcPts val="0"/>
              </a:spcBef>
              <a:spcAft>
                <a:spcPts val="0"/>
              </a:spcAft>
              <a:buSzPts val="605"/>
              <a:buNone/>
            </a:pPr>
            <a:r>
              <a:rPr lang="en" sz="777">
                <a:solidFill>
                  <a:srgbClr val="BFBDB6"/>
                </a:solidFill>
                <a:highlight>
                  <a:srgbClr val="040C14"/>
                </a:highlight>
                <a:latin typeface="Courier New"/>
                <a:ea typeface="Courier New"/>
                <a:cs typeface="Courier New"/>
                <a:sym typeface="Courier New"/>
              </a:rPr>
              <a:t>                tempString </a:t>
            </a:r>
            <a:r>
              <a:rPr lang="en" sz="777">
                <a:solidFill>
                  <a:srgbClr val="F29668"/>
                </a:solidFill>
                <a:highlight>
                  <a:srgbClr val="040C14"/>
                </a:highlight>
                <a:latin typeface="Courier New"/>
                <a:ea typeface="Courier New"/>
                <a:cs typeface="Courier New"/>
                <a:sym typeface="Courier New"/>
              </a:rPr>
              <a:t>=</a:t>
            </a:r>
            <a:r>
              <a:rPr lang="en" sz="777">
                <a:solidFill>
                  <a:srgbClr val="BFBDB6"/>
                </a:solidFill>
                <a:highlight>
                  <a:srgbClr val="040C14"/>
                </a:highlight>
                <a:latin typeface="Courier New"/>
                <a:ea typeface="Courier New"/>
                <a:cs typeface="Courier New"/>
                <a:sym typeface="Courier New"/>
              </a:rPr>
              <a:t> </a:t>
            </a:r>
            <a:r>
              <a:rPr lang="en" sz="777">
                <a:solidFill>
                  <a:srgbClr val="AAD94C"/>
                </a:solidFill>
                <a:highlight>
                  <a:srgbClr val="040C14"/>
                </a:highlight>
                <a:latin typeface="Courier New"/>
                <a:ea typeface="Courier New"/>
                <a:cs typeface="Courier New"/>
                <a:sym typeface="Courier New"/>
              </a:rPr>
              <a:t>""</a:t>
            </a:r>
            <a:endParaRPr sz="777">
              <a:solidFill>
                <a:srgbClr val="AAD94C"/>
              </a:solidFill>
              <a:highlight>
                <a:srgbClr val="040C14"/>
              </a:highlight>
              <a:latin typeface="Courier New"/>
              <a:ea typeface="Courier New"/>
              <a:cs typeface="Courier New"/>
              <a:sym typeface="Courier New"/>
            </a:endParaRPr>
          </a:p>
          <a:p>
            <a:pPr marL="0" lvl="0" indent="0" algn="l" rtl="0">
              <a:lnSpc>
                <a:spcPct val="125714"/>
              </a:lnSpc>
              <a:spcBef>
                <a:spcPts val="0"/>
              </a:spcBef>
              <a:spcAft>
                <a:spcPts val="0"/>
              </a:spcAft>
              <a:buSzPts val="605"/>
              <a:buNone/>
            </a:pPr>
            <a:r>
              <a:rPr lang="en" sz="777">
                <a:solidFill>
                  <a:srgbClr val="BFBDB6"/>
                </a:solidFill>
                <a:highlight>
                  <a:srgbClr val="040C14"/>
                </a:highlight>
                <a:latin typeface="Courier New"/>
                <a:ea typeface="Courier New"/>
                <a:cs typeface="Courier New"/>
                <a:sym typeface="Courier New"/>
              </a:rPr>
              <a:t>                </a:t>
            </a:r>
            <a:r>
              <a:rPr lang="en" sz="777">
                <a:solidFill>
                  <a:srgbClr val="FF8F40"/>
                </a:solidFill>
                <a:highlight>
                  <a:srgbClr val="040C14"/>
                </a:highlight>
                <a:latin typeface="Courier New"/>
                <a:ea typeface="Courier New"/>
                <a:cs typeface="Courier New"/>
                <a:sym typeface="Courier New"/>
              </a:rPr>
              <a:t>for</a:t>
            </a:r>
            <a:r>
              <a:rPr lang="en" sz="777">
                <a:solidFill>
                  <a:srgbClr val="BFBDB6"/>
                </a:solidFill>
                <a:highlight>
                  <a:srgbClr val="040C14"/>
                </a:highlight>
                <a:latin typeface="Courier New"/>
                <a:ea typeface="Courier New"/>
                <a:cs typeface="Courier New"/>
                <a:sym typeface="Courier New"/>
              </a:rPr>
              <a:t> i </a:t>
            </a:r>
            <a:r>
              <a:rPr lang="en" sz="777">
                <a:solidFill>
                  <a:srgbClr val="FF8F40"/>
                </a:solidFill>
                <a:highlight>
                  <a:srgbClr val="040C14"/>
                </a:highlight>
                <a:latin typeface="Courier New"/>
                <a:ea typeface="Courier New"/>
                <a:cs typeface="Courier New"/>
                <a:sym typeface="Courier New"/>
              </a:rPr>
              <a:t>in</a:t>
            </a:r>
            <a:r>
              <a:rPr lang="en" sz="777">
                <a:solidFill>
                  <a:srgbClr val="BFBDB6"/>
                </a:solidFill>
                <a:highlight>
                  <a:srgbClr val="040C14"/>
                </a:highlight>
                <a:latin typeface="Courier New"/>
                <a:ea typeface="Courier New"/>
                <a:cs typeface="Courier New"/>
                <a:sym typeface="Courier New"/>
              </a:rPr>
              <a:t> </a:t>
            </a:r>
            <a:r>
              <a:rPr lang="en" sz="777">
                <a:solidFill>
                  <a:srgbClr val="59C2FF"/>
                </a:solidFill>
                <a:highlight>
                  <a:srgbClr val="040C14"/>
                </a:highlight>
                <a:latin typeface="Courier New"/>
                <a:ea typeface="Courier New"/>
                <a:cs typeface="Courier New"/>
                <a:sym typeface="Courier New"/>
              </a:rPr>
              <a:t>range</a:t>
            </a:r>
            <a:r>
              <a:rPr lang="en" sz="777">
                <a:solidFill>
                  <a:srgbClr val="BFBDB6"/>
                </a:solidFill>
                <a:highlight>
                  <a:srgbClr val="040C14"/>
                </a:highlight>
                <a:latin typeface="Courier New"/>
                <a:ea typeface="Courier New"/>
                <a:cs typeface="Courier New"/>
                <a:sym typeface="Courier New"/>
              </a:rPr>
              <a:t>(</a:t>
            </a:r>
            <a:r>
              <a:rPr lang="en" sz="777">
                <a:solidFill>
                  <a:srgbClr val="D2A6FF"/>
                </a:solidFill>
                <a:highlight>
                  <a:srgbClr val="040C14"/>
                </a:highlight>
                <a:latin typeface="Courier New"/>
                <a:ea typeface="Courier New"/>
                <a:cs typeface="Courier New"/>
                <a:sym typeface="Courier New"/>
              </a:rPr>
              <a:t>0</a:t>
            </a:r>
            <a:r>
              <a:rPr lang="en" sz="777">
                <a:solidFill>
                  <a:srgbClr val="BFBDB6"/>
                </a:solidFill>
                <a:highlight>
                  <a:srgbClr val="040C14"/>
                </a:highlight>
                <a:latin typeface="Courier New"/>
                <a:ea typeface="Courier New"/>
                <a:cs typeface="Courier New"/>
                <a:sym typeface="Courier New"/>
              </a:rPr>
              <a:t>,</a:t>
            </a:r>
            <a:r>
              <a:rPr lang="en" sz="777">
                <a:solidFill>
                  <a:srgbClr val="D2A6FF"/>
                </a:solidFill>
                <a:highlight>
                  <a:srgbClr val="040C14"/>
                </a:highlight>
                <a:latin typeface="Courier New"/>
                <a:ea typeface="Courier New"/>
                <a:cs typeface="Courier New"/>
                <a:sym typeface="Courier New"/>
              </a:rPr>
              <a:t>4</a:t>
            </a:r>
            <a:r>
              <a:rPr lang="en" sz="777">
                <a:solidFill>
                  <a:srgbClr val="BFBDB6"/>
                </a:solidFill>
                <a:highlight>
                  <a:srgbClr val="040C14"/>
                </a:highlight>
                <a:latin typeface="Courier New"/>
                <a:ea typeface="Courier New"/>
                <a:cs typeface="Courier New"/>
                <a:sym typeface="Courier New"/>
              </a:rPr>
              <a:t>):</a:t>
            </a:r>
            <a:endParaRPr sz="777">
              <a:solidFill>
                <a:srgbClr val="BFBDB6"/>
              </a:solidFill>
              <a:highlight>
                <a:srgbClr val="040C14"/>
              </a:highlight>
              <a:latin typeface="Courier New"/>
              <a:ea typeface="Courier New"/>
              <a:cs typeface="Courier New"/>
              <a:sym typeface="Courier New"/>
            </a:endParaRPr>
          </a:p>
          <a:p>
            <a:pPr marL="0" lvl="0" indent="0" algn="l" rtl="0">
              <a:lnSpc>
                <a:spcPct val="125714"/>
              </a:lnSpc>
              <a:spcBef>
                <a:spcPts val="0"/>
              </a:spcBef>
              <a:spcAft>
                <a:spcPts val="0"/>
              </a:spcAft>
              <a:buSzPts val="605"/>
              <a:buNone/>
            </a:pPr>
            <a:r>
              <a:rPr lang="en" sz="777">
                <a:solidFill>
                  <a:srgbClr val="BFBDB6"/>
                </a:solidFill>
                <a:highlight>
                  <a:srgbClr val="040C14"/>
                </a:highlight>
                <a:latin typeface="Courier New"/>
                <a:ea typeface="Courier New"/>
                <a:cs typeface="Courier New"/>
                <a:sym typeface="Courier New"/>
              </a:rPr>
              <a:t>                    tempString </a:t>
            </a:r>
            <a:r>
              <a:rPr lang="en" sz="777">
                <a:solidFill>
                  <a:srgbClr val="F29668"/>
                </a:solidFill>
                <a:highlight>
                  <a:srgbClr val="040C14"/>
                </a:highlight>
                <a:latin typeface="Courier New"/>
                <a:ea typeface="Courier New"/>
                <a:cs typeface="Courier New"/>
                <a:sym typeface="Courier New"/>
              </a:rPr>
              <a:t>=</a:t>
            </a:r>
            <a:r>
              <a:rPr lang="en" sz="777">
                <a:solidFill>
                  <a:srgbClr val="BFBDB6"/>
                </a:solidFill>
                <a:highlight>
                  <a:srgbClr val="040C14"/>
                </a:highlight>
                <a:latin typeface="Courier New"/>
                <a:ea typeface="Courier New"/>
                <a:cs typeface="Courier New"/>
                <a:sym typeface="Courier New"/>
              </a:rPr>
              <a:t> tempString </a:t>
            </a:r>
            <a:r>
              <a:rPr lang="en" sz="777">
                <a:solidFill>
                  <a:srgbClr val="F29668"/>
                </a:solidFill>
                <a:highlight>
                  <a:srgbClr val="040C14"/>
                </a:highlight>
                <a:latin typeface="Courier New"/>
                <a:ea typeface="Courier New"/>
                <a:cs typeface="Courier New"/>
                <a:sym typeface="Courier New"/>
              </a:rPr>
              <a:t>+</a:t>
            </a:r>
            <a:r>
              <a:rPr lang="en" sz="777">
                <a:solidFill>
                  <a:srgbClr val="BFBDB6"/>
                </a:solidFill>
                <a:highlight>
                  <a:srgbClr val="040C14"/>
                </a:highlight>
                <a:latin typeface="Courier New"/>
                <a:ea typeface="Courier New"/>
                <a:cs typeface="Courier New"/>
                <a:sym typeface="Courier New"/>
              </a:rPr>
              <a:t> arr[i]</a:t>
            </a:r>
            <a:endParaRPr sz="777">
              <a:solidFill>
                <a:srgbClr val="BFBDB6"/>
              </a:solidFill>
              <a:highlight>
                <a:srgbClr val="040C14"/>
              </a:highlight>
              <a:latin typeface="Courier New"/>
              <a:ea typeface="Courier New"/>
              <a:cs typeface="Courier New"/>
              <a:sym typeface="Courier New"/>
            </a:endParaRPr>
          </a:p>
          <a:p>
            <a:pPr marL="0" lvl="0" indent="0" algn="l" rtl="0">
              <a:lnSpc>
                <a:spcPct val="125714"/>
              </a:lnSpc>
              <a:spcBef>
                <a:spcPts val="0"/>
              </a:spcBef>
              <a:spcAft>
                <a:spcPts val="0"/>
              </a:spcAft>
              <a:buSzPts val="605"/>
              <a:buNone/>
            </a:pPr>
            <a:r>
              <a:rPr lang="en" sz="777">
                <a:solidFill>
                  <a:srgbClr val="BFBDB6"/>
                </a:solidFill>
                <a:highlight>
                  <a:srgbClr val="040C14"/>
                </a:highlight>
                <a:latin typeface="Courier New"/>
                <a:ea typeface="Courier New"/>
                <a:cs typeface="Courier New"/>
                <a:sym typeface="Courier New"/>
              </a:rPr>
              <a:t>                </a:t>
            </a:r>
            <a:r>
              <a:rPr lang="en" sz="777" i="1">
                <a:solidFill>
                  <a:srgbClr val="ACB6BF"/>
                </a:solidFill>
                <a:highlight>
                  <a:srgbClr val="040C14"/>
                </a:highlight>
                <a:latin typeface="Courier New"/>
                <a:ea typeface="Courier New"/>
                <a:cs typeface="Courier New"/>
                <a:sym typeface="Courier New"/>
              </a:rPr>
              <a:t># print(tempString)</a:t>
            </a:r>
            <a:endParaRPr sz="777" i="1">
              <a:solidFill>
                <a:srgbClr val="ACB6BF"/>
              </a:solidFill>
              <a:highlight>
                <a:srgbClr val="040C14"/>
              </a:highlight>
              <a:latin typeface="Courier New"/>
              <a:ea typeface="Courier New"/>
              <a:cs typeface="Courier New"/>
              <a:sym typeface="Courier New"/>
            </a:endParaRPr>
          </a:p>
          <a:p>
            <a:pPr marL="0" lvl="0" indent="0" algn="l" rtl="0">
              <a:lnSpc>
                <a:spcPct val="125714"/>
              </a:lnSpc>
              <a:spcBef>
                <a:spcPts val="0"/>
              </a:spcBef>
              <a:spcAft>
                <a:spcPts val="0"/>
              </a:spcAft>
              <a:buSzPts val="605"/>
              <a:buNone/>
            </a:pPr>
            <a:r>
              <a:rPr lang="en" sz="777">
                <a:solidFill>
                  <a:srgbClr val="BFBDB6"/>
                </a:solidFill>
                <a:highlight>
                  <a:srgbClr val="040C14"/>
                </a:highlight>
                <a:latin typeface="Courier New"/>
                <a:ea typeface="Courier New"/>
                <a:cs typeface="Courier New"/>
                <a:sym typeface="Courier New"/>
              </a:rPr>
              <a:t>                lst.</a:t>
            </a:r>
            <a:r>
              <a:rPr lang="en" sz="777">
                <a:solidFill>
                  <a:srgbClr val="FFB454"/>
                </a:solidFill>
                <a:highlight>
                  <a:srgbClr val="040C14"/>
                </a:highlight>
                <a:latin typeface="Courier New"/>
                <a:ea typeface="Courier New"/>
                <a:cs typeface="Courier New"/>
                <a:sym typeface="Courier New"/>
              </a:rPr>
              <a:t>append</a:t>
            </a:r>
            <a:r>
              <a:rPr lang="en" sz="777">
                <a:solidFill>
                  <a:srgbClr val="BFBDB6"/>
                </a:solidFill>
                <a:highlight>
                  <a:srgbClr val="040C14"/>
                </a:highlight>
                <a:latin typeface="Courier New"/>
                <a:ea typeface="Courier New"/>
                <a:cs typeface="Courier New"/>
                <a:sym typeface="Courier New"/>
              </a:rPr>
              <a:t>(tempString)</a:t>
            </a:r>
            <a:endParaRPr sz="777">
              <a:solidFill>
                <a:srgbClr val="BFBDB6"/>
              </a:solidFill>
              <a:highlight>
                <a:srgbClr val="040C14"/>
              </a:highlight>
              <a:latin typeface="Courier New"/>
              <a:ea typeface="Courier New"/>
              <a:cs typeface="Courier New"/>
              <a:sym typeface="Courier New"/>
            </a:endParaRPr>
          </a:p>
          <a:p>
            <a:pPr marL="0" lvl="0" indent="0" algn="l" rtl="0">
              <a:lnSpc>
                <a:spcPct val="125714"/>
              </a:lnSpc>
              <a:spcBef>
                <a:spcPts val="0"/>
              </a:spcBef>
              <a:spcAft>
                <a:spcPts val="0"/>
              </a:spcAft>
              <a:buSzPts val="605"/>
              <a:buNone/>
            </a:pPr>
            <a:endParaRPr sz="777">
              <a:solidFill>
                <a:srgbClr val="BFBDB6"/>
              </a:solidFill>
              <a:highlight>
                <a:srgbClr val="040C14"/>
              </a:highlight>
              <a:latin typeface="Courier New"/>
              <a:ea typeface="Courier New"/>
              <a:cs typeface="Courier New"/>
              <a:sym typeface="Courier New"/>
            </a:endParaRPr>
          </a:p>
          <a:p>
            <a:pPr marL="0" lvl="0" indent="0" algn="l" rtl="0">
              <a:lnSpc>
                <a:spcPct val="125714"/>
              </a:lnSpc>
              <a:spcBef>
                <a:spcPts val="0"/>
              </a:spcBef>
              <a:spcAft>
                <a:spcPts val="0"/>
              </a:spcAft>
              <a:buSzPts val="605"/>
              <a:buNone/>
            </a:pPr>
            <a:r>
              <a:rPr lang="en" sz="777">
                <a:solidFill>
                  <a:srgbClr val="FFB454"/>
                </a:solidFill>
                <a:highlight>
                  <a:srgbClr val="040C14"/>
                </a:highlight>
                <a:latin typeface="Courier New"/>
                <a:ea typeface="Courier New"/>
                <a:cs typeface="Courier New"/>
                <a:sym typeface="Courier New"/>
              </a:rPr>
              <a:t>print</a:t>
            </a:r>
            <a:r>
              <a:rPr lang="en" sz="777">
                <a:solidFill>
                  <a:srgbClr val="BFBDB6"/>
                </a:solidFill>
                <a:highlight>
                  <a:srgbClr val="040C14"/>
                </a:highlight>
                <a:latin typeface="Courier New"/>
                <a:ea typeface="Courier New"/>
                <a:cs typeface="Courier New"/>
                <a:sym typeface="Courier New"/>
              </a:rPr>
              <a:t>(lst)</a:t>
            </a:r>
            <a:endParaRPr sz="777">
              <a:solidFill>
                <a:srgbClr val="BFBDB6"/>
              </a:solidFill>
              <a:highlight>
                <a:srgbClr val="040C14"/>
              </a:highlight>
              <a:latin typeface="Courier New"/>
              <a:ea typeface="Courier New"/>
              <a:cs typeface="Courier New"/>
              <a:sym typeface="Courier New"/>
            </a:endParaRPr>
          </a:p>
          <a:p>
            <a:pPr marL="0" lvl="0" indent="0" algn="l" rtl="0">
              <a:lnSpc>
                <a:spcPct val="105000"/>
              </a:lnSpc>
              <a:spcBef>
                <a:spcPts val="0"/>
              </a:spcBef>
              <a:spcAft>
                <a:spcPts val="1200"/>
              </a:spcAft>
              <a:buSzPts val="605"/>
              <a:buNone/>
            </a:pPr>
            <a:endParaRPr sz="914">
              <a:highlight>
                <a:srgbClr val="040C14"/>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Output for n=4(256 strings)</a:t>
            </a:r>
            <a:endParaRPr/>
          </a:p>
        </p:txBody>
      </p:sp>
      <p:sp>
        <p:nvSpPr>
          <p:cNvPr id="167" name="Google Shape;167;p27"/>
          <p:cNvSpPr txBox="1">
            <a:spLocks noGrp="1"/>
          </p:cNvSpPr>
          <p:nvPr>
            <p:ph type="body" idx="1"/>
          </p:nvPr>
        </p:nvSpPr>
        <p:spPr>
          <a:xfrm>
            <a:off x="1297500" y="1567550"/>
            <a:ext cx="7391100" cy="33390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sz="1571"/>
              <a:t>['AAAA', 'AAAC', 'AAAG', 'AAAT', 'AACA', 'AACC', 'AACG', 'AACT', 'AAGA', 'AAGC', 'AAGG', 'AAGT', 'AATA', 'AATC', 'AATG', 'AATT', 'ACAA', 'ACAC', 'ACAG', 'ACAT', 'ACCA', 'ACCC', 'ACCG', 'ACCT', 'ACGA', 'ACGC', 'ACGG', 'ACGT', 'ACTA', 'ACTC', 'ACTG', 'ACTT', 'AGAA', 'AGAC', 'AGAG', 'AGAT', 'AGCA', 'AGCC', 'AGCG', 'AGCT', 'AGGA', 'AGGC', 'AGGG', 'AGGT', 'AGTA', 'AGTC', 'AGTG', 'AGTT', 'ATAA', 'ATAC', 'ATAG', 'ATAT', 'ATCA', 'ATCC', 'ATCG', 'ATCT', 'ATGA', 'ATGC', 'ATGG', 'ATGT', 'ATTA', 'ATTC', 'ATTG', 'ATTT', 'CAAA', 'CAAC', 'CAAG', 'CAAT', 'CACA', 'CACC', 'CACG', 'CACT', 'CAGA', 'CAGC', 'CAGG', 'CAGT', 'CATA', 'CATC', 'CATG', 'CATT', 'CCAA', 'CCAC', 'CCAG', 'CCAT', 'CCCA', 'CCCC', 'CCCG', 'CCCT', 'CCGA', 'CCGC', 'CCGG', 'CCGT', 'CCTA', 'CCTC', 'CCTG', 'CCTT', 'CGAA', 'CGAC', 'CGAG', 'CGAT', 'CGCA', 'CGCC', 'CGCG', 'CGCT', 'CGGA', 'CGGC', 'CGGG', 'CGGT', 'CGTA', 'CGTC', 'CGTG', 'CGTT', 'CTAA', 'CTAC', 'CTAG', 'CTAT', 'CTCA', 'CTCC', 'CTCG', 'CTCT', 'CTGA', 'CTGC', 'CTGG', 'CTGT', 'CTTA', 'CTTC', 'CTTG', 'CTTT', 'GAAA', 'GAAC', 'GAAG', 'GAAT', 'GACA', 'GACC', 'GACG', 'GACT', 'GAGA', 'GAGC', 'GAGG', 'GAGT', 'GATA', 'GATC', 'GATG', 'GATT', 'GCAA', 'GCAC', 'GCAG', 'GCAT', 'GCCA', 'GCCC', 'GCCG', 'GCCT', 'GCGA', 'GCGC', 'GCGG', 'GCGT', 'GCTA', 'GCTC', 'GCTG', 'GCTT', 'GGAA', 'GGAC', 'GGAG', 'GGAT', 'GGCA', 'GGCC', 'GGCG', 'GGCT', 'GGGA', 'GGGC', 'GGGG', 'GGGT', 'GGTA', 'GGTC', 'GGTG', 'GGTT', 'GTAA', 'GTAC', 'GTAG', 'GTAT', 'GTCA', 'GTCC', 'GTCG', 'GTCT', 'GTGA', 'GTGC', 'GTGG', 'GTGT', 'GTTA', 'GTTC', 'GTTG', 'GTTT', 'TAAA', 'TAAC', 'TAAG', 'TAAT', 'TACA', 'TACC', 'TACG', 'TACT', 'TAGA', 'TAGC', 'TAGG', 'TAGT', 'TATA', 'TATC', 'TATG', 'TATT', 'TCAA', 'TCAC', 'TCAG', 'TCAT', 'TCCA', 'TCCC', 'TCCG', 'TCCT', 'TCGA', 'TCGC', 'TCGG', 'TCGT', 'TCTA', 'TCTC', 'TCTG', 'TCTT', 'TGAA', 'TGAC', 'TGAG', 'TGAT', 'TGCA', 'TGCC', 'TGCG', 'TGCT', 'TGGA', 'TGGC', 'TGGG', 'TGGT', 'TGTA', 'TGTC', 'TGTG', 'TGTT', 'TTAA', 'TTAC', 'TTAG', 'TTAT', 'TTCA', 'TTCC', 'TTCG', 'TTCT', 'TTGA', 'TTGC', 'TTGG', 'TTGT', 'TTTA', 'TTTC', 'TTTG', 'TTTT']</a:t>
            </a:r>
            <a:endParaRPr sz="1571"/>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71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02767-AF7E-D31E-7CF1-AB0F0921EC2A}"/>
              </a:ext>
            </a:extLst>
          </p:cNvPr>
          <p:cNvSpPr>
            <a:spLocks noGrp="1"/>
          </p:cNvSpPr>
          <p:nvPr>
            <p:ph type="title"/>
          </p:nvPr>
        </p:nvSpPr>
        <p:spPr/>
        <p:txBody>
          <a:bodyPr>
            <a:normAutofit fontScale="90000"/>
          </a:bodyPr>
          <a:lstStyle/>
          <a:p>
            <a:r>
              <a:rPr lang="en-US" dirty="0">
                <a:solidFill>
                  <a:schemeClr val="bg1"/>
                </a:solidFill>
              </a:rPr>
              <a:t>Code for consecutive conflict-free </a:t>
            </a:r>
            <a:endParaRPr lang="en-IN" dirty="0">
              <a:solidFill>
                <a:schemeClr val="bg1"/>
              </a:solidFill>
            </a:endParaRPr>
          </a:p>
        </p:txBody>
      </p:sp>
      <p:sp>
        <p:nvSpPr>
          <p:cNvPr id="3" name="Text Placeholder 2">
            <a:extLst>
              <a:ext uri="{FF2B5EF4-FFF2-40B4-BE49-F238E27FC236}">
                <a16:creationId xmlns:a16="http://schemas.microsoft.com/office/drawing/2014/main" id="{51C53B40-B028-BBE6-91AF-E5B8C56C8E6E}"/>
              </a:ext>
            </a:extLst>
          </p:cNvPr>
          <p:cNvSpPr>
            <a:spLocks noGrp="1"/>
          </p:cNvSpPr>
          <p:nvPr>
            <p:ph type="body" idx="1"/>
          </p:nvPr>
        </p:nvSpPr>
        <p:spPr/>
        <p:txBody>
          <a:bodyPr>
            <a:normAutofit fontScale="85000" lnSpcReduction="10000"/>
          </a:bodyPr>
          <a:lstStyle/>
          <a:p>
            <a:pPr marL="114300" indent="0">
              <a:buNone/>
            </a:pPr>
            <a:r>
              <a:rPr lang="en-US" b="0" dirty="0">
                <a:solidFill>
                  <a:srgbClr val="D4D4D4"/>
                </a:solidFill>
                <a:effectLst/>
                <a:latin typeface="Courier New" panose="02070309020205020404" pitchFamily="49" charset="0"/>
              </a:rPr>
              <a:t>new=</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114300" indent="0">
              <a:buNone/>
            </a:pPr>
            <a:r>
              <a:rPr lang="en-US" b="0" dirty="0">
                <a:solidFill>
                  <a:srgbClr val="D4D4D4"/>
                </a:solidFill>
                <a:effectLst/>
                <a:latin typeface="Courier New" panose="02070309020205020404" pitchFamily="49" charset="0"/>
              </a:rPr>
              <a:t>count=</a:t>
            </a:r>
            <a:r>
              <a:rPr lang="en-US" b="0" dirty="0">
                <a:solidFill>
                  <a:srgbClr val="B5CEA8"/>
                </a:solidFill>
                <a:effectLst/>
                <a:latin typeface="Courier New" panose="02070309020205020404" pitchFamily="49" charset="0"/>
              </a:rPr>
              <a:t>256 </a:t>
            </a:r>
            <a:r>
              <a:rPr lang="en-US" b="0" dirty="0">
                <a:solidFill>
                  <a:srgbClr val="D4D4D4"/>
                </a:solidFill>
                <a:effectLst/>
                <a:latin typeface="Courier New" panose="02070309020205020404" pitchFamily="49" charset="0"/>
              </a:rPr>
              <a:t>           	 </a:t>
            </a:r>
            <a:r>
              <a:rPr lang="en-US" b="0" dirty="0">
                <a:solidFill>
                  <a:srgbClr val="6AA94F"/>
                </a:solidFill>
                <a:effectLst/>
                <a:latin typeface="Courier New" panose="02070309020205020404" pitchFamily="49" charset="0"/>
              </a:rPr>
              <a:t># For n=4 the length of the array will be 256</a:t>
            </a:r>
            <a:endParaRPr lang="en-US" b="0" dirty="0">
              <a:solidFill>
                <a:srgbClr val="D4D4D4"/>
              </a:solidFill>
              <a:effectLst/>
              <a:latin typeface="Courier New" panose="02070309020205020404" pitchFamily="49" charset="0"/>
            </a:endParaRPr>
          </a:p>
          <a:p>
            <a:pPr marL="114300" indent="0">
              <a:buNone/>
            </a:pPr>
            <a:r>
              <a:rPr lang="en-US" b="0" dirty="0">
                <a:solidFill>
                  <a:srgbClr val="D4D4D4"/>
                </a:solidFill>
                <a:effectLst/>
                <a:latin typeface="Courier New" panose="02070309020205020404" pitchFamily="49" charset="0"/>
              </a:rPr>
              <a:t>temp=count</a:t>
            </a:r>
          </a:p>
          <a:p>
            <a:pPr marL="114300" indent="0">
              <a:buNone/>
            </a:pPr>
            <a:r>
              <a:rPr lang="en-US" b="0" dirty="0">
                <a:solidFill>
                  <a:srgbClr val="C586C0"/>
                </a:solidFill>
                <a:effectLst/>
                <a:latin typeface="Courier New" panose="02070309020205020404" pitchFamily="49" charset="0"/>
              </a:rPr>
              <a:t>for</a:t>
            </a: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i</a:t>
            </a:r>
            <a:r>
              <a:rPr lang="en-US" b="0" dirty="0">
                <a:solidFill>
                  <a:srgbClr val="D4D4D4"/>
                </a:solidFill>
                <a:effectLst/>
                <a:latin typeface="Courier New" panose="02070309020205020404" pitchFamily="49" charset="0"/>
              </a:rPr>
              <a:t> </a:t>
            </a:r>
            <a:r>
              <a:rPr lang="en-US" b="0" dirty="0">
                <a:solidFill>
                  <a:srgbClr val="82C6FF"/>
                </a:solidFill>
                <a:effectLst/>
                <a:latin typeface="Courier New" panose="02070309020205020404" pitchFamily="49" charset="0"/>
              </a:rPr>
              <a:t>in</a:t>
            </a:r>
            <a:r>
              <a:rPr lang="en-US" b="0" dirty="0">
                <a:solidFill>
                  <a:srgbClr val="D4D4D4"/>
                </a:solidFill>
                <a:effectLst/>
                <a:latin typeface="Courier New" panose="02070309020205020404" pitchFamily="49" charset="0"/>
              </a:rPr>
              <a:t> </a:t>
            </a:r>
            <a:r>
              <a:rPr lang="en-US" b="0" dirty="0">
                <a:solidFill>
                  <a:srgbClr val="DCDCAA"/>
                </a:solidFill>
                <a:effectLst/>
                <a:latin typeface="Courier New" panose="02070309020205020404" pitchFamily="49" charset="0"/>
              </a:rPr>
              <a:t>range</a:t>
            </a:r>
            <a:r>
              <a:rPr lang="en-US" b="0" dirty="0">
                <a:solidFill>
                  <a:srgbClr val="DCDCDC"/>
                </a:solidFill>
                <a:effectLst/>
                <a:latin typeface="Courier New" panose="02070309020205020404" pitchFamily="49" charset="0"/>
              </a:rPr>
              <a:t>(</a:t>
            </a:r>
            <a:r>
              <a:rPr lang="en-US" b="0" dirty="0">
                <a:solidFill>
                  <a:srgbClr val="B5CEA8"/>
                </a:solidFill>
                <a:effectLst/>
                <a:latin typeface="Courier New" panose="02070309020205020404" pitchFamily="49" charset="0"/>
              </a:rPr>
              <a:t>0</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temp</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114300" indent="0">
              <a:buNone/>
            </a:pPr>
            <a:r>
              <a:rPr lang="en-US" b="0" dirty="0">
                <a:solidFill>
                  <a:srgbClr val="D4D4D4"/>
                </a:solidFill>
                <a:effectLst/>
                <a:latin typeface="Courier New" panose="02070309020205020404" pitchFamily="49" charset="0"/>
              </a:rPr>
              <a:t>    flag=</a:t>
            </a:r>
            <a:r>
              <a:rPr lang="en-US" b="0" dirty="0">
                <a:solidFill>
                  <a:srgbClr val="B5CEA8"/>
                </a:solidFill>
                <a:effectLst/>
                <a:latin typeface="Courier New" panose="02070309020205020404" pitchFamily="49" charset="0"/>
              </a:rPr>
              <a:t>1</a:t>
            </a:r>
            <a:endParaRPr lang="en-US" b="0" dirty="0">
              <a:solidFill>
                <a:srgbClr val="D4D4D4"/>
              </a:solidFill>
              <a:effectLst/>
              <a:latin typeface="Courier New" panose="02070309020205020404" pitchFamily="49" charset="0"/>
            </a:endParaRPr>
          </a:p>
          <a:p>
            <a:pPr marL="114300" indent="0">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for</a:t>
            </a:r>
            <a:r>
              <a:rPr lang="en-US" b="0" dirty="0">
                <a:solidFill>
                  <a:srgbClr val="D4D4D4"/>
                </a:solidFill>
                <a:effectLst/>
                <a:latin typeface="Courier New" panose="02070309020205020404" pitchFamily="49" charset="0"/>
              </a:rPr>
              <a:t> j </a:t>
            </a:r>
            <a:r>
              <a:rPr lang="en-US" b="0" dirty="0">
                <a:solidFill>
                  <a:srgbClr val="82C6FF"/>
                </a:solidFill>
                <a:effectLst/>
                <a:latin typeface="Courier New" panose="02070309020205020404" pitchFamily="49" charset="0"/>
              </a:rPr>
              <a:t>in</a:t>
            </a:r>
            <a:r>
              <a:rPr lang="en-US" b="0" dirty="0">
                <a:solidFill>
                  <a:srgbClr val="D4D4D4"/>
                </a:solidFill>
                <a:effectLst/>
                <a:latin typeface="Courier New" panose="02070309020205020404" pitchFamily="49" charset="0"/>
              </a:rPr>
              <a:t> </a:t>
            </a:r>
            <a:r>
              <a:rPr lang="en-US" b="0" dirty="0">
                <a:solidFill>
                  <a:srgbClr val="DCDCAA"/>
                </a:solidFill>
                <a:effectLst/>
                <a:latin typeface="Courier New" panose="02070309020205020404" pitchFamily="49" charset="0"/>
              </a:rPr>
              <a:t>range</a:t>
            </a:r>
            <a:r>
              <a:rPr lang="en-US" b="0" dirty="0">
                <a:solidFill>
                  <a:srgbClr val="DCDCDC"/>
                </a:solidFill>
                <a:effectLst/>
                <a:latin typeface="Courier New" panose="02070309020205020404" pitchFamily="49" charset="0"/>
              </a:rPr>
              <a:t>(</a:t>
            </a:r>
            <a:r>
              <a:rPr lang="en-US" b="0" dirty="0">
                <a:solidFill>
                  <a:srgbClr val="B5CEA8"/>
                </a:solidFill>
                <a:effectLst/>
                <a:latin typeface="Courier New" panose="02070309020205020404" pitchFamily="49" charset="0"/>
              </a:rPr>
              <a:t>0</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r>
              <a:rPr lang="en-US" b="0" dirty="0">
                <a:solidFill>
                  <a:srgbClr val="B5CEA8"/>
                </a:solidFill>
                <a:effectLst/>
                <a:latin typeface="Courier New" panose="02070309020205020404" pitchFamily="49" charset="0"/>
              </a:rPr>
              <a:t>3</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114300" indent="0">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if</a:t>
            </a:r>
            <a:r>
              <a:rPr lang="en-US" b="0" dirty="0">
                <a:solidFill>
                  <a:srgbClr val="DCDCDC"/>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lst</a:t>
            </a:r>
            <a:r>
              <a:rPr lang="en-US" b="0" dirty="0">
                <a:solidFill>
                  <a:srgbClr val="DCDCDC"/>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i</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j</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 </a:t>
            </a:r>
            <a:r>
              <a:rPr lang="en-US" b="0" dirty="0" err="1">
                <a:solidFill>
                  <a:srgbClr val="D4D4D4"/>
                </a:solidFill>
                <a:effectLst/>
                <a:latin typeface="Courier New" panose="02070309020205020404" pitchFamily="49" charset="0"/>
              </a:rPr>
              <a:t>lst</a:t>
            </a:r>
            <a:r>
              <a:rPr lang="en-US" b="0" dirty="0">
                <a:solidFill>
                  <a:srgbClr val="DCDCDC"/>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i</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j+</a:t>
            </a:r>
            <a:r>
              <a:rPr lang="en-US" b="0" dirty="0">
                <a:solidFill>
                  <a:srgbClr val="B5CEA8"/>
                </a:solidFill>
                <a:effectLst/>
                <a:latin typeface="Courier New" panose="02070309020205020404" pitchFamily="49" charset="0"/>
              </a:rPr>
              <a:t>1</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endParaRPr lang="en-US" b="0" dirty="0">
              <a:solidFill>
                <a:srgbClr val="6AA94F"/>
              </a:solidFill>
              <a:effectLst/>
              <a:latin typeface="Courier New" panose="02070309020205020404" pitchFamily="49" charset="0"/>
            </a:endParaRPr>
          </a:p>
          <a:p>
            <a:pPr marL="114300" indent="0">
              <a:buNone/>
            </a:pPr>
            <a:r>
              <a:rPr lang="en-US" b="0" dirty="0">
                <a:solidFill>
                  <a:srgbClr val="D4D4D4"/>
                </a:solidFill>
                <a:effectLst/>
                <a:latin typeface="Courier New" panose="02070309020205020404" pitchFamily="49" charset="0"/>
              </a:rPr>
              <a:t>            flag=</a:t>
            </a:r>
            <a:r>
              <a:rPr lang="en-US" b="0" dirty="0">
                <a:solidFill>
                  <a:srgbClr val="B5CEA8"/>
                </a:solidFill>
                <a:effectLst/>
                <a:latin typeface="Courier New" panose="02070309020205020404" pitchFamily="49" charset="0"/>
              </a:rPr>
              <a:t>0</a:t>
            </a:r>
            <a:endParaRPr lang="en-US" b="0" dirty="0">
              <a:solidFill>
                <a:srgbClr val="D4D4D4"/>
              </a:solidFill>
              <a:effectLst/>
              <a:latin typeface="Courier New" panose="02070309020205020404" pitchFamily="49" charset="0"/>
            </a:endParaRPr>
          </a:p>
          <a:p>
            <a:pPr marL="114300" indent="0">
              <a:buNone/>
            </a:pPr>
            <a:r>
              <a:rPr lang="en-US" b="0" dirty="0">
                <a:solidFill>
                  <a:srgbClr val="D4D4D4"/>
                </a:solidFill>
                <a:effectLst/>
                <a:latin typeface="Courier New" panose="02070309020205020404" pitchFamily="49" charset="0"/>
              </a:rPr>
              <a:t>            count-=</a:t>
            </a:r>
            <a:r>
              <a:rPr lang="en-US" b="0" dirty="0">
                <a:solidFill>
                  <a:srgbClr val="B5CEA8"/>
                </a:solidFill>
                <a:effectLst/>
                <a:latin typeface="Courier New" panose="02070309020205020404" pitchFamily="49" charset="0"/>
              </a:rPr>
              <a:t>1</a:t>
            </a:r>
            <a:endParaRPr lang="en-US" b="0" dirty="0">
              <a:solidFill>
                <a:srgbClr val="D4D4D4"/>
              </a:solidFill>
              <a:effectLst/>
              <a:latin typeface="Courier New" panose="02070309020205020404" pitchFamily="49" charset="0"/>
            </a:endParaRPr>
          </a:p>
          <a:p>
            <a:pPr marL="114300" indent="0">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break</a:t>
            </a:r>
            <a:endParaRPr lang="en-US" b="0" dirty="0">
              <a:solidFill>
                <a:srgbClr val="D4D4D4"/>
              </a:solidFill>
              <a:effectLst/>
              <a:latin typeface="Courier New" panose="02070309020205020404" pitchFamily="49" charset="0"/>
            </a:endParaRPr>
          </a:p>
          <a:p>
            <a:pPr marL="114300" indent="0">
              <a:buNone/>
            </a:pPr>
            <a:r>
              <a:rPr lang="en-US" b="0" dirty="0">
                <a:solidFill>
                  <a:srgbClr val="D4D4D4"/>
                </a:solidFill>
                <a:effectLst/>
                <a:latin typeface="Courier New" panose="02070309020205020404" pitchFamily="49" charset="0"/>
              </a:rPr>
              <a:t>    </a:t>
            </a:r>
          </a:p>
          <a:p>
            <a:pPr marL="114300" indent="0">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if</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flag</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114300" indent="0">
              <a:buNone/>
            </a:pP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new.append</a:t>
            </a:r>
            <a:r>
              <a:rPr lang="en-US" b="0" dirty="0">
                <a:solidFill>
                  <a:srgbClr val="DCDCDC"/>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lst</a:t>
            </a:r>
            <a:r>
              <a:rPr lang="en-US" b="0" dirty="0">
                <a:solidFill>
                  <a:srgbClr val="DCDCDC"/>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i</a:t>
            </a:r>
            <a:r>
              <a:rPr lang="en-US" b="0" dirty="0">
                <a:solidFill>
                  <a:srgbClr val="DCDCDC"/>
                </a:solidFill>
                <a:effectLst/>
                <a:latin typeface="Courier New" panose="02070309020205020404" pitchFamily="49" charset="0"/>
              </a:rPr>
              <a:t>])	</a:t>
            </a:r>
            <a:r>
              <a:rPr lang="en-US" b="0" dirty="0">
                <a:solidFill>
                  <a:srgbClr val="6AA94F"/>
                </a:solidFill>
                <a:effectLst/>
                <a:latin typeface="Courier New" panose="02070309020205020404" pitchFamily="49" charset="0"/>
              </a:rPr>
              <a:t># appending the new strings in new1</a:t>
            </a:r>
            <a:endParaRPr lang="en-US" b="0" dirty="0">
              <a:solidFill>
                <a:srgbClr val="D4D4D4"/>
              </a:solidFill>
              <a:effectLst/>
              <a:latin typeface="Courier New" panose="02070309020205020404" pitchFamily="49" charset="0"/>
            </a:endParaRPr>
          </a:p>
          <a:p>
            <a:pPr marL="114300" indent="0">
              <a:buNone/>
            </a:pPr>
            <a:endParaRPr lang="en-US" dirty="0"/>
          </a:p>
        </p:txBody>
      </p:sp>
    </p:spTree>
    <p:extLst>
      <p:ext uri="{BB962C8B-B14F-4D97-AF65-F5344CB8AC3E}">
        <p14:creationId xmlns:p14="http://schemas.microsoft.com/office/powerpoint/2010/main" val="573672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43667-8558-699F-E189-EE9C0928F377}"/>
              </a:ext>
            </a:extLst>
          </p:cNvPr>
          <p:cNvSpPr>
            <a:spLocks noGrp="1"/>
          </p:cNvSpPr>
          <p:nvPr>
            <p:ph type="title"/>
          </p:nvPr>
        </p:nvSpPr>
        <p:spPr/>
        <p:txBody>
          <a:bodyPr>
            <a:normAutofit fontScale="90000"/>
          </a:bodyPr>
          <a:lstStyle/>
          <a:p>
            <a:r>
              <a:rPr lang="en-US" dirty="0"/>
              <a:t>Output for the above code</a:t>
            </a:r>
            <a:endParaRPr lang="en-IN" dirty="0"/>
          </a:p>
        </p:txBody>
      </p:sp>
      <p:sp>
        <p:nvSpPr>
          <p:cNvPr id="3" name="Text Placeholder 2">
            <a:extLst>
              <a:ext uri="{FF2B5EF4-FFF2-40B4-BE49-F238E27FC236}">
                <a16:creationId xmlns:a16="http://schemas.microsoft.com/office/drawing/2014/main" id="{0C278D30-3D6F-2D36-D6CA-F1B641CE63AC}"/>
              </a:ext>
            </a:extLst>
          </p:cNvPr>
          <p:cNvSpPr>
            <a:spLocks noGrp="1"/>
          </p:cNvSpPr>
          <p:nvPr>
            <p:ph type="body" idx="1"/>
          </p:nvPr>
        </p:nvSpPr>
        <p:spPr/>
        <p:txBody>
          <a:bodyPr>
            <a:normAutofit fontScale="85000" lnSpcReduction="10000"/>
          </a:bodyPr>
          <a:lstStyle/>
          <a:p>
            <a:pPr marL="114300" indent="0">
              <a:buNone/>
            </a:pPr>
            <a:r>
              <a:rPr lang="en-IN" b="0" i="0" dirty="0">
                <a:solidFill>
                  <a:schemeClr val="bg2">
                    <a:lumMod val="75000"/>
                  </a:schemeClr>
                </a:solidFill>
                <a:effectLst/>
                <a:latin typeface="Courier New" panose="02070309020205020404" pitchFamily="49" charset="0"/>
              </a:rPr>
              <a:t>['ACAC', 'ACAG', 'ACAT', 'ACGA', 'ACGC', 'ACGT', 'ACTA', 'ACTC', 'ACTG', 'AGAC', 'AGAG', 'AGAT', 'AGCA', 'AGCG', 'AGCT', 'AGTA', 'AGTC', 'AGTG', 'ATAC', 'ATAG', 'ATAT', 'ATCA', 'ATCG', 'ATCT', 'ATGA', 'ATGC', 'ATGT', 'CACA', 'CACG', 'CACT', 'CAGA', 'CAGC', 'CAGT', 'CATA', 'CATC', 'CATG', 'CGAC', 'CGAG', 'CGAT', 'CGCA', 'CGCG', 'CGCT', 'CGTA', 'CGTC', 'CGTG', 'CTAC', 'CTAG', 'CTAT', 'CTCA', 'CTCG', 'CTCT', 'CTGA', 'CTGC', 'CTGT', 'GACA', 'GACG', 'GACT', 'GAGA', 'GAGC', 'GAGT', 'GATA', 'GATC', 'GATG', 'GCAC', 'GCAG', 'GCAT', 'GCGA', 'GCGC', 'GCGT', 'GCTA', 'GCTC', 'GCTG', 'GTAC', 'GTAG', 'GTAT', 'GTCA', 'GTCG', 'GTCT', 'GTGA', 'GTGC', 'GTGT', 'TACA', 'TACG', 'TACT', 'TAGA', 'TAGC', 'TAGT', 'TATA', 'TATC', 'TATG', 'TCAC', 'TCAG', 'TCAT', 'TCGA', 'TCGC', 'TCGT', 'TCTA', 'TCTC', 'TCTG', 'TGAC', 'TGAG', 'TGAT', 'TGCA', 'TGCG', 'TGCT', 'TGTA', 'TGTC', 'TGTG']</a:t>
            </a:r>
            <a:endParaRPr lang="en-IN" dirty="0">
              <a:solidFill>
                <a:schemeClr val="bg2">
                  <a:lumMod val="75000"/>
                </a:schemeClr>
              </a:solidFill>
            </a:endParaRPr>
          </a:p>
        </p:txBody>
      </p:sp>
    </p:spTree>
    <p:extLst>
      <p:ext uri="{BB962C8B-B14F-4D97-AF65-F5344CB8AC3E}">
        <p14:creationId xmlns:p14="http://schemas.microsoft.com/office/powerpoint/2010/main" val="2268446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71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3C4F-6528-1643-AD7D-B67DAB380D73}"/>
              </a:ext>
            </a:extLst>
          </p:cNvPr>
          <p:cNvSpPr>
            <a:spLocks noGrp="1"/>
          </p:cNvSpPr>
          <p:nvPr>
            <p:ph type="title"/>
          </p:nvPr>
        </p:nvSpPr>
        <p:spPr/>
        <p:txBody>
          <a:bodyPr>
            <a:normAutofit fontScale="90000"/>
          </a:bodyPr>
          <a:lstStyle/>
          <a:p>
            <a:r>
              <a:rPr lang="en-US" dirty="0">
                <a:solidFill>
                  <a:schemeClr val="bg1"/>
                </a:solidFill>
              </a:rPr>
              <a:t>Code for completely conflict-free</a:t>
            </a:r>
            <a:endParaRPr lang="en-IN" dirty="0">
              <a:solidFill>
                <a:schemeClr val="bg1"/>
              </a:solidFill>
            </a:endParaRPr>
          </a:p>
        </p:txBody>
      </p:sp>
      <p:sp>
        <p:nvSpPr>
          <p:cNvPr id="3" name="Text Placeholder 2">
            <a:extLst>
              <a:ext uri="{FF2B5EF4-FFF2-40B4-BE49-F238E27FC236}">
                <a16:creationId xmlns:a16="http://schemas.microsoft.com/office/drawing/2014/main" id="{6D2F3A6C-0D9C-2B8F-27F5-477CBA91D9D4}"/>
              </a:ext>
            </a:extLst>
          </p:cNvPr>
          <p:cNvSpPr>
            <a:spLocks noGrp="1"/>
          </p:cNvSpPr>
          <p:nvPr>
            <p:ph type="body" idx="1"/>
          </p:nvPr>
        </p:nvSpPr>
        <p:spPr/>
        <p:txBody>
          <a:bodyPr>
            <a:normAutofit fontScale="92500" lnSpcReduction="20000"/>
          </a:bodyPr>
          <a:lstStyle/>
          <a:p>
            <a:pPr marL="114300" indent="0">
              <a:buNone/>
            </a:pPr>
            <a:r>
              <a:rPr lang="en-US" b="0" dirty="0">
                <a:solidFill>
                  <a:srgbClr val="D4D4D4"/>
                </a:solidFill>
                <a:effectLst/>
                <a:latin typeface="Courier New" panose="02070309020205020404" pitchFamily="49" charset="0"/>
              </a:rPr>
              <a:t>new1=</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114300" indent="0">
              <a:buNone/>
            </a:pPr>
            <a:r>
              <a:rPr lang="en-US" b="0" dirty="0">
                <a:solidFill>
                  <a:srgbClr val="D4D4D4"/>
                </a:solidFill>
                <a:effectLst/>
                <a:latin typeface="Courier New" panose="02070309020205020404" pitchFamily="49" charset="0"/>
              </a:rPr>
              <a:t>temp=count</a:t>
            </a:r>
          </a:p>
          <a:p>
            <a:pPr marL="114300" indent="0">
              <a:buNone/>
            </a:pPr>
            <a:r>
              <a:rPr lang="en-US" b="0" dirty="0">
                <a:solidFill>
                  <a:srgbClr val="C586C0"/>
                </a:solidFill>
                <a:effectLst/>
                <a:latin typeface="Courier New" panose="02070309020205020404" pitchFamily="49" charset="0"/>
              </a:rPr>
              <a:t>for</a:t>
            </a: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i</a:t>
            </a:r>
            <a:r>
              <a:rPr lang="en-US" b="0" dirty="0">
                <a:solidFill>
                  <a:srgbClr val="D4D4D4"/>
                </a:solidFill>
                <a:effectLst/>
                <a:latin typeface="Courier New" panose="02070309020205020404" pitchFamily="49" charset="0"/>
              </a:rPr>
              <a:t> </a:t>
            </a:r>
            <a:r>
              <a:rPr lang="en-US" b="0" dirty="0">
                <a:solidFill>
                  <a:srgbClr val="82C6FF"/>
                </a:solidFill>
                <a:effectLst/>
                <a:latin typeface="Courier New" panose="02070309020205020404" pitchFamily="49" charset="0"/>
              </a:rPr>
              <a:t>in</a:t>
            </a:r>
            <a:r>
              <a:rPr lang="en-US" b="0" dirty="0">
                <a:solidFill>
                  <a:srgbClr val="D4D4D4"/>
                </a:solidFill>
                <a:effectLst/>
                <a:latin typeface="Courier New" panose="02070309020205020404" pitchFamily="49" charset="0"/>
              </a:rPr>
              <a:t> </a:t>
            </a:r>
            <a:r>
              <a:rPr lang="en-US" b="0" dirty="0">
                <a:solidFill>
                  <a:srgbClr val="DCDCAA"/>
                </a:solidFill>
                <a:effectLst/>
                <a:latin typeface="Courier New" panose="02070309020205020404" pitchFamily="49" charset="0"/>
              </a:rPr>
              <a:t>range</a:t>
            </a:r>
            <a:r>
              <a:rPr lang="en-US" b="0" dirty="0">
                <a:solidFill>
                  <a:srgbClr val="DCDCDC"/>
                </a:solidFill>
                <a:effectLst/>
                <a:latin typeface="Courier New" panose="02070309020205020404" pitchFamily="49" charset="0"/>
              </a:rPr>
              <a:t>(</a:t>
            </a:r>
            <a:r>
              <a:rPr lang="en-US" b="0" dirty="0">
                <a:solidFill>
                  <a:srgbClr val="B5CEA8"/>
                </a:solidFill>
                <a:effectLst/>
                <a:latin typeface="Courier New" panose="02070309020205020404" pitchFamily="49" charset="0"/>
              </a:rPr>
              <a:t>0</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temp</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114300" indent="0">
              <a:buNone/>
            </a:pPr>
            <a:r>
              <a:rPr lang="en-US" b="0" dirty="0">
                <a:solidFill>
                  <a:srgbClr val="D4D4D4"/>
                </a:solidFill>
                <a:effectLst/>
                <a:latin typeface="Courier New" panose="02070309020205020404" pitchFamily="49" charset="0"/>
              </a:rPr>
              <a:t>    flag=</a:t>
            </a:r>
            <a:r>
              <a:rPr lang="en-US" b="0" dirty="0">
                <a:solidFill>
                  <a:srgbClr val="B5CEA8"/>
                </a:solidFill>
                <a:effectLst/>
                <a:latin typeface="Courier New" panose="02070309020205020404" pitchFamily="49" charset="0"/>
              </a:rPr>
              <a:t>0</a:t>
            </a:r>
            <a:r>
              <a:rPr lang="en-US" b="0" dirty="0">
                <a:solidFill>
                  <a:srgbClr val="D4D4D4"/>
                </a:solidFill>
                <a:effectLst/>
                <a:latin typeface="Courier New" panose="02070309020205020404" pitchFamily="49" charset="0"/>
              </a:rPr>
              <a:t>   </a:t>
            </a:r>
          </a:p>
          <a:p>
            <a:pPr marL="114300" indent="0">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for</a:t>
            </a:r>
            <a:r>
              <a:rPr lang="en-US" b="0" dirty="0">
                <a:solidFill>
                  <a:srgbClr val="D4D4D4"/>
                </a:solidFill>
                <a:effectLst/>
                <a:latin typeface="Courier New" panose="02070309020205020404" pitchFamily="49" charset="0"/>
              </a:rPr>
              <a:t> j </a:t>
            </a:r>
            <a:r>
              <a:rPr lang="en-US" b="0" dirty="0">
                <a:solidFill>
                  <a:srgbClr val="82C6FF"/>
                </a:solidFill>
                <a:effectLst/>
                <a:latin typeface="Courier New" panose="02070309020205020404" pitchFamily="49" charset="0"/>
              </a:rPr>
              <a:t>in</a:t>
            </a:r>
            <a:r>
              <a:rPr lang="en-US" b="0" dirty="0">
                <a:solidFill>
                  <a:srgbClr val="D4D4D4"/>
                </a:solidFill>
                <a:effectLst/>
                <a:latin typeface="Courier New" panose="02070309020205020404" pitchFamily="49" charset="0"/>
              </a:rPr>
              <a:t> </a:t>
            </a:r>
            <a:r>
              <a:rPr lang="en-US" b="0" dirty="0">
                <a:solidFill>
                  <a:srgbClr val="DCDCAA"/>
                </a:solidFill>
                <a:effectLst/>
                <a:latin typeface="Courier New" panose="02070309020205020404" pitchFamily="49" charset="0"/>
              </a:rPr>
              <a:t>range</a:t>
            </a:r>
            <a:r>
              <a:rPr lang="en-US" b="0" dirty="0">
                <a:solidFill>
                  <a:srgbClr val="DCDCDC"/>
                </a:solidFill>
                <a:effectLst/>
                <a:latin typeface="Courier New" panose="02070309020205020404" pitchFamily="49" charset="0"/>
              </a:rPr>
              <a:t>(</a:t>
            </a:r>
            <a:r>
              <a:rPr lang="en-US" b="0" dirty="0">
                <a:solidFill>
                  <a:srgbClr val="B5CEA8"/>
                </a:solidFill>
                <a:effectLst/>
                <a:latin typeface="Courier New" panose="02070309020205020404" pitchFamily="49" charset="0"/>
              </a:rPr>
              <a:t>0</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r>
              <a:rPr lang="en-US" b="0" dirty="0">
                <a:solidFill>
                  <a:srgbClr val="B5CEA8"/>
                </a:solidFill>
                <a:effectLst/>
                <a:latin typeface="Courier New" panose="02070309020205020404" pitchFamily="49" charset="0"/>
              </a:rPr>
              <a:t>2</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114300" indent="0">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if</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new</a:t>
            </a:r>
            <a:r>
              <a:rPr lang="en-US" b="0" dirty="0">
                <a:solidFill>
                  <a:srgbClr val="DCDCDC"/>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i</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j</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 new</a:t>
            </a:r>
            <a:r>
              <a:rPr lang="en-US" b="0" dirty="0">
                <a:solidFill>
                  <a:srgbClr val="DCDCDC"/>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i</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j+</a:t>
            </a:r>
            <a:r>
              <a:rPr lang="en-US" b="0" dirty="0">
                <a:solidFill>
                  <a:srgbClr val="B5CEA8"/>
                </a:solidFill>
                <a:effectLst/>
                <a:latin typeface="Courier New" panose="02070309020205020404" pitchFamily="49" charset="0"/>
              </a:rPr>
              <a:t>2</a:t>
            </a:r>
            <a:r>
              <a:rPr lang="en-US" b="0" dirty="0">
                <a:solidFill>
                  <a:srgbClr val="DCDCDC"/>
                </a:solidFill>
                <a:effectLst/>
                <a:latin typeface="Courier New" panose="02070309020205020404" pitchFamily="49" charset="0"/>
              </a:rPr>
              <a:t>]): </a:t>
            </a:r>
            <a:endParaRPr lang="en-US" b="0" dirty="0">
              <a:solidFill>
                <a:srgbClr val="6AA94F"/>
              </a:solidFill>
              <a:effectLst/>
              <a:latin typeface="Courier New" panose="02070309020205020404" pitchFamily="49" charset="0"/>
            </a:endParaRPr>
          </a:p>
          <a:p>
            <a:pPr marL="114300" indent="0">
              <a:buNone/>
            </a:pPr>
            <a:r>
              <a:rPr lang="en-US" b="0" dirty="0">
                <a:solidFill>
                  <a:srgbClr val="D4D4D4"/>
                </a:solidFill>
                <a:effectLst/>
                <a:latin typeface="Courier New" panose="02070309020205020404" pitchFamily="49" charset="0"/>
              </a:rPr>
              <a:t>            flag=</a:t>
            </a:r>
            <a:r>
              <a:rPr lang="en-US" b="0" dirty="0">
                <a:solidFill>
                  <a:srgbClr val="B5CEA8"/>
                </a:solidFill>
                <a:effectLst/>
                <a:latin typeface="Courier New" panose="02070309020205020404" pitchFamily="49" charset="0"/>
              </a:rPr>
              <a:t>1</a:t>
            </a:r>
            <a:r>
              <a:rPr lang="en-US" b="0" dirty="0">
                <a:solidFill>
                  <a:srgbClr val="D4D4D4"/>
                </a:solidFill>
                <a:effectLst/>
                <a:latin typeface="Courier New" panose="02070309020205020404" pitchFamily="49" charset="0"/>
              </a:rPr>
              <a:t>           </a:t>
            </a:r>
          </a:p>
          <a:p>
            <a:pPr marL="114300" indent="0">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break</a:t>
            </a:r>
            <a:endParaRPr lang="en-US" b="0" dirty="0">
              <a:solidFill>
                <a:srgbClr val="D4D4D4"/>
              </a:solidFill>
              <a:effectLst/>
              <a:latin typeface="Courier New" panose="02070309020205020404" pitchFamily="49" charset="0"/>
            </a:endParaRPr>
          </a:p>
          <a:p>
            <a:pPr marL="114300" indent="0">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if</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flag</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114300" indent="0">
              <a:buNone/>
            </a:pPr>
            <a:r>
              <a:rPr lang="en-US" b="0" dirty="0">
                <a:solidFill>
                  <a:srgbClr val="D4D4D4"/>
                </a:solidFill>
                <a:effectLst/>
                <a:latin typeface="Courier New" panose="02070309020205020404" pitchFamily="49" charset="0"/>
              </a:rPr>
              <a:t>       new1.append</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new</a:t>
            </a:r>
            <a:r>
              <a:rPr lang="en-US" b="0" dirty="0">
                <a:solidFill>
                  <a:srgbClr val="DCDCDC"/>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i</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114300" indent="0">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else</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114300" indent="0">
              <a:buNone/>
            </a:pPr>
            <a:r>
              <a:rPr lang="en-US" b="0" dirty="0">
                <a:solidFill>
                  <a:srgbClr val="D4D4D4"/>
                </a:solidFill>
                <a:effectLst/>
                <a:latin typeface="Courier New" panose="02070309020205020404" pitchFamily="49" charset="0"/>
              </a:rPr>
              <a:t>      count-=</a:t>
            </a:r>
            <a:r>
              <a:rPr lang="en-US" b="0" dirty="0">
                <a:solidFill>
                  <a:srgbClr val="B5CEA8"/>
                </a:solidFill>
                <a:effectLst/>
                <a:latin typeface="Courier New" panose="02070309020205020404" pitchFamily="49" charset="0"/>
              </a:rPr>
              <a:t>1</a:t>
            </a:r>
            <a:endParaRPr lang="en-US" b="0" dirty="0">
              <a:solidFill>
                <a:srgbClr val="D4D4D4"/>
              </a:solidFill>
              <a:effectLst/>
              <a:latin typeface="Courier New" panose="02070309020205020404" pitchFamily="49" charset="0"/>
            </a:endParaRPr>
          </a:p>
          <a:p>
            <a:pPr marL="114300" indent="0">
              <a:buNone/>
            </a:pPr>
            <a:endParaRPr lang="en-IN" dirty="0"/>
          </a:p>
        </p:txBody>
      </p:sp>
    </p:spTree>
    <p:extLst>
      <p:ext uri="{BB962C8B-B14F-4D97-AF65-F5344CB8AC3E}">
        <p14:creationId xmlns:p14="http://schemas.microsoft.com/office/powerpoint/2010/main" val="3853537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469CD-C2D8-2AB6-BED4-50E5231D106D}"/>
              </a:ext>
            </a:extLst>
          </p:cNvPr>
          <p:cNvSpPr>
            <a:spLocks noGrp="1"/>
          </p:cNvSpPr>
          <p:nvPr>
            <p:ph type="title"/>
          </p:nvPr>
        </p:nvSpPr>
        <p:spPr/>
        <p:txBody>
          <a:bodyPr>
            <a:normAutofit fontScale="90000"/>
          </a:bodyPr>
          <a:lstStyle/>
          <a:p>
            <a:r>
              <a:rPr lang="en-US" dirty="0"/>
              <a:t>Output for the above code</a:t>
            </a:r>
            <a:endParaRPr lang="en-IN" dirty="0"/>
          </a:p>
        </p:txBody>
      </p:sp>
      <p:sp>
        <p:nvSpPr>
          <p:cNvPr id="3" name="Text Placeholder 2">
            <a:extLst>
              <a:ext uri="{FF2B5EF4-FFF2-40B4-BE49-F238E27FC236}">
                <a16:creationId xmlns:a16="http://schemas.microsoft.com/office/drawing/2014/main" id="{12C608CE-E9BF-10A7-7879-8F7B8349E888}"/>
              </a:ext>
            </a:extLst>
          </p:cNvPr>
          <p:cNvSpPr>
            <a:spLocks noGrp="1"/>
          </p:cNvSpPr>
          <p:nvPr>
            <p:ph type="body" idx="1"/>
          </p:nvPr>
        </p:nvSpPr>
        <p:spPr/>
        <p:txBody>
          <a:bodyPr>
            <a:normAutofit/>
          </a:bodyPr>
          <a:lstStyle/>
          <a:p>
            <a:pPr marL="114300" indent="0">
              <a:buNone/>
            </a:pPr>
            <a:r>
              <a:rPr lang="en-IN" sz="1500" b="0" i="0" dirty="0">
                <a:solidFill>
                  <a:schemeClr val="bg2">
                    <a:lumMod val="75000"/>
                  </a:schemeClr>
                </a:solidFill>
                <a:effectLst/>
                <a:latin typeface="Courier New" panose="02070309020205020404" pitchFamily="49" charset="0"/>
              </a:rPr>
              <a:t>['ACAG', 'ACAT', 'ACGA', 'ACGC', 'ACGT', 'ACTA', 'ACTC', 'ACTG', 'AGAC', 'AGAT', 'AGCA', 'AGCG', 'AGCT', 'AGTA', 'AGTC', 'AGTG', 'ATAC', 'ATAG', 'ATCA', 'ATCG', 'ATCT', 'ATGA', 'ATGC', 'ATGT', 'CACG', 'CACT', 'CAGA', 'CAGC', 'CAGT', 'CATA', 'CATC', 'CATG', 'CGAC', 'CGAG', 'CGAT', 'CGCA', 'CGCT', 'CGTA', 'CGTC', 'CGTG', 'CTAC', 'CTAG', 'CTAT', 'CTCA', 'CTCG', 'CTGA', 'CTGC', 'CTGT', 'GACA', 'GACG', 'GACT', 'GAGC', 'GAGT', 'GATA', 'GATC', 'GATG', 'GCAC', 'GCAG', 'GCAT', 'GCGA', 'GCGT', 'GCTA', 'GCTC', 'GCTG', 'GTAC', 'GTAG', 'GTAT', 'GTCA', 'GTCG', 'GTCT', 'GTGA', 'GTGC', 'TACA', 'TACG', 'TACT', 'TAGA', 'TAGC', 'TAGT', 'TATC', 'TATG', 'TCAC', 'TCAG', 'TCAT', 'TCGA', 'TCGC', 'TCGT', 'TCTA', 'TCTG', 'TGAC', 'TGAG', 'TGAT', 'TGCA', 'TGCG', 'TGCT', 'TGTA', 'TGTC']</a:t>
            </a:r>
            <a:endParaRPr lang="en-IN" sz="1500" dirty="0">
              <a:solidFill>
                <a:schemeClr val="bg2">
                  <a:lumMod val="75000"/>
                </a:schemeClr>
              </a:solidFill>
            </a:endParaRPr>
          </a:p>
        </p:txBody>
      </p:sp>
    </p:spTree>
    <p:extLst>
      <p:ext uri="{BB962C8B-B14F-4D97-AF65-F5344CB8AC3E}">
        <p14:creationId xmlns:p14="http://schemas.microsoft.com/office/powerpoint/2010/main" val="340742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On conflict free DNA codes</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 this study, a generalisation of the non-homopolymers constraint is introduced, and it is satisfied by DNA codes. Each DNA codeword has the unique characteristic that no two consecutive substrings will ever be the same. In addition to the typical restrictions like Hamming, reverse, reverse-complement, and GC-content, there are also these. In addition to the standard restriction, there is a construction to calculate the size of DNA codes with the additional restriction that each DNA codeword be free of secondary structures.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71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4EF0F-4381-AA64-4832-5CBA0427A1A3}"/>
              </a:ext>
            </a:extLst>
          </p:cNvPr>
          <p:cNvSpPr>
            <a:spLocks noGrp="1"/>
          </p:cNvSpPr>
          <p:nvPr>
            <p:ph type="title"/>
          </p:nvPr>
        </p:nvSpPr>
        <p:spPr/>
        <p:txBody>
          <a:bodyPr>
            <a:normAutofit fontScale="90000"/>
          </a:bodyPr>
          <a:lstStyle/>
          <a:p>
            <a:r>
              <a:rPr lang="en-US" dirty="0">
                <a:solidFill>
                  <a:schemeClr val="bg2">
                    <a:lumMod val="20000"/>
                    <a:lumOff val="80000"/>
                  </a:schemeClr>
                </a:solidFill>
              </a:rPr>
              <a:t>GC constraint code</a:t>
            </a:r>
            <a:endParaRPr lang="en-IN" dirty="0">
              <a:solidFill>
                <a:schemeClr val="bg2">
                  <a:lumMod val="20000"/>
                  <a:lumOff val="80000"/>
                </a:schemeClr>
              </a:solidFill>
            </a:endParaRPr>
          </a:p>
        </p:txBody>
      </p:sp>
      <p:sp>
        <p:nvSpPr>
          <p:cNvPr id="3" name="Text Placeholder 2">
            <a:extLst>
              <a:ext uri="{FF2B5EF4-FFF2-40B4-BE49-F238E27FC236}">
                <a16:creationId xmlns:a16="http://schemas.microsoft.com/office/drawing/2014/main" id="{1C04B286-57E9-DDE1-29DD-F234AACFE9BB}"/>
              </a:ext>
            </a:extLst>
          </p:cNvPr>
          <p:cNvSpPr>
            <a:spLocks noGrp="1"/>
          </p:cNvSpPr>
          <p:nvPr>
            <p:ph type="body" idx="1"/>
          </p:nvPr>
        </p:nvSpPr>
        <p:spPr/>
        <p:txBody>
          <a:bodyPr>
            <a:normAutofit fontScale="92500" lnSpcReduction="20000"/>
          </a:bodyPr>
          <a:lstStyle/>
          <a:p>
            <a:pPr marL="114300" indent="0">
              <a:buNone/>
            </a:pPr>
            <a:r>
              <a:rPr lang="en-US" b="0" dirty="0">
                <a:solidFill>
                  <a:srgbClr val="D4D4D4"/>
                </a:solidFill>
                <a:effectLst/>
                <a:latin typeface="Courier New" panose="02070309020205020404" pitchFamily="49" charset="0"/>
              </a:rPr>
              <a:t>temp=count</a:t>
            </a:r>
          </a:p>
          <a:p>
            <a:pPr marL="114300" indent="0">
              <a:buNone/>
            </a:pPr>
            <a:r>
              <a:rPr lang="en-US" b="0" dirty="0">
                <a:solidFill>
                  <a:srgbClr val="D4D4D4"/>
                </a:solidFill>
                <a:effectLst/>
                <a:latin typeface="Courier New" panose="02070309020205020404" pitchFamily="49" charset="0"/>
              </a:rPr>
              <a:t>new2=</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114300" indent="0">
              <a:buNone/>
            </a:pPr>
            <a:r>
              <a:rPr lang="en-US" b="0" dirty="0">
                <a:solidFill>
                  <a:srgbClr val="C586C0"/>
                </a:solidFill>
                <a:effectLst/>
                <a:latin typeface="Courier New" panose="02070309020205020404" pitchFamily="49" charset="0"/>
              </a:rPr>
              <a:t>for</a:t>
            </a: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i</a:t>
            </a:r>
            <a:r>
              <a:rPr lang="en-US" b="0" dirty="0">
                <a:solidFill>
                  <a:srgbClr val="D4D4D4"/>
                </a:solidFill>
                <a:effectLst/>
                <a:latin typeface="Courier New" panose="02070309020205020404" pitchFamily="49" charset="0"/>
              </a:rPr>
              <a:t> </a:t>
            </a:r>
            <a:r>
              <a:rPr lang="en-US" b="0" dirty="0">
                <a:solidFill>
                  <a:srgbClr val="82C6FF"/>
                </a:solidFill>
                <a:effectLst/>
                <a:latin typeface="Courier New" panose="02070309020205020404" pitchFamily="49" charset="0"/>
              </a:rPr>
              <a:t>in</a:t>
            </a:r>
            <a:r>
              <a:rPr lang="en-US" b="0" dirty="0">
                <a:solidFill>
                  <a:srgbClr val="D4D4D4"/>
                </a:solidFill>
                <a:effectLst/>
                <a:latin typeface="Courier New" panose="02070309020205020404" pitchFamily="49" charset="0"/>
              </a:rPr>
              <a:t> </a:t>
            </a:r>
            <a:r>
              <a:rPr lang="en-US" b="0" dirty="0">
                <a:solidFill>
                  <a:srgbClr val="DCDCAA"/>
                </a:solidFill>
                <a:effectLst/>
                <a:latin typeface="Courier New" panose="02070309020205020404" pitchFamily="49" charset="0"/>
              </a:rPr>
              <a:t>range</a:t>
            </a:r>
            <a:r>
              <a:rPr lang="en-US" b="0" dirty="0">
                <a:solidFill>
                  <a:srgbClr val="DCDCDC"/>
                </a:solidFill>
                <a:effectLst/>
                <a:latin typeface="Courier New" panose="02070309020205020404" pitchFamily="49" charset="0"/>
              </a:rPr>
              <a:t>(</a:t>
            </a:r>
            <a:r>
              <a:rPr lang="en-US" b="0" dirty="0">
                <a:solidFill>
                  <a:srgbClr val="B5CEA8"/>
                </a:solidFill>
                <a:effectLst/>
                <a:latin typeface="Courier New" panose="02070309020205020404" pitchFamily="49" charset="0"/>
              </a:rPr>
              <a:t>0</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temp</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114300" indent="0">
              <a:buNone/>
            </a:pPr>
            <a:r>
              <a:rPr lang="en-US" b="0" dirty="0">
                <a:solidFill>
                  <a:srgbClr val="D4D4D4"/>
                </a:solidFill>
                <a:effectLst/>
                <a:latin typeface="Courier New" panose="02070309020205020404" pitchFamily="49" charset="0"/>
              </a:rPr>
              <a:t>    flag=</a:t>
            </a:r>
            <a:r>
              <a:rPr lang="en-US" b="0" dirty="0">
                <a:solidFill>
                  <a:srgbClr val="B5CEA8"/>
                </a:solidFill>
                <a:effectLst/>
                <a:latin typeface="Courier New" panose="02070309020205020404" pitchFamily="49" charset="0"/>
              </a:rPr>
              <a:t>0</a:t>
            </a:r>
            <a:r>
              <a:rPr lang="en-US" b="0" dirty="0">
                <a:solidFill>
                  <a:srgbClr val="D4D4D4"/>
                </a:solidFill>
                <a:effectLst/>
                <a:latin typeface="Courier New" panose="02070309020205020404" pitchFamily="49" charset="0"/>
              </a:rPr>
              <a:t>   </a:t>
            </a:r>
          </a:p>
          <a:p>
            <a:pPr marL="114300" indent="0">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for</a:t>
            </a:r>
            <a:r>
              <a:rPr lang="en-US" b="0" dirty="0">
                <a:solidFill>
                  <a:srgbClr val="D4D4D4"/>
                </a:solidFill>
                <a:effectLst/>
                <a:latin typeface="Courier New" panose="02070309020205020404" pitchFamily="49" charset="0"/>
              </a:rPr>
              <a:t> j </a:t>
            </a:r>
            <a:r>
              <a:rPr lang="en-US" b="0" dirty="0">
                <a:solidFill>
                  <a:srgbClr val="82C6FF"/>
                </a:solidFill>
                <a:effectLst/>
                <a:latin typeface="Courier New" panose="02070309020205020404" pitchFamily="49" charset="0"/>
              </a:rPr>
              <a:t>in</a:t>
            </a:r>
            <a:r>
              <a:rPr lang="en-US" b="0" dirty="0">
                <a:solidFill>
                  <a:srgbClr val="D4D4D4"/>
                </a:solidFill>
                <a:effectLst/>
                <a:latin typeface="Courier New" panose="02070309020205020404" pitchFamily="49" charset="0"/>
              </a:rPr>
              <a:t> </a:t>
            </a:r>
            <a:r>
              <a:rPr lang="en-US" b="0" dirty="0">
                <a:solidFill>
                  <a:srgbClr val="DCDCAA"/>
                </a:solidFill>
                <a:effectLst/>
                <a:latin typeface="Courier New" panose="02070309020205020404" pitchFamily="49" charset="0"/>
              </a:rPr>
              <a:t>range</a:t>
            </a:r>
            <a:r>
              <a:rPr lang="en-US" b="0" dirty="0">
                <a:solidFill>
                  <a:srgbClr val="DCDCDC"/>
                </a:solidFill>
                <a:effectLst/>
                <a:latin typeface="Courier New" panose="02070309020205020404" pitchFamily="49" charset="0"/>
              </a:rPr>
              <a:t>(</a:t>
            </a:r>
            <a:r>
              <a:rPr lang="en-US" b="0" dirty="0">
                <a:solidFill>
                  <a:srgbClr val="B5CEA8"/>
                </a:solidFill>
                <a:effectLst/>
                <a:latin typeface="Courier New" panose="02070309020205020404" pitchFamily="49" charset="0"/>
              </a:rPr>
              <a:t>0</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r>
              <a:rPr lang="en-US" b="0" dirty="0">
                <a:solidFill>
                  <a:srgbClr val="B5CEA8"/>
                </a:solidFill>
                <a:effectLst/>
                <a:latin typeface="Courier New" panose="02070309020205020404" pitchFamily="49" charset="0"/>
              </a:rPr>
              <a:t>3</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114300" indent="0">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if</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new1</a:t>
            </a:r>
            <a:r>
              <a:rPr lang="en-US" b="0" dirty="0">
                <a:solidFill>
                  <a:srgbClr val="DCDCDC"/>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i</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j</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 </a:t>
            </a:r>
            <a:r>
              <a:rPr lang="en-US" b="0" dirty="0">
                <a:solidFill>
                  <a:srgbClr val="CE9178"/>
                </a:solidFill>
                <a:effectLst/>
                <a:latin typeface="Courier New" panose="02070309020205020404" pitchFamily="49" charset="0"/>
              </a:rPr>
              <a:t>'G'</a:t>
            </a:r>
            <a:r>
              <a:rPr lang="en-US" b="0" dirty="0">
                <a:solidFill>
                  <a:srgbClr val="D4D4D4"/>
                </a:solidFill>
                <a:effectLst/>
                <a:latin typeface="Courier New" panose="02070309020205020404" pitchFamily="49" charset="0"/>
              </a:rPr>
              <a:t> </a:t>
            </a:r>
            <a:r>
              <a:rPr lang="en-US" b="0" dirty="0">
                <a:solidFill>
                  <a:srgbClr val="82C6FF"/>
                </a:solidFill>
                <a:effectLst/>
                <a:latin typeface="Courier New" panose="02070309020205020404" pitchFamily="49" charset="0"/>
              </a:rPr>
              <a:t>and</a:t>
            </a:r>
            <a:r>
              <a:rPr lang="en-US" b="0" dirty="0">
                <a:solidFill>
                  <a:srgbClr val="D4D4D4"/>
                </a:solidFill>
                <a:effectLst/>
                <a:latin typeface="Courier New" panose="02070309020205020404" pitchFamily="49" charset="0"/>
              </a:rPr>
              <a:t> new1</a:t>
            </a:r>
            <a:r>
              <a:rPr lang="en-US" b="0" dirty="0">
                <a:solidFill>
                  <a:srgbClr val="DCDCDC"/>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i</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j+</a:t>
            </a:r>
            <a:r>
              <a:rPr lang="en-US" b="0" dirty="0">
                <a:solidFill>
                  <a:srgbClr val="B5CEA8"/>
                </a:solidFill>
                <a:effectLst/>
                <a:latin typeface="Courier New" panose="02070309020205020404" pitchFamily="49" charset="0"/>
              </a:rPr>
              <a:t>1</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 </a:t>
            </a:r>
            <a:r>
              <a:rPr lang="en-US" b="0" dirty="0">
                <a:solidFill>
                  <a:srgbClr val="CE9178"/>
                </a:solidFill>
                <a:effectLst/>
                <a:latin typeface="Courier New" panose="02070309020205020404" pitchFamily="49" charset="0"/>
              </a:rPr>
              <a:t>'C'</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114300" indent="0">
              <a:buNone/>
            </a:pPr>
            <a:r>
              <a:rPr lang="en-US" b="0" dirty="0">
                <a:solidFill>
                  <a:srgbClr val="D4D4D4"/>
                </a:solidFill>
                <a:effectLst/>
                <a:latin typeface="Courier New" panose="02070309020205020404" pitchFamily="49" charset="0"/>
              </a:rPr>
              <a:t>            flag=</a:t>
            </a:r>
            <a:r>
              <a:rPr lang="en-US" b="0" dirty="0">
                <a:solidFill>
                  <a:srgbClr val="B5CEA8"/>
                </a:solidFill>
                <a:effectLst/>
                <a:latin typeface="Courier New" panose="02070309020205020404" pitchFamily="49" charset="0"/>
              </a:rPr>
              <a:t>1</a:t>
            </a:r>
            <a:r>
              <a:rPr lang="en-US" b="0" dirty="0">
                <a:solidFill>
                  <a:srgbClr val="D4D4D4"/>
                </a:solidFill>
                <a:effectLst/>
                <a:latin typeface="Courier New" panose="02070309020205020404" pitchFamily="49" charset="0"/>
              </a:rPr>
              <a:t>           </a:t>
            </a:r>
          </a:p>
          <a:p>
            <a:pPr marL="114300" indent="0">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break</a:t>
            </a:r>
            <a:endParaRPr lang="en-US" b="0" dirty="0">
              <a:solidFill>
                <a:srgbClr val="D4D4D4"/>
              </a:solidFill>
              <a:effectLst/>
              <a:latin typeface="Courier New" panose="02070309020205020404" pitchFamily="49" charset="0"/>
            </a:endParaRPr>
          </a:p>
          <a:p>
            <a:pPr marL="114300" indent="0">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if</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flag</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114300" indent="0">
              <a:buNone/>
            </a:pPr>
            <a:r>
              <a:rPr lang="en-US" b="0" dirty="0">
                <a:solidFill>
                  <a:srgbClr val="D4D4D4"/>
                </a:solidFill>
                <a:effectLst/>
                <a:latin typeface="Courier New" panose="02070309020205020404" pitchFamily="49" charset="0"/>
              </a:rPr>
              <a:t>       new2.append</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new1</a:t>
            </a:r>
            <a:r>
              <a:rPr lang="en-US" b="0" dirty="0">
                <a:solidFill>
                  <a:srgbClr val="DCDCDC"/>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i</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114300" indent="0">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else</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114300" indent="0">
              <a:buNone/>
            </a:pPr>
            <a:r>
              <a:rPr lang="en-US" b="0" dirty="0">
                <a:solidFill>
                  <a:srgbClr val="D4D4D4"/>
                </a:solidFill>
                <a:effectLst/>
                <a:latin typeface="Courier New" panose="02070309020205020404" pitchFamily="49" charset="0"/>
              </a:rPr>
              <a:t>      count-=</a:t>
            </a:r>
            <a:r>
              <a:rPr lang="en-US" b="0" dirty="0">
                <a:solidFill>
                  <a:srgbClr val="B5CEA8"/>
                </a:solidFill>
                <a:effectLst/>
                <a:latin typeface="Courier New" panose="02070309020205020404" pitchFamily="49" charset="0"/>
              </a:rPr>
              <a:t>1</a:t>
            </a:r>
            <a:endParaRPr lang="en-US" b="0" dirty="0">
              <a:solidFill>
                <a:srgbClr val="D4D4D4"/>
              </a:solidFill>
              <a:effectLst/>
              <a:latin typeface="Courier New" panose="02070309020205020404" pitchFamily="49" charset="0"/>
            </a:endParaRPr>
          </a:p>
          <a:p>
            <a:pPr marL="114300" indent="0">
              <a:buNone/>
            </a:pPr>
            <a:endParaRPr lang="en-IN" dirty="0"/>
          </a:p>
        </p:txBody>
      </p:sp>
    </p:spTree>
    <p:extLst>
      <p:ext uri="{BB962C8B-B14F-4D97-AF65-F5344CB8AC3E}">
        <p14:creationId xmlns:p14="http://schemas.microsoft.com/office/powerpoint/2010/main" val="2530379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695B-94BD-F23F-3FAB-F2CDDEA53560}"/>
              </a:ext>
            </a:extLst>
          </p:cNvPr>
          <p:cNvSpPr>
            <a:spLocks noGrp="1"/>
          </p:cNvSpPr>
          <p:nvPr>
            <p:ph type="title"/>
          </p:nvPr>
        </p:nvSpPr>
        <p:spPr/>
        <p:txBody>
          <a:bodyPr>
            <a:normAutofit fontScale="90000"/>
          </a:bodyPr>
          <a:lstStyle/>
          <a:p>
            <a:r>
              <a:rPr lang="en-US" dirty="0"/>
              <a:t>Final output after taking every constraint</a:t>
            </a:r>
            <a:endParaRPr lang="en-IN" dirty="0"/>
          </a:p>
        </p:txBody>
      </p:sp>
      <p:sp>
        <p:nvSpPr>
          <p:cNvPr id="3" name="Text Placeholder 2">
            <a:extLst>
              <a:ext uri="{FF2B5EF4-FFF2-40B4-BE49-F238E27FC236}">
                <a16:creationId xmlns:a16="http://schemas.microsoft.com/office/drawing/2014/main" id="{D528417A-A12E-81A9-1E90-E15F80988921}"/>
              </a:ext>
            </a:extLst>
          </p:cNvPr>
          <p:cNvSpPr>
            <a:spLocks noGrp="1"/>
          </p:cNvSpPr>
          <p:nvPr>
            <p:ph type="body" idx="1"/>
          </p:nvPr>
        </p:nvSpPr>
        <p:spPr/>
        <p:txBody>
          <a:bodyPr/>
          <a:lstStyle/>
          <a:p>
            <a:pPr marL="114300" indent="0">
              <a:buNone/>
            </a:pPr>
            <a:r>
              <a:rPr lang="en-IN" b="0" i="0" dirty="0">
                <a:solidFill>
                  <a:schemeClr val="bg2">
                    <a:lumMod val="75000"/>
                  </a:schemeClr>
                </a:solidFill>
                <a:effectLst/>
                <a:latin typeface="Courier New" panose="02070309020205020404" pitchFamily="49" charset="0"/>
              </a:rPr>
              <a:t>['ACGC', 'AGCA', 'AGCG', 'AGCT', 'ATGC', 'CAGC', 'CGCA', 'CGCT', 'CTGC', 'GAGC', 'GCAC', 'GCAG', 'GCAT', 'GCGA', 'GCGT', 'GCTA', 'GCTC', 'GCTG', 'GTGC', 'TAGC', 'TCGC', 'TGCA', 'TGCG', 'TGCT']</a:t>
            </a:r>
            <a:endParaRPr lang="en-IN" dirty="0">
              <a:solidFill>
                <a:schemeClr val="bg2">
                  <a:lumMod val="75000"/>
                </a:schemeClr>
              </a:solidFill>
            </a:endParaRPr>
          </a:p>
        </p:txBody>
      </p:sp>
    </p:spTree>
    <p:extLst>
      <p:ext uri="{BB962C8B-B14F-4D97-AF65-F5344CB8AC3E}">
        <p14:creationId xmlns:p14="http://schemas.microsoft.com/office/powerpoint/2010/main" val="1381051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B797A3-AEAD-E51F-4D45-B2C5F7E35C14}"/>
              </a:ext>
            </a:extLst>
          </p:cNvPr>
          <p:cNvSpPr>
            <a:spLocks noGrp="1"/>
          </p:cNvSpPr>
          <p:nvPr>
            <p:ph type="body" idx="1"/>
          </p:nvPr>
        </p:nvSpPr>
        <p:spPr/>
        <p:txBody>
          <a:bodyPr/>
          <a:lstStyle/>
          <a:p>
            <a:pPr marL="114300" indent="0">
              <a:buNone/>
            </a:pPr>
            <a:r>
              <a:rPr lang="en-US" dirty="0"/>
              <a:t>The previous slide contains the final strings for n=4 which will be used for encoding.</a:t>
            </a:r>
            <a:endParaRPr lang="en-IN" dirty="0"/>
          </a:p>
        </p:txBody>
      </p:sp>
    </p:spTree>
    <p:extLst>
      <p:ext uri="{BB962C8B-B14F-4D97-AF65-F5344CB8AC3E}">
        <p14:creationId xmlns:p14="http://schemas.microsoft.com/office/powerpoint/2010/main" val="3931887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71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7FCF5-316C-A45F-D3A9-B35EC088E174}"/>
              </a:ext>
            </a:extLst>
          </p:cNvPr>
          <p:cNvSpPr>
            <a:spLocks noGrp="1"/>
          </p:cNvSpPr>
          <p:nvPr>
            <p:ph type="title"/>
          </p:nvPr>
        </p:nvSpPr>
        <p:spPr/>
        <p:txBody>
          <a:bodyPr>
            <a:normAutofit fontScale="90000"/>
          </a:bodyPr>
          <a:lstStyle/>
          <a:p>
            <a:r>
              <a:rPr lang="en-US" dirty="0">
                <a:solidFill>
                  <a:schemeClr val="bg2">
                    <a:lumMod val="20000"/>
                    <a:lumOff val="80000"/>
                  </a:schemeClr>
                </a:solidFill>
              </a:rPr>
              <a:t>Function for counting hamming distance</a:t>
            </a:r>
            <a:endParaRPr lang="en-IN" dirty="0">
              <a:solidFill>
                <a:schemeClr val="bg2">
                  <a:lumMod val="20000"/>
                  <a:lumOff val="80000"/>
                </a:schemeClr>
              </a:solidFill>
            </a:endParaRPr>
          </a:p>
        </p:txBody>
      </p:sp>
      <p:sp>
        <p:nvSpPr>
          <p:cNvPr id="3" name="Text Placeholder 2">
            <a:extLst>
              <a:ext uri="{FF2B5EF4-FFF2-40B4-BE49-F238E27FC236}">
                <a16:creationId xmlns:a16="http://schemas.microsoft.com/office/drawing/2014/main" id="{41565078-D71C-E1E8-3900-D3A948878FC1}"/>
              </a:ext>
            </a:extLst>
          </p:cNvPr>
          <p:cNvSpPr>
            <a:spLocks noGrp="1"/>
          </p:cNvSpPr>
          <p:nvPr>
            <p:ph type="body" idx="1"/>
          </p:nvPr>
        </p:nvSpPr>
        <p:spPr/>
        <p:txBody>
          <a:bodyPr>
            <a:normAutofit/>
          </a:bodyPr>
          <a:lstStyle/>
          <a:p>
            <a:pPr marL="114300" indent="0">
              <a:buNone/>
            </a:pPr>
            <a:r>
              <a:rPr lang="en-US" b="0" dirty="0">
                <a:solidFill>
                  <a:srgbClr val="569CD6"/>
                </a:solidFill>
                <a:effectLst/>
                <a:latin typeface="Courier New" panose="02070309020205020404" pitchFamily="49" charset="0"/>
              </a:rPr>
              <a:t>def</a:t>
            </a:r>
            <a:r>
              <a:rPr lang="en-US" b="0" dirty="0">
                <a:solidFill>
                  <a:srgbClr val="D4D4D4"/>
                </a:solidFill>
                <a:effectLst/>
                <a:latin typeface="Courier New" panose="02070309020205020404" pitchFamily="49" charset="0"/>
              </a:rPr>
              <a:t> </a:t>
            </a:r>
            <a:r>
              <a:rPr lang="en-US" b="0" dirty="0">
                <a:solidFill>
                  <a:srgbClr val="DCDCAA"/>
                </a:solidFill>
                <a:effectLst/>
                <a:latin typeface="Courier New" panose="02070309020205020404" pitchFamily="49" charset="0"/>
              </a:rPr>
              <a:t>hamming</a:t>
            </a:r>
            <a:r>
              <a:rPr lang="en-US" b="0" dirty="0">
                <a:solidFill>
                  <a:srgbClr val="D4D4D4"/>
                </a:solidFill>
                <a:effectLst/>
                <a:latin typeface="Courier New" panose="02070309020205020404" pitchFamily="49" charset="0"/>
              </a:rPr>
              <a:t>(</a:t>
            </a:r>
            <a:r>
              <a:rPr lang="en-US" b="0" dirty="0">
                <a:solidFill>
                  <a:srgbClr val="9CDCFE"/>
                </a:solidFill>
                <a:effectLst/>
                <a:latin typeface="Courier New" panose="02070309020205020404" pitchFamily="49" charset="0"/>
              </a:rPr>
              <a:t>string1</a:t>
            </a:r>
            <a:r>
              <a:rPr lang="en-US" b="0" dirty="0">
                <a:solidFill>
                  <a:srgbClr val="D4D4D4"/>
                </a:solidFill>
                <a:effectLst/>
                <a:latin typeface="Courier New" panose="02070309020205020404" pitchFamily="49" charset="0"/>
              </a:rPr>
              <a:t>, </a:t>
            </a:r>
            <a:r>
              <a:rPr lang="en-US" b="0" dirty="0">
                <a:solidFill>
                  <a:srgbClr val="9CDCFE"/>
                </a:solidFill>
                <a:effectLst/>
                <a:latin typeface="Courier New" panose="02070309020205020404" pitchFamily="49" charset="0"/>
              </a:rPr>
              <a:t>string2</a:t>
            </a:r>
            <a:r>
              <a:rPr lang="en-US" b="0" dirty="0">
                <a:solidFill>
                  <a:srgbClr val="D4D4D4"/>
                </a:solidFill>
                <a:effectLst/>
                <a:latin typeface="Courier New" panose="02070309020205020404" pitchFamily="49" charset="0"/>
              </a:rPr>
              <a:t>)</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endParaRPr lang="en-US" b="0" dirty="0">
              <a:solidFill>
                <a:srgbClr val="6AA94F"/>
              </a:solidFill>
              <a:effectLst/>
              <a:latin typeface="Courier New" panose="02070309020205020404" pitchFamily="49" charset="0"/>
            </a:endParaRPr>
          </a:p>
          <a:p>
            <a:pPr marL="114300" indent="0">
              <a:buNone/>
            </a:pPr>
            <a:r>
              <a:rPr lang="en-US" b="0" dirty="0">
                <a:solidFill>
                  <a:srgbClr val="D4D4D4"/>
                </a:solidFill>
                <a:effectLst/>
                <a:latin typeface="Courier New" panose="02070309020205020404" pitchFamily="49" charset="0"/>
              </a:rPr>
              <a:t>    d = </a:t>
            </a:r>
            <a:r>
              <a:rPr lang="en-US" b="0" dirty="0">
                <a:solidFill>
                  <a:srgbClr val="B5CEA8"/>
                </a:solidFill>
                <a:effectLst/>
                <a:latin typeface="Courier New" panose="02070309020205020404" pitchFamily="49" charset="0"/>
              </a:rPr>
              <a:t>0</a:t>
            </a:r>
            <a:r>
              <a:rPr lang="en-US" b="0" dirty="0">
                <a:solidFill>
                  <a:srgbClr val="D4D4D4"/>
                </a:solidFill>
                <a:effectLst/>
                <a:latin typeface="Courier New" panose="02070309020205020404" pitchFamily="49" charset="0"/>
              </a:rPr>
              <a:t>    </a:t>
            </a:r>
          </a:p>
          <a:p>
            <a:pPr marL="114300" indent="0">
              <a:buNone/>
            </a:pPr>
            <a:r>
              <a:rPr lang="en-US" b="0" dirty="0">
                <a:solidFill>
                  <a:srgbClr val="D4D4D4"/>
                </a:solidFill>
                <a:effectLst/>
                <a:latin typeface="Courier New" panose="02070309020205020404" pitchFamily="49" charset="0"/>
              </a:rPr>
              <a:t>    L = </a:t>
            </a:r>
            <a:r>
              <a:rPr lang="en-US" b="0" dirty="0" err="1">
                <a:solidFill>
                  <a:srgbClr val="DCDCAA"/>
                </a:solidFill>
                <a:effectLst/>
                <a:latin typeface="Courier New" panose="02070309020205020404" pitchFamily="49" charset="0"/>
              </a:rPr>
              <a:t>len</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string1</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114300" indent="0">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for</a:t>
            </a:r>
            <a:r>
              <a:rPr lang="en-US" b="0" dirty="0">
                <a:solidFill>
                  <a:srgbClr val="D4D4D4"/>
                </a:solidFill>
                <a:effectLst/>
                <a:latin typeface="Courier New" panose="02070309020205020404" pitchFamily="49" charset="0"/>
              </a:rPr>
              <a:t> </a:t>
            </a:r>
            <a:r>
              <a:rPr lang="en-US" b="0" dirty="0" err="1">
                <a:solidFill>
                  <a:srgbClr val="D4D4D4"/>
                </a:solidFill>
                <a:effectLst/>
                <a:latin typeface="Courier New" panose="02070309020205020404" pitchFamily="49" charset="0"/>
              </a:rPr>
              <a:t>i</a:t>
            </a:r>
            <a:r>
              <a:rPr lang="en-US" b="0" dirty="0">
                <a:solidFill>
                  <a:srgbClr val="D4D4D4"/>
                </a:solidFill>
                <a:effectLst/>
                <a:latin typeface="Courier New" panose="02070309020205020404" pitchFamily="49" charset="0"/>
              </a:rPr>
              <a:t> </a:t>
            </a:r>
            <a:r>
              <a:rPr lang="en-US" b="0" dirty="0">
                <a:solidFill>
                  <a:srgbClr val="82C6FF"/>
                </a:solidFill>
                <a:effectLst/>
                <a:latin typeface="Courier New" panose="02070309020205020404" pitchFamily="49" charset="0"/>
              </a:rPr>
              <a:t>in</a:t>
            </a:r>
            <a:r>
              <a:rPr lang="en-US" b="0" dirty="0">
                <a:solidFill>
                  <a:srgbClr val="D4D4D4"/>
                </a:solidFill>
                <a:effectLst/>
                <a:latin typeface="Courier New" panose="02070309020205020404" pitchFamily="49" charset="0"/>
              </a:rPr>
              <a:t> </a:t>
            </a:r>
            <a:r>
              <a:rPr lang="en-US" b="0" dirty="0">
                <a:solidFill>
                  <a:srgbClr val="DCDCAA"/>
                </a:solidFill>
                <a:effectLst/>
                <a:latin typeface="Courier New" panose="02070309020205020404" pitchFamily="49" charset="0"/>
              </a:rPr>
              <a:t>range</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L</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a:t>
            </a:r>
            <a:endParaRPr lang="en-US" b="0" dirty="0">
              <a:solidFill>
                <a:srgbClr val="6AA94F"/>
              </a:solidFill>
              <a:effectLst/>
              <a:latin typeface="Courier New" panose="02070309020205020404" pitchFamily="49" charset="0"/>
            </a:endParaRPr>
          </a:p>
          <a:p>
            <a:pPr marL="114300" indent="0">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if</a:t>
            </a:r>
            <a:r>
              <a:rPr lang="en-US" b="0" dirty="0">
                <a:solidFill>
                  <a:srgbClr val="D4D4D4"/>
                </a:solidFill>
                <a:effectLst/>
                <a:latin typeface="Courier New" panose="02070309020205020404" pitchFamily="49" charset="0"/>
              </a:rPr>
              <a:t> string1</a:t>
            </a:r>
            <a:r>
              <a:rPr lang="en-US" b="0" dirty="0">
                <a:solidFill>
                  <a:srgbClr val="DCDCDC"/>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i</a:t>
            </a:r>
            <a:r>
              <a:rPr lang="en-US" b="0" dirty="0">
                <a:solidFill>
                  <a:srgbClr val="DCDCDC"/>
                </a:solidFill>
                <a:effectLst/>
                <a:latin typeface="Courier New" panose="02070309020205020404" pitchFamily="49" charset="0"/>
              </a:rPr>
              <a:t>]</a:t>
            </a:r>
            <a:r>
              <a:rPr lang="en-US" b="0" dirty="0">
                <a:solidFill>
                  <a:srgbClr val="D4D4D4"/>
                </a:solidFill>
                <a:effectLst/>
                <a:latin typeface="Courier New" panose="02070309020205020404" pitchFamily="49" charset="0"/>
              </a:rPr>
              <a:t> != string2</a:t>
            </a:r>
            <a:r>
              <a:rPr lang="en-US" b="0" dirty="0">
                <a:solidFill>
                  <a:srgbClr val="DCDCDC"/>
                </a:solidFill>
                <a:effectLst/>
                <a:latin typeface="Courier New" panose="02070309020205020404" pitchFamily="49" charset="0"/>
              </a:rPr>
              <a:t>[</a:t>
            </a:r>
            <a:r>
              <a:rPr lang="en-US" b="0" dirty="0" err="1">
                <a:solidFill>
                  <a:srgbClr val="D4D4D4"/>
                </a:solidFill>
                <a:effectLst/>
                <a:latin typeface="Courier New" panose="02070309020205020404" pitchFamily="49" charset="0"/>
              </a:rPr>
              <a:t>i</a:t>
            </a:r>
            <a:r>
              <a:rPr lang="en-US" b="0" dirty="0">
                <a:solidFill>
                  <a:srgbClr val="DCDCDC"/>
                </a:solidFill>
                <a:effectLst/>
                <a:latin typeface="Courier New" panose="02070309020205020404" pitchFamily="49" charset="0"/>
              </a:rPr>
              <a:t>]:</a:t>
            </a:r>
            <a:endParaRPr lang="en-US" b="0" dirty="0">
              <a:solidFill>
                <a:srgbClr val="D4D4D4"/>
              </a:solidFill>
              <a:effectLst/>
              <a:latin typeface="Courier New" panose="02070309020205020404" pitchFamily="49" charset="0"/>
            </a:endParaRPr>
          </a:p>
          <a:p>
            <a:pPr marL="114300" indent="0">
              <a:buNone/>
            </a:pPr>
            <a:r>
              <a:rPr lang="en-US" b="0" dirty="0">
                <a:solidFill>
                  <a:srgbClr val="D4D4D4"/>
                </a:solidFill>
                <a:effectLst/>
                <a:latin typeface="Courier New" panose="02070309020205020404" pitchFamily="49" charset="0"/>
              </a:rPr>
              <a:t>            d += </a:t>
            </a:r>
            <a:r>
              <a:rPr lang="en-US" b="0" dirty="0">
                <a:solidFill>
                  <a:srgbClr val="B5CEA8"/>
                </a:solidFill>
                <a:effectLst/>
                <a:latin typeface="Courier New" panose="02070309020205020404" pitchFamily="49" charset="0"/>
              </a:rPr>
              <a:t>1</a:t>
            </a:r>
            <a:endParaRPr lang="en-US" b="0" dirty="0">
              <a:solidFill>
                <a:srgbClr val="D4D4D4"/>
              </a:solidFill>
              <a:effectLst/>
              <a:latin typeface="Courier New" panose="02070309020205020404" pitchFamily="49" charset="0"/>
            </a:endParaRPr>
          </a:p>
          <a:p>
            <a:pPr marL="114300" indent="0">
              <a:buNone/>
            </a:pPr>
            <a:r>
              <a:rPr lang="en-US" b="0" dirty="0">
                <a:solidFill>
                  <a:srgbClr val="D4D4D4"/>
                </a:solidFill>
                <a:effectLst/>
                <a:latin typeface="Courier New" panose="02070309020205020404" pitchFamily="49" charset="0"/>
              </a:rPr>
              <a:t>    </a:t>
            </a:r>
            <a:endParaRPr lang="en-US" b="0" dirty="0">
              <a:solidFill>
                <a:srgbClr val="6AA94F"/>
              </a:solidFill>
              <a:effectLst/>
              <a:latin typeface="Courier New" panose="02070309020205020404" pitchFamily="49" charset="0"/>
            </a:endParaRPr>
          </a:p>
          <a:p>
            <a:pPr marL="114300" indent="0">
              <a:buNone/>
            </a:pPr>
            <a:r>
              <a:rPr lang="en-US" b="0" dirty="0">
                <a:solidFill>
                  <a:srgbClr val="D4D4D4"/>
                </a:solidFill>
                <a:effectLst/>
                <a:latin typeface="Courier New" panose="02070309020205020404" pitchFamily="49" charset="0"/>
              </a:rPr>
              <a:t>    </a:t>
            </a:r>
            <a:r>
              <a:rPr lang="en-US" b="0" dirty="0">
                <a:solidFill>
                  <a:srgbClr val="C586C0"/>
                </a:solidFill>
                <a:effectLst/>
                <a:latin typeface="Courier New" panose="02070309020205020404" pitchFamily="49" charset="0"/>
              </a:rPr>
              <a:t>return</a:t>
            </a:r>
            <a:r>
              <a:rPr lang="en-US" b="0" dirty="0">
                <a:solidFill>
                  <a:srgbClr val="D4D4D4"/>
                </a:solidFill>
                <a:effectLst/>
                <a:latin typeface="Courier New" panose="02070309020205020404" pitchFamily="49" charset="0"/>
              </a:rPr>
              <a:t> d </a:t>
            </a:r>
            <a:r>
              <a:rPr lang="en-US" b="0" dirty="0">
                <a:solidFill>
                  <a:srgbClr val="6AA94F"/>
                </a:solidFill>
                <a:effectLst/>
                <a:latin typeface="Courier New" panose="02070309020205020404" pitchFamily="49" charset="0"/>
              </a:rPr>
              <a:t># Returning the final </a:t>
            </a:r>
            <a:endParaRPr lang="en-US" b="0" dirty="0">
              <a:solidFill>
                <a:srgbClr val="D4D4D4"/>
              </a:solidFill>
              <a:effectLst/>
              <a:latin typeface="Courier New" panose="02070309020205020404" pitchFamily="49" charset="0"/>
            </a:endParaRPr>
          </a:p>
          <a:p>
            <a:pPr marL="114300" indent="0">
              <a:buNone/>
            </a:pPr>
            <a:endParaRPr lang="en-US" b="0" dirty="0">
              <a:solidFill>
                <a:srgbClr val="D4D4D4"/>
              </a:solidFill>
              <a:effectLst/>
              <a:latin typeface="Courier New" panose="02070309020205020404" pitchFamily="49" charset="0"/>
            </a:endParaRPr>
          </a:p>
          <a:p>
            <a:endParaRPr lang="en-IN" dirty="0"/>
          </a:p>
        </p:txBody>
      </p:sp>
    </p:spTree>
    <p:extLst>
      <p:ext uri="{BB962C8B-B14F-4D97-AF65-F5344CB8AC3E}">
        <p14:creationId xmlns:p14="http://schemas.microsoft.com/office/powerpoint/2010/main" val="804475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1008125" y="393750"/>
            <a:ext cx="7038900" cy="605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Table </a:t>
            </a:r>
            <a:endParaRPr sz="1188"/>
          </a:p>
        </p:txBody>
      </p:sp>
      <p:pic>
        <p:nvPicPr>
          <p:cNvPr id="173" name="Google Shape;173;p28"/>
          <p:cNvPicPr preferRelativeResize="0"/>
          <p:nvPr/>
        </p:nvPicPr>
        <p:blipFill>
          <a:blip r:embed="rId3">
            <a:alphaModFix/>
          </a:blip>
          <a:stretch>
            <a:fillRect/>
          </a:stretch>
        </p:blipFill>
        <p:spPr>
          <a:xfrm>
            <a:off x="1008124" y="999150"/>
            <a:ext cx="7127749" cy="3664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744140-3B4B-13F5-BA03-27F98F3F596E}"/>
              </a:ext>
            </a:extLst>
          </p:cNvPr>
          <p:cNvSpPr>
            <a:spLocks noGrp="1"/>
          </p:cNvSpPr>
          <p:nvPr>
            <p:ph type="title"/>
          </p:nvPr>
        </p:nvSpPr>
        <p:spPr/>
        <p:txBody>
          <a:bodyPr>
            <a:normAutofit fontScale="90000"/>
          </a:bodyPr>
          <a:lstStyle/>
          <a:p>
            <a:r>
              <a:rPr lang="en-US" dirty="0"/>
              <a:t>Thank You!</a:t>
            </a:r>
            <a:endParaRPr lang="en-IN" dirty="0"/>
          </a:p>
        </p:txBody>
      </p:sp>
    </p:spTree>
    <p:extLst>
      <p:ext uri="{BB962C8B-B14F-4D97-AF65-F5344CB8AC3E}">
        <p14:creationId xmlns:p14="http://schemas.microsoft.com/office/powerpoint/2010/main" val="2372542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Pseudo code</a:t>
            </a:r>
            <a:endParaRPr/>
          </a:p>
        </p:txBody>
      </p:sp>
      <p:sp>
        <p:nvSpPr>
          <p:cNvPr id="68" name="Google Shape;68;p15"/>
          <p:cNvSpPr txBox="1">
            <a:spLocks noGrp="1"/>
          </p:cNvSpPr>
          <p:nvPr>
            <p:ph type="body" idx="1"/>
          </p:nvPr>
        </p:nvSpPr>
        <p:spPr>
          <a:xfrm>
            <a:off x="311700" y="1152475"/>
            <a:ext cx="8520600" cy="38700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3307"/>
              <a:t>For n=length of the code: 					#length of the DNA string</a:t>
            </a:r>
            <a:endParaRPr sz="3307"/>
          </a:p>
          <a:p>
            <a:pPr marL="0" lvl="0" indent="0" algn="l" rtl="0">
              <a:spcBef>
                <a:spcPts val="1200"/>
              </a:spcBef>
              <a:spcAft>
                <a:spcPts val="0"/>
              </a:spcAft>
              <a:buNone/>
            </a:pPr>
            <a:r>
              <a:rPr lang="en" sz="3307"/>
              <a:t>	if(reverse constraint is satisfied)</a:t>
            </a:r>
            <a:endParaRPr sz="3307"/>
          </a:p>
          <a:p>
            <a:pPr marL="0" lvl="0" indent="0" algn="l" rtl="0">
              <a:spcBef>
                <a:spcPts val="1200"/>
              </a:spcBef>
              <a:spcAft>
                <a:spcPts val="0"/>
              </a:spcAft>
              <a:buNone/>
            </a:pPr>
            <a:r>
              <a:rPr lang="en" sz="3307"/>
              <a:t>		Then if (reverse complement constraint is satisfied)</a:t>
            </a:r>
            <a:endParaRPr sz="3307"/>
          </a:p>
          <a:p>
            <a:pPr marL="0" lvl="0" indent="0" algn="l" rtl="0">
              <a:spcBef>
                <a:spcPts val="1200"/>
              </a:spcBef>
              <a:spcAft>
                <a:spcPts val="0"/>
              </a:spcAft>
              <a:buNone/>
            </a:pPr>
            <a:r>
              <a:rPr lang="en" sz="3307"/>
              <a:t>			Then if(GC content constraint is satisfied)</a:t>
            </a:r>
            <a:endParaRPr sz="3307"/>
          </a:p>
          <a:p>
            <a:pPr marL="0" lvl="0" indent="0" algn="l" rtl="0">
              <a:spcBef>
                <a:spcPts val="1200"/>
              </a:spcBef>
              <a:spcAft>
                <a:spcPts val="0"/>
              </a:spcAft>
              <a:buNone/>
            </a:pPr>
            <a:r>
              <a:rPr lang="en" sz="3307"/>
              <a:t>				Then if(Conflict free)</a:t>
            </a:r>
            <a:endParaRPr sz="3307"/>
          </a:p>
          <a:p>
            <a:pPr marL="0" lvl="0" indent="0" algn="l" rtl="0">
              <a:spcBef>
                <a:spcPts val="1200"/>
              </a:spcBef>
              <a:spcAft>
                <a:spcPts val="0"/>
              </a:spcAft>
              <a:buNone/>
            </a:pPr>
            <a:r>
              <a:rPr lang="en" sz="3307"/>
              <a:t>					Then if(Secondary structure constraint is satisfied)</a:t>
            </a:r>
            <a:endParaRPr sz="3307"/>
          </a:p>
          <a:p>
            <a:pPr marL="0" lvl="0" indent="0" algn="l" rtl="0">
              <a:spcBef>
                <a:spcPts val="1200"/>
              </a:spcBef>
              <a:spcAft>
                <a:spcPts val="0"/>
              </a:spcAft>
              <a:buNone/>
            </a:pPr>
            <a:r>
              <a:rPr lang="en" sz="3307"/>
              <a:t>						M++;			#code in codeword with for hamming distance dH=1 to dH=n; </a:t>
            </a:r>
            <a:endParaRPr sz="3307"/>
          </a:p>
          <a:p>
            <a:pPr marL="0" lvl="0" indent="0" algn="l" rtl="0">
              <a:spcBef>
                <a:spcPts val="1200"/>
              </a:spcBef>
              <a:spcAft>
                <a:spcPts val="0"/>
              </a:spcAft>
              <a:buNone/>
            </a:pPr>
            <a:r>
              <a:rPr lang="en" sz="3307"/>
              <a:t>					else() delete string from the array</a:t>
            </a:r>
            <a:endParaRPr sz="3307"/>
          </a:p>
          <a:p>
            <a:pPr marL="0" lvl="0" indent="0" algn="l" rtl="0">
              <a:spcBef>
                <a:spcPts val="1200"/>
              </a:spcBef>
              <a:spcAft>
                <a:spcPts val="0"/>
              </a:spcAft>
              <a:buNone/>
            </a:pPr>
            <a:r>
              <a:rPr lang="en" sz="3307"/>
              <a:t>				else() delete string from the array</a:t>
            </a:r>
            <a:endParaRPr sz="3307"/>
          </a:p>
          <a:p>
            <a:pPr marL="0" lvl="0" indent="0" algn="l" rtl="0">
              <a:spcBef>
                <a:spcPts val="1200"/>
              </a:spcBef>
              <a:spcAft>
                <a:spcPts val="0"/>
              </a:spcAft>
              <a:buNone/>
            </a:pPr>
            <a:r>
              <a:rPr lang="en" sz="3307"/>
              <a:t>			else() delete string from the array</a:t>
            </a:r>
            <a:endParaRPr sz="3307"/>
          </a:p>
          <a:p>
            <a:pPr marL="0" lvl="0" indent="0" algn="l" rtl="0">
              <a:spcBef>
                <a:spcPts val="1200"/>
              </a:spcBef>
              <a:spcAft>
                <a:spcPts val="0"/>
              </a:spcAft>
              <a:buNone/>
            </a:pPr>
            <a:r>
              <a:rPr lang="en" sz="3307"/>
              <a:t>		else() delete string from the array</a:t>
            </a:r>
            <a:endParaRPr sz="3307"/>
          </a:p>
          <a:p>
            <a:pPr marL="0" lvl="0" indent="0" algn="l" rtl="0">
              <a:spcBef>
                <a:spcPts val="1200"/>
              </a:spcBef>
              <a:spcAft>
                <a:spcPts val="1200"/>
              </a:spcAft>
              <a:buNone/>
            </a:pPr>
            <a:r>
              <a:rPr lang="en" sz="3307"/>
              <a:t>	else() delete string from the array				#if any constraint aren’t matching then it will be deleted from the array</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1052550" y="97725"/>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Flow Chart </a:t>
            </a:r>
            <a:endParaRPr/>
          </a:p>
        </p:txBody>
      </p:sp>
      <p:sp>
        <p:nvSpPr>
          <p:cNvPr id="74" name="Google Shape;74;p16"/>
          <p:cNvSpPr/>
          <p:nvPr/>
        </p:nvSpPr>
        <p:spPr>
          <a:xfrm>
            <a:off x="717875" y="1457950"/>
            <a:ext cx="1739100" cy="118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.TXT</a:t>
            </a:r>
            <a:endParaRPr/>
          </a:p>
          <a:p>
            <a:pPr marL="0" lvl="0" indent="0" algn="l" rtl="0">
              <a:spcBef>
                <a:spcPts val="0"/>
              </a:spcBef>
              <a:spcAft>
                <a:spcPts val="0"/>
              </a:spcAft>
              <a:buNone/>
            </a:pPr>
            <a:r>
              <a:rPr lang="en"/>
              <a:t>0101010101010101010011010101011011111010101100010001</a:t>
            </a:r>
            <a:endParaRPr/>
          </a:p>
        </p:txBody>
      </p:sp>
      <p:sp>
        <p:nvSpPr>
          <p:cNvPr id="75" name="Google Shape;75;p16"/>
          <p:cNvSpPr/>
          <p:nvPr/>
        </p:nvSpPr>
        <p:spPr>
          <a:xfrm>
            <a:off x="2590250" y="1761375"/>
            <a:ext cx="889500" cy="340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p:nvPr/>
        </p:nvSpPr>
        <p:spPr>
          <a:xfrm>
            <a:off x="5350575" y="4052000"/>
            <a:ext cx="1533300" cy="40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Retrieval(PCR)</a:t>
            </a:r>
            <a:endParaRPr/>
          </a:p>
        </p:txBody>
      </p:sp>
      <p:sp>
        <p:nvSpPr>
          <p:cNvPr id="77" name="Google Shape;77;p16"/>
          <p:cNvSpPr/>
          <p:nvPr/>
        </p:nvSpPr>
        <p:spPr>
          <a:xfrm>
            <a:off x="717875" y="3716150"/>
            <a:ext cx="1739100" cy="101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AGTCGCTGAGCTTAGTACAGTCGAGTGACGATACGT</a:t>
            </a:r>
            <a:endParaRPr/>
          </a:p>
          <a:p>
            <a:pPr marL="0" lvl="0" indent="0" algn="l" rtl="0">
              <a:spcBef>
                <a:spcPts val="0"/>
              </a:spcBef>
              <a:spcAft>
                <a:spcPts val="0"/>
              </a:spcAft>
              <a:buNone/>
            </a:pPr>
            <a:endParaRPr/>
          </a:p>
        </p:txBody>
      </p:sp>
      <p:sp>
        <p:nvSpPr>
          <p:cNvPr id="78" name="Google Shape;78;p16"/>
          <p:cNvSpPr/>
          <p:nvPr/>
        </p:nvSpPr>
        <p:spPr>
          <a:xfrm>
            <a:off x="3611475" y="1413525"/>
            <a:ext cx="1739100" cy="118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AGTCGCTGAGCTTAGTACAGTCGAGTGACGATACGT</a:t>
            </a:r>
            <a:endParaRPr/>
          </a:p>
        </p:txBody>
      </p:sp>
      <p:sp>
        <p:nvSpPr>
          <p:cNvPr id="79" name="Google Shape;79;p16"/>
          <p:cNvSpPr/>
          <p:nvPr/>
        </p:nvSpPr>
        <p:spPr>
          <a:xfrm>
            <a:off x="5483850" y="1716950"/>
            <a:ext cx="913800" cy="340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txBox="1"/>
          <p:nvPr/>
        </p:nvSpPr>
        <p:spPr>
          <a:xfrm>
            <a:off x="2564425" y="1554150"/>
            <a:ext cx="93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highlight>
                  <a:schemeClr val="dk1"/>
                </a:highlight>
                <a:latin typeface="Lato"/>
                <a:ea typeface="Lato"/>
                <a:cs typeface="Lato"/>
                <a:sym typeface="Lato"/>
              </a:rPr>
              <a:t>Encoding</a:t>
            </a:r>
            <a:endParaRPr>
              <a:solidFill>
                <a:schemeClr val="lt1"/>
              </a:solidFill>
              <a:highlight>
                <a:schemeClr val="dk1"/>
              </a:highlight>
              <a:latin typeface="Lato"/>
              <a:ea typeface="Lato"/>
              <a:cs typeface="Lato"/>
              <a:sym typeface="Lato"/>
            </a:endParaRPr>
          </a:p>
        </p:txBody>
      </p:sp>
      <p:sp>
        <p:nvSpPr>
          <p:cNvPr id="81" name="Google Shape;81;p16"/>
          <p:cNvSpPr txBox="1"/>
          <p:nvPr/>
        </p:nvSpPr>
        <p:spPr>
          <a:xfrm>
            <a:off x="5458024" y="1457950"/>
            <a:ext cx="1005977"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lt1"/>
                </a:solidFill>
                <a:highlight>
                  <a:schemeClr val="dk1"/>
                </a:highlight>
                <a:latin typeface="Lato"/>
                <a:ea typeface="Lato"/>
                <a:cs typeface="Lato"/>
                <a:sym typeface="Lato"/>
              </a:rPr>
              <a:t>Synthesis</a:t>
            </a:r>
            <a:endParaRPr dirty="0">
              <a:solidFill>
                <a:schemeClr val="lt1"/>
              </a:solidFill>
              <a:highlight>
                <a:schemeClr val="dk1"/>
              </a:highlight>
              <a:latin typeface="Lato"/>
              <a:ea typeface="Lato"/>
              <a:cs typeface="Lato"/>
              <a:sym typeface="Lato"/>
            </a:endParaRPr>
          </a:p>
        </p:txBody>
      </p:sp>
      <p:pic>
        <p:nvPicPr>
          <p:cNvPr id="82" name="Google Shape;82;p16"/>
          <p:cNvPicPr preferRelativeResize="0"/>
          <p:nvPr/>
        </p:nvPicPr>
        <p:blipFill>
          <a:blip r:embed="rId3">
            <a:alphaModFix/>
          </a:blip>
          <a:stretch>
            <a:fillRect/>
          </a:stretch>
        </p:blipFill>
        <p:spPr>
          <a:xfrm>
            <a:off x="6530925" y="1676263"/>
            <a:ext cx="556150" cy="278075"/>
          </a:xfrm>
          <a:prstGeom prst="rect">
            <a:avLst/>
          </a:prstGeom>
          <a:noFill/>
          <a:ln>
            <a:noFill/>
          </a:ln>
        </p:spPr>
      </p:pic>
      <p:pic>
        <p:nvPicPr>
          <p:cNvPr id="83" name="Google Shape;83;p16"/>
          <p:cNvPicPr preferRelativeResize="0"/>
          <p:nvPr/>
        </p:nvPicPr>
        <p:blipFill>
          <a:blip r:embed="rId3">
            <a:alphaModFix/>
          </a:blip>
          <a:stretch>
            <a:fillRect/>
          </a:stretch>
        </p:blipFill>
        <p:spPr>
          <a:xfrm>
            <a:off x="6530925" y="1866525"/>
            <a:ext cx="556150" cy="278075"/>
          </a:xfrm>
          <a:prstGeom prst="rect">
            <a:avLst/>
          </a:prstGeom>
          <a:noFill/>
          <a:ln>
            <a:noFill/>
          </a:ln>
        </p:spPr>
      </p:pic>
      <p:sp>
        <p:nvSpPr>
          <p:cNvPr id="84" name="Google Shape;84;p16"/>
          <p:cNvSpPr/>
          <p:nvPr/>
        </p:nvSpPr>
        <p:spPr>
          <a:xfrm rot="1809050">
            <a:off x="7177726" y="1716980"/>
            <a:ext cx="913836" cy="340632"/>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p:nvPr/>
        </p:nvSpPr>
        <p:spPr>
          <a:xfrm>
            <a:off x="7194850" y="2285063"/>
            <a:ext cx="1739100" cy="118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DNA Storage Pool </a:t>
            </a:r>
            <a:endParaRPr/>
          </a:p>
        </p:txBody>
      </p:sp>
      <p:sp>
        <p:nvSpPr>
          <p:cNvPr id="86" name="Google Shape;86;p16"/>
          <p:cNvSpPr txBox="1"/>
          <p:nvPr/>
        </p:nvSpPr>
        <p:spPr>
          <a:xfrm>
            <a:off x="7594600" y="1884875"/>
            <a:ext cx="93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highlight>
                  <a:schemeClr val="dk1"/>
                </a:highlight>
                <a:latin typeface="Lato"/>
                <a:ea typeface="Lato"/>
                <a:cs typeface="Lato"/>
                <a:sym typeface="Lato"/>
              </a:rPr>
              <a:t>Archival</a:t>
            </a:r>
            <a:endParaRPr>
              <a:solidFill>
                <a:schemeClr val="lt1"/>
              </a:solidFill>
              <a:highlight>
                <a:schemeClr val="dk1"/>
              </a:highlight>
              <a:latin typeface="Lato"/>
              <a:ea typeface="Lato"/>
              <a:cs typeface="Lato"/>
              <a:sym typeface="Lato"/>
            </a:endParaRPr>
          </a:p>
        </p:txBody>
      </p:sp>
      <p:pic>
        <p:nvPicPr>
          <p:cNvPr id="87" name="Google Shape;87;p16"/>
          <p:cNvPicPr preferRelativeResize="0"/>
          <p:nvPr/>
        </p:nvPicPr>
        <p:blipFill>
          <a:blip r:embed="rId4">
            <a:alphaModFix/>
          </a:blip>
          <a:stretch>
            <a:fillRect/>
          </a:stretch>
        </p:blipFill>
        <p:spPr>
          <a:xfrm>
            <a:off x="7781991" y="2641775"/>
            <a:ext cx="461217" cy="774076"/>
          </a:xfrm>
          <a:prstGeom prst="rect">
            <a:avLst/>
          </a:prstGeom>
          <a:noFill/>
          <a:ln>
            <a:noFill/>
          </a:ln>
        </p:spPr>
      </p:pic>
      <p:pic>
        <p:nvPicPr>
          <p:cNvPr id="88" name="Google Shape;88;p16"/>
          <p:cNvPicPr preferRelativeResize="0"/>
          <p:nvPr/>
        </p:nvPicPr>
        <p:blipFill>
          <a:blip r:embed="rId3">
            <a:alphaModFix/>
          </a:blip>
          <a:stretch>
            <a:fillRect/>
          </a:stretch>
        </p:blipFill>
        <p:spPr>
          <a:xfrm rot="-5400000">
            <a:off x="7925938" y="2990112"/>
            <a:ext cx="442826" cy="190750"/>
          </a:xfrm>
          <a:prstGeom prst="rect">
            <a:avLst/>
          </a:prstGeom>
          <a:noFill/>
          <a:ln>
            <a:noFill/>
          </a:ln>
        </p:spPr>
      </p:pic>
      <p:sp>
        <p:nvSpPr>
          <p:cNvPr id="89" name="Google Shape;89;p16"/>
          <p:cNvSpPr/>
          <p:nvPr/>
        </p:nvSpPr>
        <p:spPr>
          <a:xfrm rot="8553042">
            <a:off x="6893200" y="3732874"/>
            <a:ext cx="913727" cy="340457"/>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rot="10800000">
            <a:off x="4178400" y="4052000"/>
            <a:ext cx="889500" cy="340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1" name="Google Shape;91;p16"/>
          <p:cNvPicPr preferRelativeResize="0"/>
          <p:nvPr/>
        </p:nvPicPr>
        <p:blipFill>
          <a:blip r:embed="rId3">
            <a:alphaModFix/>
          </a:blip>
          <a:stretch>
            <a:fillRect/>
          </a:stretch>
        </p:blipFill>
        <p:spPr>
          <a:xfrm>
            <a:off x="3504025" y="3988075"/>
            <a:ext cx="556150" cy="278075"/>
          </a:xfrm>
          <a:prstGeom prst="rect">
            <a:avLst/>
          </a:prstGeom>
          <a:noFill/>
          <a:ln>
            <a:noFill/>
          </a:ln>
        </p:spPr>
      </p:pic>
      <p:pic>
        <p:nvPicPr>
          <p:cNvPr id="92" name="Google Shape;92;p16"/>
          <p:cNvPicPr preferRelativeResize="0"/>
          <p:nvPr/>
        </p:nvPicPr>
        <p:blipFill>
          <a:blip r:embed="rId3">
            <a:alphaModFix/>
          </a:blip>
          <a:stretch>
            <a:fillRect/>
          </a:stretch>
        </p:blipFill>
        <p:spPr>
          <a:xfrm>
            <a:off x="3504025" y="4178338"/>
            <a:ext cx="556150" cy="278075"/>
          </a:xfrm>
          <a:prstGeom prst="rect">
            <a:avLst/>
          </a:prstGeom>
          <a:noFill/>
          <a:ln>
            <a:noFill/>
          </a:ln>
        </p:spPr>
      </p:pic>
      <p:sp>
        <p:nvSpPr>
          <p:cNvPr id="93" name="Google Shape;93;p16"/>
          <p:cNvSpPr/>
          <p:nvPr/>
        </p:nvSpPr>
        <p:spPr>
          <a:xfrm rot="10800000">
            <a:off x="2589475" y="4052000"/>
            <a:ext cx="889500" cy="340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p:nvPr/>
        </p:nvSpPr>
        <p:spPr>
          <a:xfrm>
            <a:off x="2565200" y="3778150"/>
            <a:ext cx="114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highlight>
                  <a:schemeClr val="dk1"/>
                </a:highlight>
                <a:latin typeface="Lato"/>
                <a:ea typeface="Lato"/>
                <a:cs typeface="Lato"/>
                <a:sym typeface="Lato"/>
              </a:rPr>
              <a:t>Sequencing</a:t>
            </a:r>
            <a:endParaRPr>
              <a:solidFill>
                <a:schemeClr val="lt1"/>
              </a:solidFill>
              <a:highlight>
                <a:schemeClr val="dk1"/>
              </a:highlight>
              <a:latin typeface="Lato"/>
              <a:ea typeface="Lato"/>
              <a:cs typeface="Lato"/>
              <a:sym typeface="Lato"/>
            </a:endParaRPr>
          </a:p>
        </p:txBody>
      </p:sp>
      <p:sp>
        <p:nvSpPr>
          <p:cNvPr id="95" name="Google Shape;95;p16"/>
          <p:cNvSpPr/>
          <p:nvPr/>
        </p:nvSpPr>
        <p:spPr>
          <a:xfrm rot="-5400000">
            <a:off x="1246288" y="3008075"/>
            <a:ext cx="889500" cy="340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txBox="1"/>
          <p:nvPr/>
        </p:nvSpPr>
        <p:spPr>
          <a:xfrm rot="-5400000">
            <a:off x="1043863" y="2979000"/>
            <a:ext cx="93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highlight>
                  <a:schemeClr val="dk1"/>
                </a:highlight>
                <a:latin typeface="Lato"/>
                <a:ea typeface="Lato"/>
                <a:cs typeface="Lato"/>
                <a:sym typeface="Lato"/>
              </a:rPr>
              <a:t>Decoding</a:t>
            </a:r>
            <a:endParaRPr>
              <a:solidFill>
                <a:schemeClr val="lt1"/>
              </a:solidFill>
              <a:highlight>
                <a:schemeClr val="dk1"/>
              </a:highlight>
              <a:latin typeface="Lato"/>
              <a:ea typeface="Lato"/>
              <a:cs typeface="Lato"/>
              <a:sym typeface="Lato"/>
            </a:endParaRPr>
          </a:p>
        </p:txBody>
      </p:sp>
      <p:sp>
        <p:nvSpPr>
          <p:cNvPr id="97" name="Google Shape;97;p16"/>
          <p:cNvSpPr txBox="1"/>
          <p:nvPr/>
        </p:nvSpPr>
        <p:spPr>
          <a:xfrm>
            <a:off x="6397650" y="4655050"/>
            <a:ext cx="23454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latin typeface="Lato"/>
                <a:ea typeface="Lato"/>
                <a:cs typeface="Lato"/>
                <a:sym typeface="Lato"/>
              </a:rPr>
              <a:t>Images are taken from pixabay.com</a:t>
            </a:r>
            <a:endParaRPr sz="1100">
              <a:solidFill>
                <a:schemeClr val="dk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Problems during</a:t>
            </a:r>
            <a:endParaRPr/>
          </a:p>
        </p:txBody>
      </p:sp>
      <p:sp>
        <p:nvSpPr>
          <p:cNvPr id="103" name="Google Shape;103;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Synthesising</a:t>
            </a:r>
            <a:endParaRPr/>
          </a:p>
          <a:p>
            <a:pPr marL="457200" lvl="0" indent="-342900" algn="l" rtl="0">
              <a:spcBef>
                <a:spcPts val="0"/>
              </a:spcBef>
              <a:spcAft>
                <a:spcPts val="0"/>
              </a:spcAft>
              <a:buSzPts val="1800"/>
              <a:buAutoNum type="arabicPeriod"/>
            </a:pPr>
            <a:r>
              <a:rPr lang="en"/>
              <a:t>Sequencing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Constraints </a:t>
            </a:r>
            <a:endParaRPr/>
          </a:p>
        </p:txBody>
      </p:sp>
      <p:sp>
        <p:nvSpPr>
          <p:cNvPr id="109" name="Google Shape;10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Reverse constraint</a:t>
            </a:r>
            <a:endParaRPr/>
          </a:p>
          <a:p>
            <a:pPr marL="457200" lvl="0" indent="-342900" algn="l" rtl="0">
              <a:spcBef>
                <a:spcPts val="0"/>
              </a:spcBef>
              <a:spcAft>
                <a:spcPts val="0"/>
              </a:spcAft>
              <a:buSzPts val="1800"/>
              <a:buAutoNum type="arabicPeriod"/>
            </a:pPr>
            <a:r>
              <a:rPr lang="en"/>
              <a:t>Reverse complement constraint(RC constraint)</a:t>
            </a:r>
            <a:endParaRPr/>
          </a:p>
          <a:p>
            <a:pPr marL="457200" lvl="0" indent="-342900" algn="l" rtl="0">
              <a:spcBef>
                <a:spcPts val="0"/>
              </a:spcBef>
              <a:spcAft>
                <a:spcPts val="0"/>
              </a:spcAft>
              <a:buSzPts val="1800"/>
              <a:buAutoNum type="arabicPeriod"/>
            </a:pPr>
            <a:r>
              <a:rPr lang="en"/>
              <a:t>GC content constraint</a:t>
            </a:r>
            <a:endParaRPr/>
          </a:p>
          <a:p>
            <a:pPr marL="457200" lvl="0" indent="-342900" algn="l" rtl="0">
              <a:spcBef>
                <a:spcPts val="0"/>
              </a:spcBef>
              <a:spcAft>
                <a:spcPts val="0"/>
              </a:spcAft>
              <a:buSzPts val="1800"/>
              <a:buAutoNum type="arabicPeriod"/>
            </a:pPr>
            <a:r>
              <a:rPr lang="en"/>
              <a:t>Homopolymer constraint(Conflict free)</a:t>
            </a:r>
            <a:endParaRPr/>
          </a:p>
          <a:p>
            <a:pPr marL="457200" lvl="0" indent="-342900" algn="l" rtl="0">
              <a:spcBef>
                <a:spcPts val="0"/>
              </a:spcBef>
              <a:spcAft>
                <a:spcPts val="0"/>
              </a:spcAft>
              <a:buSzPts val="1800"/>
              <a:buAutoNum type="arabicPeriod"/>
            </a:pPr>
            <a:r>
              <a:rPr lang="en"/>
              <a:t>Secondary structure constraint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Reverse constraint</a:t>
            </a:r>
            <a:endParaRPr/>
          </a:p>
        </p:txBody>
      </p:sp>
      <p:sp>
        <p:nvSpPr>
          <p:cNvPr id="115" name="Google Shape;11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For example:- </a:t>
            </a:r>
            <a:endParaRPr/>
          </a:p>
          <a:p>
            <a:pPr marL="0" lvl="0" indent="0" algn="l" rtl="0">
              <a:spcBef>
                <a:spcPts val="1200"/>
              </a:spcBef>
              <a:spcAft>
                <a:spcPts val="1200"/>
              </a:spcAft>
              <a:buNone/>
            </a:pPr>
            <a:r>
              <a:rPr lang="en"/>
              <a:t>If x= 1001001 then its reverse will be 1001001 so at time of synthesising or sequencing the probability of having an error will be increased so its not accepted.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Reverse complement constraint(RC constraint)</a:t>
            </a:r>
            <a:endParaRPr/>
          </a:p>
          <a:p>
            <a:pPr marL="0" lvl="0" indent="0" algn="l" rtl="0">
              <a:spcBef>
                <a:spcPts val="0"/>
              </a:spcBef>
              <a:spcAft>
                <a:spcPts val="0"/>
              </a:spcAft>
              <a:buNone/>
            </a:pPr>
            <a:endParaRPr/>
          </a:p>
        </p:txBody>
      </p:sp>
      <p:sp>
        <p:nvSpPr>
          <p:cNvPr id="121" name="Google Shape;12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 DNA string should not contain more than n=2 substrings which are complement to each other, or else it will form a secondary structure</a:t>
            </a:r>
            <a:endParaRPr/>
          </a:p>
          <a:p>
            <a:pPr marL="0" lvl="0" indent="0" algn="l" rtl="0">
              <a:spcBef>
                <a:spcPts val="1200"/>
              </a:spcBef>
              <a:spcAft>
                <a:spcPts val="1200"/>
              </a:spcAft>
              <a:buNone/>
            </a:pPr>
            <a:r>
              <a:rPr lang="en"/>
              <a:t>For example AT</a:t>
            </a:r>
            <a:r>
              <a:rPr lang="en">
                <a:solidFill>
                  <a:schemeClr val="dk1"/>
                </a:solidFill>
                <a:highlight>
                  <a:srgbClr val="F3F3F3"/>
                </a:highlight>
              </a:rPr>
              <a:t>ACGC</a:t>
            </a:r>
            <a:r>
              <a:rPr lang="en"/>
              <a:t>GAAT</a:t>
            </a:r>
            <a:r>
              <a:rPr lang="en">
                <a:solidFill>
                  <a:schemeClr val="dk1"/>
                </a:solidFill>
                <a:highlight>
                  <a:schemeClr val="lt1"/>
                </a:highlight>
              </a:rPr>
              <a:t>GCGT</a:t>
            </a:r>
            <a:r>
              <a:rPr lang="en"/>
              <a:t>GC this strand contains n=4  so it will form like this:</a:t>
            </a:r>
            <a:endParaRPr/>
          </a:p>
        </p:txBody>
      </p:sp>
      <p:pic>
        <p:nvPicPr>
          <p:cNvPr id="122" name="Google Shape;122;p20"/>
          <p:cNvPicPr preferRelativeResize="0"/>
          <p:nvPr/>
        </p:nvPicPr>
        <p:blipFill>
          <a:blip r:embed="rId3">
            <a:alphaModFix/>
          </a:blip>
          <a:stretch>
            <a:fillRect/>
          </a:stretch>
        </p:blipFill>
        <p:spPr>
          <a:xfrm>
            <a:off x="2242535" y="2605048"/>
            <a:ext cx="5148825" cy="1798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GC content constraint </a:t>
            </a:r>
            <a:endParaRPr/>
          </a:p>
        </p:txBody>
      </p:sp>
      <p:sp>
        <p:nvSpPr>
          <p:cNvPr id="128" name="Google Shape;12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 DNA string should contain approximately 50% of GC pair not too less or not too high, because the thermal stability of a strand depends on GC content.</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2079</Words>
  <Application>Microsoft Office PowerPoint</Application>
  <PresentationFormat>On-screen Show (16:9)</PresentationFormat>
  <Paragraphs>156</Paragraphs>
  <Slides>25</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Courier New</vt:lpstr>
      <vt:lpstr>Lato</vt:lpstr>
      <vt:lpstr>Arial</vt:lpstr>
      <vt:lpstr>Simple Light</vt:lpstr>
      <vt:lpstr>Topic: On conflict free DNA codes</vt:lpstr>
      <vt:lpstr>On conflict free DNA codes</vt:lpstr>
      <vt:lpstr>Pseudo code</vt:lpstr>
      <vt:lpstr>Flow Chart </vt:lpstr>
      <vt:lpstr>Problems during</vt:lpstr>
      <vt:lpstr>Constraints </vt:lpstr>
      <vt:lpstr>Reverse constraint</vt:lpstr>
      <vt:lpstr>Reverse complement constraint(RC constraint) </vt:lpstr>
      <vt:lpstr>GC content constraint </vt:lpstr>
      <vt:lpstr>Conflict free constraint</vt:lpstr>
      <vt:lpstr>Mapping for encoding</vt:lpstr>
      <vt:lpstr>Some examples of Binary numbers are:(x=ATA, y=CGC)</vt:lpstr>
      <vt:lpstr>My contribution</vt:lpstr>
      <vt:lpstr>Code(.py)</vt:lpstr>
      <vt:lpstr>Output for n=4(256 strings)</vt:lpstr>
      <vt:lpstr>Code for consecutive conflict-free </vt:lpstr>
      <vt:lpstr>Output for the above code</vt:lpstr>
      <vt:lpstr>Code for completely conflict-free</vt:lpstr>
      <vt:lpstr>Output for the above code</vt:lpstr>
      <vt:lpstr>GC constraint code</vt:lpstr>
      <vt:lpstr>Final output after taking every constraint</vt:lpstr>
      <vt:lpstr>PowerPoint Presentation</vt:lpstr>
      <vt:lpstr>Function for counting hamming distance</vt:lpstr>
      <vt:lpstr>Table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On conflict free DNA codes</dc:title>
  <dc:creator>Jitanshu Shaw</dc:creator>
  <cp:lastModifiedBy>Jitanshu Shaw</cp:lastModifiedBy>
  <cp:revision>2</cp:revision>
  <dcterms:modified xsi:type="dcterms:W3CDTF">2022-12-04T17:21:33Z</dcterms:modified>
</cp:coreProperties>
</file>