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ssistan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FF7tJ3xhhassdtJBhHsM0kjca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ssistant-bold.fntdata"/><Relationship Id="rId10" Type="http://schemas.openxmlformats.org/officeDocument/2006/relationships/slide" Target="slides/slide5.xml"/><Relationship Id="rId21" Type="http://schemas.openxmlformats.org/officeDocument/2006/relationships/font" Target="fonts/Assistan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d1dcf3e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bd1dcf3e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d1dcf3e8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d1dcf3e8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d1dcf3e8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d1dcf3e8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d1dcf3e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bd1dcf3e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d1dcf3e8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bd1dcf3e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d1dcf3e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d1dcf3e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d1dcf3e8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d1dcf3e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bd1dcf3e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bd1dcf3e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bd1dcf3e8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bd1dcf3e8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1024605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508001" y="3352800"/>
            <a:ext cx="6447501" cy="1178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2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00" lIns="68575" spcFirstLastPara="1" rIns="6857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6669759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00" lIns="68575" spcFirstLastPara="1" rIns="6857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4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00" lIns="68575" spcFirstLastPara="1" rIns="6857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6669759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00" lIns="68575" spcFirstLastPara="1" rIns="68575" wrap="square" tIns="3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514350" y="457200"/>
            <a:ext cx="6441153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508001" y="3395586"/>
            <a:ext cx="6447501" cy="113543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2276461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 rot="5400000">
            <a:off x="4495740" y="1937215"/>
            <a:ext cx="3938589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3570346" y="386194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6"/>
          <p:cNvGrpSpPr/>
          <p:nvPr/>
        </p:nvGrpSpPr>
        <p:grpSpPr>
          <a:xfrm>
            <a:off x="0" y="-6350"/>
            <a:ext cx="9144000" cy="5149851"/>
            <a:chOff x="0" y="-8467"/>
            <a:chExt cx="12192000" cy="6866467"/>
          </a:xfrm>
        </p:grpSpPr>
        <p:cxnSp>
          <p:nvCxnSpPr>
            <p:cNvPr id="47" name="Google Shape;47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" name="Google Shape;49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50" name="Google Shape;50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1" name="Google Shape;51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53" name="Google Shape;53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54" name="Google Shape;54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55" name="Google Shape;55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6"/>
          <p:cNvSpPr txBox="1"/>
          <p:nvPr>
            <p:ph type="ctrTitle"/>
          </p:nvPr>
        </p:nvSpPr>
        <p:spPr>
          <a:xfrm>
            <a:off x="1130301" y="1803401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1130301" y="3038125"/>
            <a:ext cx="5825202" cy="8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08001" y="1620442"/>
            <a:ext cx="3138027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3817478" y="1620442"/>
            <a:ext cx="3138025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506809" y="1620737"/>
            <a:ext cx="313921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506809" y="2052934"/>
            <a:ext cx="3139218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3" type="body"/>
          </p:nvPr>
        </p:nvSpPr>
        <p:spPr>
          <a:xfrm>
            <a:off x="3816288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74" name="Google Shape;74;p1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730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1pPr>
            <a:lvl2pPr indent="-2730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2pPr>
            <a:lvl3pPr indent="-2730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508001" y="3600450"/>
            <a:ext cx="6447501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508001" y="4025504"/>
            <a:ext cx="6447501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2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0" y="-6350"/>
            <a:ext cx="9144000" cy="5149851"/>
            <a:chOff x="0" y="-8467"/>
            <a:chExt cx="12192000" cy="6866467"/>
          </a:xfrm>
        </p:grpSpPr>
        <p:cxnSp>
          <p:nvCxnSpPr>
            <p:cNvPr id="7" name="Google Shape;7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1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442997" y="4531022"/>
            <a:ext cx="51250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Trebuchet MS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121/10.0002279" TargetMode="External"/><Relationship Id="rId4" Type="http://schemas.openxmlformats.org/officeDocument/2006/relationships/hyperlink" Target="https://www.jetir.org" TargetMode="External"/><Relationship Id="rId5" Type="http://schemas.openxmlformats.org/officeDocument/2006/relationships/hyperlink" Target="https://www.jetir.org/papers/JETIR171214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hyperlink" Target="http://drive.google.com/file/d/1W3F9sNHdMWutfdTxQC0MyVI4yITNx5Dk/view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7iFFIuDH3cqwBiRbuIAnGYov6KMS1VbI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97214" y="3975011"/>
            <a:ext cx="2102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33230"/>
                </a:solidFill>
                <a:latin typeface="Arial"/>
                <a:ea typeface="Arial"/>
                <a:cs typeface="Arial"/>
                <a:sym typeface="Arial"/>
              </a:rPr>
              <a:t>Jitanshu Shaw</a:t>
            </a:r>
            <a:endParaRPr b="1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230"/>
                </a:solidFill>
                <a:latin typeface="Arial"/>
                <a:ea typeface="Arial"/>
                <a:cs typeface="Arial"/>
                <a:sym typeface="Arial"/>
              </a:rPr>
              <a:t>(201901292)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514350" y="510651"/>
            <a:ext cx="7700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3600"/>
              <a:buFont typeface="Arial"/>
              <a:buNone/>
            </a:pPr>
            <a:r>
              <a:rPr b="1" i="0" lang="en" sz="2700" u="none" cap="none" strike="noStrike">
                <a:solidFill>
                  <a:srgbClr val="333230"/>
                </a:solidFill>
                <a:latin typeface="Arial"/>
                <a:ea typeface="Arial"/>
                <a:cs typeface="Arial"/>
                <a:sym typeface="Arial"/>
              </a:rPr>
              <a:t>ACOUSTIC EFFECTS OF VARIOUS</a:t>
            </a:r>
            <a:r>
              <a:rPr b="1" i="0" lang="en" sz="2800" u="none" cap="none" strike="noStrike">
                <a:solidFill>
                  <a:srgbClr val="3332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800" u="none" cap="none" strike="noStrike">
              <a:solidFill>
                <a:srgbClr val="3332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3600"/>
              <a:buFont typeface="Arial"/>
              <a:buNone/>
            </a:pPr>
            <a:r>
              <a:rPr b="1" i="0" lang="en" sz="3000" u="none" cap="none" strike="noStrike">
                <a:solidFill>
                  <a:srgbClr val="333230"/>
                </a:solidFill>
                <a:latin typeface="Arial"/>
                <a:ea typeface="Arial"/>
                <a:cs typeface="Arial"/>
                <a:sym typeface="Arial"/>
              </a:rPr>
              <a:t>FACE MASKS ON SPEECH SIGNALS</a:t>
            </a:r>
            <a:endParaRPr b="1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5625150" y="4256563"/>
            <a:ext cx="336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rgbClr val="333230"/>
                </a:solidFill>
                <a:latin typeface="Arial"/>
                <a:ea typeface="Arial"/>
                <a:cs typeface="Arial"/>
                <a:sym typeface="Arial"/>
              </a:rPr>
              <a:t>COURSE INSTRUCTOR: PROF. HEMANT PATIL</a:t>
            </a:r>
            <a:endParaRPr b="1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d1dcf3e82_0_7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Comparison between masked and no mask using LFCCs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g1bd1dcf3e82_0_75"/>
          <p:cNvSpPr txBox="1"/>
          <p:nvPr/>
        </p:nvSpPr>
        <p:spPr>
          <a:xfrm>
            <a:off x="1763850" y="1447800"/>
            <a:ext cx="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g1bd1dcf3e82_0_75"/>
          <p:cNvSpPr txBox="1"/>
          <p:nvPr/>
        </p:nvSpPr>
        <p:spPr>
          <a:xfrm>
            <a:off x="6311625" y="14478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Cloth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g1bd1dcf3e82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0" y="1992975"/>
            <a:ext cx="4419600" cy="1482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bd1dcf3e82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23" y="1992975"/>
            <a:ext cx="4419600" cy="148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d1dcf3e82_0_8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 diagram for LPCs(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Prediction Coefficient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49" name="Google Shape;249;g1bd1dcf3e82_0_86"/>
          <p:cNvSpPr/>
          <p:nvPr/>
        </p:nvSpPr>
        <p:spPr>
          <a:xfrm>
            <a:off x="148260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Pre- emphasis</a:t>
            </a:r>
            <a:endParaRPr sz="1300"/>
          </a:p>
        </p:txBody>
      </p:sp>
      <p:sp>
        <p:nvSpPr>
          <p:cNvPr id="250" name="Google Shape;250;g1bd1dcf3e82_0_86"/>
          <p:cNvSpPr/>
          <p:nvPr/>
        </p:nvSpPr>
        <p:spPr>
          <a:xfrm>
            <a:off x="275000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Framing</a:t>
            </a:r>
            <a:endParaRPr sz="1100"/>
          </a:p>
        </p:txBody>
      </p:sp>
      <p:sp>
        <p:nvSpPr>
          <p:cNvPr id="251" name="Google Shape;251;g1bd1dcf3e82_0_86"/>
          <p:cNvSpPr/>
          <p:nvPr/>
        </p:nvSpPr>
        <p:spPr>
          <a:xfrm>
            <a:off x="510115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 prediction </a:t>
            </a:r>
            <a:endParaRPr sz="1300"/>
          </a:p>
        </p:txBody>
      </p:sp>
      <p:sp>
        <p:nvSpPr>
          <p:cNvPr id="252" name="Google Shape;252;g1bd1dcf3e82_0_86"/>
          <p:cNvSpPr txBox="1"/>
          <p:nvPr/>
        </p:nvSpPr>
        <p:spPr>
          <a:xfrm>
            <a:off x="508000" y="2183625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Audio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53" name="Google Shape;253;g1bd1dcf3e82_0_86"/>
          <p:cNvCxnSpPr>
            <a:stCxn id="252" idx="3"/>
            <a:endCxn id="249" idx="1"/>
          </p:cNvCxnSpPr>
          <p:nvPr/>
        </p:nvCxnSpPr>
        <p:spPr>
          <a:xfrm>
            <a:off x="1166800" y="2383725"/>
            <a:ext cx="3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g1bd1dcf3e82_0_86"/>
          <p:cNvCxnSpPr>
            <a:stCxn id="249" idx="3"/>
            <a:endCxn id="250" idx="1"/>
          </p:cNvCxnSpPr>
          <p:nvPr/>
        </p:nvCxnSpPr>
        <p:spPr>
          <a:xfrm>
            <a:off x="2434200" y="2383725"/>
            <a:ext cx="3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g1bd1dcf3e82_0_86"/>
          <p:cNvCxnSpPr>
            <a:stCxn id="250" idx="3"/>
            <a:endCxn id="256" idx="1"/>
          </p:cNvCxnSpPr>
          <p:nvPr/>
        </p:nvCxnSpPr>
        <p:spPr>
          <a:xfrm>
            <a:off x="3701600" y="2383725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g1bd1dcf3e82_0_86"/>
          <p:cNvCxnSpPr>
            <a:stCxn id="256" idx="3"/>
            <a:endCxn id="251" idx="1"/>
          </p:cNvCxnSpPr>
          <p:nvPr/>
        </p:nvCxnSpPr>
        <p:spPr>
          <a:xfrm>
            <a:off x="4879100" y="2383725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g1bd1dcf3e82_0_86"/>
          <p:cNvCxnSpPr>
            <a:stCxn id="251" idx="3"/>
            <a:endCxn id="259" idx="1"/>
          </p:cNvCxnSpPr>
          <p:nvPr/>
        </p:nvCxnSpPr>
        <p:spPr>
          <a:xfrm>
            <a:off x="6052750" y="2383725"/>
            <a:ext cx="2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1bd1dcf3e82_0_86"/>
          <p:cNvSpPr/>
          <p:nvPr/>
        </p:nvSpPr>
        <p:spPr>
          <a:xfrm>
            <a:off x="392750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Windowing</a:t>
            </a:r>
            <a:endParaRPr sz="1100"/>
          </a:p>
        </p:txBody>
      </p:sp>
      <p:sp>
        <p:nvSpPr>
          <p:cNvPr id="259" name="Google Shape;259;g1bd1dcf3e82_0_86"/>
          <p:cNvSpPr txBox="1"/>
          <p:nvPr/>
        </p:nvSpPr>
        <p:spPr>
          <a:xfrm>
            <a:off x="6323350" y="2183625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LPCs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d1dcf3e82_0_11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Comparison between masked and no mask using LPCs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bd1dcf3e82_0_110"/>
          <p:cNvSpPr txBox="1"/>
          <p:nvPr/>
        </p:nvSpPr>
        <p:spPr>
          <a:xfrm>
            <a:off x="1763850" y="1447800"/>
            <a:ext cx="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1bd1dcf3e82_0_110"/>
          <p:cNvSpPr txBox="1"/>
          <p:nvPr/>
        </p:nvSpPr>
        <p:spPr>
          <a:xfrm>
            <a:off x="6311625" y="14478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Cloth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7" name="Google Shape;267;g1bd1dcf3e82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" y="2228075"/>
            <a:ext cx="4468399" cy="14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1bd1dcf3e82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788" y="2228075"/>
            <a:ext cx="4468484" cy="14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d1dcf3e82_0_119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 diagram for LPCCs(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Prediction Cepstral Coefﬁcients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bd1dcf3e82_0_119"/>
          <p:cNvSpPr/>
          <p:nvPr/>
        </p:nvSpPr>
        <p:spPr>
          <a:xfrm>
            <a:off x="148260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Pre- emphasis</a:t>
            </a:r>
            <a:endParaRPr sz="1300"/>
          </a:p>
        </p:txBody>
      </p:sp>
      <p:sp>
        <p:nvSpPr>
          <p:cNvPr id="275" name="Google Shape;275;g1bd1dcf3e82_0_119"/>
          <p:cNvSpPr/>
          <p:nvPr/>
        </p:nvSpPr>
        <p:spPr>
          <a:xfrm>
            <a:off x="275000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Framing</a:t>
            </a:r>
            <a:endParaRPr sz="1100"/>
          </a:p>
        </p:txBody>
      </p:sp>
      <p:sp>
        <p:nvSpPr>
          <p:cNvPr id="276" name="Google Shape;276;g1bd1dcf3e82_0_119"/>
          <p:cNvSpPr/>
          <p:nvPr/>
        </p:nvSpPr>
        <p:spPr>
          <a:xfrm>
            <a:off x="510115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Linear prediction </a:t>
            </a:r>
            <a:endParaRPr sz="1300"/>
          </a:p>
        </p:txBody>
      </p:sp>
      <p:sp>
        <p:nvSpPr>
          <p:cNvPr id="277" name="Google Shape;277;g1bd1dcf3e82_0_119"/>
          <p:cNvSpPr txBox="1"/>
          <p:nvPr/>
        </p:nvSpPr>
        <p:spPr>
          <a:xfrm>
            <a:off x="508000" y="2183625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Audio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8" name="Google Shape;278;g1bd1dcf3e82_0_119"/>
          <p:cNvCxnSpPr>
            <a:stCxn id="277" idx="3"/>
            <a:endCxn id="274" idx="1"/>
          </p:cNvCxnSpPr>
          <p:nvPr/>
        </p:nvCxnSpPr>
        <p:spPr>
          <a:xfrm>
            <a:off x="1166800" y="2383725"/>
            <a:ext cx="3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1bd1dcf3e82_0_119"/>
          <p:cNvCxnSpPr>
            <a:stCxn id="274" idx="3"/>
            <a:endCxn id="275" idx="1"/>
          </p:cNvCxnSpPr>
          <p:nvPr/>
        </p:nvCxnSpPr>
        <p:spPr>
          <a:xfrm>
            <a:off x="2434200" y="2383725"/>
            <a:ext cx="3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1bd1dcf3e82_0_119"/>
          <p:cNvCxnSpPr>
            <a:stCxn id="275" idx="3"/>
            <a:endCxn id="281" idx="1"/>
          </p:cNvCxnSpPr>
          <p:nvPr/>
        </p:nvCxnSpPr>
        <p:spPr>
          <a:xfrm>
            <a:off x="3701600" y="2383725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g1bd1dcf3e82_0_119"/>
          <p:cNvCxnSpPr>
            <a:stCxn id="281" idx="3"/>
            <a:endCxn id="276" idx="1"/>
          </p:cNvCxnSpPr>
          <p:nvPr/>
        </p:nvCxnSpPr>
        <p:spPr>
          <a:xfrm>
            <a:off x="4879100" y="2383725"/>
            <a:ext cx="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g1bd1dcf3e82_0_119"/>
          <p:cNvCxnSpPr>
            <a:stCxn id="276" idx="3"/>
            <a:endCxn id="284" idx="1"/>
          </p:cNvCxnSpPr>
          <p:nvPr/>
        </p:nvCxnSpPr>
        <p:spPr>
          <a:xfrm>
            <a:off x="6052750" y="2383725"/>
            <a:ext cx="37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1bd1dcf3e82_0_119"/>
          <p:cNvSpPr/>
          <p:nvPr/>
        </p:nvSpPr>
        <p:spPr>
          <a:xfrm>
            <a:off x="3927500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Windowing</a:t>
            </a:r>
            <a:endParaRPr sz="1100"/>
          </a:p>
        </p:txBody>
      </p:sp>
      <p:sp>
        <p:nvSpPr>
          <p:cNvPr id="285" name="Google Shape;285;g1bd1dcf3e82_0_119"/>
          <p:cNvSpPr txBox="1"/>
          <p:nvPr/>
        </p:nvSpPr>
        <p:spPr>
          <a:xfrm>
            <a:off x="6712450" y="2975475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LPCCs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g1bd1dcf3e82_0_119"/>
          <p:cNvSpPr/>
          <p:nvPr/>
        </p:nvSpPr>
        <p:spPr>
          <a:xfrm>
            <a:off x="6423850" y="2091375"/>
            <a:ext cx="1236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LPC parameters conversion</a:t>
            </a:r>
            <a:endParaRPr sz="1300"/>
          </a:p>
        </p:txBody>
      </p:sp>
      <p:cxnSp>
        <p:nvCxnSpPr>
          <p:cNvPr id="286" name="Google Shape;286;g1bd1dcf3e82_0_119"/>
          <p:cNvCxnSpPr>
            <a:stCxn id="284" idx="2"/>
            <a:endCxn id="285" idx="0"/>
          </p:cNvCxnSpPr>
          <p:nvPr/>
        </p:nvCxnSpPr>
        <p:spPr>
          <a:xfrm>
            <a:off x="7041850" y="267607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d1dcf3e82_0_15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Comparison between masked and no mask using LPCCs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g1bd1dcf3e82_0_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2425"/>
            <a:ext cx="4538350" cy="152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1bd1dcf3e82_0_157"/>
          <p:cNvSpPr txBox="1"/>
          <p:nvPr/>
        </p:nvSpPr>
        <p:spPr>
          <a:xfrm>
            <a:off x="1763850" y="1447800"/>
            <a:ext cx="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4" name="Google Shape;294;g1bd1dcf3e82_0_157"/>
          <p:cNvSpPr txBox="1"/>
          <p:nvPr/>
        </p:nvSpPr>
        <p:spPr>
          <a:xfrm>
            <a:off x="6311625" y="14478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Cloth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5" name="Google Shape;295;g1bd1dcf3e82_0_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845" y="2242418"/>
            <a:ext cx="4538350" cy="152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rebuchet MS"/>
              <a:buNone/>
            </a:pPr>
            <a:r>
              <a:rPr lang="en">
                <a:solidFill>
                  <a:schemeClr val="dk1"/>
                </a:solidFill>
              </a:rPr>
              <a:t>References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10"/>
          <p:cNvSpPr txBox="1"/>
          <p:nvPr>
            <p:ph idx="1" type="body"/>
          </p:nvPr>
        </p:nvSpPr>
        <p:spPr>
          <a:xfrm>
            <a:off x="508000" y="1620450"/>
            <a:ext cx="6870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>
                <a:solidFill>
                  <a:schemeClr val="dk1"/>
                </a:solidFill>
              </a:rPr>
              <a:t>Ryan M. Corey, Uriah Jones, and Andrew C. Singer , "Acoustic effects of medical, cloth, and transparent face masks on speech signals", The Journal of the Acoustical Society of America 148, 2371-2375 (2020)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https://doi.org/10.1121/10.0002279</a:t>
            </a:r>
            <a:r>
              <a:rPr lang="en">
                <a:solidFill>
                  <a:schemeClr val="dk1"/>
                </a:solidFill>
              </a:rPr>
              <a:t> last accessed:03-12-2022(13:13)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►"/>
            </a:pPr>
            <a:r>
              <a:rPr lang="en">
                <a:solidFill>
                  <a:schemeClr val="dk1"/>
                </a:solidFill>
              </a:rPr>
              <a:t>Jung, Youngmoon &amp; Kim, Younggwan &amp; Lim, Hyungjun &amp; Kim, Hoirin. (2017). Linear-scale filterbank for deep neural network-based voice activity detection. 1-5. 10.1109/ICSDA.2017.8384446. Last accessed : 20-12-2022(05:56)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286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Char char="►"/>
            </a:pPr>
            <a:r>
              <a:rPr lang="en">
                <a:solidFill>
                  <a:schemeClr val="dk1"/>
                </a:solidFill>
              </a:rPr>
              <a:t>Yadav, M. S., &amp; Kumar Jain, A. P. (2017, December). MFCC AND LPCC ANALYSIS OF SPEECH SIGNAL FOR DIFFERENT LANGUAGES.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https://www.jetir.org</a:t>
            </a:r>
            <a:r>
              <a:rPr lang="en">
                <a:solidFill>
                  <a:schemeClr val="dk1"/>
                </a:solidFill>
              </a:rPr>
              <a:t> Retrieved December 20, 2022,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https://www.jetir.org/papers/JETIR1712146.pdf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/>
        </p:nvSpPr>
        <p:spPr>
          <a:xfrm>
            <a:off x="2650800" y="928488"/>
            <a:ext cx="28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None/>
            </a:pPr>
            <a:r>
              <a:rPr b="1" i="0" lang="en" sz="26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 b="1" i="0" sz="9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514350" y="1578439"/>
            <a:ext cx="7118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D4B998"/>
              </a:buClr>
              <a:buSzPts val="2000"/>
              <a:buFont typeface="Assistant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How a different types of masks effects on speech signals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D4B998"/>
              </a:buClr>
              <a:buSzPts val="2000"/>
              <a:buFont typeface="Assistant"/>
              <a:buChar char="•"/>
            </a:pPr>
            <a:r>
              <a:rPr b="0" i="0" lang="en" sz="20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What type of cloths or materials is used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4318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D4B998"/>
              </a:buClr>
              <a:buSzPts val="2000"/>
              <a:buFont typeface="Assistant"/>
              <a:buChar char="•"/>
            </a:pPr>
            <a:r>
              <a:rPr lang="en" sz="2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What are the differences masked and no mask speech </a:t>
            </a:r>
            <a:endParaRPr b="0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3264575" y="554388"/>
            <a:ext cx="2119650" cy="56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METHOD</a:t>
            </a:r>
            <a:endParaRPr b="1" i="0" sz="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1230644" y="1107800"/>
            <a:ext cx="61875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masks used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is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: 2-layer cloth mask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For this experiment we will be using microphone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of the mobile phones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for getting the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most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practical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scenario.</a:t>
            </a: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230"/>
              </a:buClr>
              <a:buSzPts val="1800"/>
              <a:buFont typeface="Assistant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The sentence we will be using for our experiment is “The quick brown fox jumps over the lazy dog”.</a:t>
            </a:r>
            <a:endParaRPr b="0" i="0" sz="18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Then the following feature extraction methods will be used</a:t>
            </a:r>
            <a:b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MFCC,LFCC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,LPCC,LPC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</a:pP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Then differentiating </a:t>
            </a:r>
            <a:r>
              <a:rPr lang="en"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between the two speech signal</a:t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-50" y="515961"/>
            <a:ext cx="16098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None/>
            </a:pPr>
            <a:r>
              <a:rPr lang="en" sz="2700">
                <a:solidFill>
                  <a:schemeClr val="dk1"/>
                </a:solidFill>
              </a:rPr>
              <a:t>Audio with no mask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925" y="229048"/>
            <a:ext cx="3654300" cy="139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925" y="1650375"/>
            <a:ext cx="3803976" cy="16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6925" y="3316600"/>
            <a:ext cx="3803976" cy="17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title="Nomask_p0.wa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943061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0" y="573111"/>
            <a:ext cx="15051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Trebuchet MS"/>
              <a:buNone/>
            </a:pPr>
            <a:r>
              <a:rPr lang="en" sz="3000">
                <a:solidFill>
                  <a:schemeClr val="dk1"/>
                </a:solidFill>
              </a:rPr>
              <a:t>2 Layered Cloth</a:t>
            </a:r>
            <a:r>
              <a:rPr lang="en" sz="3300">
                <a:solidFill>
                  <a:schemeClr val="dk1"/>
                </a:solidFill>
              </a:rPr>
              <a:t> 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172" name="Google Shape;172;p7" title="cloth_p0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50" y="2114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4725" y="306075"/>
            <a:ext cx="36543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8525" y="1696725"/>
            <a:ext cx="3988999" cy="17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8525" y="3413025"/>
            <a:ext cx="3988999" cy="17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d1dcf3e82_0_1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extractions</a:t>
            </a:r>
            <a:endParaRPr/>
          </a:p>
        </p:txBody>
      </p:sp>
      <p:sp>
        <p:nvSpPr>
          <p:cNvPr id="181" name="Google Shape;181;g1bd1dcf3e82_0_10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273050" lvl="0" marL="457200" rtl="0" algn="l">
              <a:spcBef>
                <a:spcPts val="800"/>
              </a:spcBef>
              <a:spcAft>
                <a:spcPts val="0"/>
              </a:spcAft>
              <a:buSzPts val="700"/>
              <a:buChar char="►"/>
            </a:pPr>
            <a:r>
              <a:rPr lang="en"/>
              <a:t>MFCC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►"/>
            </a:pPr>
            <a:r>
              <a:rPr lang="en"/>
              <a:t>LPC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►"/>
            </a:pPr>
            <a:r>
              <a:rPr lang="en"/>
              <a:t>LPCC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►"/>
            </a:pPr>
            <a:r>
              <a:rPr lang="en"/>
              <a:t>LFCC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d1dcf3e82_0_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Block diagram for MFCCs(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Mel-frequency cepstral coefficients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1bd1dcf3e82_0_16"/>
          <p:cNvSpPr/>
          <p:nvPr/>
        </p:nvSpPr>
        <p:spPr>
          <a:xfrm>
            <a:off x="1753975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Pre- emphasis</a:t>
            </a:r>
            <a:endParaRPr sz="1300"/>
          </a:p>
        </p:txBody>
      </p:sp>
      <p:sp>
        <p:nvSpPr>
          <p:cNvPr id="188" name="Google Shape;188;g1bd1dcf3e82_0_16"/>
          <p:cNvSpPr/>
          <p:nvPr/>
        </p:nvSpPr>
        <p:spPr>
          <a:xfrm>
            <a:off x="2976200" y="2091375"/>
            <a:ext cx="7254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Framing</a:t>
            </a:r>
            <a:endParaRPr sz="1100"/>
          </a:p>
        </p:txBody>
      </p:sp>
      <p:sp>
        <p:nvSpPr>
          <p:cNvPr id="189" name="Google Shape;189;g1bd1dcf3e82_0_16"/>
          <p:cNvSpPr/>
          <p:nvPr/>
        </p:nvSpPr>
        <p:spPr>
          <a:xfrm>
            <a:off x="5101138" y="2091375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</a:t>
            </a:r>
            <a:endParaRPr/>
          </a:p>
        </p:txBody>
      </p:sp>
      <p:sp>
        <p:nvSpPr>
          <p:cNvPr id="190" name="Google Shape;190;g1bd1dcf3e82_0_16"/>
          <p:cNvSpPr/>
          <p:nvPr/>
        </p:nvSpPr>
        <p:spPr>
          <a:xfrm>
            <a:off x="6163600" y="2091375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Mel </a:t>
            </a:r>
            <a:r>
              <a:rPr lang="en" sz="1100"/>
              <a:t>scale</a:t>
            </a:r>
            <a:r>
              <a:rPr lang="en" sz="1100"/>
              <a:t> filter bank</a:t>
            </a:r>
            <a:endParaRPr sz="1100"/>
          </a:p>
        </p:txBody>
      </p:sp>
      <p:sp>
        <p:nvSpPr>
          <p:cNvPr id="191" name="Google Shape;191;g1bd1dcf3e82_0_16"/>
          <p:cNvSpPr/>
          <p:nvPr/>
        </p:nvSpPr>
        <p:spPr>
          <a:xfrm>
            <a:off x="3950300" y="2920000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DCT</a:t>
            </a:r>
            <a:endParaRPr/>
          </a:p>
        </p:txBody>
      </p:sp>
      <p:sp>
        <p:nvSpPr>
          <p:cNvPr id="192" name="Google Shape;192;g1bd1dcf3e82_0_16"/>
          <p:cNvSpPr/>
          <p:nvPr/>
        </p:nvSpPr>
        <p:spPr>
          <a:xfrm>
            <a:off x="4968575" y="2920000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sp>
        <p:nvSpPr>
          <p:cNvPr id="193" name="Google Shape;193;g1bd1dcf3e82_0_16"/>
          <p:cNvSpPr txBox="1"/>
          <p:nvPr/>
        </p:nvSpPr>
        <p:spPr>
          <a:xfrm>
            <a:off x="710450" y="2183625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Audio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g1bd1dcf3e82_0_16"/>
          <p:cNvSpPr txBox="1"/>
          <p:nvPr/>
        </p:nvSpPr>
        <p:spPr>
          <a:xfrm>
            <a:off x="2998625" y="3012250"/>
            <a:ext cx="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MFCCs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5" name="Google Shape;195;g1bd1dcf3e82_0_16"/>
          <p:cNvCxnSpPr>
            <a:stCxn id="193" idx="3"/>
            <a:endCxn id="187" idx="1"/>
          </p:cNvCxnSpPr>
          <p:nvPr/>
        </p:nvCxnSpPr>
        <p:spPr>
          <a:xfrm>
            <a:off x="1369250" y="2383725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g1bd1dcf3e82_0_16"/>
          <p:cNvCxnSpPr>
            <a:stCxn id="187" idx="3"/>
            <a:endCxn id="188" idx="1"/>
          </p:cNvCxnSpPr>
          <p:nvPr/>
        </p:nvCxnSpPr>
        <p:spPr>
          <a:xfrm>
            <a:off x="2705575" y="2383725"/>
            <a:ext cx="2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1bd1dcf3e82_0_16"/>
          <p:cNvCxnSpPr>
            <a:stCxn id="188" idx="3"/>
            <a:endCxn id="198" idx="1"/>
          </p:cNvCxnSpPr>
          <p:nvPr/>
        </p:nvCxnSpPr>
        <p:spPr>
          <a:xfrm>
            <a:off x="3701600" y="2383725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g1bd1dcf3e82_0_16"/>
          <p:cNvCxnSpPr>
            <a:stCxn id="198" idx="3"/>
            <a:endCxn id="189" idx="1"/>
          </p:cNvCxnSpPr>
          <p:nvPr/>
        </p:nvCxnSpPr>
        <p:spPr>
          <a:xfrm>
            <a:off x="4799000" y="2383725"/>
            <a:ext cx="3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g1bd1dcf3e82_0_16"/>
          <p:cNvCxnSpPr>
            <a:stCxn id="189" idx="3"/>
            <a:endCxn id="190" idx="1"/>
          </p:cNvCxnSpPr>
          <p:nvPr/>
        </p:nvCxnSpPr>
        <p:spPr>
          <a:xfrm>
            <a:off x="5893138" y="2383725"/>
            <a:ext cx="2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g1bd1dcf3e82_0_16"/>
          <p:cNvCxnSpPr>
            <a:stCxn id="190" idx="2"/>
            <a:endCxn id="192" idx="3"/>
          </p:cNvCxnSpPr>
          <p:nvPr/>
        </p:nvCxnSpPr>
        <p:spPr>
          <a:xfrm flipH="1">
            <a:off x="5760700" y="2676075"/>
            <a:ext cx="7989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g1bd1dcf3e82_0_16"/>
          <p:cNvCxnSpPr>
            <a:stCxn id="192" idx="1"/>
            <a:endCxn id="191" idx="3"/>
          </p:cNvCxnSpPr>
          <p:nvPr/>
        </p:nvCxnSpPr>
        <p:spPr>
          <a:xfrm rot="10800000">
            <a:off x="4742375" y="3212350"/>
            <a:ext cx="2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1bd1dcf3e82_0_16"/>
          <p:cNvCxnSpPr>
            <a:stCxn id="191" idx="1"/>
            <a:endCxn id="194" idx="3"/>
          </p:cNvCxnSpPr>
          <p:nvPr/>
        </p:nvCxnSpPr>
        <p:spPr>
          <a:xfrm rot="10800000">
            <a:off x="3724100" y="3212350"/>
            <a:ext cx="2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1bd1dcf3e82_0_16"/>
          <p:cNvSpPr/>
          <p:nvPr/>
        </p:nvSpPr>
        <p:spPr>
          <a:xfrm>
            <a:off x="3927500" y="2091375"/>
            <a:ext cx="8715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Windowing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d1dcf3e82_0_4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Comparison</a:t>
            </a:r>
            <a:r>
              <a:rPr lang="en">
                <a:solidFill>
                  <a:schemeClr val="dk1"/>
                </a:solidFill>
              </a:rPr>
              <a:t> between masked and no mask using MFCCs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1bd1dcf3e82_0_43"/>
          <p:cNvSpPr txBox="1"/>
          <p:nvPr/>
        </p:nvSpPr>
        <p:spPr>
          <a:xfrm>
            <a:off x="1795650" y="1447800"/>
            <a:ext cx="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g1bd1dcf3e82_0_43"/>
          <p:cNvSpPr txBox="1"/>
          <p:nvPr/>
        </p:nvSpPr>
        <p:spPr>
          <a:xfrm>
            <a:off x="6220175" y="1447800"/>
            <a:ext cx="113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Cloth Mask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g1bd1dcf3e8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1975"/>
            <a:ext cx="4572000" cy="187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bd1dcf3e82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01975"/>
            <a:ext cx="4429149" cy="18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d1dcf3e82_0_5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Block diagram for LFCCs(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frequency cepstral coefficients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218" name="Google Shape;218;g1bd1dcf3e82_0_53"/>
          <p:cNvSpPr/>
          <p:nvPr/>
        </p:nvSpPr>
        <p:spPr>
          <a:xfrm>
            <a:off x="1753975" y="2091375"/>
            <a:ext cx="9516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Pre- emphasis</a:t>
            </a:r>
            <a:endParaRPr sz="1300"/>
          </a:p>
        </p:txBody>
      </p:sp>
      <p:sp>
        <p:nvSpPr>
          <p:cNvPr id="219" name="Google Shape;219;g1bd1dcf3e82_0_53"/>
          <p:cNvSpPr/>
          <p:nvPr/>
        </p:nvSpPr>
        <p:spPr>
          <a:xfrm>
            <a:off x="2976200" y="2091375"/>
            <a:ext cx="7254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Framing</a:t>
            </a:r>
            <a:endParaRPr sz="1100"/>
          </a:p>
        </p:txBody>
      </p:sp>
      <p:sp>
        <p:nvSpPr>
          <p:cNvPr id="220" name="Google Shape;220;g1bd1dcf3e82_0_53"/>
          <p:cNvSpPr/>
          <p:nvPr/>
        </p:nvSpPr>
        <p:spPr>
          <a:xfrm>
            <a:off x="5101138" y="2091375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</a:t>
            </a:r>
            <a:endParaRPr/>
          </a:p>
        </p:txBody>
      </p:sp>
      <p:sp>
        <p:nvSpPr>
          <p:cNvPr id="221" name="Google Shape;221;g1bd1dcf3e82_0_53"/>
          <p:cNvSpPr/>
          <p:nvPr/>
        </p:nvSpPr>
        <p:spPr>
          <a:xfrm>
            <a:off x="6163600" y="2091375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 </a:t>
            </a:r>
            <a:r>
              <a:rPr lang="en" sz="1100"/>
              <a:t>scale filter bank</a:t>
            </a:r>
            <a:endParaRPr sz="1100"/>
          </a:p>
        </p:txBody>
      </p:sp>
      <p:sp>
        <p:nvSpPr>
          <p:cNvPr id="222" name="Google Shape;222;g1bd1dcf3e82_0_53"/>
          <p:cNvSpPr/>
          <p:nvPr/>
        </p:nvSpPr>
        <p:spPr>
          <a:xfrm>
            <a:off x="3950300" y="2920000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DCT</a:t>
            </a:r>
            <a:endParaRPr/>
          </a:p>
        </p:txBody>
      </p:sp>
      <p:sp>
        <p:nvSpPr>
          <p:cNvPr id="223" name="Google Shape;223;g1bd1dcf3e82_0_53"/>
          <p:cNvSpPr/>
          <p:nvPr/>
        </p:nvSpPr>
        <p:spPr>
          <a:xfrm>
            <a:off x="4968575" y="2920000"/>
            <a:ext cx="7920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sp>
        <p:nvSpPr>
          <p:cNvPr id="224" name="Google Shape;224;g1bd1dcf3e82_0_53"/>
          <p:cNvSpPr txBox="1"/>
          <p:nvPr/>
        </p:nvSpPr>
        <p:spPr>
          <a:xfrm>
            <a:off x="710450" y="2183625"/>
            <a:ext cx="6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Audio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g1bd1dcf3e82_0_53"/>
          <p:cNvSpPr txBox="1"/>
          <p:nvPr/>
        </p:nvSpPr>
        <p:spPr>
          <a:xfrm>
            <a:off x="2998625" y="3012250"/>
            <a:ext cx="7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FCCs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6" name="Google Shape;226;g1bd1dcf3e82_0_53"/>
          <p:cNvCxnSpPr>
            <a:stCxn id="224" idx="3"/>
            <a:endCxn id="218" idx="1"/>
          </p:cNvCxnSpPr>
          <p:nvPr/>
        </p:nvCxnSpPr>
        <p:spPr>
          <a:xfrm>
            <a:off x="1369250" y="2383725"/>
            <a:ext cx="3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g1bd1dcf3e82_0_53"/>
          <p:cNvCxnSpPr>
            <a:stCxn id="218" idx="3"/>
            <a:endCxn id="219" idx="1"/>
          </p:cNvCxnSpPr>
          <p:nvPr/>
        </p:nvCxnSpPr>
        <p:spPr>
          <a:xfrm>
            <a:off x="2705575" y="2383725"/>
            <a:ext cx="2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1bd1dcf3e82_0_53"/>
          <p:cNvCxnSpPr>
            <a:stCxn id="219" idx="3"/>
            <a:endCxn id="229" idx="1"/>
          </p:cNvCxnSpPr>
          <p:nvPr/>
        </p:nvCxnSpPr>
        <p:spPr>
          <a:xfrm>
            <a:off x="3701600" y="2383725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1bd1dcf3e82_0_53"/>
          <p:cNvCxnSpPr>
            <a:stCxn id="229" idx="3"/>
            <a:endCxn id="220" idx="1"/>
          </p:cNvCxnSpPr>
          <p:nvPr/>
        </p:nvCxnSpPr>
        <p:spPr>
          <a:xfrm>
            <a:off x="4799000" y="2383725"/>
            <a:ext cx="3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g1bd1dcf3e82_0_53"/>
          <p:cNvCxnSpPr>
            <a:stCxn id="220" idx="3"/>
            <a:endCxn id="221" idx="1"/>
          </p:cNvCxnSpPr>
          <p:nvPr/>
        </p:nvCxnSpPr>
        <p:spPr>
          <a:xfrm>
            <a:off x="5893138" y="2383725"/>
            <a:ext cx="2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g1bd1dcf3e82_0_53"/>
          <p:cNvCxnSpPr>
            <a:stCxn id="221" idx="2"/>
            <a:endCxn id="223" idx="3"/>
          </p:cNvCxnSpPr>
          <p:nvPr/>
        </p:nvCxnSpPr>
        <p:spPr>
          <a:xfrm flipH="1">
            <a:off x="5760700" y="2676075"/>
            <a:ext cx="7989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g1bd1dcf3e82_0_53"/>
          <p:cNvCxnSpPr>
            <a:stCxn id="223" idx="1"/>
            <a:endCxn id="222" idx="3"/>
          </p:cNvCxnSpPr>
          <p:nvPr/>
        </p:nvCxnSpPr>
        <p:spPr>
          <a:xfrm rot="10800000">
            <a:off x="4742375" y="3212350"/>
            <a:ext cx="2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g1bd1dcf3e82_0_53"/>
          <p:cNvCxnSpPr>
            <a:stCxn id="222" idx="1"/>
            <a:endCxn id="225" idx="3"/>
          </p:cNvCxnSpPr>
          <p:nvPr/>
        </p:nvCxnSpPr>
        <p:spPr>
          <a:xfrm rot="10800000">
            <a:off x="3724100" y="3212350"/>
            <a:ext cx="22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g1bd1dcf3e82_0_53"/>
          <p:cNvSpPr/>
          <p:nvPr/>
        </p:nvSpPr>
        <p:spPr>
          <a:xfrm>
            <a:off x="3927500" y="2091375"/>
            <a:ext cx="871500" cy="5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Windowing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