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1" r:id="rId2"/>
    <p:sldId id="256" r:id="rId3"/>
    <p:sldId id="257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3" r:id="rId17"/>
    <p:sldId id="274" r:id="rId18"/>
    <p:sldId id="272" r:id="rId19"/>
    <p:sldId id="282" r:id="rId20"/>
    <p:sldId id="278" r:id="rId21"/>
    <p:sldId id="277" r:id="rId22"/>
    <p:sldId id="279" r:id="rId23"/>
    <p:sldId id="285" r:id="rId24"/>
    <p:sldId id="286" r:id="rId25"/>
    <p:sldId id="287" r:id="rId26"/>
    <p:sldId id="284" r:id="rId27"/>
    <p:sldId id="288" r:id="rId28"/>
    <p:sldId id="289" r:id="rId29"/>
    <p:sldId id="29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F8526-CF88-4CE5-8A6F-BAE46CCD67C8}" v="9" dt="2022-07-04T13:30:58.504"/>
    <p1510:client id="{4AF13DB9-9BAE-4D02-B66C-43D02D662308}" v="59" dt="2022-07-04T16:40:07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mol Malla" userId="S::anmolmalla2202it@infomaxcollege.edu.np::82ebfc42-4e98-4b8f-8e14-d84b7ebd2c09" providerId="AD" clId="Web-{06CF8526-CF88-4CE5-8A6F-BAE46CCD67C8}"/>
    <pc:docChg chg="modSld">
      <pc:chgData name="Anmol Malla" userId="S::anmolmalla2202it@infomaxcollege.edu.np::82ebfc42-4e98-4b8f-8e14-d84b7ebd2c09" providerId="AD" clId="Web-{06CF8526-CF88-4CE5-8A6F-BAE46CCD67C8}" dt="2022-07-04T13:30:58.504" v="8" actId="20577"/>
      <pc:docMkLst>
        <pc:docMk/>
      </pc:docMkLst>
      <pc:sldChg chg="modSp">
        <pc:chgData name="Anmol Malla" userId="S::anmolmalla2202it@infomaxcollege.edu.np::82ebfc42-4e98-4b8f-8e14-d84b7ebd2c09" providerId="AD" clId="Web-{06CF8526-CF88-4CE5-8A6F-BAE46CCD67C8}" dt="2022-07-04T13:30:58.504" v="8" actId="20577"/>
        <pc:sldMkLst>
          <pc:docMk/>
          <pc:sldMk cId="2937585713" sldId="258"/>
        </pc:sldMkLst>
        <pc:spChg chg="mod">
          <ac:chgData name="Anmol Malla" userId="S::anmolmalla2202it@infomaxcollege.edu.np::82ebfc42-4e98-4b8f-8e14-d84b7ebd2c09" providerId="AD" clId="Web-{06CF8526-CF88-4CE5-8A6F-BAE46CCD67C8}" dt="2022-07-04T13:30:58.504" v="8" actId="20577"/>
          <ac:spMkLst>
            <pc:docMk/>
            <pc:sldMk cId="2937585713" sldId="258"/>
            <ac:spMk id="3" creationId="{74AC8250-8E77-B779-8E6C-262F9D27178D}"/>
          </ac:spMkLst>
        </pc:spChg>
      </pc:sldChg>
    </pc:docChg>
  </pc:docChgLst>
  <pc:docChgLst>
    <pc:chgData name="Jiten  Chapagain" userId="S::jitenchapagain2202it@infomaxcollege.edu.np::fd2a3fb8-7a7a-47a1-948f-579609837fb7" providerId="AD" clId="Web-{4AF13DB9-9BAE-4D02-B66C-43D02D662308}"/>
    <pc:docChg chg="addSld modSld sldOrd">
      <pc:chgData name="Jiten  Chapagain" userId="S::jitenchapagain2202it@infomaxcollege.edu.np::fd2a3fb8-7a7a-47a1-948f-579609837fb7" providerId="AD" clId="Web-{4AF13DB9-9BAE-4D02-B66C-43D02D662308}" dt="2022-07-04T16:40:07.288" v="54"/>
      <pc:docMkLst>
        <pc:docMk/>
      </pc:docMkLst>
      <pc:sldChg chg="modSp">
        <pc:chgData name="Jiten  Chapagain" userId="S::jitenchapagain2202it@infomaxcollege.edu.np::fd2a3fb8-7a7a-47a1-948f-579609837fb7" providerId="AD" clId="Web-{4AF13DB9-9BAE-4D02-B66C-43D02D662308}" dt="2022-07-04T16:30:09.207" v="0" actId="14100"/>
        <pc:sldMkLst>
          <pc:docMk/>
          <pc:sldMk cId="2852282165" sldId="262"/>
        </pc:sldMkLst>
        <pc:spChg chg="mod">
          <ac:chgData name="Jiten  Chapagain" userId="S::jitenchapagain2202it@infomaxcollege.edu.np::fd2a3fb8-7a7a-47a1-948f-579609837fb7" providerId="AD" clId="Web-{4AF13DB9-9BAE-4D02-B66C-43D02D662308}" dt="2022-07-04T16:30:09.207" v="0" actId="14100"/>
          <ac:spMkLst>
            <pc:docMk/>
            <pc:sldMk cId="2852282165" sldId="262"/>
            <ac:spMk id="3" creationId="{1DCCAA8F-E24F-C542-A40D-B842AC8E9649}"/>
          </ac:spMkLst>
        </pc:spChg>
      </pc:sldChg>
      <pc:sldChg chg="delSp modSp">
        <pc:chgData name="Jiten  Chapagain" userId="S::jitenchapagain2202it@infomaxcollege.edu.np::fd2a3fb8-7a7a-47a1-948f-579609837fb7" providerId="AD" clId="Web-{4AF13DB9-9BAE-4D02-B66C-43D02D662308}" dt="2022-07-04T16:32:16.414" v="6" actId="1076"/>
        <pc:sldMkLst>
          <pc:docMk/>
          <pc:sldMk cId="390613019" sldId="268"/>
        </pc:sldMkLst>
        <pc:spChg chg="del mod">
          <ac:chgData name="Jiten  Chapagain" userId="S::jitenchapagain2202it@infomaxcollege.edu.np::fd2a3fb8-7a7a-47a1-948f-579609837fb7" providerId="AD" clId="Web-{4AF13DB9-9BAE-4D02-B66C-43D02D662308}" dt="2022-07-04T16:32:10.367" v="5"/>
          <ac:spMkLst>
            <pc:docMk/>
            <pc:sldMk cId="390613019" sldId="268"/>
            <ac:spMk id="2" creationId="{E84E3F5E-6E4A-F44E-DF42-B4331F18078A}"/>
          </ac:spMkLst>
        </pc:spChg>
        <pc:graphicFrameChg chg="mod modGraphic">
          <ac:chgData name="Jiten  Chapagain" userId="S::jitenchapagain2202it@infomaxcollege.edu.np::fd2a3fb8-7a7a-47a1-948f-579609837fb7" providerId="AD" clId="Web-{4AF13DB9-9BAE-4D02-B66C-43D02D662308}" dt="2022-07-04T16:32:16.414" v="6" actId="1076"/>
          <ac:graphicFrameMkLst>
            <pc:docMk/>
            <pc:sldMk cId="390613019" sldId="268"/>
            <ac:graphicFrameMk id="6" creationId="{02D60002-F2DC-763D-1A22-8301D6B15ACA}"/>
          </ac:graphicFrameMkLst>
        </pc:graphicFrameChg>
      </pc:sldChg>
      <pc:sldChg chg="ord">
        <pc:chgData name="Jiten  Chapagain" userId="S::jitenchapagain2202it@infomaxcollege.edu.np::fd2a3fb8-7a7a-47a1-948f-579609837fb7" providerId="AD" clId="Web-{4AF13DB9-9BAE-4D02-B66C-43D02D662308}" dt="2022-07-04T16:32:43.915" v="8"/>
        <pc:sldMkLst>
          <pc:docMk/>
          <pc:sldMk cId="3991968767" sldId="273"/>
        </pc:sldMkLst>
      </pc:sldChg>
      <pc:sldChg chg="ord">
        <pc:chgData name="Jiten  Chapagain" userId="S::jitenchapagain2202it@infomaxcollege.edu.np::fd2a3fb8-7a7a-47a1-948f-579609837fb7" providerId="AD" clId="Web-{4AF13DB9-9BAE-4D02-B66C-43D02D662308}" dt="2022-07-04T16:32:48.962" v="9"/>
        <pc:sldMkLst>
          <pc:docMk/>
          <pc:sldMk cId="3742900589" sldId="274"/>
        </pc:sldMkLst>
      </pc:sldChg>
      <pc:sldChg chg="ord">
        <pc:chgData name="Jiten  Chapagain" userId="S::jitenchapagain2202it@infomaxcollege.edu.np::fd2a3fb8-7a7a-47a1-948f-579609837fb7" providerId="AD" clId="Web-{4AF13DB9-9BAE-4D02-B66C-43D02D662308}" dt="2022-07-04T16:32:33.258" v="7"/>
        <pc:sldMkLst>
          <pc:docMk/>
          <pc:sldMk cId="3641609922" sldId="275"/>
        </pc:sldMkLst>
      </pc:sldChg>
      <pc:sldChg chg="ord">
        <pc:chgData name="Jiten  Chapagain" userId="S::jitenchapagain2202it@infomaxcollege.edu.np::fd2a3fb8-7a7a-47a1-948f-579609837fb7" providerId="AD" clId="Web-{4AF13DB9-9BAE-4D02-B66C-43D02D662308}" dt="2022-07-04T16:32:54.884" v="10"/>
        <pc:sldMkLst>
          <pc:docMk/>
          <pc:sldMk cId="3266033705" sldId="276"/>
        </pc:sldMkLst>
      </pc:sldChg>
      <pc:sldChg chg="addSp modSp new">
        <pc:chgData name="Jiten  Chapagain" userId="S::jitenchapagain2202it@infomaxcollege.edu.np::fd2a3fb8-7a7a-47a1-948f-579609837fb7" providerId="AD" clId="Web-{4AF13DB9-9BAE-4D02-B66C-43D02D662308}" dt="2022-07-04T16:34:15.136" v="27" actId="20577"/>
        <pc:sldMkLst>
          <pc:docMk/>
          <pc:sldMk cId="60119857" sldId="278"/>
        </pc:sldMkLst>
        <pc:spChg chg="add mod">
          <ac:chgData name="Jiten  Chapagain" userId="S::jitenchapagain2202it@infomaxcollege.edu.np::fd2a3fb8-7a7a-47a1-948f-579609837fb7" providerId="AD" clId="Web-{4AF13DB9-9BAE-4D02-B66C-43D02D662308}" dt="2022-07-04T16:34:15.136" v="27" actId="20577"/>
          <ac:spMkLst>
            <pc:docMk/>
            <pc:sldMk cId="60119857" sldId="278"/>
            <ac:spMk id="2" creationId="{BC127F95-2FCA-4297-D404-87D3E2E63E79}"/>
          </ac:spMkLst>
        </pc:spChg>
      </pc:sldChg>
      <pc:sldChg chg="addSp delSp modSp new mod setBg">
        <pc:chgData name="Jiten  Chapagain" userId="S::jitenchapagain2202it@infomaxcollege.edu.np::fd2a3fb8-7a7a-47a1-948f-579609837fb7" providerId="AD" clId="Web-{4AF13DB9-9BAE-4D02-B66C-43D02D662308}" dt="2022-07-04T16:35:35.794" v="34"/>
        <pc:sldMkLst>
          <pc:docMk/>
          <pc:sldMk cId="2114588456" sldId="279"/>
        </pc:sldMkLst>
        <pc:spChg chg="add">
          <ac:chgData name="Jiten  Chapagain" userId="S::jitenchapagain2202it@infomaxcollege.edu.np::fd2a3fb8-7a7a-47a1-948f-579609837fb7" providerId="AD" clId="Web-{4AF13DB9-9BAE-4D02-B66C-43D02D662308}" dt="2022-07-04T16:35:35.794" v="34"/>
          <ac:spMkLst>
            <pc:docMk/>
            <pc:sldMk cId="2114588456" sldId="279"/>
            <ac:spMk id="4" creationId="{42A4FC2C-047E-45A5-965D-8E1E3BF09BC6}"/>
          </ac:spMkLst>
        </pc:spChg>
        <pc:spChg chg="add del">
          <ac:chgData name="Jiten  Chapagain" userId="S::jitenchapagain2202it@infomaxcollege.edu.np::fd2a3fb8-7a7a-47a1-948f-579609837fb7" providerId="AD" clId="Web-{4AF13DB9-9BAE-4D02-B66C-43D02D662308}" dt="2022-07-04T16:35:33.357" v="31"/>
          <ac:spMkLst>
            <pc:docMk/>
            <pc:sldMk cId="2114588456" sldId="279"/>
            <ac:spMk id="7" creationId="{42A4FC2C-047E-45A5-965D-8E1E3BF09BC6}"/>
          </ac:spMkLst>
        </pc:spChg>
        <pc:picChg chg="add mod">
          <ac:chgData name="Jiten  Chapagain" userId="S::jitenchapagain2202it@infomaxcollege.edu.np::fd2a3fb8-7a7a-47a1-948f-579609837fb7" providerId="AD" clId="Web-{4AF13DB9-9BAE-4D02-B66C-43D02D662308}" dt="2022-07-04T16:35:35.794" v="34"/>
          <ac:picMkLst>
            <pc:docMk/>
            <pc:sldMk cId="2114588456" sldId="279"/>
            <ac:picMk id="2" creationId="{CBED61D4-DF45-164B-C9FA-1F32ED8A8565}"/>
          </ac:picMkLst>
        </pc:picChg>
      </pc:sldChg>
      <pc:sldChg chg="addSp delSp modSp new mod setBg modClrScheme addAnim delAnim chgLayout">
        <pc:chgData name="Jiten  Chapagain" userId="S::jitenchapagain2202it@infomaxcollege.edu.np::fd2a3fb8-7a7a-47a1-948f-579609837fb7" providerId="AD" clId="Web-{4AF13DB9-9BAE-4D02-B66C-43D02D662308}" dt="2022-07-04T16:40:07.288" v="54"/>
        <pc:sldMkLst>
          <pc:docMk/>
          <pc:sldMk cId="135648122" sldId="280"/>
        </pc:sldMkLst>
        <pc:spChg chg="del mod">
          <ac:chgData name="Jiten  Chapagain" userId="S::jitenchapagain2202it@infomaxcollege.edu.np::fd2a3fb8-7a7a-47a1-948f-579609837fb7" providerId="AD" clId="Web-{4AF13DB9-9BAE-4D02-B66C-43D02D662308}" dt="2022-07-04T16:36:11.780" v="37"/>
          <ac:spMkLst>
            <pc:docMk/>
            <pc:sldMk cId="135648122" sldId="280"/>
            <ac:spMk id="2" creationId="{D3409CA6-E83B-861B-5BE6-46C7B6AA2018}"/>
          </ac:spMkLst>
        </pc:spChg>
        <pc:spChg chg="del">
          <ac:chgData name="Jiten  Chapagain" userId="S::jitenchapagain2202it@infomaxcollege.edu.np::fd2a3fb8-7a7a-47a1-948f-579609837fb7" providerId="AD" clId="Web-{4AF13DB9-9BAE-4D02-B66C-43D02D662308}" dt="2022-07-04T16:36:15.514" v="38"/>
          <ac:spMkLst>
            <pc:docMk/>
            <pc:sldMk cId="135648122" sldId="280"/>
            <ac:spMk id="3" creationId="{86AE9E94-202D-B4B1-FD1E-AE6725B03E52}"/>
          </ac:spMkLst>
        </pc:spChg>
        <pc:spChg chg="add mod">
          <ac:chgData name="Jiten  Chapagain" userId="S::jitenchapagain2202it@infomaxcollege.edu.np::fd2a3fb8-7a7a-47a1-948f-579609837fb7" providerId="AD" clId="Web-{4AF13DB9-9BAE-4D02-B66C-43D02D662308}" dt="2022-07-04T16:40:07.288" v="53"/>
          <ac:spMkLst>
            <pc:docMk/>
            <pc:sldMk cId="135648122" sldId="280"/>
            <ac:spMk id="4" creationId="{6CCCBFF6-CC14-D459-FDB0-CE3CBB842BD3}"/>
          </ac:spMkLst>
        </pc:spChg>
        <pc:spChg chg="add mod">
          <ac:chgData name="Jiten  Chapagain" userId="S::jitenchapagain2202it@infomaxcollege.edu.np::fd2a3fb8-7a7a-47a1-948f-579609837fb7" providerId="AD" clId="Web-{4AF13DB9-9BAE-4D02-B66C-43D02D662308}" dt="2022-07-04T16:40:07.288" v="53"/>
          <ac:spMkLst>
            <pc:docMk/>
            <pc:sldMk cId="135648122" sldId="280"/>
            <ac:spMk id="5" creationId="{A66B01E1-1333-A83E-5433-74BCFCC5A8D6}"/>
          </ac:spMkLst>
        </pc:spChg>
        <pc:spChg chg="add">
          <ac:chgData name="Jiten  Chapagain" userId="S::jitenchapagain2202it@infomaxcollege.edu.np::fd2a3fb8-7a7a-47a1-948f-579609837fb7" providerId="AD" clId="Web-{4AF13DB9-9BAE-4D02-B66C-43D02D662308}" dt="2022-07-04T16:40:07.288" v="53"/>
          <ac:spMkLst>
            <pc:docMk/>
            <pc:sldMk cId="135648122" sldId="280"/>
            <ac:spMk id="10" creationId="{A8DB9CD9-59B1-4D73-BC4C-98796A48EF9B}"/>
          </ac:spMkLst>
        </pc:spChg>
        <pc:spChg chg="add del">
          <ac:chgData name="Jiten  Chapagain" userId="S::jitenchapagain2202it@infomaxcollege.edu.np::fd2a3fb8-7a7a-47a1-948f-579609837fb7" providerId="AD" clId="Web-{4AF13DB9-9BAE-4D02-B66C-43D02D662308}" dt="2022-07-04T16:40:07.257" v="52"/>
          <ac:spMkLst>
            <pc:docMk/>
            <pc:sldMk cId="135648122" sldId="280"/>
            <ac:spMk id="11" creationId="{ECC07320-C2CA-4E29-8481-9D9E143C7788}"/>
          </ac:spMkLst>
        </pc:spChg>
        <pc:spChg chg="add">
          <ac:chgData name="Jiten  Chapagain" userId="S::jitenchapagain2202it@infomaxcollege.edu.np::fd2a3fb8-7a7a-47a1-948f-579609837fb7" providerId="AD" clId="Web-{4AF13DB9-9BAE-4D02-B66C-43D02D662308}" dt="2022-07-04T16:40:07.288" v="53"/>
          <ac:spMkLst>
            <pc:docMk/>
            <pc:sldMk cId="135648122" sldId="280"/>
            <ac:spMk id="12" creationId="{8874A6A9-41FF-4E33-AFA8-F9F81436A59E}"/>
          </ac:spMkLst>
        </pc:spChg>
        <pc:spChg chg="add del">
          <ac:chgData name="Jiten  Chapagain" userId="S::jitenchapagain2202it@infomaxcollege.edu.np::fd2a3fb8-7a7a-47a1-948f-579609837fb7" providerId="AD" clId="Web-{4AF13DB9-9BAE-4D02-B66C-43D02D662308}" dt="2022-07-04T16:40:07.257" v="52"/>
          <ac:spMkLst>
            <pc:docMk/>
            <pc:sldMk cId="135648122" sldId="280"/>
            <ac:spMk id="13" creationId="{178FB36B-5BFE-42CA-BC60-1115E0D95EEC}"/>
          </ac:spMkLst>
        </pc:spChg>
        <pc:grpChg chg="add">
          <ac:chgData name="Jiten  Chapagain" userId="S::jitenchapagain2202it@infomaxcollege.edu.np::fd2a3fb8-7a7a-47a1-948f-579609837fb7" providerId="AD" clId="Web-{4AF13DB9-9BAE-4D02-B66C-43D02D662308}" dt="2022-07-04T16:40:07.288" v="53"/>
          <ac:grpSpMkLst>
            <pc:docMk/>
            <pc:sldMk cId="135648122" sldId="280"/>
            <ac:grpSpMk id="14" creationId="{721D730E-1F97-4071-B143-B05E6D2599BC}"/>
          </ac:grpSpMkLst>
        </pc:grpChg>
        <pc:picChg chg="add del">
          <ac:chgData name="Jiten  Chapagain" userId="S::jitenchapagain2202it@infomaxcollege.edu.np::fd2a3fb8-7a7a-47a1-948f-579609837fb7" providerId="AD" clId="Web-{4AF13DB9-9BAE-4D02-B66C-43D02D662308}" dt="2022-07-04T16:40:07.257" v="52"/>
          <ac:picMkLst>
            <pc:docMk/>
            <pc:sldMk cId="135648122" sldId="280"/>
            <ac:picMk id="7" creationId="{FB4D734E-2ED1-4B20-60A4-CFB36E21FF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3D161-D1B5-4B17-A135-2AC8CB33EE8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D6F8C-9596-4622-AF89-AB729DF2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D6F8C-9596-4622-AF89-AB729DF2C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D6F8C-9596-4622-AF89-AB729DF2CC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2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01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1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3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4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9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9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7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0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7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xCzCOWd7aiHqU4HKL7-SITyuSIcD93id" TargetMode="External"/><Relationship Id="rId2" Type="http://schemas.openxmlformats.org/officeDocument/2006/relationships/hyperlink" Target="https://www.youtube.com/watch?v=qOlhsLIc0l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nterviewbit.com/blog/file-system-vs-dbms/#:~:text=Advantages%20of%20File%20System,-Following%20are%20the&amp;text=Compactness%3A%20Data%20can%20be%20stored,files%20can%20be%20easily%20edited" TargetMode="External"/><Relationship Id="rId4" Type="http://schemas.openxmlformats.org/officeDocument/2006/relationships/hyperlink" Target="https://youtu.be/dUJp0Yoq5e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991" y="674884"/>
            <a:ext cx="2737688" cy="2276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6" y="613338"/>
            <a:ext cx="2696203" cy="2399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180" y="2353945"/>
            <a:ext cx="10515600" cy="2155825"/>
          </a:xfrm>
        </p:spPr>
        <p:txBody>
          <a:bodyPr>
            <a:normAutofit fontScale="90000"/>
          </a:bodyPr>
          <a:lstStyle/>
          <a:p>
            <a:r>
              <a:rPr lang="en-US" sz="7200" i="1" dirty="0" smtClean="0">
                <a:solidFill>
                  <a:schemeClr val="accent1"/>
                </a:solidFill>
              </a:rPr>
              <a:t>Introduction to </a:t>
            </a:r>
            <a:br>
              <a:rPr lang="en-US" sz="7200" i="1" dirty="0" smtClean="0">
                <a:solidFill>
                  <a:schemeClr val="accent1"/>
                </a:solidFill>
              </a:rPr>
            </a:br>
            <a:r>
              <a:rPr lang="en-US" sz="7200" i="1" dirty="0">
                <a:solidFill>
                  <a:schemeClr val="accent1"/>
                </a:solidFill>
              </a:rPr>
              <a:t> </a:t>
            </a:r>
            <a:r>
              <a:rPr lang="en-US" sz="7200" i="1" dirty="0" smtClean="0">
                <a:solidFill>
                  <a:schemeClr val="accent1"/>
                </a:solidFill>
              </a:rPr>
              <a:t>                   database</a:t>
            </a:r>
            <a:endParaRPr lang="en-US" sz="7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0E208C-B1D0-694C-28E6-A84B08D7DA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70" y="365125"/>
            <a:ext cx="11353800" cy="6072188"/>
          </a:xfrm>
        </p:spPr>
        <p:txBody>
          <a:bodyPr>
            <a:noAutofit/>
          </a:bodyPr>
          <a:lstStyle/>
          <a:p>
            <a:r>
              <a:rPr lang="en-US" sz="6000" dirty="0"/>
              <a:t>Conversion to 2NF.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458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3703-808F-F9C4-D67C-2FF569C0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Normalized Form (2NF).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Partial Dependency.</a:t>
            </a:r>
            <a:endParaRPr lang="en-I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AE66DC-CBC9-EDE0-0FEC-A649EBAD3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2437"/>
              </p:ext>
            </p:extLst>
          </p:nvPr>
        </p:nvGraphicFramePr>
        <p:xfrm>
          <a:off x="774354" y="1825625"/>
          <a:ext cx="10750380" cy="42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30">
                  <a:extLst>
                    <a:ext uri="{9D8B030D-6E8A-4147-A177-3AD203B41FA5}">
                      <a16:colId xmlns:a16="http://schemas.microsoft.com/office/drawing/2014/main" val="3957777897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326253657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686069519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912876268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289428683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424455105"/>
                    </a:ext>
                  </a:extLst>
                </a:gridCol>
              </a:tblGrid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4380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07829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17748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08615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32974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65808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0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D60002-F2DC-763D-1A22-8301D6B15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05867"/>
              </p:ext>
            </p:extLst>
          </p:nvPr>
        </p:nvGraphicFramePr>
        <p:xfrm>
          <a:off x="683741" y="674623"/>
          <a:ext cx="59847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95">
                  <a:extLst>
                    <a:ext uri="{9D8B030D-6E8A-4147-A177-3AD203B41FA5}">
                      <a16:colId xmlns:a16="http://schemas.microsoft.com/office/drawing/2014/main" val="2477619049"/>
                    </a:ext>
                  </a:extLst>
                </a:gridCol>
                <a:gridCol w="1669883">
                  <a:extLst>
                    <a:ext uri="{9D8B030D-6E8A-4147-A177-3AD203B41FA5}">
                      <a16:colId xmlns:a16="http://schemas.microsoft.com/office/drawing/2014/main" val="2215238195"/>
                    </a:ext>
                  </a:extLst>
                </a:gridCol>
                <a:gridCol w="1496189">
                  <a:extLst>
                    <a:ext uri="{9D8B030D-6E8A-4147-A177-3AD203B41FA5}">
                      <a16:colId xmlns:a16="http://schemas.microsoft.com/office/drawing/2014/main" val="4201159739"/>
                    </a:ext>
                  </a:extLst>
                </a:gridCol>
                <a:gridCol w="1496189">
                  <a:extLst>
                    <a:ext uri="{9D8B030D-6E8A-4147-A177-3AD203B41FA5}">
                      <a16:colId xmlns:a16="http://schemas.microsoft.com/office/drawing/2014/main" val="2327392701"/>
                    </a:ext>
                  </a:extLst>
                </a:gridCol>
              </a:tblGrid>
              <a:tr h="569907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38983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56341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26464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9874561230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67095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11931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66629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55819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55162-EEF8-8549-583D-0B7B8F40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72384"/>
            <a:ext cx="5987732" cy="2796604"/>
          </a:xfrm>
        </p:spPr>
        <p:txBody>
          <a:bodyPr/>
          <a:lstStyle/>
          <a:p>
            <a:r>
              <a:rPr lang="en-US" dirty="0"/>
              <a:t>	Student information table.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A56DE-A877-BFDC-84F1-0F23FC6841FD}"/>
              </a:ext>
            </a:extLst>
          </p:cNvPr>
          <p:cNvSpPr txBox="1"/>
          <p:nvPr/>
        </p:nvSpPr>
        <p:spPr>
          <a:xfrm>
            <a:off x="1840992" y="-51324"/>
            <a:ext cx="3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information table.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4382B0C-B13A-0BBC-CAE4-24BCF81F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45327"/>
              </p:ext>
            </p:extLst>
          </p:nvPr>
        </p:nvGraphicFramePr>
        <p:xfrm>
          <a:off x="839787" y="3659428"/>
          <a:ext cx="582870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03">
                  <a:extLst>
                    <a:ext uri="{9D8B030D-6E8A-4147-A177-3AD203B41FA5}">
                      <a16:colId xmlns:a16="http://schemas.microsoft.com/office/drawing/2014/main" val="4052228427"/>
                    </a:ext>
                  </a:extLst>
                </a:gridCol>
                <a:gridCol w="4488106">
                  <a:extLst>
                    <a:ext uri="{9D8B030D-6E8A-4147-A177-3AD203B41FA5}">
                      <a16:colId xmlns:a16="http://schemas.microsoft.com/office/drawing/2014/main" val="898221477"/>
                    </a:ext>
                  </a:extLst>
                </a:gridCol>
              </a:tblGrid>
              <a:tr h="58110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17584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97641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44166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22330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8432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3ABF57-7908-3D6F-9E96-287985751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6072"/>
              </p:ext>
            </p:extLst>
          </p:nvPr>
        </p:nvGraphicFramePr>
        <p:xfrm>
          <a:off x="6800660" y="2150076"/>
          <a:ext cx="4674648" cy="321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324">
                  <a:extLst>
                    <a:ext uri="{9D8B030D-6E8A-4147-A177-3AD203B41FA5}">
                      <a16:colId xmlns:a16="http://schemas.microsoft.com/office/drawing/2014/main" val="1051600634"/>
                    </a:ext>
                  </a:extLst>
                </a:gridCol>
                <a:gridCol w="2337324">
                  <a:extLst>
                    <a:ext uri="{9D8B030D-6E8A-4147-A177-3AD203B41FA5}">
                      <a16:colId xmlns:a16="http://schemas.microsoft.com/office/drawing/2014/main" val="1292578817"/>
                    </a:ext>
                  </a:extLst>
                </a:gridCol>
              </a:tblGrid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85181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10554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278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79662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BD9E-227F-B7A2-98D9-D985165DA0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0244" y="1985320"/>
            <a:ext cx="10988675" cy="2676654"/>
          </a:xfrm>
        </p:spPr>
        <p:txBody>
          <a:bodyPr/>
          <a:lstStyle/>
          <a:p>
            <a:r>
              <a:rPr lang="en-US" dirty="0"/>
              <a:t>Conversion To Third Normalized Form (3NF).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4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0351-C3C9-8C89-BBBD-BE048988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Normalized Form (3NF).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Transitive Dependency.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11E44-FB3F-8F93-0F78-0CB44FA64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38830"/>
              </p:ext>
            </p:extLst>
          </p:nvPr>
        </p:nvGraphicFramePr>
        <p:xfrm>
          <a:off x="838200" y="1825624"/>
          <a:ext cx="9573768" cy="434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442">
                  <a:extLst>
                    <a:ext uri="{9D8B030D-6E8A-4147-A177-3AD203B41FA5}">
                      <a16:colId xmlns:a16="http://schemas.microsoft.com/office/drawing/2014/main" val="4036777269"/>
                    </a:ext>
                  </a:extLst>
                </a:gridCol>
                <a:gridCol w="2393442">
                  <a:extLst>
                    <a:ext uri="{9D8B030D-6E8A-4147-A177-3AD203B41FA5}">
                      <a16:colId xmlns:a16="http://schemas.microsoft.com/office/drawing/2014/main" val="4164073843"/>
                    </a:ext>
                  </a:extLst>
                </a:gridCol>
                <a:gridCol w="2393442">
                  <a:extLst>
                    <a:ext uri="{9D8B030D-6E8A-4147-A177-3AD203B41FA5}">
                      <a16:colId xmlns:a16="http://schemas.microsoft.com/office/drawing/2014/main" val="21176175"/>
                    </a:ext>
                  </a:extLst>
                </a:gridCol>
                <a:gridCol w="2393442">
                  <a:extLst>
                    <a:ext uri="{9D8B030D-6E8A-4147-A177-3AD203B41FA5}">
                      <a16:colId xmlns:a16="http://schemas.microsoft.com/office/drawing/2014/main" val="4089603841"/>
                    </a:ext>
                  </a:extLst>
                </a:gridCol>
              </a:tblGrid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77528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11218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8654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9874561230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28489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78344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7272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2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0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A43F95-ADF8-FEB2-7062-034F8FD61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16984"/>
              </p:ext>
            </p:extLst>
          </p:nvPr>
        </p:nvGraphicFramePr>
        <p:xfrm>
          <a:off x="615093" y="594121"/>
          <a:ext cx="5039358" cy="248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86">
                  <a:extLst>
                    <a:ext uri="{9D8B030D-6E8A-4147-A177-3AD203B41FA5}">
                      <a16:colId xmlns:a16="http://schemas.microsoft.com/office/drawing/2014/main" val="3127587605"/>
                    </a:ext>
                  </a:extLst>
                </a:gridCol>
                <a:gridCol w="1679786">
                  <a:extLst>
                    <a:ext uri="{9D8B030D-6E8A-4147-A177-3AD203B41FA5}">
                      <a16:colId xmlns:a16="http://schemas.microsoft.com/office/drawing/2014/main" val="1516267336"/>
                    </a:ext>
                  </a:extLst>
                </a:gridCol>
                <a:gridCol w="1679786">
                  <a:extLst>
                    <a:ext uri="{9D8B030D-6E8A-4147-A177-3AD203B41FA5}">
                      <a16:colId xmlns:a16="http://schemas.microsoft.com/office/drawing/2014/main" val="1267471661"/>
                    </a:ext>
                  </a:extLst>
                </a:gridCol>
              </a:tblGrid>
              <a:tr h="638498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06907"/>
                  </a:ext>
                </a:extLst>
              </a:tr>
              <a:tr h="462083"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20195"/>
                  </a:ext>
                </a:extLst>
              </a:tr>
              <a:tr h="46208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78808"/>
                  </a:ext>
                </a:extLst>
              </a:tr>
              <a:tr h="462083"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84331"/>
                  </a:ext>
                </a:extLst>
              </a:tr>
              <a:tr h="462083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7660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42536E-D665-E9EA-5CE6-AB821365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12425"/>
              </p:ext>
            </p:extLst>
          </p:nvPr>
        </p:nvGraphicFramePr>
        <p:xfrm>
          <a:off x="540953" y="3609170"/>
          <a:ext cx="5036064" cy="27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032">
                  <a:extLst>
                    <a:ext uri="{9D8B030D-6E8A-4147-A177-3AD203B41FA5}">
                      <a16:colId xmlns:a16="http://schemas.microsoft.com/office/drawing/2014/main" val="2481240740"/>
                    </a:ext>
                  </a:extLst>
                </a:gridCol>
                <a:gridCol w="2518032">
                  <a:extLst>
                    <a:ext uri="{9D8B030D-6E8A-4147-A177-3AD203B41FA5}">
                      <a16:colId xmlns:a16="http://schemas.microsoft.com/office/drawing/2014/main" val="1335816665"/>
                    </a:ext>
                  </a:extLst>
                </a:gridCol>
              </a:tblGrid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79217"/>
                  </a:ext>
                </a:extLst>
              </a:tr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25695"/>
                  </a:ext>
                </a:extLst>
              </a:tr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31829"/>
                  </a:ext>
                </a:extLst>
              </a:tr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</a:t>
                      </a:r>
                      <a:r>
                        <a:rPr lang="en-IN" dirty="0"/>
                        <a:t>7678923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16197"/>
                  </a:ext>
                </a:extLst>
              </a:tr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411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9AD9F7-1567-528C-33FD-A7B1D32A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4057"/>
              </p:ext>
            </p:extLst>
          </p:nvPr>
        </p:nvGraphicFramePr>
        <p:xfrm>
          <a:off x="5947719" y="594121"/>
          <a:ext cx="5754624" cy="248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312">
                  <a:extLst>
                    <a:ext uri="{9D8B030D-6E8A-4147-A177-3AD203B41FA5}">
                      <a16:colId xmlns:a16="http://schemas.microsoft.com/office/drawing/2014/main" val="2307390770"/>
                    </a:ext>
                  </a:extLst>
                </a:gridCol>
                <a:gridCol w="2877312">
                  <a:extLst>
                    <a:ext uri="{9D8B030D-6E8A-4147-A177-3AD203B41FA5}">
                      <a16:colId xmlns:a16="http://schemas.microsoft.com/office/drawing/2014/main" val="2911942882"/>
                    </a:ext>
                  </a:extLst>
                </a:gridCol>
              </a:tblGrid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20266"/>
                  </a:ext>
                </a:extLst>
              </a:tr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8305"/>
                  </a:ext>
                </a:extLst>
              </a:tr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60512"/>
                  </a:ext>
                </a:extLst>
              </a:tr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Hari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35123"/>
                  </a:ext>
                </a:extLst>
              </a:tr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695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347AE8-FAC2-D250-BA42-CAF4E89FE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71271"/>
              </p:ext>
            </p:extLst>
          </p:nvPr>
        </p:nvGraphicFramePr>
        <p:xfrm>
          <a:off x="5947719" y="3609170"/>
          <a:ext cx="5400398" cy="2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199">
                  <a:extLst>
                    <a:ext uri="{9D8B030D-6E8A-4147-A177-3AD203B41FA5}">
                      <a16:colId xmlns:a16="http://schemas.microsoft.com/office/drawing/2014/main" val="2682687716"/>
                    </a:ext>
                  </a:extLst>
                </a:gridCol>
                <a:gridCol w="2700199">
                  <a:extLst>
                    <a:ext uri="{9D8B030D-6E8A-4147-A177-3AD203B41FA5}">
                      <a16:colId xmlns:a16="http://schemas.microsoft.com/office/drawing/2014/main" val="950228022"/>
                    </a:ext>
                  </a:extLst>
                </a:gridCol>
              </a:tblGrid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40279"/>
                  </a:ext>
                </a:extLst>
              </a:tr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57618"/>
                  </a:ext>
                </a:extLst>
              </a:tr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01181"/>
                  </a:ext>
                </a:extLst>
              </a:tr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09063"/>
                  </a:ext>
                </a:extLst>
              </a:tr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8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E058C9-49B6-3430-CF2B-612D8A0E7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7577" y="2767914"/>
            <a:ext cx="11144250" cy="1219200"/>
          </a:xfrm>
        </p:spPr>
        <p:txBody>
          <a:bodyPr/>
          <a:lstStyle/>
          <a:p>
            <a:r>
              <a:rPr lang="en-US" dirty="0"/>
              <a:t>Identifying attributes of entities.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9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D192CD-8091-F6A1-F796-E1C49C6B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61026"/>
              </p:ext>
            </p:extLst>
          </p:nvPr>
        </p:nvGraphicFramePr>
        <p:xfrm>
          <a:off x="617838" y="864972"/>
          <a:ext cx="138165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650">
                  <a:extLst>
                    <a:ext uri="{9D8B030D-6E8A-4147-A177-3AD203B41FA5}">
                      <a16:colId xmlns:a16="http://schemas.microsoft.com/office/drawing/2014/main" val="3823885962"/>
                    </a:ext>
                  </a:extLst>
                </a:gridCol>
              </a:tblGrid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63274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26171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27274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19081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Edition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36924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ISBN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04370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Publisher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18619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Author ID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66441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Book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769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Category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62397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Subject Area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17610"/>
                  </a:ext>
                </a:extLst>
              </a:tr>
              <a:tr h="627642">
                <a:tc>
                  <a:txBody>
                    <a:bodyPr/>
                    <a:lstStyle/>
                    <a:p>
                      <a:r>
                        <a:rPr lang="en-US" dirty="0"/>
                        <a:t>Published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145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E3DC24-2069-27B9-BB2F-8527EDAB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34452"/>
              </p:ext>
            </p:extLst>
          </p:nvPr>
        </p:nvGraphicFramePr>
        <p:xfrm>
          <a:off x="2129536" y="650788"/>
          <a:ext cx="14183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336">
                  <a:extLst>
                    <a:ext uri="{9D8B030D-6E8A-4147-A177-3AD203B41FA5}">
                      <a16:colId xmlns:a16="http://schemas.microsoft.com/office/drawing/2014/main" val="393125013"/>
                    </a:ext>
                  </a:extLst>
                </a:gridCol>
              </a:tblGrid>
              <a:tr h="306025"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77259"/>
                  </a:ext>
                </a:extLst>
              </a:tr>
              <a:tr h="315616">
                <a:tc>
                  <a:txBody>
                    <a:bodyPr/>
                    <a:lstStyle/>
                    <a:p>
                      <a:r>
                        <a:rPr lang="en-US" dirty="0"/>
                        <a:t>Publisher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63154"/>
                  </a:ext>
                </a:extLst>
              </a:tr>
              <a:tr h="31561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02501"/>
                  </a:ext>
                </a:extLst>
              </a:tr>
              <a:tr h="31561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27299"/>
                  </a:ext>
                </a:extLst>
              </a:tr>
              <a:tr h="315616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5848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97B4DD-DCEA-201A-C50E-B777B8B1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32330"/>
              </p:ext>
            </p:extLst>
          </p:nvPr>
        </p:nvGraphicFramePr>
        <p:xfrm>
          <a:off x="2129536" y="2798066"/>
          <a:ext cx="1515872" cy="184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72">
                  <a:extLst>
                    <a:ext uri="{9D8B030D-6E8A-4147-A177-3AD203B41FA5}">
                      <a16:colId xmlns:a16="http://schemas.microsoft.com/office/drawing/2014/main" val="3927697163"/>
                    </a:ext>
                  </a:extLst>
                </a:gridCol>
              </a:tblGrid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82769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88954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23689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 add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69779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 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899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27700B-27D9-CA3F-8613-896071D7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61454"/>
              </p:ext>
            </p:extLst>
          </p:nvPr>
        </p:nvGraphicFramePr>
        <p:xfrm>
          <a:off x="3763264" y="650787"/>
          <a:ext cx="17840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1262575536"/>
                    </a:ext>
                  </a:extLst>
                </a:gridCol>
              </a:tblGrid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00966"/>
                  </a:ext>
                </a:extLst>
              </a:tr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7928"/>
                  </a:ext>
                </a:extLst>
              </a:tr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21635"/>
                  </a:ext>
                </a:extLst>
              </a:tr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52056"/>
                  </a:ext>
                </a:extLst>
              </a:tr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 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9129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350E0B-EFE6-DE86-69F6-BAB2A407B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5523"/>
              </p:ext>
            </p:extLst>
          </p:nvPr>
        </p:nvGraphicFramePr>
        <p:xfrm>
          <a:off x="5774944" y="659693"/>
          <a:ext cx="1784096" cy="29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1935631472"/>
                    </a:ext>
                  </a:extLst>
                </a:gridCol>
              </a:tblGrid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02013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78388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82359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64153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Email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02559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237063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Staff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66692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7789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998CD6-B883-C77C-8F5E-CEB67EB6B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81022"/>
              </p:ext>
            </p:extLst>
          </p:nvPr>
        </p:nvGraphicFramePr>
        <p:xfrm>
          <a:off x="9696704" y="650787"/>
          <a:ext cx="163779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92">
                  <a:extLst>
                    <a:ext uri="{9D8B030D-6E8A-4147-A177-3AD203B41FA5}">
                      <a16:colId xmlns:a16="http://schemas.microsoft.com/office/drawing/2014/main" val="3347361683"/>
                    </a:ext>
                  </a:extLst>
                </a:gridCol>
              </a:tblGrid>
              <a:tr h="30151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99378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0902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45429"/>
                  </a:ext>
                </a:extLst>
              </a:tr>
              <a:tr h="527650">
                <a:tc>
                  <a:txBody>
                    <a:bodyPr/>
                    <a:lstStyle/>
                    <a:p>
                      <a:r>
                        <a:rPr lang="en-US" dirty="0"/>
                        <a:t>Student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7426"/>
                  </a:ext>
                </a:extLst>
              </a:tr>
              <a:tr h="527650"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65978"/>
                  </a:ext>
                </a:extLst>
              </a:tr>
              <a:tr h="335166"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76809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7549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823F9E-4109-F308-6D19-706CB10D3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97907"/>
              </p:ext>
            </p:extLst>
          </p:nvPr>
        </p:nvGraphicFramePr>
        <p:xfrm>
          <a:off x="3775456" y="2693772"/>
          <a:ext cx="17840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3666630891"/>
                    </a:ext>
                  </a:extLst>
                </a:gridCol>
              </a:tblGrid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04752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Reg no.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81486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Book return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39260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80401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Issue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01050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896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258576-5916-BA94-4668-FDFAC7B07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05082"/>
              </p:ext>
            </p:extLst>
          </p:nvPr>
        </p:nvGraphicFramePr>
        <p:xfrm>
          <a:off x="7798816" y="659693"/>
          <a:ext cx="1784096" cy="22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1045713170"/>
                    </a:ext>
                  </a:extLst>
                </a:gridCol>
              </a:tblGrid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606"/>
                  </a:ext>
                </a:extLst>
              </a:tr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Bill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84600"/>
                  </a:ext>
                </a:extLst>
              </a:tr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7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52493"/>
                  </a:ext>
                </a:extLst>
              </a:tr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3352"/>
                  </a:ext>
                </a:extLst>
              </a:tr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Fine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1533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AC67DDE-C0EB-B60A-C279-F4329155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6954"/>
              </p:ext>
            </p:extLst>
          </p:nvPr>
        </p:nvGraphicFramePr>
        <p:xfrm>
          <a:off x="7774432" y="3294156"/>
          <a:ext cx="1784096" cy="184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3966703432"/>
                    </a:ext>
                  </a:extLst>
                </a:gridCol>
              </a:tblGrid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47433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Reservation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9966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Reservation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72802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31857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3473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797112-3C43-8ABC-09D4-1D46744F3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38783"/>
              </p:ext>
            </p:extLst>
          </p:nvPr>
        </p:nvGraphicFramePr>
        <p:xfrm>
          <a:off x="5787136" y="4133090"/>
          <a:ext cx="17840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1221215421"/>
                    </a:ext>
                  </a:extLst>
                </a:gridCol>
              </a:tblGrid>
              <a:tr h="36564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07325"/>
                  </a:ext>
                </a:extLst>
              </a:tr>
              <a:tr h="365647">
                <a:tc>
                  <a:txBody>
                    <a:bodyPr/>
                    <a:lstStyle/>
                    <a:p>
                      <a:r>
                        <a:rPr lang="en-US" dirty="0"/>
                        <a:t>C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90378"/>
                  </a:ext>
                </a:extLst>
              </a:tr>
              <a:tr h="365647">
                <a:tc>
                  <a:txBody>
                    <a:bodyPr/>
                    <a:lstStyle/>
                    <a:p>
                      <a:r>
                        <a:rPr lang="en-US" dirty="0"/>
                        <a:t>C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139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C1EAD02-4970-C18D-F523-55E35B698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05495"/>
              </p:ext>
            </p:extLst>
          </p:nvPr>
        </p:nvGraphicFramePr>
        <p:xfrm>
          <a:off x="9757829" y="3925658"/>
          <a:ext cx="1613408" cy="151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08">
                  <a:extLst>
                    <a:ext uri="{9D8B030D-6E8A-4147-A177-3AD203B41FA5}">
                      <a16:colId xmlns:a16="http://schemas.microsoft.com/office/drawing/2014/main" val="3595948113"/>
                    </a:ext>
                  </a:extLst>
                </a:gridCol>
              </a:tblGrid>
              <a:tr h="378036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15800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r>
                        <a:rPr lang="en-US" dirty="0"/>
                        <a:t>Department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14155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56326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6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4334-28B0-A316-1464-6A0EE36538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0702" y="2817727"/>
            <a:ext cx="10902950" cy="1227137"/>
          </a:xfrm>
        </p:spPr>
        <p:txBody>
          <a:bodyPr/>
          <a:lstStyle/>
          <a:p>
            <a:r>
              <a:rPr lang="en-US" dirty="0"/>
              <a:t>Entity Relationship Diagram (ERD).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7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40" y="571252"/>
            <a:ext cx="8847405" cy="56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C7C9BD-2F70-D1B5-3180-8B214054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45" y="837744"/>
            <a:ext cx="8238248" cy="12233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Team Members.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15D2C4F8-8DD7-A65B-8CBC-B4FD6B33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665157"/>
            <a:ext cx="9710684" cy="236484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Jiten Chapagain</a:t>
            </a:r>
            <a:endParaRPr lang="en-US" sz="2400" dirty="0"/>
          </a:p>
          <a:p>
            <a:r>
              <a:rPr lang="en-US" sz="2400" dirty="0"/>
              <a:t>Ankit </a:t>
            </a:r>
            <a:r>
              <a:rPr lang="en-US" sz="2400" dirty="0" smtClean="0"/>
              <a:t>Acharya</a:t>
            </a:r>
            <a:endParaRPr lang="en-US" sz="2400" dirty="0"/>
          </a:p>
          <a:p>
            <a:r>
              <a:rPr lang="en-US" dirty="0" smtClean="0"/>
              <a:t>Anmol Malla Thakuri</a:t>
            </a:r>
            <a:endParaRPr lang="en-US" sz="2400" dirty="0" smtClean="0"/>
          </a:p>
          <a:p>
            <a:r>
              <a:rPr lang="en-US" sz="2400" dirty="0" smtClean="0"/>
              <a:t>Satindra Bahadur Khadka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42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27F95-2FCA-4297-D404-87D3E2E63E79}"/>
              </a:ext>
            </a:extLst>
          </p:cNvPr>
          <p:cNvSpPr txBox="1"/>
          <p:nvPr/>
        </p:nvSpPr>
        <p:spPr>
          <a:xfrm>
            <a:off x="3905045" y="2946399"/>
            <a:ext cx="765932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i="1" dirty="0">
                <a:cs typeface="Calibri"/>
              </a:rPr>
              <a:t>Finalized ERD</a:t>
            </a:r>
          </a:p>
        </p:txBody>
      </p:sp>
    </p:spTree>
    <p:extLst>
      <p:ext uri="{BB962C8B-B14F-4D97-AF65-F5344CB8AC3E}">
        <p14:creationId xmlns:p14="http://schemas.microsoft.com/office/powerpoint/2010/main" val="601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1" y="502508"/>
            <a:ext cx="9045146" cy="5651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981E14-52E8-EF20-DD28-32E7C12E9FD5}"/>
              </a:ext>
            </a:extLst>
          </p:cNvPr>
          <p:cNvSpPr txBox="1"/>
          <p:nvPr/>
        </p:nvSpPr>
        <p:spPr>
          <a:xfrm>
            <a:off x="8993083" y="5689051"/>
            <a:ext cx="2499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Finalized ERD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8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BED61D4-DF45-164B-C9FA-1F32ED8A8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" r="20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025408"/>
            <a:ext cx="5943600" cy="79883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876607"/>
            <a:ext cx="5943600" cy="85865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9" y="5039361"/>
            <a:ext cx="5943600" cy="9260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3" y="2911477"/>
            <a:ext cx="5901146" cy="838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9" y="4085909"/>
            <a:ext cx="5905500" cy="7772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79" y="2816772"/>
            <a:ext cx="4672692" cy="25382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512763"/>
            <a:ext cx="9601200" cy="55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1617"/>
            <a:ext cx="5943600" cy="42291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852"/>
            <a:ext cx="5943600" cy="71945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1307"/>
            <a:ext cx="5806440" cy="12638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4442698"/>
            <a:ext cx="5943600" cy="6318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5216344"/>
            <a:ext cx="5943600" cy="3860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4"/>
          <a:stretch/>
        </p:blipFill>
        <p:spPr>
          <a:xfrm>
            <a:off x="6997338" y="4082143"/>
            <a:ext cx="4445725" cy="177546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-1201783" y="965651"/>
            <a:ext cx="5335588" cy="44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906780" y="3850027"/>
            <a:ext cx="6899275" cy="450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291724"/>
            <a:ext cx="9319439" cy="6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2" y="2462349"/>
            <a:ext cx="9235252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2" y="3861436"/>
            <a:ext cx="7322774" cy="12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88572" y="1471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3075" y="807560"/>
            <a:ext cx="3185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" y="4512238"/>
            <a:ext cx="5943600" cy="89979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8"/>
          <a:stretch/>
        </p:blipFill>
        <p:spPr>
          <a:xfrm>
            <a:off x="7313883" y="4398833"/>
            <a:ext cx="3742510" cy="112660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" y="2085287"/>
            <a:ext cx="5943600" cy="94805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47" y="2114405"/>
            <a:ext cx="4318181" cy="961959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idx="4294967295"/>
          </p:nvPr>
        </p:nvSpPr>
        <p:spPr>
          <a:xfrm>
            <a:off x="0" y="722313"/>
            <a:ext cx="8158163" cy="6873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4294967295"/>
          </p:nvPr>
        </p:nvSpPr>
        <p:spPr>
          <a:xfrm>
            <a:off x="754380" y="3921789"/>
            <a:ext cx="9988550" cy="95408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List the ids and names of all members who have borrowed at least five books.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07415" y="1331776"/>
            <a:ext cx="991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member who has borrowed more than 2 books, list the member names and the total number of books currently on loan to them. List the result in alphabetical order of member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4906384"/>
            <a:ext cx="5943600" cy="95631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73"/>
          <a:stretch/>
        </p:blipFill>
        <p:spPr>
          <a:xfrm>
            <a:off x="7435804" y="4919084"/>
            <a:ext cx="3702459" cy="93091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2092823"/>
            <a:ext cx="5943600" cy="9480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3" r="16238" b="9172"/>
          <a:stretch/>
        </p:blipFill>
        <p:spPr>
          <a:xfrm>
            <a:off x="7209381" y="1995849"/>
            <a:ext cx="2368505" cy="104502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670560" y="4190365"/>
            <a:ext cx="9509125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	List the member_Id ,member_name book title and the publisher name for all member who had borrowed any 	book containing the word ‘database’?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670560" y="870392"/>
            <a:ext cx="9412288" cy="10699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List in alphabetical order, the name of all publisher of book from either the ‘red-tagged’ or ‘yellow-tagged’ categories.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04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655947"/>
              </p:ext>
            </p:extLst>
          </p:nvPr>
        </p:nvGraphicFramePr>
        <p:xfrm>
          <a:off x="1765097" y="2860040"/>
          <a:ext cx="7823606" cy="2651760"/>
        </p:xfrm>
        <a:graphic>
          <a:graphicData uri="http://schemas.openxmlformats.org/drawingml/2006/table">
            <a:tbl>
              <a:tblPr/>
              <a:tblGrid>
                <a:gridCol w="2061827">
                  <a:extLst>
                    <a:ext uri="{9D8B030D-6E8A-4147-A177-3AD203B41FA5}">
                      <a16:colId xmlns:a16="http://schemas.microsoft.com/office/drawing/2014/main" val="3437251108"/>
                    </a:ext>
                  </a:extLst>
                </a:gridCol>
                <a:gridCol w="1354661">
                  <a:extLst>
                    <a:ext uri="{9D8B030D-6E8A-4147-A177-3AD203B41FA5}">
                      <a16:colId xmlns:a16="http://schemas.microsoft.com/office/drawing/2014/main" val="1879880274"/>
                    </a:ext>
                  </a:extLst>
                </a:gridCol>
                <a:gridCol w="1277676">
                  <a:extLst>
                    <a:ext uri="{9D8B030D-6E8A-4147-A177-3AD203B41FA5}">
                      <a16:colId xmlns:a16="http://schemas.microsoft.com/office/drawing/2014/main" val="1376757489"/>
                    </a:ext>
                  </a:extLst>
                </a:gridCol>
                <a:gridCol w="1564721">
                  <a:extLst>
                    <a:ext uri="{9D8B030D-6E8A-4147-A177-3AD203B41FA5}">
                      <a16:colId xmlns:a16="http://schemas.microsoft.com/office/drawing/2014/main" val="3276469138"/>
                    </a:ext>
                  </a:extLst>
                </a:gridCol>
                <a:gridCol w="1564721">
                  <a:extLst>
                    <a:ext uri="{9D8B030D-6E8A-4147-A177-3AD203B41FA5}">
                      <a16:colId xmlns:a16="http://schemas.microsoft.com/office/drawing/2014/main" val="3525793703"/>
                    </a:ext>
                  </a:extLst>
                </a:gridCol>
              </a:tblGrid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Title​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Anmol​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Ankit​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Jiten​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Satindra​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94542"/>
                  </a:ext>
                </a:extLst>
              </a:tr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and DBMS​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89533"/>
                  </a:ext>
                </a:extLst>
              </a:tr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 and Normalization​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58636"/>
                  </a:ext>
                </a:extLst>
              </a:tr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 Relationship Diagram​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386517"/>
                  </a:ext>
                </a:extLst>
              </a:tr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Schema​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544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last, I would like to conclude that this project has been a wonderful learning experience to us. We have learned that teamwork is a great factor toward accomplishing a big project with it brainstorming is required form every individual members to come out with a great idea. This project was only possible with the use of different software like Microsoft Visio &amp; </a:t>
            </a:r>
            <a:r>
              <a:rPr lang="en-US" dirty="0" err="1" smtClean="0"/>
              <a:t>xampp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91F-513C-A815-6401-75A666C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  <a:r>
              <a:rPr lang="en-US" sz="4000" dirty="0">
                <a:solidFill>
                  <a:srgbClr val="FFFFFF"/>
                </a:solidFill>
              </a:rPr>
              <a:t>.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C1D9-9062-ECD3-C1CB-F6CE88BB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n-US" sz="2200" dirty="0"/>
              <a:t>This system was created in response to the UPA University's request.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primary goals of this system are to develop a database model for the UPA University Library Management system, construct that model in accordance with the specifications, and describe the database system. </a:t>
            </a:r>
            <a:endParaRPr lang="en-US" sz="2200" dirty="0" smtClean="0"/>
          </a:p>
          <a:p>
            <a:pPr algn="just"/>
            <a:r>
              <a:rPr lang="en-US" sz="2200" dirty="0" smtClean="0"/>
              <a:t>To </a:t>
            </a:r>
            <a:r>
              <a:rPr lang="en-US" sz="2200" dirty="0"/>
              <a:t>address the different business issues, it was essential to employ the previous system, which was a file-based system. With a lot of teamwork and study, this system was effectively developed. </a:t>
            </a:r>
            <a:endParaRPr lang="en-US" sz="2200" dirty="0" smtClean="0"/>
          </a:p>
          <a:p>
            <a:pPr algn="just"/>
            <a:r>
              <a:rPr lang="en-US" sz="2200" dirty="0" smtClean="0"/>
              <a:t>This </a:t>
            </a:r>
            <a:r>
              <a:rPr lang="en-US" sz="2200" dirty="0"/>
              <a:t>system includes the systematic documenting of research in several fields: Business rules must be listed in a library together with the necessary entities, characteristics, and relationships between them. </a:t>
            </a:r>
            <a:endParaRPr lang="en-US" sz="2200" dirty="0" smtClean="0"/>
          </a:p>
          <a:p>
            <a:pPr algn="just"/>
            <a:r>
              <a:rPr lang="en-US" sz="2200" dirty="0" smtClean="0"/>
              <a:t>An </a:t>
            </a:r>
            <a:r>
              <a:rPr lang="en-US" sz="2200" dirty="0"/>
              <a:t>entity relationship diagram (ERD) must then be normalized before being finished. Finally, MySQL was used to establish the database schema and several tables.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760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59229" y="1015320"/>
            <a:ext cx="9601200" cy="7477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123406" y="2084615"/>
            <a:ext cx="9601200" cy="3889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Education 4u. (2018, feb 19). Constraint in DBMS [Video]. YouTube. </a:t>
            </a:r>
            <a:r>
              <a:rPr lang="en-US" u="sng" dirty="0">
                <a:hlinkClick r:id="rId2"/>
              </a:rPr>
              <a:t>https://www.youtube.com/watch?v=qOlhsLIc0lA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Gate smashers. (2020, December 12). Structure query language [Video]. YouTube. </a:t>
            </a:r>
            <a:r>
              <a:rPr lang="en-US" u="sng" dirty="0">
                <a:hlinkClick r:id="rId3"/>
              </a:rPr>
              <a:t>https://www.youtube.com/playlist?list=PLxCzCOWd7aiHqU4HKL7-SITyuSIcD93id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Smart draw. (2018). what is ER diagram? How to make ERD? What are ERD symbols? [Video]. YouTube. </a:t>
            </a:r>
          </a:p>
          <a:p>
            <a:r>
              <a:rPr lang="en-US" u="sng" dirty="0">
                <a:hlinkClick r:id="rId4"/>
              </a:rPr>
              <a:t>https://youtu.be/dUJp0Yoq5eg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Interview bit. (2022, may26). File System vs DBMS: Know the </a:t>
            </a:r>
            <a:r>
              <a:rPr lang="en-US" b="1" dirty="0" smtClean="0"/>
              <a:t>Difference.</a:t>
            </a:r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://www.interviewbit.com/blog/file-system-vs-dbms/#:~:text=Advantages%20of%20File%20System,-Following%20are%20the&amp;text=Compactness%3A%20Data%20can%20be%20stored,files%20can%20be%20easily%20edited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Ullman, A. &amp; Garica.Malina, J. (2017). Data base system (second edition.).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Sibeschatz, A, F. korth, H&amp; Sudarshna.S (2019). Data base system concepts .(7</a:t>
            </a:r>
            <a:r>
              <a:rPr lang="en-US" baseline="30000" dirty="0"/>
              <a:t>th</a:t>
            </a:r>
            <a:r>
              <a:rPr lang="en-US" dirty="0"/>
              <a:t> edition). McGraw-Hill.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47A-C105-1599-17D0-031BD77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File based management system.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0694-41D8-510C-0020-24EA1C02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356" y="1761034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Disadvantages of file-based management system.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Accessibility.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Data duplication</a:t>
            </a:r>
            <a:r>
              <a:rPr lang="en-IN" sz="2400" dirty="0" smtClean="0"/>
              <a:t>.</a:t>
            </a:r>
            <a:endParaRPr lang="en-IN" sz="2400" dirty="0"/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Inconsistency.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Security problem.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Limited data sharing.</a:t>
            </a:r>
          </a:p>
        </p:txBody>
      </p:sp>
    </p:spTree>
    <p:extLst>
      <p:ext uri="{BB962C8B-B14F-4D97-AF65-F5344CB8AC3E}">
        <p14:creationId xmlns:p14="http://schemas.microsoft.com/office/powerpoint/2010/main" val="1705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1E7C-3B7F-CC71-8170-07D11A7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Database and Database </a:t>
            </a:r>
            <a:r>
              <a:rPr lang="en-US" sz="4000" dirty="0">
                <a:solidFill>
                  <a:schemeClr val="tx1"/>
                </a:solidFill>
              </a:rPr>
              <a:t>management system.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3CBE-6479-D98E-6F22-EC600E44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044" y="168271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Advantage of database management system.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/>
              <a:t>Reduce Data Redundancy.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/>
              <a:t>Data Sharing.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/>
              <a:t>Data </a:t>
            </a:r>
            <a:r>
              <a:rPr lang="en-US" sz="2200" dirty="0" smtClean="0"/>
              <a:t>Security.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 smtClean="0"/>
              <a:t>Backup </a:t>
            </a:r>
            <a:r>
              <a:rPr lang="en-US" sz="2200" dirty="0"/>
              <a:t>And Recovery.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/>
              <a:t>Data Consistency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55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9F29-A813-ED57-B5ED-1A7BA9BC7F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509" y="330291"/>
            <a:ext cx="10404475" cy="6096000"/>
          </a:xfrm>
        </p:spPr>
        <p:txBody>
          <a:bodyPr>
            <a:normAutofit/>
          </a:bodyPr>
          <a:lstStyle/>
          <a:p>
            <a:r>
              <a:rPr lang="en-US" sz="6600" dirty="0"/>
              <a:t>Business rule and Normalization.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429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6DB7-3F90-B2AB-A41E-23A2AA7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Business rule.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AA8F-E24F-C542-A40D-B842AC8E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53" y="2424533"/>
            <a:ext cx="9954801" cy="356717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Absolute silence.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Place books where you found them.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Maximum of 5 books can be borrowed at a time</a:t>
            </a:r>
            <a:r>
              <a:rPr lang="en-IN" sz="2400" dirty="0" smtClean="0"/>
              <a:t>.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Cell-Phones must be muted or set to silence.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Books must be returned on time.</a:t>
            </a:r>
          </a:p>
        </p:txBody>
      </p:sp>
    </p:spTree>
    <p:extLst>
      <p:ext uri="{BB962C8B-B14F-4D97-AF65-F5344CB8AC3E}">
        <p14:creationId xmlns:p14="http://schemas.microsoft.com/office/powerpoint/2010/main" val="28522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5160-9469-8F5C-D4E4-858C363F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027"/>
            <a:ext cx="10515600" cy="151576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Un Normalized Form (UNF).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727149-6E9F-F86B-63F9-2707D2469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363238"/>
              </p:ext>
            </p:extLst>
          </p:nvPr>
        </p:nvGraphicFramePr>
        <p:xfrm>
          <a:off x="838200" y="2463114"/>
          <a:ext cx="10515600" cy="352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8666840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32046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81116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728507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238056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39494697"/>
                    </a:ext>
                  </a:extLst>
                </a:gridCol>
              </a:tblGrid>
              <a:tr h="662166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87065"/>
                  </a:ext>
                </a:extLst>
              </a:tr>
              <a:tr h="716042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9511"/>
                  </a:ext>
                </a:extLst>
              </a:tr>
              <a:tr h="716042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9866754623,</a:t>
                      </a:r>
                    </a:p>
                    <a:p>
                      <a:r>
                        <a:rPr lang="en-US" dirty="0"/>
                        <a:t>9874561230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23779"/>
                  </a:ext>
                </a:extLst>
              </a:tr>
              <a:tr h="716042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3568"/>
                  </a:ext>
                </a:extLst>
              </a:tr>
              <a:tr h="716042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9806154321,</a:t>
                      </a:r>
                    </a:p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CCDD-CD81-68CC-B2F6-0DF6AB0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Normalized Form.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8DDA88-A73C-D594-6348-B325F0A8F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176516"/>
              </p:ext>
            </p:extLst>
          </p:nvPr>
        </p:nvGraphicFramePr>
        <p:xfrm>
          <a:off x="1295400" y="2463199"/>
          <a:ext cx="9601200" cy="368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157081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3707249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0934015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831911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719662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285291595"/>
                    </a:ext>
                  </a:extLst>
                </a:gridCol>
              </a:tblGrid>
              <a:tr h="615451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268797250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859007764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109421027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056859338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295405840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970895944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30428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9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1132</TotalTime>
  <Words>1076</Words>
  <Application>Microsoft Office PowerPoint</Application>
  <PresentationFormat>Widescreen</PresentationFormat>
  <Paragraphs>401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Garamond</vt:lpstr>
      <vt:lpstr>Times New Roman</vt:lpstr>
      <vt:lpstr>Organic</vt:lpstr>
      <vt:lpstr>Introduction to                      database</vt:lpstr>
      <vt:lpstr>Team Members.</vt:lpstr>
      <vt:lpstr>Introduction.</vt:lpstr>
      <vt:lpstr>File based management system.</vt:lpstr>
      <vt:lpstr>Database and Database management system.</vt:lpstr>
      <vt:lpstr>Business rule and Normalization.</vt:lpstr>
      <vt:lpstr>Business rule.</vt:lpstr>
      <vt:lpstr>Normalization.  Un Normalized Form (UNF).</vt:lpstr>
      <vt:lpstr>First Normalized Form.</vt:lpstr>
      <vt:lpstr>Conversion to 2NF.</vt:lpstr>
      <vt:lpstr>Second Normalized Form (2NF).  Partial Dependency.</vt:lpstr>
      <vt:lpstr>PowerPoint Presentation</vt:lpstr>
      <vt:lpstr>Conversion To Third Normalized Form (3NF).</vt:lpstr>
      <vt:lpstr>Third Normalized Form (3NF).  Transitive Dependency.</vt:lpstr>
      <vt:lpstr>PowerPoint Presentation</vt:lpstr>
      <vt:lpstr>Identifying attributes of entities.</vt:lpstr>
      <vt:lpstr>PowerPoint Presentation</vt:lpstr>
      <vt:lpstr>Entity Relationship Diagram (ERD).</vt:lpstr>
      <vt:lpstr>PowerPoint Presentation</vt:lpstr>
      <vt:lpstr>PowerPoint Presentation</vt:lpstr>
      <vt:lpstr>PowerPoint Presentation</vt:lpstr>
      <vt:lpstr>PowerPoint Presentation</vt:lpstr>
      <vt:lpstr>DDL</vt:lpstr>
      <vt:lpstr>BILL</vt:lpstr>
      <vt:lpstr>PowerPoint Presentation</vt:lpstr>
      <vt:lpstr>DML</vt:lpstr>
      <vt:lpstr>List in alphabetical order, the name of all publisher of book from either the ‘red-tagged’ or ‘yellow-tagged’ categories.</vt:lpstr>
      <vt:lpstr>workload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Members.</dc:title>
  <dc:creator>SATINDRA BAHADUR KHADKA</dc:creator>
  <cp:lastModifiedBy>dell</cp:lastModifiedBy>
  <cp:revision>53</cp:revision>
  <dcterms:created xsi:type="dcterms:W3CDTF">2022-07-04T11:19:02Z</dcterms:created>
  <dcterms:modified xsi:type="dcterms:W3CDTF">2022-07-27T09:30:51Z</dcterms:modified>
</cp:coreProperties>
</file>